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73" r:id="rId4"/>
    <p:sldId id="258" r:id="rId5"/>
    <p:sldId id="259" r:id="rId6"/>
    <p:sldId id="260" r:id="rId8"/>
    <p:sldId id="261" r:id="rId9"/>
    <p:sldId id="263" r:id="rId10"/>
    <p:sldId id="262" r:id="rId11"/>
    <p:sldId id="264" r:id="rId12"/>
    <p:sldId id="266" r:id="rId13"/>
    <p:sldId id="267" r:id="rId14"/>
    <p:sldId id="268" r:id="rId15"/>
    <p:sldId id="269" r:id="rId16"/>
    <p:sldId id="270" r:id="rId17"/>
    <p:sldId id="274" r:id="rId18"/>
    <p:sldId id="271" r:id="rId19"/>
    <p:sldId id="272" r:id="rId20"/>
  </p:sldIdLst>
  <p:sldSz cx="9144000" cy="5143500" type="screen16x9"/>
  <p:notesSz cx="6858000" cy="9144000"/>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3765"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8165" algn="l" defTabSz="913765" rtl="0" eaLnBrk="1" latinLnBrk="0" hangingPunct="1">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633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7530"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8495" indent="0" algn="ctr">
              <a:buNone/>
              <a:defRPr>
                <a:solidFill>
                  <a:schemeClr val="tx1">
                    <a:tint val="75000"/>
                  </a:schemeClr>
                </a:solidFill>
              </a:defRPr>
            </a:lvl8pPr>
            <a:lvl9pPr marL="3655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7530" indent="0">
              <a:buNone/>
              <a:defRPr sz="1400">
                <a:solidFill>
                  <a:schemeClr val="tx1">
                    <a:tint val="75000"/>
                  </a:schemeClr>
                </a:solidFill>
              </a:defRPr>
            </a:lvl5pPr>
            <a:lvl6pPr marL="2284730" indent="0">
              <a:buNone/>
              <a:defRPr sz="1400">
                <a:solidFill>
                  <a:schemeClr val="tx1">
                    <a:tint val="75000"/>
                  </a:schemeClr>
                </a:solidFill>
              </a:defRPr>
            </a:lvl6pPr>
            <a:lvl7pPr marL="2741930" indent="0">
              <a:buNone/>
              <a:defRPr sz="1400">
                <a:solidFill>
                  <a:schemeClr val="tx1">
                    <a:tint val="75000"/>
                  </a:schemeClr>
                </a:solidFill>
              </a:defRPr>
            </a:lvl7pPr>
            <a:lvl8pPr marL="3198495"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930" indent="0">
              <a:buNone/>
              <a:defRPr sz="900"/>
            </a:lvl7pPr>
            <a:lvl8pPr marL="3198495" indent="0">
              <a:buNone/>
              <a:defRPr sz="900"/>
            </a:lvl8pPr>
            <a:lvl9pPr marL="365569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7530" indent="0">
              <a:buNone/>
              <a:defRPr sz="2000"/>
            </a:lvl5pPr>
            <a:lvl6pPr marL="2284730" indent="0">
              <a:buNone/>
              <a:defRPr sz="2000"/>
            </a:lvl6pPr>
            <a:lvl7pPr marL="2741930" indent="0">
              <a:buNone/>
              <a:defRPr sz="2000"/>
            </a:lvl7pPr>
            <a:lvl8pPr marL="3198495" indent="0">
              <a:buNone/>
              <a:defRPr sz="2000"/>
            </a:lvl8pPr>
            <a:lvl9pPr marL="3655695"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930" indent="0">
              <a:buNone/>
              <a:defRPr sz="900"/>
            </a:lvl7pPr>
            <a:lvl8pPr marL="3198495" indent="0">
              <a:buNone/>
              <a:defRPr sz="900"/>
            </a:lvl8pPr>
            <a:lvl9pPr marL="3655695"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8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media/media1.mp4"/><Relationship Id="rId1" Type="http://schemas.openxmlformats.org/officeDocument/2006/relationships/video" Target="../media/media1.mp4"/></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anose="020F0704030504030204" pitchFamily="34" charset="0"/>
                <a:ea typeface="Arial-Rounded" panose="020B0500000000000000" pitchFamily="34" charset="0"/>
                <a:cs typeface="Times New Roman" panose="02020603050405020304" pitchFamily="18" charset="0"/>
              </a:rPr>
              <a:t>2</a:t>
            </a:r>
            <a:endParaRPr lang="en-US" sz="6600" b="1">
              <a:solidFill>
                <a:schemeClr val="accent6"/>
              </a:solidFill>
              <a:latin typeface="Arial Rounded MT Bold" panose="020F0704030504030204" pitchFamily="34" charset="0"/>
              <a:ea typeface="Arial-Rounded" panose="020B0500000000000000" pitchFamily="34" charset="0"/>
              <a:cs typeface="Times New Roman" panose="02020603050405020304" pitchFamily="18" charset="0"/>
            </a:endParaRP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MÁI ẤM GIA ĐÌNH</a:t>
            </a:r>
            <a:endParaRPr lang="en-US" sz="5400" b="1">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a:solidFill>
                  <a:schemeClr val="bg1"/>
                </a:solidFill>
                <a:latin typeface="Arial Rounded MT Bold" panose="020F0704030504030204" pitchFamily="34" charset="0"/>
                <a:ea typeface="Arial-Rounded" panose="020B0500000000000000" pitchFamily="34" charset="0"/>
                <a:cs typeface="Times New Roman" panose="02020603050405020304" pitchFamily="18" charset="0"/>
              </a:rPr>
              <a:t>1</a:t>
            </a:r>
            <a:endParaRPr lang="en-US" sz="3200" b="1">
              <a:solidFill>
                <a:schemeClr val="bg1"/>
              </a:solidFill>
              <a:latin typeface="Arial Rounded MT Bold" panose="020F0704030504030204" pitchFamily="34" charset="0"/>
              <a:ea typeface="Arial-Rounded" panose="020B0500000000000000" pitchFamily="34" charset="0"/>
              <a:cs typeface="Times New Roman" panose="02020603050405020304"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anose="020B0500000000000000" pitchFamily="34" charset="0"/>
                <a:ea typeface="Arial-Rounded" panose="020B0500000000000000" pitchFamily="34" charset="0"/>
                <a:cs typeface="Arial-Rounded" panose="020B0500000000000000" pitchFamily="34" charset="0"/>
              </a:rPr>
              <a:t>NỤ HÔN TRÊN BÀN TAY</a:t>
            </a:r>
            <a:endParaRPr lang="en-US" sz="3600" b="1">
              <a:solidFill>
                <a:srgbClr val="F68426"/>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3</a:t>
            </a:r>
            <a:endParaRPr lang="en-US" sz="2800" b="1">
              <a:solidFill>
                <a:schemeClr val="bg1"/>
              </a:solidFill>
              <a:latin typeface="Arial Rounded MT Bold" panose="020F0704030504030204" pitchFamily="34" charset="0"/>
              <a:cs typeface="Times New Roman" panose="02020603050405020304" pitchFamily="18" charset="0"/>
            </a:endParaRP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anose="020B0500000000000000" pitchFamily="34" charset="0"/>
                <a:ea typeface="Arial-Rounded" panose="020B0500000000000000" pitchFamily="34" charset="0"/>
                <a:cs typeface="Arial-Rounded" panose="020B0500000000000000" pitchFamily="34" charset="0"/>
              </a:rPr>
              <a:t>Trả lời câu hỏi</a:t>
            </a:r>
            <a:endParaRPr lang="en-US" sz="24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Đọc toàn bài</a:t>
            </a:r>
            <a:endParaRPr lang="en-US">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50012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anose="020B0500000000000000" pitchFamily="34" charset="0"/>
                <a:ea typeface="Arial-Rounded" panose="020B0500000000000000" pitchFamily="34" charset="0"/>
                <a:cs typeface="Arial-Rounded" panose="020B0500000000000000" pitchFamily="34" charset="0"/>
              </a:rPr>
              <a:t>      Ngày </a:t>
            </a:r>
            <a:r>
              <a:rPr lang="en-US" sz="2800">
                <a:latin typeface="Arial-Rounded" panose="020B0500000000000000" pitchFamily="34" charset="0"/>
                <a:ea typeface="Arial-Rounded" panose="020B0500000000000000" pitchFamily="34" charset="0"/>
                <a:cs typeface="Arial-Rounded" panose="020B0500000000000000" pitchFamily="34" charset="0"/>
              </a:rPr>
              <a:t>đầu đi học, Nam hồi hộp lắm. Mẹ nhẹ nhàng đặt một nụ hôn vào bàn tay Nam và dặn:</a:t>
            </a:r>
            <a:endParaRPr lang="en-US" sz="280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a:latin typeface="Arial-Rounded" panose="020B0500000000000000" pitchFamily="34" charset="0"/>
                <a:ea typeface="Arial-Rounded" panose="020B0500000000000000" pitchFamily="34" charset="0"/>
                <a:cs typeface="Arial-Rounded" panose="020B0500000000000000" pitchFamily="34" charset="0"/>
              </a:rPr>
              <a:t>      - Mỗi khi lo lắng, con hãy áp bàn tay này lên má. Mẹ lúc nào cũng ở bên con. </a:t>
            </a: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Đọc đoạn 1:</a:t>
            </a:r>
            <a:endParaRPr lang="en-US" sz="32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anose="020B0500000000000000" pitchFamily="34" charset="0"/>
                <a:ea typeface="Arial-Rounded" panose="020B0500000000000000" pitchFamily="34" charset="0"/>
                <a:cs typeface="Arial-Rounded" panose="020B0500000000000000" pitchFamily="34" charset="0"/>
              </a:rPr>
              <a:t>Ngày đầu đi học, Nam thế nào?</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anose="020B0500000000000000" pitchFamily="34" charset="0"/>
                <a:ea typeface="Arial-Rounded" panose="020B0500000000000000" pitchFamily="34" charset="0"/>
                <a:cs typeface="Arial-Rounded" panose="020B0500000000000000" pitchFamily="34" charset="0"/>
              </a:rPr>
              <a:t>Mẹ dặn Nam điều gì?</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95350"/>
            <a:ext cx="8575964" cy="3108507"/>
          </a:xfrm>
          <a:prstGeom prst="rect">
            <a:avLst/>
          </a:prstGeom>
        </p:spPr>
        <p:txBody>
          <a:bodyPr wrap="square" lIns="91403" tIns="45702" rIns="91403" bIns="45702">
            <a:spAutoFit/>
          </a:bodyPr>
          <a:lstStyle/>
          <a:p>
            <a:pPr algn="just"/>
            <a:r>
              <a:rPr lang="en-US" sz="2800">
                <a:latin typeface="Arial-Rounded" panose="020B0500000000000000" pitchFamily="34" charset="0"/>
                <a:ea typeface="Arial-Rounded" panose="020B0500000000000000" pitchFamily="34" charset="0"/>
                <a:cs typeface="Arial-Rounded" panose="020B0500000000000000" pitchFamily="34" charset="0"/>
              </a:rPr>
              <a:t>	 Nam cảm thấy thật ấm áp. Cậu im lặng rồi đột nhiên mỉm cười: </a:t>
            </a:r>
            <a:endParaRPr lang="en-US" sz="280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a:latin typeface="Arial-Rounded" panose="020B0500000000000000" pitchFamily="34" charset="0"/>
                <a:ea typeface="Arial-Rounded" panose="020B0500000000000000" pitchFamily="34" charset="0"/>
                <a:cs typeface="Arial-Rounded" panose="020B0500000000000000" pitchFamily="34" charset="0"/>
              </a:rPr>
              <a:t>      - Mẹ đưa tay cho con nào!</a:t>
            </a:r>
            <a:endParaRPr lang="en-US" sz="280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a:latin typeface="Arial-Rounded" panose="020B0500000000000000" pitchFamily="34" charset="0"/>
                <a:ea typeface="Arial-Rounded" panose="020B0500000000000000" pitchFamily="34" charset="0"/>
                <a:cs typeface="Arial-Rounded" panose="020B0500000000000000" pitchFamily="34" charset="0"/>
              </a:rPr>
              <a:t>      Nam đặt một nụ hôm vào bàn tay mẹ rồi thủ thỉ:</a:t>
            </a:r>
            <a:endParaRPr lang="en-US" sz="280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a:latin typeface="Arial-Rounded" panose="020B0500000000000000" pitchFamily="34" charset="0"/>
                <a:ea typeface="Arial-Rounded" panose="020B0500000000000000" pitchFamily="34" charset="0"/>
                <a:cs typeface="Arial-Rounded" panose="020B0500000000000000" pitchFamily="34" charset="0"/>
              </a:rPr>
              <a:t>      - Bây giờ thì mẹ cũng có nụ hôn trên bàn tay rồi. Con yêu mẹ! </a:t>
            </a:r>
            <a:endParaRPr lang="en-US" sz="280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a:latin typeface="Arial-Rounded" panose="020B0500000000000000" pitchFamily="34" charset="0"/>
                <a:ea typeface="Arial-Rounded" panose="020B0500000000000000" pitchFamily="34" charset="0"/>
                <a:cs typeface="Arial-Rounded" panose="020B0500000000000000" pitchFamily="34" charset="0"/>
              </a:rPr>
              <a:t>      Nam chào mẹ và tung tăng bước vào lớp.</a:t>
            </a: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Đọc đoạn 2:</a:t>
            </a:r>
            <a:endParaRPr lang="en-US" sz="32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anose="020B0500000000000000" pitchFamily="34" charset="0"/>
                <a:ea typeface="Arial-Rounded" panose="020B0500000000000000" pitchFamily="34" charset="0"/>
                <a:cs typeface="Arial-Rounded" panose="020B0500000000000000" pitchFamily="34" charset="0"/>
              </a:rPr>
              <a:t>Khi nhận được nụ hôn của mẹ, cảm xúc của Nam như thế nào?</a:t>
            </a:r>
            <a:endParaRPr lang="en-US" sz="2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anose="020B0500000000000000" pitchFamily="34" charset="0"/>
                <a:ea typeface="Arial-Rounded" panose="020B0500000000000000" pitchFamily="34" charset="0"/>
                <a:cs typeface="Arial-Rounded" panose="020B0500000000000000" pitchFamily="34" charset="0"/>
              </a:rPr>
              <a:t>Nam đáp lại nụ hôn của mẹ như thế nào?</a:t>
            </a:r>
            <a:endParaRPr lang="en-US" sz="2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anose="020B0500000000000000" pitchFamily="34" charset="0"/>
                <a:ea typeface="Arial-Rounded" panose="020B0500000000000000" pitchFamily="34" charset="0"/>
                <a:cs typeface="Arial-Rounded" panose="020B0500000000000000" pitchFamily="34" charset="0"/>
              </a:rPr>
              <a:t>Sau khi chào mẹ, Nam làm gì?</a:t>
            </a:r>
            <a:endParaRPr lang="en-US" sz="240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smtClean="0">
                <a:latin typeface="Arial-Rounded" panose="020B0500000000000000" pitchFamily="34" charset="0"/>
                <a:ea typeface="Arial-Rounded" panose="020B0500000000000000" pitchFamily="34" charset="0"/>
                <a:cs typeface="Arial-Rounded" panose="020B0500000000000000" pitchFamily="34" charset="0"/>
              </a:rPr>
              <a:t>Em hãy kể một việc mẹ đã làm cho em mà em thích nhất.</a:t>
            </a:r>
            <a:endParaRPr lang="en-US" sz="240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189" t="11480" r="21511" b="19292"/>
          <a:stretch>
            <a:fillRect/>
          </a:stretch>
        </p:blipFill>
        <p:spPr>
          <a:xfrm>
            <a:off x="3276600" y="590549"/>
            <a:ext cx="2678655" cy="3560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71178"/>
              <a:ext cx="8649947" cy="584775"/>
            </a:xfrm>
            <a:prstGeom prst="rect">
              <a:avLst/>
            </a:prstGeom>
          </p:spPr>
          <p:txBody>
            <a:bodyPr wrap="square">
              <a:spAutoFit/>
            </a:bodyPr>
            <a:lstStyle/>
            <a:p>
              <a:pPr algn="ctr"/>
              <a:r>
                <a:rPr lang="vi-VN" sz="3200" b="1">
                  <a:solidFill>
                    <a:srgbClr val="7030A0"/>
                  </a:solidFill>
                  <a:latin typeface="HP001 4 hàng" panose="020B0603050302020204" pitchFamily="34" charset="0"/>
                  <a:ea typeface="Arial-Rounded" panose="020B0500000000000000" pitchFamily="34" charset="0"/>
                  <a:cs typeface="Arial-Rounded" panose="020B0500000000000000" pitchFamily="34" charset="0"/>
                </a:rPr>
                <a:t>Ngày đầu đi hǌ, Nam hē hŅ </a:t>
              </a:r>
              <a:r>
                <a:rPr lang="vi-VN" sz="3200" b="1" smtClean="0">
                  <a:solidFill>
                    <a:srgbClr val="7030A0"/>
                  </a:solidFill>
                  <a:latin typeface="HP001 4 hàng" panose="020B0603050302020204" pitchFamily="34" charset="0"/>
                  <a:ea typeface="Arial-Rounded" panose="020B0500000000000000" pitchFamily="34" charset="0"/>
                  <a:cs typeface="Arial-Rounded" panose="020B0500000000000000" pitchFamily="34" charset="0"/>
                </a:rPr>
                <a:t>lắm</a:t>
              </a:r>
              <a:r>
                <a:rPr lang="en-US" sz="3200" b="1" smtClean="0">
                  <a:solidFill>
                    <a:srgbClr val="7030A0"/>
                  </a:solidFill>
                  <a:latin typeface="HP001 4 hàng" panose="020B0603050302020204" pitchFamily="34" charset="0"/>
                  <a:ea typeface="Arial-Rounded" panose="020B0500000000000000" pitchFamily="34" charset="0"/>
                  <a:cs typeface="Arial-Rounded" panose="020B0500000000000000" pitchFamily="34" charset="0"/>
                </a:rPr>
                <a:t>.</a:t>
              </a:r>
              <a:endParaRPr lang="en-US" sz="3200" b="1">
                <a:solidFill>
                  <a:srgbClr val="7030A0"/>
                </a:solidFill>
                <a:latin typeface="HP001 4 hàng" panose="020B0603050302020204" pitchFamily="34" charset="0"/>
                <a:ea typeface="Arial-Rounded" panose="020B0500000000000000" pitchFamily="34" charset="0"/>
                <a:cs typeface="Arial-Rounded" panose="020B0500000000000000"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4</a:t>
            </a:r>
            <a:endParaRPr lang="en-US" sz="2800" b="1">
              <a:solidFill>
                <a:schemeClr val="bg1"/>
              </a:solidFill>
              <a:latin typeface="Arial Rounded MT Bold" panose="020F0704030504030204" pitchFamily="34" charset="0"/>
              <a:cs typeface="Times New Roman" panose="02020603050405020304"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anose="020B0500000000000000" pitchFamily="34" charset="0"/>
                <a:ea typeface="Arial-Rounded" panose="020B0500000000000000" pitchFamily="34" charset="0"/>
                <a:cs typeface="Arial-Rounded" panose="020B0500000000000000" pitchFamily="34" charset="0"/>
              </a:rPr>
              <a:t>Viết vào vở câu trả lời cho câu hỏi a ở mục </a:t>
            </a:r>
            <a:r>
              <a:rPr lang="en-US" sz="2400" b="1">
                <a:latin typeface="Arial Rounded MT Bold" panose="020F0704030504030204" pitchFamily="34" charset="0"/>
                <a:ea typeface="Arial-Rounded" panose="020B0500000000000000" pitchFamily="34" charset="0"/>
                <a:cs typeface="Arial-Rounded" panose="020B0500000000000000" pitchFamily="34" charset="0"/>
              </a:rPr>
              <a:t>3</a:t>
            </a:r>
            <a:endParaRPr lang="en-US" sz="2400" b="1">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anose="020B0500000000000000" pitchFamily="34" charset="0"/>
                <a:ea typeface="Arial-Rounded" panose="020B0500000000000000" pitchFamily="34" charset="0"/>
                <a:cs typeface="Arial-Rounded" panose="020B0500000000000000" pitchFamily="34" charset="0"/>
              </a:rPr>
              <a:t>a. </a:t>
            </a:r>
            <a:r>
              <a:rPr lang="en-US" sz="3600" smtClean="0">
                <a:latin typeface="Arial-Rounded" panose="020B0500000000000000" pitchFamily="34" charset="0"/>
                <a:ea typeface="Arial-Rounded" panose="020B0500000000000000" pitchFamily="34" charset="0"/>
                <a:cs typeface="Arial-Rounded" panose="020B0500000000000000" pitchFamily="34" charset="0"/>
              </a:rPr>
              <a:t>Ngày đầu đi học, Nam (…).</a:t>
            </a:r>
            <a:endParaRPr lang="en-US" sz="36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anose="020B0500000000000000" pitchFamily="34" charset="0"/>
                <a:ea typeface="Arial-Rounded" panose="020B0500000000000000" pitchFamily="34" charset="0"/>
                <a:cs typeface="Arial-Rounded" panose="020B0500000000000000" pitchFamily="34" charset="0"/>
              </a:rPr>
              <a:t>Cần chú ý gì khi viết chữ đầu câu?</a:t>
            </a:r>
            <a:endParaRPr lang="en-US" sz="2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anose="020B0500000000000000" pitchFamily="34" charset="0"/>
                <a:ea typeface="Arial-Rounded" panose="020B0500000000000000" pitchFamily="34" charset="0"/>
                <a:cs typeface="Arial-Rounded" panose="020B0500000000000000" pitchFamily="34" charset="0"/>
              </a:rPr>
              <a:t>Cuối câu có dấu gì?</a:t>
            </a:r>
            <a:endParaRPr lang="en-US" sz="2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anose="020B0500000000000000" pitchFamily="34" charset="0"/>
                <a:ea typeface="Arial-Rounded" panose="020B0500000000000000" pitchFamily="34" charset="0"/>
                <a:cs typeface="Arial-Rounded" panose="020B0500000000000000" pitchFamily="34" charset="0"/>
              </a:rPr>
              <a:t>Khoảng cách giữa các chữ như thế nào?</a:t>
            </a:r>
            <a:endParaRPr lang="en-US" sz="240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2362200" y="209550"/>
            <a:ext cx="4592638" cy="459263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anose="020B0500000000000000" pitchFamily="34" charset="0"/>
                <a:ea typeface="Arial-Rounded" panose="020B0500000000000000" pitchFamily="34" charset="0"/>
                <a:cs typeface="Arial-Rounded" panose="020B0500000000000000" pitchFamily="34" charset="0"/>
              </a:rPr>
              <a:t>Dặn dò: + Luyện đọc: </a:t>
            </a:r>
            <a:r>
              <a:rPr lang="en-US" sz="2800" b="1" i="1" smtClean="0">
                <a:latin typeface="Arial-Rounded" panose="020B0500000000000000" pitchFamily="34" charset="0"/>
                <a:ea typeface="Arial-Rounded" panose="020B0500000000000000" pitchFamily="34" charset="0"/>
                <a:cs typeface="Arial-Rounded" panose="020B0500000000000000" pitchFamily="34" charset="0"/>
              </a:rPr>
              <a:t>Nụ hôn trên bàn tay</a:t>
            </a:r>
            <a:endParaRPr lang="en-US" sz="2800" b="1" i="1">
              <a:latin typeface="Arial-Rounded" panose="020B0500000000000000" pitchFamily="34" charset="0"/>
              <a:ea typeface="Arial-Rounded" panose="020B0500000000000000" pitchFamily="34" charset="0"/>
              <a:cs typeface="Arial-Rounded" panose="020B0500000000000000" pitchFamily="34" charset="0"/>
            </a:endParaRPr>
          </a:p>
          <a:p>
            <a:pPr algn="ctr"/>
            <a:r>
              <a:rPr lang="en-US" sz="2800" b="1">
                <a:latin typeface="Arial-Rounded" panose="020B0500000000000000" pitchFamily="34" charset="0"/>
                <a:ea typeface="Arial-Rounded" panose="020B0500000000000000" pitchFamily="34" charset="0"/>
                <a:cs typeface="Arial-Rounded" panose="020B0500000000000000" pitchFamily="34" charset="0"/>
              </a:rPr>
              <a:t>      + Xem bài trang </a:t>
            </a:r>
            <a:r>
              <a:rPr lang="en-US" sz="2800" b="1" smtClean="0">
                <a:latin typeface="Arial-Rounded" panose="020B0500000000000000" pitchFamily="34" charset="0"/>
                <a:ea typeface="Arial-Rounded" panose="020B0500000000000000" pitchFamily="34" charset="0"/>
                <a:cs typeface="Arial-Rounded" panose="020B0500000000000000" pitchFamily="34" charset="0"/>
              </a:rPr>
              <a:t>26, </a:t>
            </a:r>
            <a:r>
              <a:rPr lang="en-US" sz="2800" b="1">
                <a:latin typeface="Arial-Rounded" panose="020B0500000000000000" pitchFamily="34" charset="0"/>
                <a:ea typeface="Arial-Rounded" panose="020B0500000000000000" pitchFamily="34" charset="0"/>
                <a:cs typeface="Arial-Rounded" panose="020B0500000000000000" pitchFamily="34" charset="0"/>
              </a:rPr>
              <a:t>trang </a:t>
            </a:r>
            <a:r>
              <a:rPr lang="en-US" sz="2800" b="1" smtClean="0">
                <a:latin typeface="Arial-Rounded" panose="020B0500000000000000" pitchFamily="34" charset="0"/>
                <a:ea typeface="Arial-Rounded" panose="020B0500000000000000" pitchFamily="34" charset="0"/>
                <a:cs typeface="Arial-Rounded" panose="020B0500000000000000" pitchFamily="34" charset="0"/>
              </a:rPr>
              <a:t>27</a:t>
            </a:r>
            <a:r>
              <a:rPr lang="en-US" sz="2800" b="1">
                <a:latin typeface="Arial-Rounded" panose="020B0500000000000000" pitchFamily="34" charset="0"/>
                <a:ea typeface="Arial-Rounded" panose="020B0500000000000000" pitchFamily="34" charset="0"/>
                <a:cs typeface="Arial-Rounded" panose="020B0500000000000000" pitchFamily="34" charset="0"/>
              </a:rPr>
              <a:t>.</a:t>
            </a:r>
            <a:endParaRPr lang="en-US" sz="28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1</a:t>
            </a:r>
            <a:endParaRPr lang="en-US" sz="2800" b="1">
              <a:solidFill>
                <a:schemeClr val="bg1"/>
              </a:solidFill>
              <a:latin typeface="Arial Rounded MT Bold" panose="020F0704030504030204" pitchFamily="34" charset="0"/>
              <a:cs typeface="Times New Roman" panose="02020603050405020304" pitchFamily="18" charset="0"/>
            </a:endParaRP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anose="020B0500000000000000" pitchFamily="34" charset="0"/>
                <a:ea typeface="Arial-Rounded" panose="020B0500000000000000" pitchFamily="34" charset="0"/>
                <a:cs typeface="Arial-Rounded" panose="020B0500000000000000" pitchFamily="34" charset="0"/>
              </a:rPr>
              <a:t>Nói về những gì em quan sát được ở trong tranh</a:t>
            </a:r>
            <a:endParaRPr lang="en-US" sz="2400" b="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9180" t="30729" r="17569" b="15105"/>
          <a:stretch>
            <a:fillRect/>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2</a:t>
            </a:r>
            <a:endParaRPr lang="en-US" sz="2800" b="1">
              <a:solidFill>
                <a:schemeClr val="bg1"/>
              </a:solidFill>
              <a:latin typeface="Arial Rounded MT Bold" panose="020F0704030504030204" pitchFamily="34" charset="0"/>
              <a:cs typeface="Times New Roman" panose="02020603050405020304" pitchFamily="18" charset="0"/>
            </a:endParaRPr>
          </a:p>
        </p:txBody>
      </p:sp>
      <p:sp>
        <p:nvSpPr>
          <p:cNvPr id="3" name="TextBox 2"/>
          <p:cNvSpPr txBox="1"/>
          <p:nvPr/>
        </p:nvSpPr>
        <p:spPr>
          <a:xfrm>
            <a:off x="744682" y="192320"/>
            <a:ext cx="7391400" cy="520700"/>
          </a:xfrm>
          <a:prstGeom prst="rect">
            <a:avLst/>
          </a:prstGeom>
          <a:noFill/>
        </p:spPr>
        <p:txBody>
          <a:bodyPr wrap="square" lIns="91391" tIns="45696" rIns="91391" bIns="45696" rtlCol="0">
            <a:spAutoFit/>
          </a:bodyPr>
          <a:lstStyle/>
          <a:p>
            <a:pPr algn="just"/>
            <a:r>
              <a:rPr lang="en-US" sz="2800" b="1">
                <a:latin typeface="Times New Roman" panose="02020603050405020304" pitchFamily="18" charset="0"/>
                <a:ea typeface="Arial-Rounded" panose="020B0500000000000000" pitchFamily="34" charset="0"/>
                <a:cs typeface="Times New Roman" panose="02020603050405020304" pitchFamily="18" charset="0"/>
              </a:rPr>
              <a:t>Đọc</a:t>
            </a:r>
            <a:endParaRPr lang="en-US" sz="2800" b="1">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p:cNvSpPr txBox="1"/>
          <p:nvPr/>
        </p:nvSpPr>
        <p:spPr>
          <a:xfrm>
            <a:off x="1584614" y="358386"/>
            <a:ext cx="5947064" cy="474345"/>
          </a:xfrm>
          <a:prstGeom prst="rect">
            <a:avLst/>
          </a:prstGeom>
          <a:noFill/>
        </p:spPr>
        <p:txBody>
          <a:bodyPr wrap="square" lIns="91391" tIns="45696" rIns="91391" bIns="45696" rtlCol="0">
            <a:spAutoFit/>
          </a:bodyPr>
          <a:lstStyle/>
          <a:p>
            <a:pPr algn="ctr"/>
            <a:r>
              <a:rPr lang="en-US" sz="2500" b="1">
                <a:latin typeface="Times New Roman" panose="02020603050405020304" pitchFamily="18" charset="0"/>
                <a:ea typeface="Arial-Rounded" panose="020B0500000000000000" pitchFamily="34" charset="0"/>
                <a:cs typeface="Times New Roman" panose="02020603050405020304" pitchFamily="18" charset="0"/>
              </a:rPr>
              <a:t>Nụ hôn trên bàn tay</a:t>
            </a:r>
            <a:endParaRPr lang="en-US" sz="2500" b="1">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p:cNvSpPr txBox="1"/>
          <p:nvPr/>
        </p:nvSpPr>
        <p:spPr>
          <a:xfrm>
            <a:off x="62346" y="880978"/>
            <a:ext cx="8991600" cy="4106545"/>
          </a:xfrm>
          <a:prstGeom prst="rect">
            <a:avLst/>
          </a:prstGeom>
          <a:noFill/>
        </p:spPr>
        <p:txBody>
          <a:bodyPr wrap="square" lIns="91391" tIns="45696" rIns="91391" bIns="45696" rtlCol="0">
            <a:spAutoFit/>
          </a:bodyPr>
          <a:lstStyle/>
          <a:p>
            <a:pPr algn="just"/>
            <a:r>
              <a:rPr lang="en-US" sz="2500">
                <a:latin typeface="Arial-Rounded" panose="020B0500000000000000" pitchFamily="34" charset="0"/>
                <a:ea typeface="Arial-Rounded" panose="020B0500000000000000" pitchFamily="34" charset="0"/>
                <a:cs typeface="Arial-Rounded" panose="020B0500000000000000" pitchFamily="34" charset="0"/>
              </a:rPr>
              <a:t> </a:t>
            </a:r>
            <a:r>
              <a:rPr lang="en-US" sz="2500" smtClean="0">
                <a:latin typeface="Arial-Rounded" panose="020B0500000000000000" pitchFamily="34" charset="0"/>
                <a:ea typeface="Arial-Rounded" panose="020B0500000000000000" pitchFamily="34" charset="0"/>
                <a:cs typeface="Arial-Rounded" panose="020B0500000000000000" pitchFamily="34" charset="0"/>
              </a:rPr>
              <a:t>     </a:t>
            </a:r>
            <a:r>
              <a:rPr lang="en-US" sz="2500" smtClean="0">
                <a:latin typeface="Times New Roman" panose="02020603050405020304" pitchFamily="18" charset="0"/>
                <a:ea typeface="Arial-Rounded" panose="020B0500000000000000" pitchFamily="34" charset="0"/>
                <a:cs typeface="Times New Roman" panose="02020603050405020304" pitchFamily="18" charset="0"/>
              </a:rPr>
              <a:t>Ngày </a:t>
            </a:r>
            <a:r>
              <a:rPr lang="en-US" sz="2500">
                <a:latin typeface="Times New Roman" panose="02020603050405020304" pitchFamily="18" charset="0"/>
                <a:ea typeface="Arial-Rounded" panose="020B0500000000000000" pitchFamily="34" charset="0"/>
                <a:cs typeface="Times New Roman" panose="02020603050405020304" pitchFamily="18" charset="0"/>
              </a:rPr>
              <a:t>đầu đi học, Nam hồi hộp lắm. Mẹ nhẹ nhàng đặt một nụ hôn vào bàn tay Nam và dặn:</a:t>
            </a:r>
            <a:endParaRPr lang="en-US" sz="250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500" smtClean="0">
                <a:latin typeface="Times New Roman" panose="02020603050405020304" pitchFamily="18" charset="0"/>
                <a:ea typeface="Arial-Rounded" panose="020B0500000000000000" pitchFamily="34" charset="0"/>
                <a:cs typeface="Times New Roman" panose="02020603050405020304" pitchFamily="18" charset="0"/>
              </a:rPr>
              <a:t>      - </a:t>
            </a:r>
            <a:r>
              <a:rPr lang="en-US" sz="2500">
                <a:latin typeface="Times New Roman" panose="02020603050405020304" pitchFamily="18" charset="0"/>
                <a:ea typeface="Arial-Rounded" panose="020B0500000000000000" pitchFamily="34" charset="0"/>
                <a:cs typeface="Times New Roman" panose="02020603050405020304" pitchFamily="18" charset="0"/>
              </a:rPr>
              <a:t>Mỗi khi lo lắng, con hãy áp bàn tay này lên má. Mẹ lúc nào cũng ở bên con. </a:t>
            </a:r>
            <a:endParaRPr lang="en-US" sz="2500" smtClean="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500" smtClean="0">
                <a:latin typeface="Times New Roman" panose="02020603050405020304" pitchFamily="18" charset="0"/>
                <a:ea typeface="Arial-Rounded" panose="020B0500000000000000" pitchFamily="34" charset="0"/>
                <a:cs typeface="Times New Roman" panose="02020603050405020304" pitchFamily="18" charset="0"/>
              </a:rPr>
              <a:t>      Nam </a:t>
            </a:r>
            <a:r>
              <a:rPr lang="en-US" sz="2500">
                <a:latin typeface="Times New Roman" panose="02020603050405020304" pitchFamily="18" charset="0"/>
                <a:ea typeface="Arial-Rounded" panose="020B0500000000000000" pitchFamily="34" charset="0"/>
                <a:cs typeface="Times New Roman" panose="02020603050405020304" pitchFamily="18" charset="0"/>
              </a:rPr>
              <a:t>cảm thấy thật ấm áp. Cậu im lặng rồi đột nhiên mỉm cười: </a:t>
            </a:r>
            <a:endParaRPr lang="en-US" sz="250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500" smtClean="0">
                <a:latin typeface="Times New Roman" panose="02020603050405020304" pitchFamily="18" charset="0"/>
                <a:ea typeface="Arial-Rounded" panose="020B0500000000000000" pitchFamily="34" charset="0"/>
                <a:cs typeface="Times New Roman" panose="02020603050405020304" pitchFamily="18" charset="0"/>
              </a:rPr>
              <a:t>      - Mẹ đưa tay cho con nào!</a:t>
            </a:r>
            <a:endParaRPr lang="en-US" sz="2500" smtClean="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500">
                <a:latin typeface="Arial-Rounded" panose="020B0500000000000000" pitchFamily="34" charset="0"/>
                <a:ea typeface="Arial-Rounded" panose="020B0500000000000000" pitchFamily="34" charset="0"/>
                <a:cs typeface="Arial-Rounded" panose="020B0500000000000000" pitchFamily="34" charset="0"/>
              </a:rPr>
              <a:t> </a:t>
            </a:r>
            <a:r>
              <a:rPr lang="en-US" sz="2500" smtClean="0">
                <a:latin typeface="Arial-Rounded" panose="020B0500000000000000" pitchFamily="34" charset="0"/>
                <a:ea typeface="Arial-Rounded" panose="020B0500000000000000" pitchFamily="34" charset="0"/>
                <a:cs typeface="Arial-Rounded" panose="020B0500000000000000" pitchFamily="34" charset="0"/>
              </a:rPr>
              <a:t>     </a:t>
            </a:r>
            <a:r>
              <a:rPr lang="en-US" sz="2500" smtClean="0">
                <a:latin typeface="Times New Roman" panose="02020603050405020304" pitchFamily="18" charset="0"/>
                <a:ea typeface="Arial-Rounded" panose="020B0500000000000000" pitchFamily="34" charset="0"/>
                <a:cs typeface="Times New Roman" panose="02020603050405020304" pitchFamily="18" charset="0"/>
              </a:rPr>
              <a:t>Nam đặt một nụ hôn </a:t>
            </a:r>
            <a:r>
              <a:rPr lang="en-US" sz="2500" smtClean="0">
                <a:latin typeface="Times New Roman" panose="02020603050405020304" pitchFamily="18" charset="0"/>
                <a:ea typeface="Arial-Rounded" panose="020B0500000000000000" pitchFamily="34" charset="0"/>
                <a:cs typeface="Times New Roman" panose="02020603050405020304" pitchFamily="18" charset="0"/>
              </a:rPr>
              <a:t>vào bàn tay mẹ rồi thủ thỉ:</a:t>
            </a:r>
            <a:endParaRPr lang="en-US" sz="2500" smtClean="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500">
                <a:latin typeface="Times New Roman" panose="02020603050405020304" pitchFamily="18" charset="0"/>
                <a:ea typeface="Arial-Rounded" panose="020B0500000000000000" pitchFamily="34" charset="0"/>
                <a:cs typeface="Times New Roman" panose="02020603050405020304" pitchFamily="18" charset="0"/>
              </a:rPr>
              <a:t> </a:t>
            </a:r>
            <a:r>
              <a:rPr lang="en-US" sz="2500" smtClean="0">
                <a:latin typeface="Times New Roman" panose="02020603050405020304" pitchFamily="18" charset="0"/>
                <a:ea typeface="Arial-Rounded" panose="020B0500000000000000" pitchFamily="34" charset="0"/>
                <a:cs typeface="Times New Roman" panose="02020603050405020304" pitchFamily="18" charset="0"/>
              </a:rPr>
              <a:t>     - Bây giờ thì mẹ cũng có nụ hôn trên bàn tay rồi. Con yêu mẹ! </a:t>
            </a:r>
            <a:endParaRPr lang="en-US" sz="2500" smtClean="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500" smtClean="0">
                <a:latin typeface="Times New Roman" panose="02020603050405020304" pitchFamily="18" charset="0"/>
                <a:ea typeface="Arial-Rounded" panose="020B0500000000000000" pitchFamily="34" charset="0"/>
                <a:cs typeface="Times New Roman" panose="02020603050405020304" pitchFamily="18" charset="0"/>
              </a:rPr>
              <a:t>      Nam chào mẹ và tung tăng bước vào lớp.</a:t>
            </a:r>
            <a:endParaRPr lang="en-US" sz="2500" smtClean="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mtClean="0">
                <a:latin typeface="Arial-Rounded" panose="020B0500000000000000" pitchFamily="34" charset="0"/>
                <a:ea typeface="Arial-Rounded" panose="020B0500000000000000" pitchFamily="34" charset="0"/>
                <a:cs typeface="Arial-Rounded" panose="020B0500000000000000" pitchFamily="34" charset="0"/>
              </a:rPr>
              <a:t>                                                </a:t>
            </a:r>
            <a:r>
              <a:rPr lang="en-US" smtClean="0">
                <a:latin typeface="Times New Roman" panose="02020603050405020304" pitchFamily="18" charset="0"/>
                <a:ea typeface="Arial-Rounded" panose="020B0500000000000000" pitchFamily="34" charset="0"/>
                <a:cs typeface="Times New Roman" panose="02020603050405020304" pitchFamily="18" charset="0"/>
              </a:rPr>
              <a:t>(</a:t>
            </a:r>
            <a:r>
              <a:rPr lang="en-US" i="1" smtClean="0">
                <a:latin typeface="Times New Roman" panose="02020603050405020304" pitchFamily="18" charset="0"/>
                <a:ea typeface="Arial-Rounded" panose="020B0500000000000000" pitchFamily="34" charset="0"/>
                <a:cs typeface="Times New Roman" panose="02020603050405020304" pitchFamily="18" charset="0"/>
              </a:rPr>
              <a:t>Theo</a:t>
            </a:r>
            <a:r>
              <a:rPr lang="en-US" smtClean="0">
                <a:latin typeface="Times New Roman" panose="02020603050405020304" pitchFamily="18" charset="0"/>
                <a:ea typeface="Arial-Rounded" panose="020B0500000000000000" pitchFamily="34" charset="0"/>
                <a:cs typeface="Times New Roman" panose="02020603050405020304" pitchFamily="18" charset="0"/>
              </a:rPr>
              <a:t> Au-đrây Pen, </a:t>
            </a:r>
            <a:r>
              <a:rPr lang="en-US" i="1" smtClean="0">
                <a:latin typeface="Times New Roman" panose="02020603050405020304" pitchFamily="18" charset="0"/>
                <a:ea typeface="Arial-Rounded" panose="020B0500000000000000" pitchFamily="34" charset="0"/>
                <a:cs typeface="Times New Roman" panose="02020603050405020304" pitchFamily="18" charset="0"/>
              </a:rPr>
              <a:t>Nụ hôn trên bàn tay,</a:t>
            </a:r>
            <a:r>
              <a:rPr lang="en-US" smtClean="0">
                <a:latin typeface="Times New Roman" panose="02020603050405020304" pitchFamily="18" charset="0"/>
                <a:ea typeface="Arial-Rounded" panose="020B0500000000000000" pitchFamily="34" charset="0"/>
                <a:cs typeface="Times New Roman" panose="02020603050405020304" pitchFamily="18" charset="0"/>
              </a:rPr>
              <a:t> Đỗ Nhật Nam </a:t>
            </a:r>
            <a:r>
              <a:rPr lang="en-US" i="1" smtClean="0">
                <a:latin typeface="Times New Roman" panose="02020603050405020304" pitchFamily="18" charset="0"/>
                <a:ea typeface="Arial-Rounded" panose="020B0500000000000000" pitchFamily="34" charset="0"/>
                <a:cs typeface="Times New Roman" panose="02020603050405020304" pitchFamily="18" charset="0"/>
              </a:rPr>
              <a:t>dịch</a:t>
            </a:r>
            <a:r>
              <a:rPr lang="en-US"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Đọc mẫu</a:t>
            </a:r>
            <a:endParaRPr lang="en-US" sz="2000" b="1">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anose="020B0500000000000000" pitchFamily="34" charset="0"/>
                <a:ea typeface="Arial-Rounded" panose="020B0500000000000000" pitchFamily="34" charset="0"/>
                <a:cs typeface="Arial-Rounded" panose="020B0500000000000000" pitchFamily="34" charset="0"/>
              </a:rPr>
              <a:t>Vì sao có các dấu gạch ngang đầu dòng?</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213" y="0"/>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anose="020B0500000000000000" pitchFamily="34" charset="0"/>
                <a:ea typeface="Arial-Rounded" panose="020B0500000000000000" pitchFamily="34" charset="0"/>
                <a:cs typeface="Arial-Rounded" panose="020B0500000000000000" pitchFamily="34" charset="0"/>
              </a:rPr>
              <a:t>Em hãy tìm từ khó đọc, khó hiểu trong bài.</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11782" y="3990109"/>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Đọc nối tiếp câu</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Luyện đọc câu dài:</a:t>
            </a:r>
            <a:endParaRPr lang="en-US" sz="32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anose="020B0500000000000000" pitchFamily="34" charset="0"/>
                <a:ea typeface="Arial-Rounded" panose="020B0500000000000000" pitchFamily="34" charset="0"/>
                <a:cs typeface="Arial-Rounded" panose="020B0500000000000000" pitchFamily="34" charset="0"/>
              </a:rPr>
              <a:t>Mẹ nhẹ nhàng đặt một nụ hôn vào bàn tay Nam và dặn</a:t>
            </a:r>
            <a:r>
              <a:rPr lang="en-US" sz="3200" smtClean="0">
                <a:latin typeface="Arial-Rounded" panose="020B0500000000000000" pitchFamily="34" charset="0"/>
                <a:ea typeface="Arial-Rounded" panose="020B0500000000000000" pitchFamily="34" charset="0"/>
                <a:cs typeface="Arial-Rounded" panose="020B0500000000000000" pitchFamily="34" charset="0"/>
              </a:rPr>
              <a:t>:</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p:cNvCxnSpPr/>
          <p:nvPr/>
        </p:nvCxnSpPr>
        <p:spPr>
          <a:xfrm flipH="1">
            <a:off x="31242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8738755" y="1901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anose="020B0500000000000000" pitchFamily="34" charset="0"/>
                <a:ea typeface="Arial-Rounded" panose="020B0500000000000000" pitchFamily="34" charset="0"/>
                <a:cs typeface="Arial-Rounded" panose="020B0500000000000000" pitchFamily="34" charset="0"/>
              </a:rPr>
              <a:t>Mỗi khi lo lắng, con hãy áp bàn tay này lên </a:t>
            </a:r>
            <a:r>
              <a:rPr lang="en-US" sz="3200" smtClean="0">
                <a:latin typeface="Arial-Rounded" panose="020B0500000000000000" pitchFamily="34" charset="0"/>
                <a:ea typeface="Arial-Rounded" panose="020B0500000000000000" pitchFamily="34" charset="0"/>
                <a:cs typeface="Arial-Rounded" panose="020B0500000000000000" pitchFamily="34" charset="0"/>
              </a:rPr>
              <a:t>má.</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p:nvPr/>
        </p:nvCxnSpPr>
        <p:spPr>
          <a:xfrm flipH="1">
            <a:off x="3124200" y="32433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5980"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534400" y="317148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8556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7912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83582"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anose="020B0500000000000000" pitchFamily="34" charset="0"/>
                <a:ea typeface="Arial-Rounded" panose="020B0500000000000000" pitchFamily="34" charset="0"/>
                <a:cs typeface="Arial-Rounded" panose="020B0500000000000000" pitchFamily="34" charset="0"/>
              </a:rPr>
              <a:t>Nên chia bài đọc thành mấy đoạn?</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Đọc nối tiếp đoạn</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Đọc theo nhóm</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Đọc toàn bài</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2" y="85463"/>
            <a:ext cx="8866909" cy="43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20182" b="30348"/>
          <a:stretch>
            <a:fillRect/>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Thi đua</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1" y="-2944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1925</Words>
  <Application>WPS Presentation</Application>
  <PresentationFormat>On-screen Show (16:9)</PresentationFormat>
  <Paragraphs>100</Paragraphs>
  <Slides>17</Slides>
  <Notes>5</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SimSun</vt:lpstr>
      <vt:lpstr>Wingdings</vt:lpstr>
      <vt:lpstr>Arial Rounded MT Bold</vt:lpstr>
      <vt:lpstr>Arial-Rounded</vt:lpstr>
      <vt:lpstr>Times New Roman</vt:lpstr>
      <vt:lpstr>HP001 4 hàng</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LUONG</cp:lastModifiedBy>
  <cp:revision>87</cp:revision>
  <dcterms:created xsi:type="dcterms:W3CDTF">2020-12-08T15:48:00Z</dcterms:created>
  <dcterms:modified xsi:type="dcterms:W3CDTF">2023-01-27T01:05:53Z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CC9BC620B925443090CB16DAE6372666</vt:lpwstr>
  </property>
  <property fmtid="{D5CDD505-2E9C-101B-9397-08002B2CF9AE}" pid="3" name="KSOProductBuildVer">
    <vt:lpwstr>1033-11.2.0.11440</vt:lpwstr>
  </property>
</Properties>
</file>