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7" r:id="rId2"/>
    <p:sldId id="283" r:id="rId3"/>
    <p:sldId id="257" r:id="rId4"/>
    <p:sldId id="288" r:id="rId5"/>
    <p:sldId id="258" r:id="rId6"/>
    <p:sldId id="284" r:id="rId7"/>
    <p:sldId id="280" r:id="rId8"/>
    <p:sldId id="281" r:id="rId9"/>
    <p:sldId id="285" r:id="rId10"/>
    <p:sldId id="268" r:id="rId11"/>
    <p:sldId id="282" r:id="rId12"/>
    <p:sldId id="277" r:id="rId1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5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chủ</a:t>
            </a:r>
            <a:r>
              <a:rPr lang="en-US" baseline="0" smtClean="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chuẩn bị cho HS chơi một số trò chơi dân gian sau buổi học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tổ</a:t>
            </a:r>
            <a:r>
              <a:rPr lang="en-US" baseline="0" smtClean="0"/>
              <a:t> chức cho hs làm việc nhóm, vẽ sơ đồ tư duy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4/29/2021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3140944" y="243840"/>
            <a:ext cx="5742432" cy="489966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5574360" y="-92546"/>
            <a:ext cx="3584448" cy="3877056"/>
          </a:xfrm>
          <a:prstGeom prst="rect">
            <a:avLst/>
          </a:prstGeom>
        </p:spPr>
      </p:pic>
      <p:sp>
        <p:nvSpPr>
          <p:cNvPr id="9" name="TextBox 8"/>
          <p:cNvSpPr txBox="1"/>
          <p:nvPr/>
        </p:nvSpPr>
        <p:spPr>
          <a:xfrm>
            <a:off x="1110879" y="1962150"/>
            <a:ext cx="1948953" cy="523220"/>
          </a:xfrm>
          <a:prstGeom prst="rect">
            <a:avLst/>
          </a:prstGeom>
          <a:noFill/>
        </p:spPr>
        <p:txBody>
          <a:bodyPr wrap="square" rtlCol="0">
            <a:spAutoFit/>
          </a:bodyPr>
          <a:lstStyle/>
          <a:p>
            <a:pPr algn="dist"/>
            <a:r>
              <a:rPr lang="en-US" altLang="zh-CN" sz="2800" dirty="0" smtClean="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28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54289" y="66596"/>
            <a:ext cx="503802" cy="503802"/>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 Rounded MT Bold" pitchFamily="34" charset="0"/>
                <a:cs typeface="Times New Roman" pitchFamily="18" charset="0"/>
              </a:rPr>
              <a:t>9</a:t>
            </a:r>
            <a:endParaRPr lang="en-US" sz="2400" b="1">
              <a:solidFill>
                <a:schemeClr val="bg1"/>
              </a:solidFill>
              <a:latin typeface="Arial Rounded MT Bold" pitchFamily="34" charset="0"/>
              <a:cs typeface="Times New Roman" pitchFamily="18" charset="0"/>
            </a:endParaRPr>
          </a:p>
        </p:txBody>
      </p:sp>
      <p:sp>
        <p:nvSpPr>
          <p:cNvPr id="15" name="TextBox 14"/>
          <p:cNvSpPr txBox="1"/>
          <p:nvPr/>
        </p:nvSpPr>
        <p:spPr>
          <a:xfrm>
            <a:off x="658091" y="114253"/>
            <a:ext cx="7975022" cy="400097"/>
          </a:xfrm>
          <a:prstGeom prst="rect">
            <a:avLst/>
          </a:prstGeom>
          <a:noFill/>
        </p:spPr>
        <p:txBody>
          <a:bodyPr wrap="square" lIns="91428" tIns="45714" rIns="91428" bIns="45714" rtlCol="0">
            <a:spAutoFit/>
          </a:bodyPr>
          <a:lstStyle/>
          <a:p>
            <a:pPr algn="just"/>
            <a:r>
              <a:rPr lang="en-US" sz="2000" b="1" smtClean="0">
                <a:latin typeface="Arial" pitchFamily="34" charset="0"/>
                <a:ea typeface="Arial-Rounded" pitchFamily="34" charset="0"/>
                <a:cs typeface="Arial" pitchFamily="34" charset="0"/>
              </a:rPr>
              <a:t>Giải ô chữ</a:t>
            </a:r>
            <a:endParaRPr lang="en-US" sz="2000" b="1">
              <a:latin typeface="Arial" pitchFamily="34" charset="0"/>
              <a:ea typeface="Arial-Rounded"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68705090"/>
              </p:ext>
            </p:extLst>
          </p:nvPr>
        </p:nvGraphicFramePr>
        <p:xfrm>
          <a:off x="1905000" y="1128403"/>
          <a:ext cx="4572000" cy="3200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tblGrid>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r>
            </a:tbl>
          </a:graphicData>
        </a:graphic>
      </p:graphicFrame>
      <p:sp>
        <p:nvSpPr>
          <p:cNvPr id="7" name="TextBox 6"/>
          <p:cNvSpPr txBox="1"/>
          <p:nvPr/>
        </p:nvSpPr>
        <p:spPr>
          <a:xfrm>
            <a:off x="3657600" y="1123950"/>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(1)</a:t>
            </a:r>
            <a:endParaRPr lang="en-US" sz="2400">
              <a:latin typeface="Arial" pitchFamily="34" charset="0"/>
              <a:ea typeface="Arial-Rounded" pitchFamily="34" charset="0"/>
              <a:cs typeface="Arial" pitchFamily="34" charset="0"/>
            </a:endParaRPr>
          </a:p>
        </p:txBody>
      </p:sp>
      <p:sp>
        <p:nvSpPr>
          <p:cNvPr id="9" name="TextBox 8"/>
          <p:cNvSpPr txBox="1"/>
          <p:nvPr/>
        </p:nvSpPr>
        <p:spPr>
          <a:xfrm>
            <a:off x="2743200" y="1550670"/>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(2)</a:t>
            </a:r>
            <a:endParaRPr lang="en-US" sz="2400">
              <a:latin typeface="Arial" pitchFamily="34" charset="0"/>
              <a:ea typeface="Arial-Rounded" pitchFamily="34" charset="0"/>
              <a:cs typeface="Arial" pitchFamily="34" charset="0"/>
            </a:endParaRPr>
          </a:p>
        </p:txBody>
      </p:sp>
      <p:sp>
        <p:nvSpPr>
          <p:cNvPr id="10" name="TextBox 9"/>
          <p:cNvSpPr txBox="1"/>
          <p:nvPr/>
        </p:nvSpPr>
        <p:spPr>
          <a:xfrm>
            <a:off x="3226378" y="201232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(3)</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397578" y="250000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(4)</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3226378" y="295720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(5)</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3226378" y="3414403"/>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(6)</a:t>
            </a:r>
            <a:endParaRPr lang="en-US" sz="2400">
              <a:latin typeface="Arial" pitchFamily="34" charset="0"/>
              <a:ea typeface="Arial-Rounded" pitchFamily="34" charset="0"/>
              <a:cs typeface="Arial" pitchFamily="34" charset="0"/>
            </a:endParaRPr>
          </a:p>
        </p:txBody>
      </p:sp>
      <p:sp>
        <p:nvSpPr>
          <p:cNvPr id="14" name="TextBox 13"/>
          <p:cNvSpPr txBox="1"/>
          <p:nvPr/>
        </p:nvSpPr>
        <p:spPr>
          <a:xfrm>
            <a:off x="3657600" y="3867150"/>
            <a:ext cx="659822"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(7)</a:t>
            </a:r>
            <a:endParaRPr lang="en-US" sz="2400">
              <a:latin typeface="Arial" pitchFamily="34" charset="0"/>
              <a:ea typeface="Arial-Rounded" pitchFamily="34" charset="0"/>
              <a:cs typeface="Arial" pitchFamily="34" charset="0"/>
            </a:endParaRPr>
          </a:p>
        </p:txBody>
      </p:sp>
      <p:sp>
        <p:nvSpPr>
          <p:cNvPr id="17" name="TextBox 16"/>
          <p:cNvSpPr txBox="1"/>
          <p:nvPr/>
        </p:nvSpPr>
        <p:spPr>
          <a:xfrm>
            <a:off x="637310" y="372341"/>
            <a:ext cx="7975022" cy="707874"/>
          </a:xfrm>
          <a:prstGeom prst="rect">
            <a:avLst/>
          </a:prstGeom>
          <a:noFill/>
        </p:spPr>
        <p:txBody>
          <a:bodyPr wrap="square" lIns="91428" tIns="45714" rIns="91428" bIns="45714" rtlCol="0">
            <a:spAutoFit/>
          </a:bodyPr>
          <a:lstStyle/>
          <a:p>
            <a:pPr marL="457200" indent="-457200" algn="just">
              <a:buAutoNum type="alphaLcPeriod"/>
            </a:pPr>
            <a:r>
              <a:rPr lang="en-US" sz="2000" smtClean="0">
                <a:latin typeface="Arial" pitchFamily="34" charset="0"/>
                <a:ea typeface="Arial-Rounded" pitchFamily="34" charset="0"/>
                <a:cs typeface="Arial" pitchFamily="34" charset="0"/>
              </a:rPr>
              <a:t>Dựa vào gợi ý ở dưới, tìm ô chữ hàng ngang.</a:t>
            </a:r>
          </a:p>
          <a:p>
            <a:pPr marL="457200" indent="-457200" algn="just">
              <a:buAutoNum type="alphaLcPeriod"/>
            </a:pPr>
            <a:r>
              <a:rPr lang="en-US" sz="2000" smtClean="0">
                <a:latin typeface="Arial" pitchFamily="34" charset="0"/>
                <a:ea typeface="Arial-Rounded" pitchFamily="34" charset="0"/>
                <a:cs typeface="Arial" pitchFamily="34" charset="0"/>
              </a:rPr>
              <a:t>Đọc từ ngữ xuất hiện ở hàng dọc màu vàng.</a:t>
            </a:r>
            <a:endParaRPr lang="en-US" sz="2000">
              <a:latin typeface="Arial" pitchFamily="34" charset="0"/>
              <a:ea typeface="Arial-Rounded" pitchFamily="34" charset="0"/>
              <a:cs typeface="Arial" pitchFamily="34" charset="0"/>
            </a:endParaRPr>
          </a:p>
        </p:txBody>
      </p:sp>
      <p:grpSp>
        <p:nvGrpSpPr>
          <p:cNvPr id="4" name="Group 3"/>
          <p:cNvGrpSpPr/>
          <p:nvPr/>
        </p:nvGrpSpPr>
        <p:grpSpPr>
          <a:xfrm>
            <a:off x="1524000" y="4324350"/>
            <a:ext cx="5447433" cy="707874"/>
            <a:chOff x="1524000" y="4366463"/>
            <a:chExt cx="5447433" cy="707874"/>
          </a:xfrm>
        </p:grpSpPr>
        <p:sp>
          <p:nvSpPr>
            <p:cNvPr id="18" name="TextBox 17"/>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đuôi ngắn tài dài</a:t>
              </a:r>
            </a:p>
            <a:p>
              <a:pPr algn="ctr"/>
              <a:r>
                <a:rPr lang="en-US" sz="2000" smtClean="0">
                  <a:latin typeface="Arial" pitchFamily="34" charset="0"/>
                  <a:ea typeface="Arial-Rounded" pitchFamily="34" charset="0"/>
                  <a:cs typeface="Arial" pitchFamily="34" charset="0"/>
                </a:rPr>
                <a:t>Mắt hồng lông mượt, có tài chạy nhanh?</a:t>
              </a:r>
            </a:p>
          </p:txBody>
        </p:sp>
        <p:sp>
          <p:nvSpPr>
            <p:cNvPr id="19" name="TextBox 18"/>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(1)</a:t>
              </a:r>
              <a:endParaRPr lang="en-US" sz="2000">
                <a:latin typeface="Arial" pitchFamily="34" charset="0"/>
                <a:ea typeface="Arial-Rounded" pitchFamily="34" charset="0"/>
                <a:cs typeface="Arial" pitchFamily="34" charset="0"/>
              </a:endParaRPr>
            </a:p>
          </p:txBody>
        </p:sp>
      </p:grpSp>
      <p:sp>
        <p:nvSpPr>
          <p:cNvPr id="21" name="TextBox 20"/>
          <p:cNvSpPr txBox="1"/>
          <p:nvPr/>
        </p:nvSpPr>
        <p:spPr>
          <a:xfrm>
            <a:off x="4252479" y="1154727"/>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T</a:t>
            </a:r>
          </a:p>
        </p:txBody>
      </p:sp>
      <p:sp>
        <p:nvSpPr>
          <p:cNvPr id="22" name="TextBox 21"/>
          <p:cNvSpPr txBox="1"/>
          <p:nvPr/>
        </p:nvSpPr>
        <p:spPr>
          <a:xfrm>
            <a:off x="4707948" y="1154727"/>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H</a:t>
            </a:r>
          </a:p>
        </p:txBody>
      </p:sp>
      <p:sp>
        <p:nvSpPr>
          <p:cNvPr id="23" name="TextBox 22"/>
          <p:cNvSpPr txBox="1"/>
          <p:nvPr/>
        </p:nvSpPr>
        <p:spPr>
          <a:xfrm>
            <a:off x="5153026" y="1154727"/>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Ỏ</a:t>
            </a:r>
          </a:p>
        </p:txBody>
      </p:sp>
      <p:grpSp>
        <p:nvGrpSpPr>
          <p:cNvPr id="24" name="Group 23"/>
          <p:cNvGrpSpPr/>
          <p:nvPr/>
        </p:nvGrpSpPr>
        <p:grpSpPr>
          <a:xfrm>
            <a:off x="1524000" y="4392990"/>
            <a:ext cx="5447433" cy="707874"/>
            <a:chOff x="1524000" y="4366463"/>
            <a:chExt cx="5447433" cy="707874"/>
          </a:xfrm>
        </p:grpSpPr>
        <p:sp>
          <p:nvSpPr>
            <p:cNvPr id="25" name="TextBox 24"/>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tai thính mắt tinh</a:t>
              </a:r>
            </a:p>
            <a:p>
              <a:pPr algn="ctr"/>
              <a:r>
                <a:rPr lang="en-US" sz="2000" smtClean="0">
                  <a:latin typeface="Arial" pitchFamily="34" charset="0"/>
                  <a:ea typeface="Arial-Rounded" pitchFamily="34" charset="0"/>
                  <a:cs typeface="Arial" pitchFamily="34" charset="0"/>
                </a:rPr>
                <a:t>Nấp trong bóng tối ngồi rình chuột qua?</a:t>
              </a:r>
            </a:p>
          </p:txBody>
        </p:sp>
        <p:sp>
          <p:nvSpPr>
            <p:cNvPr id="26" name="TextBox 25"/>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(2)</a:t>
              </a:r>
              <a:endParaRPr lang="en-US" sz="2000">
                <a:latin typeface="Arial" pitchFamily="34" charset="0"/>
                <a:ea typeface="Arial-Rounded" pitchFamily="34" charset="0"/>
                <a:cs typeface="Arial" pitchFamily="34" charset="0"/>
              </a:endParaRPr>
            </a:p>
          </p:txBody>
        </p:sp>
      </p:grpSp>
      <p:sp>
        <p:nvSpPr>
          <p:cNvPr id="27" name="TextBox 26"/>
          <p:cNvSpPr txBox="1"/>
          <p:nvPr/>
        </p:nvSpPr>
        <p:spPr>
          <a:xfrm>
            <a:off x="3340675" y="1614008"/>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M</a:t>
            </a:r>
            <a:endParaRPr lang="en-US" sz="2000" b="1" smtClean="0">
              <a:latin typeface="Arial" pitchFamily="34" charset="0"/>
              <a:ea typeface="Arial-Rounded" pitchFamily="34" charset="0"/>
              <a:cs typeface="Arial" pitchFamily="34" charset="0"/>
            </a:endParaRPr>
          </a:p>
        </p:txBody>
      </p:sp>
      <p:sp>
        <p:nvSpPr>
          <p:cNvPr id="28" name="TextBox 27"/>
          <p:cNvSpPr txBox="1"/>
          <p:nvPr/>
        </p:nvSpPr>
        <p:spPr>
          <a:xfrm>
            <a:off x="3796144" y="1614008"/>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È</a:t>
            </a:r>
            <a:endParaRPr lang="en-US" sz="2000" b="1" smtClean="0">
              <a:latin typeface="Arial" pitchFamily="34" charset="0"/>
              <a:ea typeface="Arial-Rounded" pitchFamily="34" charset="0"/>
              <a:cs typeface="Arial" pitchFamily="34" charset="0"/>
            </a:endParaRPr>
          </a:p>
        </p:txBody>
      </p:sp>
      <p:sp>
        <p:nvSpPr>
          <p:cNvPr id="29" name="TextBox 28"/>
          <p:cNvSpPr txBox="1"/>
          <p:nvPr/>
        </p:nvSpPr>
        <p:spPr>
          <a:xfrm>
            <a:off x="4241222" y="1614008"/>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O</a:t>
            </a:r>
          </a:p>
        </p:txBody>
      </p:sp>
      <p:grpSp>
        <p:nvGrpSpPr>
          <p:cNvPr id="30" name="Group 29"/>
          <p:cNvGrpSpPr/>
          <p:nvPr/>
        </p:nvGrpSpPr>
        <p:grpSpPr>
          <a:xfrm>
            <a:off x="1524000" y="4363962"/>
            <a:ext cx="5447433" cy="707874"/>
            <a:chOff x="1524000" y="4366463"/>
            <a:chExt cx="5447433" cy="707874"/>
          </a:xfrm>
        </p:grpSpPr>
        <p:sp>
          <p:nvSpPr>
            <p:cNvPr id="31" name="TextBox 30"/>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cô Tấm quý yêu</a:t>
              </a:r>
            </a:p>
            <a:p>
              <a:pPr algn="ctr"/>
              <a:r>
                <a:rPr lang="en-US" sz="2000" smtClean="0">
                  <a:latin typeface="Arial" pitchFamily="34" charset="0"/>
                  <a:ea typeface="Arial-Rounded" pitchFamily="34" charset="0"/>
                  <a:cs typeface="Arial" pitchFamily="34" charset="0"/>
                </a:rPr>
                <a:t>Cơm vàng cơm bạc sớm chiều cho ăn?</a:t>
              </a:r>
            </a:p>
          </p:txBody>
        </p:sp>
        <p:sp>
          <p:nvSpPr>
            <p:cNvPr id="32" name="TextBox 31"/>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(3)</a:t>
              </a:r>
              <a:endParaRPr lang="en-US" sz="2000">
                <a:latin typeface="Arial" pitchFamily="34" charset="0"/>
                <a:ea typeface="Arial-Rounded" pitchFamily="34" charset="0"/>
                <a:cs typeface="Arial" pitchFamily="34" charset="0"/>
              </a:endParaRPr>
            </a:p>
          </p:txBody>
        </p:sp>
      </p:grpSp>
      <p:sp>
        <p:nvSpPr>
          <p:cNvPr id="33" name="TextBox 32"/>
          <p:cNvSpPr txBox="1"/>
          <p:nvPr/>
        </p:nvSpPr>
        <p:spPr>
          <a:xfrm>
            <a:off x="3797875" y="208159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34" name="TextBox 33"/>
          <p:cNvSpPr txBox="1"/>
          <p:nvPr/>
        </p:nvSpPr>
        <p:spPr>
          <a:xfrm>
            <a:off x="4253344" y="208159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Á</a:t>
            </a:r>
            <a:endParaRPr lang="en-US" sz="2000" b="1" smtClean="0">
              <a:latin typeface="Arial" pitchFamily="34" charset="0"/>
              <a:ea typeface="Arial-Rounded" pitchFamily="34" charset="0"/>
              <a:cs typeface="Arial" pitchFamily="34" charset="0"/>
            </a:endParaRPr>
          </a:p>
        </p:txBody>
      </p:sp>
      <p:sp>
        <p:nvSpPr>
          <p:cNvPr id="35" name="TextBox 34"/>
          <p:cNvSpPr txBox="1"/>
          <p:nvPr/>
        </p:nvSpPr>
        <p:spPr>
          <a:xfrm>
            <a:off x="4698422" y="2081599"/>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B</a:t>
            </a:r>
          </a:p>
        </p:txBody>
      </p:sp>
      <p:sp>
        <p:nvSpPr>
          <p:cNvPr id="36" name="TextBox 35"/>
          <p:cNvSpPr txBox="1"/>
          <p:nvPr/>
        </p:nvSpPr>
        <p:spPr>
          <a:xfrm>
            <a:off x="5179866" y="208506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Ố</a:t>
            </a:r>
          </a:p>
        </p:txBody>
      </p:sp>
      <p:sp>
        <p:nvSpPr>
          <p:cNvPr id="37" name="TextBox 36"/>
          <p:cNvSpPr txBox="1"/>
          <p:nvPr/>
        </p:nvSpPr>
        <p:spPr>
          <a:xfrm>
            <a:off x="5635335" y="208506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N</a:t>
            </a:r>
          </a:p>
        </p:txBody>
      </p:sp>
      <p:sp>
        <p:nvSpPr>
          <p:cNvPr id="38" name="TextBox 37"/>
          <p:cNvSpPr txBox="1"/>
          <p:nvPr/>
        </p:nvSpPr>
        <p:spPr>
          <a:xfrm>
            <a:off x="6080413" y="208506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G</a:t>
            </a:r>
          </a:p>
        </p:txBody>
      </p:sp>
      <p:grpSp>
        <p:nvGrpSpPr>
          <p:cNvPr id="39" name="Group 38"/>
          <p:cNvGrpSpPr/>
          <p:nvPr/>
        </p:nvGrpSpPr>
        <p:grpSpPr>
          <a:xfrm>
            <a:off x="1524000" y="4368085"/>
            <a:ext cx="5447433" cy="707874"/>
            <a:chOff x="1524000" y="4366463"/>
            <a:chExt cx="5447433" cy="707874"/>
          </a:xfrm>
        </p:grpSpPr>
        <p:sp>
          <p:nvSpPr>
            <p:cNvPr id="40" name="TextBox 39"/>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Quả gì không phải để ăn</a:t>
              </a:r>
            </a:p>
            <a:p>
              <a:pPr algn="ctr"/>
              <a:r>
                <a:rPr lang="en-US" sz="2000" smtClean="0">
                  <a:latin typeface="Arial" pitchFamily="34" charset="0"/>
                  <a:ea typeface="Arial-Rounded" pitchFamily="34" charset="0"/>
                  <a:cs typeface="Arial" pitchFamily="34" charset="0"/>
                </a:rPr>
                <a:t>Mà dùng để đá, để lăn, để chuyền?</a:t>
              </a:r>
            </a:p>
          </p:txBody>
        </p:sp>
        <p:sp>
          <p:nvSpPr>
            <p:cNvPr id="41" name="TextBox 40"/>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(4)</a:t>
              </a:r>
              <a:endParaRPr lang="en-US" sz="2000">
                <a:latin typeface="Arial" pitchFamily="34" charset="0"/>
                <a:ea typeface="Arial-Rounded" pitchFamily="34" charset="0"/>
                <a:cs typeface="Arial" pitchFamily="34" charset="0"/>
              </a:endParaRPr>
            </a:p>
          </p:txBody>
        </p:sp>
      </p:grpSp>
      <p:sp>
        <p:nvSpPr>
          <p:cNvPr id="43" name="TextBox 42"/>
          <p:cNvSpPr txBox="1"/>
          <p:nvPr/>
        </p:nvSpPr>
        <p:spPr>
          <a:xfrm>
            <a:off x="1984661" y="2549190"/>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Q</a:t>
            </a:r>
            <a:endParaRPr lang="en-US" sz="2000" b="1" smtClean="0">
              <a:latin typeface="Arial" pitchFamily="34" charset="0"/>
              <a:ea typeface="Arial-Rounded" pitchFamily="34" charset="0"/>
              <a:cs typeface="Arial" pitchFamily="34" charset="0"/>
            </a:endParaRPr>
          </a:p>
        </p:txBody>
      </p:sp>
      <p:sp>
        <p:nvSpPr>
          <p:cNvPr id="44" name="TextBox 43"/>
          <p:cNvSpPr txBox="1"/>
          <p:nvPr/>
        </p:nvSpPr>
        <p:spPr>
          <a:xfrm>
            <a:off x="2440130" y="2549190"/>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U</a:t>
            </a:r>
          </a:p>
        </p:txBody>
      </p:sp>
      <p:sp>
        <p:nvSpPr>
          <p:cNvPr id="45" name="TextBox 44"/>
          <p:cNvSpPr txBox="1"/>
          <p:nvPr/>
        </p:nvSpPr>
        <p:spPr>
          <a:xfrm>
            <a:off x="2885208" y="2549190"/>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Ả</a:t>
            </a:r>
            <a:endParaRPr lang="en-US" sz="2000" b="1" smtClean="0">
              <a:latin typeface="Arial" pitchFamily="34" charset="0"/>
              <a:ea typeface="Arial-Rounded" pitchFamily="34" charset="0"/>
              <a:cs typeface="Arial" pitchFamily="34" charset="0"/>
            </a:endParaRPr>
          </a:p>
        </p:txBody>
      </p:sp>
      <p:sp>
        <p:nvSpPr>
          <p:cNvPr id="46" name="TextBox 45"/>
          <p:cNvSpPr txBox="1"/>
          <p:nvPr/>
        </p:nvSpPr>
        <p:spPr>
          <a:xfrm>
            <a:off x="3366652" y="2552653"/>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B</a:t>
            </a:r>
          </a:p>
        </p:txBody>
      </p:sp>
      <p:sp>
        <p:nvSpPr>
          <p:cNvPr id="47" name="TextBox 46"/>
          <p:cNvSpPr txBox="1"/>
          <p:nvPr/>
        </p:nvSpPr>
        <p:spPr>
          <a:xfrm>
            <a:off x="3822121" y="2552653"/>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Ó</a:t>
            </a:r>
            <a:endParaRPr lang="en-US" sz="2000" b="1" smtClean="0">
              <a:latin typeface="Arial" pitchFamily="34" charset="0"/>
              <a:ea typeface="Arial-Rounded" pitchFamily="34" charset="0"/>
              <a:cs typeface="Arial" pitchFamily="34" charset="0"/>
            </a:endParaRPr>
          </a:p>
        </p:txBody>
      </p:sp>
      <p:sp>
        <p:nvSpPr>
          <p:cNvPr id="48" name="TextBox 47"/>
          <p:cNvSpPr txBox="1"/>
          <p:nvPr/>
        </p:nvSpPr>
        <p:spPr>
          <a:xfrm>
            <a:off x="4267199" y="2552653"/>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N</a:t>
            </a:r>
          </a:p>
        </p:txBody>
      </p:sp>
      <p:sp>
        <p:nvSpPr>
          <p:cNvPr id="49" name="TextBox 48"/>
          <p:cNvSpPr txBox="1"/>
          <p:nvPr/>
        </p:nvSpPr>
        <p:spPr>
          <a:xfrm>
            <a:off x="4708813" y="2550968"/>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G</a:t>
            </a:r>
          </a:p>
        </p:txBody>
      </p:sp>
      <p:grpSp>
        <p:nvGrpSpPr>
          <p:cNvPr id="50" name="Group 49"/>
          <p:cNvGrpSpPr/>
          <p:nvPr/>
        </p:nvGrpSpPr>
        <p:grpSpPr>
          <a:xfrm>
            <a:off x="1524000" y="4369377"/>
            <a:ext cx="5447433" cy="707874"/>
            <a:chOff x="1524000" y="4366463"/>
            <a:chExt cx="5447433" cy="707874"/>
          </a:xfrm>
        </p:grpSpPr>
        <p:sp>
          <p:nvSpPr>
            <p:cNvPr id="51" name="TextBox 50"/>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gì giữ cửa giữ nhà</a:t>
              </a:r>
            </a:p>
            <a:p>
              <a:pPr algn="ctr"/>
              <a:r>
                <a:rPr lang="en-US" sz="2000" smtClean="0">
                  <a:latin typeface="Arial" pitchFamily="34" charset="0"/>
                  <a:ea typeface="Arial-Rounded" pitchFamily="34" charset="0"/>
                  <a:cs typeface="Arial" pitchFamily="34" charset="0"/>
                </a:rPr>
                <a:t>Người lạ nó sủa, chủ nhà nó mừng?</a:t>
              </a:r>
            </a:p>
          </p:txBody>
        </p:sp>
        <p:sp>
          <p:nvSpPr>
            <p:cNvPr id="52" name="TextBox 51"/>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(5)</a:t>
              </a:r>
              <a:endParaRPr lang="en-US" sz="2000">
                <a:latin typeface="Arial" pitchFamily="34" charset="0"/>
                <a:ea typeface="Arial-Rounded" pitchFamily="34" charset="0"/>
                <a:cs typeface="Arial" pitchFamily="34" charset="0"/>
              </a:endParaRPr>
            </a:p>
          </p:txBody>
        </p:sp>
      </p:grpSp>
      <p:sp>
        <p:nvSpPr>
          <p:cNvPr id="53" name="TextBox 52"/>
          <p:cNvSpPr txBox="1"/>
          <p:nvPr/>
        </p:nvSpPr>
        <p:spPr>
          <a:xfrm>
            <a:off x="3808266" y="3009853"/>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54" name="TextBox 53"/>
          <p:cNvSpPr txBox="1"/>
          <p:nvPr/>
        </p:nvSpPr>
        <p:spPr>
          <a:xfrm>
            <a:off x="4263735" y="3009853"/>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H</a:t>
            </a:r>
          </a:p>
        </p:txBody>
      </p:sp>
      <p:sp>
        <p:nvSpPr>
          <p:cNvPr id="55" name="TextBox 54"/>
          <p:cNvSpPr txBox="1"/>
          <p:nvPr/>
        </p:nvSpPr>
        <p:spPr>
          <a:xfrm>
            <a:off x="4708813" y="3009853"/>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Ó</a:t>
            </a:r>
            <a:endParaRPr lang="en-US" sz="2000" b="1" smtClean="0">
              <a:latin typeface="Arial" pitchFamily="34" charset="0"/>
              <a:ea typeface="Arial-Rounded" pitchFamily="34" charset="0"/>
              <a:cs typeface="Arial" pitchFamily="34" charset="0"/>
            </a:endParaRPr>
          </a:p>
        </p:txBody>
      </p:sp>
      <p:grpSp>
        <p:nvGrpSpPr>
          <p:cNvPr id="56" name="Group 55"/>
          <p:cNvGrpSpPr/>
          <p:nvPr/>
        </p:nvGrpSpPr>
        <p:grpSpPr>
          <a:xfrm>
            <a:off x="1524000" y="4369377"/>
            <a:ext cx="5447433" cy="707874"/>
            <a:chOff x="1524000" y="4366463"/>
            <a:chExt cx="5447433" cy="707874"/>
          </a:xfrm>
        </p:grpSpPr>
        <p:sp>
          <p:nvSpPr>
            <p:cNvPr id="57" name="TextBox 56"/>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Con hổ được gọi là con gì?</a:t>
              </a:r>
            </a:p>
            <a:p>
              <a:pPr algn="ctr"/>
              <a:endParaRPr lang="en-US" sz="2000" smtClean="0">
                <a:latin typeface="Arial" pitchFamily="34" charset="0"/>
                <a:ea typeface="Arial-Rounded" pitchFamily="34" charset="0"/>
                <a:cs typeface="Arial" pitchFamily="34" charset="0"/>
              </a:endParaRPr>
            </a:p>
          </p:txBody>
        </p:sp>
        <p:sp>
          <p:nvSpPr>
            <p:cNvPr id="58" name="TextBox 57"/>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(6)</a:t>
              </a:r>
              <a:endParaRPr lang="en-US" sz="2000">
                <a:latin typeface="Arial" pitchFamily="34" charset="0"/>
                <a:ea typeface="Arial-Rounded" pitchFamily="34" charset="0"/>
                <a:cs typeface="Arial" pitchFamily="34" charset="0"/>
              </a:endParaRPr>
            </a:p>
          </p:txBody>
        </p:sp>
      </p:grpSp>
      <p:sp>
        <p:nvSpPr>
          <p:cNvPr id="59" name="TextBox 58"/>
          <p:cNvSpPr txBox="1"/>
          <p:nvPr/>
        </p:nvSpPr>
        <p:spPr>
          <a:xfrm>
            <a:off x="3797875" y="3446271"/>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60" name="TextBox 59"/>
          <p:cNvSpPr txBox="1"/>
          <p:nvPr/>
        </p:nvSpPr>
        <p:spPr>
          <a:xfrm>
            <a:off x="4253344" y="3446271"/>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Ọ</a:t>
            </a:r>
          </a:p>
        </p:txBody>
      </p:sp>
      <p:sp>
        <p:nvSpPr>
          <p:cNvPr id="61" name="TextBox 60"/>
          <p:cNvSpPr txBox="1"/>
          <p:nvPr/>
        </p:nvSpPr>
        <p:spPr>
          <a:xfrm>
            <a:off x="4698422" y="3446271"/>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P</a:t>
            </a:r>
          </a:p>
        </p:txBody>
      </p:sp>
      <p:grpSp>
        <p:nvGrpSpPr>
          <p:cNvPr id="62" name="Group 61"/>
          <p:cNvGrpSpPr/>
          <p:nvPr/>
        </p:nvGrpSpPr>
        <p:grpSpPr>
          <a:xfrm>
            <a:off x="1524000" y="4400550"/>
            <a:ext cx="5447433" cy="707874"/>
            <a:chOff x="1524000" y="4366463"/>
            <a:chExt cx="5447433" cy="707874"/>
          </a:xfrm>
        </p:grpSpPr>
        <p:sp>
          <p:nvSpPr>
            <p:cNvPr id="63" name="TextBox 62"/>
            <p:cNvSpPr txBox="1"/>
            <p:nvPr/>
          </p:nvSpPr>
          <p:spPr>
            <a:xfrm>
              <a:off x="1663411" y="4366463"/>
              <a:ext cx="5308022" cy="707874"/>
            </a:xfrm>
            <a:prstGeom prst="rect">
              <a:avLst/>
            </a:prstGeom>
            <a:solidFill>
              <a:schemeClr val="bg1"/>
            </a:solidFill>
          </p:spPr>
          <p:txBody>
            <a:bodyPr wrap="square" lIns="91428" tIns="45714" rIns="91428" bIns="45714" rtlCol="0">
              <a:spAutoFit/>
            </a:bodyPr>
            <a:lstStyle/>
            <a:p>
              <a:pPr algn="ctr"/>
              <a:r>
                <a:rPr lang="en-US" sz="2000" smtClean="0">
                  <a:latin typeface="Arial" pitchFamily="34" charset="0"/>
                  <a:ea typeface="Arial-Rounded" pitchFamily="34" charset="0"/>
                  <a:cs typeface="Arial" pitchFamily="34" charset="0"/>
                </a:rPr>
                <a:t>Củ gì đo đỏ, con thỏ thích ăn?</a:t>
              </a:r>
            </a:p>
            <a:p>
              <a:pPr algn="ctr"/>
              <a:endParaRPr lang="en-US" sz="2000" smtClean="0">
                <a:latin typeface="Arial" pitchFamily="34" charset="0"/>
                <a:ea typeface="Arial-Rounded" pitchFamily="34" charset="0"/>
                <a:cs typeface="Arial" pitchFamily="34" charset="0"/>
              </a:endParaRPr>
            </a:p>
          </p:txBody>
        </p:sp>
        <p:sp>
          <p:nvSpPr>
            <p:cNvPr id="64" name="TextBox 63"/>
            <p:cNvSpPr txBox="1"/>
            <p:nvPr/>
          </p:nvSpPr>
          <p:spPr>
            <a:xfrm>
              <a:off x="1524000" y="4367012"/>
              <a:ext cx="659822" cy="400097"/>
            </a:xfrm>
            <a:prstGeom prst="rect">
              <a:avLst/>
            </a:prstGeom>
            <a:solidFill>
              <a:schemeClr val="bg1"/>
            </a:solidFill>
          </p:spPr>
          <p:txBody>
            <a:bodyPr wrap="square" lIns="91428" tIns="45714" rIns="91428" bIns="45714" rtlCol="0">
              <a:spAutoFit/>
            </a:bodyPr>
            <a:lstStyle/>
            <a:p>
              <a:pPr algn="just"/>
              <a:r>
                <a:rPr lang="en-US" sz="2000" smtClean="0">
                  <a:latin typeface="Arial" pitchFamily="34" charset="0"/>
                  <a:ea typeface="Arial-Rounded" pitchFamily="34" charset="0"/>
                  <a:cs typeface="Arial" pitchFamily="34" charset="0"/>
                </a:rPr>
                <a:t>(7)</a:t>
              </a:r>
              <a:endParaRPr lang="en-US" sz="2000">
                <a:latin typeface="Arial" pitchFamily="34" charset="0"/>
                <a:ea typeface="Arial-Rounded" pitchFamily="34" charset="0"/>
                <a:cs typeface="Arial" pitchFamily="34" charset="0"/>
              </a:endParaRPr>
            </a:p>
          </p:txBody>
        </p:sp>
      </p:grpSp>
      <p:sp>
        <p:nvSpPr>
          <p:cNvPr id="65" name="TextBox 64"/>
          <p:cNvSpPr txBox="1"/>
          <p:nvPr/>
        </p:nvSpPr>
        <p:spPr>
          <a:xfrm>
            <a:off x="4252479" y="390272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C</a:t>
            </a:r>
            <a:endParaRPr lang="en-US" sz="2000" b="1" smtClean="0">
              <a:latin typeface="Arial" pitchFamily="34" charset="0"/>
              <a:ea typeface="Arial-Rounded" pitchFamily="34" charset="0"/>
              <a:cs typeface="Arial" pitchFamily="34" charset="0"/>
            </a:endParaRPr>
          </a:p>
        </p:txBody>
      </p:sp>
      <p:sp>
        <p:nvSpPr>
          <p:cNvPr id="66" name="TextBox 65"/>
          <p:cNvSpPr txBox="1"/>
          <p:nvPr/>
        </p:nvSpPr>
        <p:spPr>
          <a:xfrm>
            <a:off x="4707948" y="3902729"/>
            <a:ext cx="330778" cy="400097"/>
          </a:xfrm>
          <a:prstGeom prst="rect">
            <a:avLst/>
          </a:prstGeom>
          <a:noFill/>
        </p:spPr>
        <p:txBody>
          <a:bodyPr wrap="square" lIns="91428" tIns="45714" rIns="91428" bIns="45714" rtlCol="0">
            <a:spAutoFit/>
          </a:bodyPr>
          <a:lstStyle/>
          <a:p>
            <a:pPr algn="ctr"/>
            <a:r>
              <a:rPr lang="en-US" sz="2000" b="1">
                <a:latin typeface="Arial" pitchFamily="34" charset="0"/>
                <a:ea typeface="Arial-Rounded" pitchFamily="34" charset="0"/>
                <a:cs typeface="Arial" pitchFamily="34" charset="0"/>
              </a:rPr>
              <a:t>À</a:t>
            </a:r>
            <a:endParaRPr lang="en-US" sz="2000" b="1" smtClean="0">
              <a:latin typeface="Arial" pitchFamily="34" charset="0"/>
              <a:ea typeface="Arial-Rounded" pitchFamily="34" charset="0"/>
              <a:cs typeface="Arial" pitchFamily="34" charset="0"/>
            </a:endParaRPr>
          </a:p>
        </p:txBody>
      </p:sp>
      <p:sp>
        <p:nvSpPr>
          <p:cNvPr id="67" name="TextBox 66"/>
          <p:cNvSpPr txBox="1"/>
          <p:nvPr/>
        </p:nvSpPr>
        <p:spPr>
          <a:xfrm>
            <a:off x="5153026" y="3902729"/>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R</a:t>
            </a:r>
          </a:p>
        </p:txBody>
      </p:sp>
      <p:sp>
        <p:nvSpPr>
          <p:cNvPr id="68" name="TextBox 67"/>
          <p:cNvSpPr txBox="1"/>
          <p:nvPr/>
        </p:nvSpPr>
        <p:spPr>
          <a:xfrm>
            <a:off x="5634470" y="390619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Ố</a:t>
            </a:r>
          </a:p>
        </p:txBody>
      </p:sp>
      <p:sp>
        <p:nvSpPr>
          <p:cNvPr id="69" name="TextBox 68"/>
          <p:cNvSpPr txBox="1"/>
          <p:nvPr/>
        </p:nvSpPr>
        <p:spPr>
          <a:xfrm>
            <a:off x="6089939" y="3906192"/>
            <a:ext cx="330778" cy="400097"/>
          </a:xfrm>
          <a:prstGeom prst="rect">
            <a:avLst/>
          </a:prstGeom>
          <a:noFill/>
        </p:spPr>
        <p:txBody>
          <a:bodyPr wrap="square" lIns="91428" tIns="45714" rIns="91428" bIns="45714" rtlCol="0">
            <a:spAutoFit/>
          </a:bodyPr>
          <a:lstStyle/>
          <a:p>
            <a:pPr algn="ctr"/>
            <a:r>
              <a:rPr lang="en-US" sz="2000" b="1" smtClean="0">
                <a:latin typeface="Arial" pitchFamily="34" charset="0"/>
                <a:ea typeface="Arial-Rounded" pitchFamily="34" charset="0"/>
                <a:cs typeface="Arial" pitchFamily="34" charset="0"/>
              </a:rPr>
              <a:t>T</a:t>
            </a: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5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25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5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5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5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5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25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25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25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25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25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250"/>
                                        <p:tgtEl>
                                          <p:spTgt spid="5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250"/>
                                        <p:tgtEl>
                                          <p:spTgt spid="5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50"/>
                                        <p:tgtEl>
                                          <p:spTgt spid="5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500"/>
                                        <p:tgtEl>
                                          <p:spTgt spid="5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fade">
                                      <p:cBhvr>
                                        <p:cTn id="113" dur="250"/>
                                        <p:tgtEl>
                                          <p:spTgt spid="5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250"/>
                                        <p:tgtEl>
                                          <p:spTgt spid="6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25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500"/>
                                        <p:tgtEl>
                                          <p:spTgt spid="6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fade">
                                      <p:cBhvr>
                                        <p:cTn id="129" dur="250"/>
                                        <p:tgtEl>
                                          <p:spTgt spid="6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fade">
                                      <p:cBhvr>
                                        <p:cTn id="132" dur="250"/>
                                        <p:tgtEl>
                                          <p:spTgt spid="66"/>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fade">
                                      <p:cBhvr>
                                        <p:cTn id="135" dur="250"/>
                                        <p:tgtEl>
                                          <p:spTgt spid="6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250"/>
                                        <p:tgtEl>
                                          <p:spTgt spid="68"/>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2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7" grpId="0"/>
      <p:bldP spid="28" grpId="0"/>
      <p:bldP spid="29" grpId="0"/>
      <p:bldP spid="33" grpId="0"/>
      <p:bldP spid="34" grpId="0"/>
      <p:bldP spid="35" grpId="0"/>
      <p:bldP spid="36" grpId="0"/>
      <p:bldP spid="37" grpId="0"/>
      <p:bldP spid="38" grpId="0"/>
      <p:bldP spid="43" grpId="0"/>
      <p:bldP spid="44" grpId="0"/>
      <p:bldP spid="45" grpId="0"/>
      <p:bldP spid="46" grpId="0"/>
      <p:bldP spid="47" grpId="0"/>
      <p:bldP spid="48" grpId="0"/>
      <p:bldP spid="49" grpId="0"/>
      <p:bldP spid="53" grpId="0"/>
      <p:bldP spid="54" grpId="0"/>
      <p:bldP spid="55" grpId="0"/>
      <p:bldP spid="59" grpId="0"/>
      <p:bldP spid="60" grpId="0"/>
      <p:bldP spid="61" grpId="0"/>
      <p:bldP spid="65" grpId="0"/>
      <p:bldP spid="66" grpId="0"/>
      <p:bldP spid="67" grpId="0"/>
      <p:bldP spid="68" grpId="0"/>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a:t>
            </a:r>
            <a:r>
              <a:rPr lang="en-US" sz="3200">
                <a:solidFill>
                  <a:schemeClr val="tx1"/>
                </a:solidFill>
                <a:latin typeface="Arial" pitchFamily="34" charset="0"/>
                <a:cs typeface="Arial" pitchFamily="34" charset="0"/>
              </a:rPr>
              <a:t>lại </a:t>
            </a:r>
            <a:r>
              <a:rPr lang="en-US" sz="3200" smtClean="0">
                <a:solidFill>
                  <a:schemeClr val="tx1"/>
                </a:solidFill>
                <a:latin typeface="Arial" pitchFamily="34" charset="0"/>
                <a:cs typeface="Arial" pitchFamily="34" charset="0"/>
              </a:rPr>
              <a:t>bài</a:t>
            </a:r>
            <a:r>
              <a:rPr lang="en-US" sz="3200">
                <a:solidFill>
                  <a:schemeClr val="tx1"/>
                </a:solidFill>
                <a:latin typeface="Arial" pitchFamily="34" charset="0"/>
                <a:cs typeface="Arial" pitchFamily="34" charset="0"/>
              </a:rPr>
              <a:t> </a:t>
            </a:r>
            <a:r>
              <a:rPr lang="en-US" sz="3200" smtClean="0">
                <a:solidFill>
                  <a:schemeClr val="tx1"/>
                </a:solidFill>
                <a:latin typeface="Arial" pitchFamily="34" charset="0"/>
                <a:cs typeface="Arial" pitchFamily="34" charset="0"/>
              </a:rPr>
              <a:t>từ trang 144 đến trang 147.</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a:t>
            </a:r>
            <a:r>
              <a:rPr lang="en-US" sz="3200" i="1" smtClean="0">
                <a:solidFill>
                  <a:schemeClr val="tx1"/>
                </a:solidFill>
                <a:latin typeface="Arial" pitchFamily="34" charset="0"/>
                <a:cs typeface="Arial" pitchFamily="34" charset="0"/>
              </a:rPr>
              <a:t>Lính cứu hoả </a:t>
            </a:r>
            <a:r>
              <a:rPr lang="en-US" sz="3200" smtClean="0">
                <a:solidFill>
                  <a:schemeClr val="tx1"/>
                </a:solidFill>
                <a:latin typeface="Arial" pitchFamily="34" charset="0"/>
                <a:cs typeface="Arial" pitchFamily="34" charset="0"/>
              </a:rPr>
              <a:t>(trang 148).</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723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4" y="358379"/>
            <a:ext cx="8915400" cy="4346971"/>
          </a:xfrm>
        </p:spPr>
        <p:txBody>
          <a:bodyPr>
            <a:noAutofit/>
          </a:bodyPr>
          <a:lstStyle/>
          <a:p>
            <a:pPr algn="l"/>
            <a:r>
              <a:rPr lang="en-US" sz="2000" smtClean="0">
                <a:latin typeface="Arial" pitchFamily="34" charset="0"/>
                <a:cs typeface="Arial" pitchFamily="34" charset="0"/>
              </a:rPr>
              <a:t>Mời thầy cô tham gia nhóm chia sẻ tài liệu: </a:t>
            </a:r>
            <a:r>
              <a:rPr lang="en-US" sz="1800">
                <a:latin typeface="Arial" pitchFamily="34" charset="0"/>
                <a:cs typeface="Arial" pitchFamily="34" charset="0"/>
                <a:hlinkClick r:id="rId2"/>
              </a:rPr>
              <a:t>https://</a:t>
            </a:r>
            <a:r>
              <a:rPr lang="en-US" sz="1800" smtClean="0">
                <a:latin typeface="Arial" pitchFamily="34" charset="0"/>
                <a:cs typeface="Arial" pitchFamily="34" charset="0"/>
                <a:hlinkClick r:id="rId2"/>
              </a:rPr>
              <a:t>www.facebook.com/groups/443096903751589</a:t>
            </a:r>
            <a:r>
              <a:rPr lang="en-US" sz="1800" smtClean="0">
                <a:latin typeface="Arial" pitchFamily="34" charset="0"/>
                <a:cs typeface="Arial" pitchFamily="34" charset="0"/>
              </a:rPr>
              <a:t/>
            </a:r>
            <a:br>
              <a:rPr lang="en-US" sz="1800" smtClean="0">
                <a:latin typeface="Arial" pitchFamily="34" charset="0"/>
                <a:cs typeface="Arial" pitchFamily="34" charset="0"/>
              </a:rPr>
            </a:br>
            <a:r>
              <a:rPr lang="en-US" sz="1800" smtClean="0">
                <a:latin typeface="Arial" pitchFamily="34" charset="0"/>
                <a:cs typeface="Arial" pitchFamily="34" charset="0"/>
              </a:rPr>
              <a:t>Zalo: 0916604268 </a:t>
            </a:r>
            <a:br>
              <a:rPr lang="en-US" sz="1800" smtClean="0">
                <a:latin typeface="Arial" pitchFamily="34" charset="0"/>
                <a:cs typeface="Arial" pitchFamily="34" charset="0"/>
              </a:rPr>
            </a:br>
            <a:r>
              <a:rPr lang="en-US" sz="1800" smtClean="0">
                <a:latin typeface="Arial" pitchFamily="34" charset="0"/>
                <a:cs typeface="Arial" pitchFamily="34" charset="0"/>
              </a:rPr>
              <a:t>Nếu phát hiện lỗi sai nào, phiền thầy cô chụp ảnh và báo lại giúp em nhé!</a:t>
            </a:r>
            <a:br>
              <a:rPr lang="en-US" sz="1800" smtClean="0">
                <a:latin typeface="Arial" pitchFamily="34" charset="0"/>
                <a:cs typeface="Arial" pitchFamily="34" charset="0"/>
              </a:rPr>
            </a:br>
            <a:r>
              <a:rPr lang="en-US" sz="1800" smtClean="0">
                <a:latin typeface="Arial" pitchFamily="34" charset="0"/>
                <a:cs typeface="Arial" pitchFamily="34" charset="0"/>
              </a:rPr>
              <a:t>Trân trọng!</a:t>
            </a:r>
            <a:endParaRPr lang="en-US" sz="2000">
              <a:latin typeface="Arial" pitchFamily="34" charset="0"/>
              <a:cs typeface="Arial" pitchFamily="34" charset="0"/>
            </a:endParaRPr>
          </a:p>
        </p:txBody>
      </p:sp>
    </p:spTree>
    <p:extLst>
      <p:ext uri="{BB962C8B-B14F-4D97-AF65-F5344CB8AC3E}">
        <p14:creationId xmlns:p14="http://schemas.microsoft.com/office/powerpoint/2010/main" val="295183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2" name="Group 1"/>
          <p:cNvGrpSpPr/>
          <p:nvPr/>
        </p:nvGrpSpPr>
        <p:grpSpPr>
          <a:xfrm>
            <a:off x="2400655" y="2152115"/>
            <a:ext cx="499388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676400" y="461345"/>
            <a:ext cx="7304442" cy="830948"/>
          </a:xfrm>
          <a:prstGeom prst="rect">
            <a:avLst/>
          </a:prstGeom>
          <a:noFill/>
        </p:spPr>
        <p:txBody>
          <a:bodyPr wrap="square" lIns="91391" tIns="45696" rIns="91391" bIns="45696" rtlCol="0">
            <a:spAutoFit/>
          </a:bodyPr>
          <a:lstStyle/>
          <a:p>
            <a:pPr algn="ctr"/>
            <a:r>
              <a:rPr lang="en-US" sz="4800" b="1" smtClean="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endParaRPr lang="en-US" sz="48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1</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008093" y="2289089"/>
            <a:ext cx="5121462" cy="646282"/>
          </a:xfrm>
          <a:prstGeom prst="rect">
            <a:avLst/>
          </a:prstGeom>
          <a:noFill/>
        </p:spPr>
        <p:txBody>
          <a:bodyPr wrap="square" lIns="91391" tIns="45696" rIns="91391" bIns="45696" rtlCol="0">
            <a:spAutoFit/>
          </a:bodyPr>
          <a:lstStyle/>
          <a:p>
            <a:pPr algn="ctr"/>
            <a:r>
              <a:rPr lang="en-US" sz="3600" b="1" smtClean="0">
                <a:solidFill>
                  <a:srgbClr val="A71FB1"/>
                </a:solidFill>
                <a:latin typeface="Arial-Rounded" pitchFamily="34" charset="0"/>
                <a:ea typeface="Arial-Rounded" pitchFamily="34" charset="0"/>
                <a:cs typeface="Arial-Rounded" pitchFamily="34" charset="0"/>
              </a:rPr>
              <a:t>CẬU BÉ THÔNG MINH</a:t>
            </a:r>
            <a:endParaRPr lang="en-US" sz="3600" b="1">
              <a:solidFill>
                <a:srgbClr val="A71FB1"/>
              </a:solidFill>
              <a:latin typeface="Arial-Rounded" pitchFamily="34" charset="0"/>
              <a:ea typeface="Arial-Rounded" pitchFamily="34" charset="0"/>
              <a:cs typeface="Arial-Rounded" pitchFamily="34" charset="0"/>
            </a:endParaRPr>
          </a:p>
        </p:txBody>
      </p:sp>
      <p:grpSp>
        <p:nvGrpSpPr>
          <p:cNvPr id="20" name="Group 19"/>
          <p:cNvGrpSpPr/>
          <p:nvPr/>
        </p:nvGrpSpPr>
        <p:grpSpPr>
          <a:xfrm>
            <a:off x="-659634" y="-848744"/>
            <a:ext cx="2469633" cy="2296731"/>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2700" y="178394"/>
            <a:ext cx="1341530" cy="1107911"/>
          </a:xfrm>
          <a:prstGeom prst="rect">
            <a:avLst/>
          </a:prstGeom>
          <a:noFill/>
        </p:spPr>
        <p:txBody>
          <a:bodyPr wrap="square" lIns="91354" tIns="45678" rIns="91354" bIns="45678" rtlCol="0">
            <a:spAutoFit/>
          </a:bodyPr>
          <a:lstStyle/>
          <a:p>
            <a:pPr algn="ctr"/>
            <a:r>
              <a:rPr lang="en-US" sz="6600" b="1" smtClean="0">
                <a:solidFill>
                  <a:srgbClr val="7030A0"/>
                </a:solidFill>
                <a:latin typeface="Arial Rounded MT Bold" pitchFamily="34" charset="0"/>
                <a:ea typeface="Arial-Rounded" pitchFamily="34" charset="0"/>
                <a:cs typeface="Times New Roman" pitchFamily="18" charset="0"/>
              </a:rPr>
              <a:t>8</a:t>
            </a:r>
            <a:endParaRPr lang="en-US" sz="6600" b="1">
              <a:solidFill>
                <a:srgbClr val="7030A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977" t="22291" r="13993" b="47656"/>
          <a:stretch/>
        </p:blipFill>
        <p:spPr bwMode="auto">
          <a:xfrm>
            <a:off x="2590800" y="3231454"/>
            <a:ext cx="3513422" cy="164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120441"/>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375046"/>
            <a:ext cx="8496300" cy="477042"/>
          </a:xfrm>
          <a:prstGeom prst="rect">
            <a:avLst/>
          </a:prstGeom>
          <a:noFill/>
        </p:spPr>
        <p:txBody>
          <a:bodyPr wrap="square" lIns="91428" tIns="45714" rIns="91428" bIns="45714" rtlCol="0">
            <a:spAutoFit/>
          </a:bodyPr>
          <a:lstStyle/>
          <a:p>
            <a:pPr algn="just"/>
            <a:r>
              <a:rPr lang="en-US" sz="2500" b="1" smtClean="0">
                <a:latin typeface="Arial" pitchFamily="34" charset="0"/>
                <a:ea typeface="Arial-Rounded" pitchFamily="34" charset="0"/>
                <a:cs typeface="Arial" pitchFamily="34" charset="0"/>
              </a:rPr>
              <a:t>Chọn từ ngữ để hoàn thiện câu và viết câu vào vở</a:t>
            </a:r>
            <a:endParaRPr lang="en-US" sz="2500" b="1">
              <a:latin typeface="Arial" pitchFamily="34" charset="0"/>
              <a:ea typeface="Arial-Rounded" pitchFamily="34" charset="0"/>
              <a:cs typeface="Arial" pitchFamily="34" charset="0"/>
            </a:endParaRPr>
          </a:p>
        </p:txBody>
      </p:sp>
      <p:sp>
        <p:nvSpPr>
          <p:cNvPr id="19" name="Rectangle 18"/>
          <p:cNvSpPr/>
          <p:nvPr/>
        </p:nvSpPr>
        <p:spPr>
          <a:xfrm>
            <a:off x="228600" y="1109972"/>
            <a:ext cx="8305800" cy="147771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3830" y="2833002"/>
            <a:ext cx="8686800" cy="1077085"/>
          </a:xfrm>
          <a:prstGeom prst="rect">
            <a:avLst/>
          </a:prstGeom>
          <a:noFill/>
        </p:spPr>
        <p:txBody>
          <a:bodyPr wrap="square" lIns="91305" tIns="45654" rIns="91305" bIns="45654" rtlCol="0">
            <a:spAutoFit/>
          </a:bodyPr>
          <a:lstStyle/>
          <a:p>
            <a:pPr algn="just"/>
            <a:r>
              <a:rPr lang="en-US" sz="3200" b="1" smtClean="0">
                <a:latin typeface="Arial" pitchFamily="34" charset="0"/>
                <a:ea typeface="Arial-Rounded" pitchFamily="34" charset="0"/>
                <a:cs typeface="Arial" pitchFamily="34" charset="0"/>
              </a:rPr>
              <a:t>a. Chúng tôi rất (…………) vì đội bóng mình yêu thích đã bị thua.</a:t>
            </a:r>
            <a:endParaRPr lang="en-US" sz="3200" b="1">
              <a:latin typeface="Arial" pitchFamily="34" charset="0"/>
              <a:ea typeface="Arial-Rounded" pitchFamily="34" charset="0"/>
              <a:cs typeface="Arial" pitchFamily="34" charset="0"/>
            </a:endParaRPr>
          </a:p>
        </p:txBody>
      </p:sp>
      <p:sp>
        <p:nvSpPr>
          <p:cNvPr id="21" name="TextBox 20"/>
          <p:cNvSpPr txBox="1"/>
          <p:nvPr/>
        </p:nvSpPr>
        <p:spPr>
          <a:xfrm>
            <a:off x="152400" y="3869565"/>
            <a:ext cx="8686800" cy="1077085"/>
          </a:xfrm>
          <a:prstGeom prst="rect">
            <a:avLst/>
          </a:prstGeom>
          <a:noFill/>
        </p:spPr>
        <p:txBody>
          <a:bodyPr wrap="square" lIns="91305" tIns="45654" rIns="91305" bIns="45654" rtlCol="0">
            <a:spAutoFit/>
          </a:bodyPr>
          <a:lstStyle/>
          <a:p>
            <a:pPr algn="just"/>
            <a:r>
              <a:rPr lang="en-US" sz="3200" b="1" smtClean="0">
                <a:latin typeface="Arial" pitchFamily="34" charset="0"/>
                <a:ea typeface="Arial-Rounded" pitchFamily="34" charset="0"/>
                <a:cs typeface="Arial" pitchFamily="34" charset="0"/>
              </a:rPr>
              <a:t>b. Hoa vẽ rất đẹp. Cả lớp ai cũng (…….…..) bạn ấy.</a:t>
            </a:r>
            <a:endParaRPr lang="en-US" sz="3200" b="1">
              <a:latin typeface="Arial" pitchFamily="34" charset="0"/>
              <a:ea typeface="Arial-Rounded" pitchFamily="34" charset="0"/>
              <a:cs typeface="Arial" pitchFamily="34" charset="0"/>
            </a:endParaRPr>
          </a:p>
        </p:txBody>
      </p:sp>
      <p:sp>
        <p:nvSpPr>
          <p:cNvPr id="22" name="TextBox 21"/>
          <p:cNvSpPr txBox="1"/>
          <p:nvPr/>
        </p:nvSpPr>
        <p:spPr>
          <a:xfrm>
            <a:off x="545459" y="1168847"/>
            <a:ext cx="2521591" cy="584763"/>
          </a:xfrm>
          <a:prstGeom prst="rect">
            <a:avLst/>
          </a:prstGeom>
          <a:solidFill>
            <a:schemeClr val="bg1"/>
          </a:solidFill>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thông minh</a:t>
            </a:r>
            <a:endParaRPr lang="en-US" sz="3200" b="1">
              <a:solidFill>
                <a:srgbClr val="FF0000"/>
              </a:solidFill>
              <a:latin typeface="Arial" pitchFamily="34" charset="0"/>
              <a:ea typeface="Arial-Rounded" pitchFamily="34" charset="0"/>
              <a:cs typeface="Arial" pitchFamily="34" charset="0"/>
            </a:endParaRPr>
          </a:p>
        </p:txBody>
      </p:sp>
      <p:sp>
        <p:nvSpPr>
          <p:cNvPr id="23" name="TextBox 22"/>
          <p:cNvSpPr txBox="1"/>
          <p:nvPr/>
        </p:nvSpPr>
        <p:spPr>
          <a:xfrm>
            <a:off x="1526619" y="1934727"/>
            <a:ext cx="1976223" cy="584763"/>
          </a:xfrm>
          <a:prstGeom prst="rect">
            <a:avLst/>
          </a:prstGeom>
          <a:solidFill>
            <a:schemeClr val="bg1"/>
          </a:solidFill>
          <a:ln>
            <a:noFill/>
          </a:ln>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nuối tiếc</a:t>
            </a:r>
            <a:endParaRPr lang="en-US" sz="3200" b="1">
              <a:solidFill>
                <a:srgbClr val="FF0000"/>
              </a:solidFill>
              <a:latin typeface="Arial" pitchFamily="34" charset="0"/>
              <a:ea typeface="Arial-Rounded" pitchFamily="34" charset="0"/>
              <a:cs typeface="Arial" pitchFamily="34" charset="0"/>
            </a:endParaRPr>
          </a:p>
        </p:txBody>
      </p:sp>
      <p:sp>
        <p:nvSpPr>
          <p:cNvPr id="24" name="TextBox 23"/>
          <p:cNvSpPr txBox="1"/>
          <p:nvPr/>
        </p:nvSpPr>
        <p:spPr>
          <a:xfrm>
            <a:off x="4758693" y="1940842"/>
            <a:ext cx="2175507" cy="584763"/>
          </a:xfrm>
          <a:prstGeom prst="rect">
            <a:avLst/>
          </a:prstGeom>
          <a:solidFill>
            <a:schemeClr val="bg1"/>
          </a:solidFill>
        </p:spPr>
        <p:txBody>
          <a:bodyPr wrap="square" lIns="91428" tIns="45714" rIns="91428" bIns="45714" rtlCol="0">
            <a:spAutoFit/>
          </a:bodyPr>
          <a:lstStyle/>
          <a:p>
            <a:pPr algn="ctr"/>
            <a:r>
              <a:rPr lang="en-US" sz="3200" b="1">
                <a:solidFill>
                  <a:srgbClr val="FF0000"/>
                </a:solidFill>
                <a:latin typeface="Arial" pitchFamily="34" charset="0"/>
                <a:ea typeface="Arial-Rounded" pitchFamily="34" charset="0"/>
                <a:cs typeface="Arial" pitchFamily="34" charset="0"/>
              </a:rPr>
              <a:t>v</a:t>
            </a:r>
            <a:r>
              <a:rPr lang="en-US" sz="3200" b="1" smtClean="0">
                <a:solidFill>
                  <a:srgbClr val="FF0000"/>
                </a:solidFill>
                <a:latin typeface="Arial" pitchFamily="34" charset="0"/>
                <a:ea typeface="Arial-Rounded" pitchFamily="34" charset="0"/>
                <a:cs typeface="Arial" pitchFamily="34" charset="0"/>
              </a:rPr>
              <a:t>ui mừng</a:t>
            </a:r>
            <a:endParaRPr lang="en-US" sz="3200" b="1">
              <a:solidFill>
                <a:srgbClr val="FF0000"/>
              </a:solidFill>
              <a:latin typeface="Arial" pitchFamily="34" charset="0"/>
              <a:ea typeface="Arial-Rounded" pitchFamily="34" charset="0"/>
              <a:cs typeface="Arial" pitchFamily="34" charset="0"/>
            </a:endParaRPr>
          </a:p>
        </p:txBody>
      </p:sp>
      <p:sp>
        <p:nvSpPr>
          <p:cNvPr id="25" name="TextBox 24"/>
          <p:cNvSpPr txBox="1"/>
          <p:nvPr/>
        </p:nvSpPr>
        <p:spPr>
          <a:xfrm>
            <a:off x="5867400" y="1168847"/>
            <a:ext cx="2209800" cy="584763"/>
          </a:xfrm>
          <a:prstGeom prst="rect">
            <a:avLst/>
          </a:prstGeom>
          <a:solidFill>
            <a:schemeClr val="bg1"/>
          </a:solidFill>
          <a:ln>
            <a:noFill/>
          </a:ln>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thán phục</a:t>
            </a:r>
            <a:endParaRPr lang="en-US" sz="3200" b="1">
              <a:solidFill>
                <a:srgbClr val="FF0000"/>
              </a:solidFill>
              <a:latin typeface="Arial" pitchFamily="34" charset="0"/>
              <a:ea typeface="Arial-Rounded" pitchFamily="34" charset="0"/>
              <a:cs typeface="Arial" pitchFamily="34" charset="0"/>
            </a:endParaRPr>
          </a:p>
        </p:txBody>
      </p:sp>
      <p:sp>
        <p:nvSpPr>
          <p:cNvPr id="26" name="TextBox 25"/>
          <p:cNvSpPr txBox="1"/>
          <p:nvPr/>
        </p:nvSpPr>
        <p:spPr>
          <a:xfrm>
            <a:off x="3352800" y="1168847"/>
            <a:ext cx="2057400" cy="584763"/>
          </a:xfrm>
          <a:prstGeom prst="rect">
            <a:avLst/>
          </a:prstGeom>
          <a:solidFill>
            <a:schemeClr val="bg1"/>
          </a:solidFill>
        </p:spPr>
        <p:txBody>
          <a:bodyPr wrap="square" lIns="91428" tIns="45714" rIns="91428" bIns="45714" rtlCol="0">
            <a:spAutoFit/>
          </a:bodyPr>
          <a:lstStyle/>
          <a:p>
            <a:pPr algn="ctr"/>
            <a:r>
              <a:rPr lang="en-US" sz="3200" b="1" smtClean="0">
                <a:solidFill>
                  <a:srgbClr val="FF0000"/>
                </a:solidFill>
                <a:latin typeface="Arial" pitchFamily="34" charset="0"/>
                <a:ea typeface="Arial-Rounded" pitchFamily="34" charset="0"/>
                <a:cs typeface="Arial" pitchFamily="34" charset="0"/>
              </a:rPr>
              <a:t>xuất sắc</a:t>
            </a:r>
            <a:endParaRPr lang="en-US" sz="3200" b="1">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6.17284E-7 L 0.10417 0.52716 " pathEditMode="relative" rAng="0" ptsTypes="AA">
                                      <p:cBhvr>
                                        <p:cTn id="6" dur="2000" fill="hold"/>
                                        <p:tgtEl>
                                          <p:spTgt spid="25"/>
                                        </p:tgtEl>
                                        <p:attrNameLst>
                                          <p:attrName>ppt_x</p:attrName>
                                          <p:attrName>ppt_y</p:attrName>
                                        </p:attrNameLst>
                                      </p:cBhvr>
                                      <p:rCtr x="5208" y="26358"/>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 -4.69136E-6 L 0.20833 0.17068 " pathEditMode="relative" rAng="0" ptsTypes="AA">
                                      <p:cBhvr>
                                        <p:cTn id="20" dur="2000" fill="hold"/>
                                        <p:tgtEl>
                                          <p:spTgt spid="23"/>
                                        </p:tgtEl>
                                        <p:attrNameLst>
                                          <p:attrName>ppt_x</p:attrName>
                                          <p:attrName>ppt_y</p:attrName>
                                        </p:attrNameLst>
                                      </p:cBhvr>
                                      <p:rCtr x="10417" y="8519"/>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353540"/>
            <a:ext cx="8724900" cy="4351810"/>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838200" y="831850"/>
            <a:ext cx="9067800" cy="630942"/>
          </a:xfrm>
          <a:prstGeom prst="rect">
            <a:avLst/>
          </a:prstGeom>
        </p:spPr>
        <p:txBody>
          <a:bodyPr wrap="square">
            <a:spAutoFit/>
          </a:bodyPr>
          <a:lstStyle/>
          <a:p>
            <a:pPr algn="just"/>
            <a:r>
              <a:rPr lang="en-US" sz="3500" b="1" smtClean="0">
                <a:solidFill>
                  <a:srgbClr val="7030A0"/>
                </a:solidFill>
                <a:latin typeface="HP001 5 hàng" pitchFamily="34" charset="0"/>
              </a:rPr>
              <a:t>a. </a:t>
            </a:r>
            <a:r>
              <a:rPr lang="vi-VN" sz="3500" b="1">
                <a:solidFill>
                  <a:srgbClr val="7030A0"/>
                </a:solidFill>
                <a:latin typeface="HP001 5 hàng" pitchFamily="34" charset="0"/>
              </a:rPr>
              <a:t>Chúng Ǉċ ǟất wuĒ ǇΗĞc νŰ đĖ bŗg </a:t>
            </a:r>
            <a:r>
              <a:rPr lang="vi-VN" sz="3500" b="1">
                <a:solidFill>
                  <a:srgbClr val="7030A0"/>
                </a:solidFill>
                <a:latin typeface="HP001 5 hàng" pitchFamily="34" charset="0"/>
              </a:rPr>
              <a:t>νŰ </a:t>
            </a:r>
            <a:endParaRPr lang="en-US" sz="3500" b="1">
              <a:solidFill>
                <a:srgbClr val="7030A0"/>
              </a:solidFill>
              <a:latin typeface="HP001 4 hàng" pitchFamily="34" charset="0"/>
            </a:endParaRPr>
          </a:p>
        </p:txBody>
      </p:sp>
      <p:sp>
        <p:nvSpPr>
          <p:cNvPr id="9" name="Rectangle 8"/>
          <p:cNvSpPr/>
          <p:nvPr/>
        </p:nvSpPr>
        <p:spPr>
          <a:xfrm>
            <a:off x="174174" y="1536948"/>
            <a:ext cx="9067800" cy="630942"/>
          </a:xfrm>
          <a:prstGeom prst="rect">
            <a:avLst/>
          </a:prstGeom>
        </p:spPr>
        <p:txBody>
          <a:bodyPr wrap="square">
            <a:spAutoFit/>
          </a:bodyPr>
          <a:lstStyle/>
          <a:p>
            <a:pPr algn="just"/>
            <a:r>
              <a:rPr lang="vi-VN" sz="3500" b="1" smtClean="0">
                <a:solidFill>
                  <a:srgbClr val="7030A0"/>
                </a:solidFill>
                <a:latin typeface="HP001 5 hàng" pitchFamily="34" charset="0"/>
              </a:rPr>
              <a:t>đĖ </a:t>
            </a:r>
            <a:r>
              <a:rPr lang="vi-VN" sz="3500" b="1">
                <a:solidFill>
                  <a:srgbClr val="7030A0"/>
                </a:solidFill>
                <a:latin typeface="HP001 5 hàng" pitchFamily="34" charset="0"/>
              </a:rPr>
              <a:t>bŗg jìζ ΐêu κíε đã </a:t>
            </a:r>
            <a:r>
              <a:rPr lang="vi-VN" sz="3500" b="1">
                <a:solidFill>
                  <a:srgbClr val="7030A0"/>
                </a:solidFill>
                <a:latin typeface="HP001 5 hàng" pitchFamily="34" charset="0"/>
              </a:rPr>
              <a:t>λŻ </a:t>
            </a:r>
            <a:r>
              <a:rPr lang="vi-VN" sz="3500" b="1" smtClean="0">
                <a:solidFill>
                  <a:srgbClr val="7030A0"/>
                </a:solidFill>
                <a:latin typeface="HP001 5 hàng" pitchFamily="34" charset="0"/>
              </a:rPr>
              <a:t>κua</a:t>
            </a:r>
            <a:r>
              <a:rPr lang="en-US" sz="3500" b="1" smtClean="0">
                <a:solidFill>
                  <a:srgbClr val="7030A0"/>
                </a:solidFill>
                <a:latin typeface="HP001 5 hàng" pitchFamily="34" charset="0"/>
              </a:rPr>
              <a:t>.</a:t>
            </a:r>
            <a:endParaRPr lang="en-US" sz="3500" b="1">
              <a:solidFill>
                <a:srgbClr val="7030A0"/>
              </a:solidFill>
              <a:latin typeface="HP001 4 hàng" pitchFamily="34" charset="0"/>
            </a:endParaRPr>
          </a:p>
        </p:txBody>
      </p:sp>
      <p:sp>
        <p:nvSpPr>
          <p:cNvPr id="10" name="Rectangle 9"/>
          <p:cNvSpPr/>
          <p:nvPr/>
        </p:nvSpPr>
        <p:spPr>
          <a:xfrm>
            <a:off x="914400" y="2236470"/>
            <a:ext cx="9067800" cy="630942"/>
          </a:xfrm>
          <a:prstGeom prst="rect">
            <a:avLst/>
          </a:prstGeom>
        </p:spPr>
        <p:txBody>
          <a:bodyPr wrap="square">
            <a:spAutoFit/>
          </a:bodyPr>
          <a:lstStyle/>
          <a:p>
            <a:pPr algn="just"/>
            <a:r>
              <a:rPr lang="en-US" sz="3500" b="1">
                <a:solidFill>
                  <a:srgbClr val="7030A0"/>
                </a:solidFill>
                <a:latin typeface="HP001 5 hàng" pitchFamily="34" charset="0"/>
              </a:rPr>
              <a:t>b. H</a:t>
            </a:r>
            <a:r>
              <a:rPr lang="el-GR" sz="3500" b="1">
                <a:solidFill>
                  <a:srgbClr val="7030A0"/>
                </a:solidFill>
                <a:latin typeface="HP001 5 hàng" pitchFamily="34" charset="0"/>
              </a:rPr>
              <a:t>Ξ ω≥ </a:t>
            </a:r>
            <a:r>
              <a:rPr lang="en-US" sz="3500" b="1">
                <a:solidFill>
                  <a:srgbClr val="7030A0"/>
                </a:solidFill>
                <a:latin typeface="HP001 5 hàng" pitchFamily="34" charset="0"/>
              </a:rPr>
              <a:t>ǟất </a:t>
            </a:r>
            <a:r>
              <a:rPr lang="el-GR" sz="3500" b="1">
                <a:solidFill>
                  <a:srgbClr val="7030A0"/>
                </a:solidFill>
                <a:latin typeface="HP001 5 hàng" pitchFamily="34" charset="0"/>
              </a:rPr>
              <a:t>Α</a:t>
            </a:r>
            <a:r>
              <a:rPr lang="el-GR" sz="3500" b="1">
                <a:solidFill>
                  <a:srgbClr val="7030A0"/>
                </a:solidFill>
                <a:latin typeface="HP001 5 hàng" pitchFamily="34" charset="0"/>
              </a:rPr>
              <a:t>−</a:t>
            </a:r>
            <a:r>
              <a:rPr lang="en-US" sz="3500" b="1" smtClean="0">
                <a:solidFill>
                  <a:srgbClr val="7030A0"/>
                </a:solidFill>
                <a:latin typeface="HP001 5 hàng" pitchFamily="34" charset="0"/>
              </a:rPr>
              <a:t>p. Cả </a:t>
            </a:r>
            <a:r>
              <a:rPr lang="en-US" sz="3500" b="1">
                <a:solidFill>
                  <a:srgbClr val="7030A0"/>
                </a:solidFill>
                <a:latin typeface="HP001 5 hàng" pitchFamily="34" charset="0"/>
              </a:rPr>
              <a:t>lġ ai cũng </a:t>
            </a:r>
            <a:r>
              <a:rPr lang="el-GR" sz="3500" b="1">
                <a:solidFill>
                  <a:srgbClr val="7030A0"/>
                </a:solidFill>
                <a:latin typeface="HP001 5 hàng" pitchFamily="34" charset="0"/>
              </a:rPr>
              <a:t>κ</a:t>
            </a:r>
            <a:r>
              <a:rPr lang="en-US" sz="3500" b="1" smtClean="0">
                <a:solidFill>
                  <a:srgbClr val="7030A0"/>
                </a:solidFill>
                <a:latin typeface="HP001 5 hàng" pitchFamily="34" charset="0"/>
              </a:rPr>
              <a:t>án</a:t>
            </a:r>
            <a:endParaRPr lang="en-US" sz="3500" b="1">
              <a:solidFill>
                <a:srgbClr val="7030A0"/>
              </a:solidFill>
              <a:latin typeface="HP001 4 hàng" pitchFamily="34" charset="0"/>
            </a:endParaRPr>
          </a:p>
        </p:txBody>
      </p:sp>
      <p:sp>
        <p:nvSpPr>
          <p:cNvPr id="8" name="Rectangle 7"/>
          <p:cNvSpPr/>
          <p:nvPr/>
        </p:nvSpPr>
        <p:spPr>
          <a:xfrm>
            <a:off x="186871" y="2913264"/>
            <a:ext cx="9067800" cy="630942"/>
          </a:xfrm>
          <a:prstGeom prst="rect">
            <a:avLst/>
          </a:prstGeom>
        </p:spPr>
        <p:txBody>
          <a:bodyPr wrap="square">
            <a:spAutoFit/>
          </a:bodyPr>
          <a:lstStyle/>
          <a:p>
            <a:pPr algn="just"/>
            <a:r>
              <a:rPr lang="el-GR" sz="3500" b="1" smtClean="0">
                <a:solidFill>
                  <a:srgbClr val="7030A0"/>
                </a:solidFill>
                <a:latin typeface="HP001 5 hàng" pitchFamily="34" charset="0"/>
              </a:rPr>
              <a:t>ι</a:t>
            </a:r>
            <a:r>
              <a:rPr lang="vi-VN" sz="3500" b="1">
                <a:solidFill>
                  <a:srgbClr val="7030A0"/>
                </a:solidFill>
                <a:latin typeface="HP001 5 hàng" pitchFamily="34" charset="0"/>
              </a:rPr>
              <a:t>ục </a:t>
            </a:r>
            <a:r>
              <a:rPr lang="vi-VN" sz="3500" b="1">
                <a:solidFill>
                  <a:srgbClr val="7030A0"/>
                </a:solidFill>
                <a:latin typeface="HP001 5 hàng" pitchFamily="34" charset="0"/>
              </a:rPr>
              <a:t>bạn </a:t>
            </a:r>
            <a:r>
              <a:rPr lang="vi-VN" sz="3500" b="1" smtClean="0">
                <a:solidFill>
                  <a:srgbClr val="7030A0"/>
                </a:solidFill>
                <a:latin typeface="HP001 5 hàng" pitchFamily="34" charset="0"/>
              </a:rPr>
              <a:t>ấy</a:t>
            </a:r>
            <a:r>
              <a:rPr lang="en-US" sz="3500" b="1" smtClean="0">
                <a:solidFill>
                  <a:srgbClr val="7030A0"/>
                </a:solidFill>
                <a:latin typeface="HP001 5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24050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7150"/>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144348"/>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nói về các trò chơi trong tranh</a:t>
            </a:r>
            <a:endParaRPr lang="en-US" sz="2800" b="1">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90" t="20028" r="41435" b="26823"/>
          <a:stretch/>
        </p:blipFill>
        <p:spPr bwMode="auto">
          <a:xfrm>
            <a:off x="1066800" y="1098443"/>
            <a:ext cx="6892636" cy="388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OKI- Top 6 trò chơi dân gian hấp dẫn cho trẻ.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50" y="0"/>
            <a:ext cx="9144269" cy="5143500"/>
          </a:xfrm>
        </p:spPr>
      </p:pic>
    </p:spTree>
    <p:extLst>
      <p:ext uri="{BB962C8B-B14F-4D97-AF65-F5344CB8AC3E}">
        <p14:creationId xmlns:p14="http://schemas.microsoft.com/office/powerpoint/2010/main" val="6046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764" y="972355"/>
            <a:ext cx="8873836" cy="3732995"/>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18081" y="1428750"/>
            <a:ext cx="7563919" cy="255453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	Vinh đem quả bưởi làm bóng chơi với các bạn. Quả bóng lăn xuống hố. Vinh bèn tìm cách đổ đầy nước vào hố cho quả bóng nổi lên. Các bạn nhìn Vinh thán phục.</a:t>
            </a:r>
            <a:endParaRPr lang="en-US" sz="3600">
              <a:latin typeface="Arial" pitchFamily="34" charset="0"/>
              <a:ea typeface="Arial-Rounded" pitchFamily="34" charset="0"/>
              <a:cs typeface="Arial" pitchFamily="34" charset="0"/>
            </a:endParaRPr>
          </a:p>
        </p:txBody>
      </p:sp>
      <p:sp>
        <p:nvSpPr>
          <p:cNvPr id="18" name="Right Arrow 17"/>
          <p:cNvSpPr/>
          <p:nvPr/>
        </p:nvSpPr>
        <p:spPr>
          <a:xfrm>
            <a:off x="1348953" y="1632069"/>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843073" y="1927514"/>
            <a:ext cx="23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81400" y="2434406"/>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210791" y="2167612"/>
            <a:ext cx="138304" cy="276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174182" y="2182944"/>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904009" y="2901469"/>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704898" y="3158488"/>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7764" y="199159"/>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19" name="TextBox 18"/>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22" name="Oval 21"/>
          <p:cNvSpPr/>
          <p:nvPr/>
        </p:nvSpPr>
        <p:spPr>
          <a:xfrm>
            <a:off x="2722418" y="3661412"/>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950333" y="3409950"/>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67600" y="3409950"/>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7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75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75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75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75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75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8" presetClass="emph" presetSubtype="0" fill="hold" grpId="1" nodeType="with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3"/>
                                        </p:tgtEl>
                                        <p:attrNameLst>
                                          <p:attrName>r</p:attrName>
                                        </p:attrNameLst>
                                      </p:cBhvr>
                                    </p:animRot>
                                  </p:childTnLst>
                                </p:cTn>
                              </p:par>
                              <p:par>
                                <p:cTn id="71" presetID="8" presetClass="emph" presetSubtype="0" fill="hold" grpId="1" nodeType="withEffect">
                                  <p:stCondLst>
                                    <p:cond delay="0"/>
                                  </p:stCondLst>
                                  <p:childTnLst>
                                    <p:animRot by="21600000">
                                      <p:cBhvr>
                                        <p:cTn id="72" dur="2500" fill="hold"/>
                                        <p:tgtEl>
                                          <p:spTgt spid="17"/>
                                        </p:tgtEl>
                                        <p:attrNameLst>
                                          <p:attrName>r</p:attrName>
                                        </p:attrNameLst>
                                      </p:cBhvr>
                                    </p:animRot>
                                  </p:childTnLst>
                                </p:cTn>
                              </p:par>
                              <p:par>
                                <p:cTn id="73" presetID="8" presetClass="emph" presetSubtype="0" fill="hold" grpId="1" nodeType="withEffect">
                                  <p:stCondLst>
                                    <p:cond delay="0"/>
                                  </p:stCondLst>
                                  <p:childTnLst>
                                    <p:animRot by="21600000">
                                      <p:cBhvr>
                                        <p:cTn id="74" dur="25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P spid="17" grpId="0" animBg="1"/>
      <p:bldP spid="17" grpId="1" animBg="1"/>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353540"/>
            <a:ext cx="8724900" cy="4351810"/>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838200" y="831850"/>
            <a:ext cx="9067800" cy="630942"/>
          </a:xfrm>
          <a:prstGeom prst="rect">
            <a:avLst/>
          </a:prstGeom>
        </p:spPr>
        <p:txBody>
          <a:bodyPr wrap="square">
            <a:spAutoFit/>
          </a:bodyPr>
          <a:lstStyle/>
          <a:p>
            <a:pPr algn="just"/>
            <a:r>
              <a:rPr lang="lv-LV" sz="3500" b="1">
                <a:solidFill>
                  <a:srgbClr val="7030A0"/>
                </a:solidFill>
                <a:latin typeface="HP001 5 hàng" pitchFamily="34" charset="0"/>
              </a:rPr>
              <a:t>Vi</a:t>
            </a:r>
            <a:r>
              <a:rPr lang="el-GR" sz="3500" b="1">
                <a:solidFill>
                  <a:srgbClr val="7030A0"/>
                </a:solidFill>
                <a:latin typeface="HP001 5 hàng" pitchFamily="34" charset="0"/>
              </a:rPr>
              <a:t>ζ Α΄</a:t>
            </a:r>
            <a:r>
              <a:rPr lang="lv-LV" sz="3500" b="1">
                <a:solidFill>
                  <a:srgbClr val="7030A0"/>
                </a:solidFill>
                <a:latin typeface="HP001 5 hàng" pitchFamily="34" charset="0"/>
              </a:rPr>
              <a:t>m Ǖ</a:t>
            </a:r>
            <a:r>
              <a:rPr lang="el-GR" sz="3500" b="1">
                <a:solidFill>
                  <a:srgbClr val="7030A0"/>
                </a:solidFill>
                <a:latin typeface="HP001 5 hàng" pitchFamily="34" charset="0"/>
              </a:rPr>
              <a:t>ί</a:t>
            </a:r>
            <a:r>
              <a:rPr lang="lv-LV" sz="3500" b="1">
                <a:solidFill>
                  <a:srgbClr val="7030A0"/>
                </a:solidFill>
                <a:latin typeface="HP001 5 hàng" pitchFamily="34" charset="0"/>
              </a:rPr>
              <a:t>ả </a:t>
            </a:r>
            <a:r>
              <a:rPr lang="el-GR" sz="3500" b="1">
                <a:solidFill>
                  <a:srgbClr val="7030A0"/>
                </a:solidFill>
                <a:latin typeface="HP001 5 hàng" pitchFamily="34" charset="0"/>
              </a:rPr>
              <a:t>λΰ▫ </a:t>
            </a:r>
            <a:r>
              <a:rPr lang="lv-LV" sz="3500" b="1">
                <a:solidFill>
                  <a:srgbClr val="7030A0"/>
                </a:solidFill>
                <a:latin typeface="HP001 5 hàng" pitchFamily="34" charset="0"/>
              </a:rPr>
              <a:t>làm bŗg </a:t>
            </a:r>
            <a:r>
              <a:rPr lang="el-GR" sz="3500" b="1">
                <a:solidFill>
                  <a:srgbClr val="7030A0"/>
                </a:solidFill>
                <a:latin typeface="HP001 5 hàng" pitchFamily="34" charset="0"/>
              </a:rPr>
              <a:t>εΠ </a:t>
            </a:r>
            <a:r>
              <a:rPr lang="lv-LV" sz="3500" b="1">
                <a:solidFill>
                  <a:srgbClr val="7030A0"/>
                </a:solidFill>
                <a:latin typeface="HP001 5 hàng" pitchFamily="34" charset="0"/>
              </a:rPr>
              <a:t>vƞ </a:t>
            </a:r>
            <a:r>
              <a:rPr lang="lv-LV" sz="3500" b="1" smtClean="0">
                <a:solidFill>
                  <a:srgbClr val="7030A0"/>
                </a:solidFill>
                <a:latin typeface="HP001 5 hàng" pitchFamily="34" charset="0"/>
              </a:rPr>
              <a:t>cá</a:t>
            </a:r>
            <a:r>
              <a:rPr lang="en-US" sz="3500" b="1" smtClean="0">
                <a:solidFill>
                  <a:srgbClr val="7030A0"/>
                </a:solidFill>
                <a:latin typeface="HP001 5 hàng" pitchFamily="34" charset="0"/>
              </a:rPr>
              <a:t>c</a:t>
            </a:r>
            <a:endParaRPr lang="en-US" sz="3500" b="1">
              <a:solidFill>
                <a:srgbClr val="7030A0"/>
              </a:solidFill>
              <a:latin typeface="HP001 4 hàng" pitchFamily="34" charset="0"/>
            </a:endParaRPr>
          </a:p>
        </p:txBody>
      </p:sp>
      <p:sp>
        <p:nvSpPr>
          <p:cNvPr id="8" name="Rectangle 7"/>
          <p:cNvSpPr/>
          <p:nvPr/>
        </p:nvSpPr>
        <p:spPr>
          <a:xfrm>
            <a:off x="158226" y="1534408"/>
            <a:ext cx="9067800" cy="630942"/>
          </a:xfrm>
          <a:prstGeom prst="rect">
            <a:avLst/>
          </a:prstGeom>
        </p:spPr>
        <p:txBody>
          <a:bodyPr wrap="square">
            <a:spAutoFit/>
          </a:bodyPr>
          <a:lstStyle/>
          <a:p>
            <a:pPr algn="just"/>
            <a:r>
              <a:rPr lang="lv-LV" sz="3500" b="1" smtClean="0">
                <a:solidFill>
                  <a:srgbClr val="7030A0"/>
                </a:solidFill>
                <a:latin typeface="HP001 4 hàng" pitchFamily="34" charset="0"/>
              </a:rPr>
              <a:t>bạn</a:t>
            </a:r>
            <a:r>
              <a:rPr lang="en-US" sz="3500" b="1" smtClean="0">
                <a:solidFill>
                  <a:srgbClr val="7030A0"/>
                </a:solidFill>
                <a:latin typeface="HP001 4 hàng" pitchFamily="34" charset="0"/>
              </a:rPr>
              <a:t>. </a:t>
            </a:r>
            <a:r>
              <a:rPr lang="lv-LV" sz="3500" b="1">
                <a:solidFill>
                  <a:srgbClr val="7030A0"/>
                </a:solidFill>
                <a:latin typeface="HP001 4 hàng" pitchFamily="34" charset="0"/>
              </a:rPr>
              <a:t>Quả bŗg lăn xuūg </a:t>
            </a:r>
            <a:r>
              <a:rPr lang="lv-LV" sz="3500" b="1" smtClean="0">
                <a:solidFill>
                  <a:srgbClr val="7030A0"/>
                </a:solidFill>
                <a:latin typeface="HP001 4 hàng" pitchFamily="34" charset="0"/>
              </a:rPr>
              <a:t>hố.</a:t>
            </a:r>
            <a:r>
              <a:rPr lang="en-US" sz="3500" b="1" smtClean="0">
                <a:solidFill>
                  <a:srgbClr val="7030A0"/>
                </a:solidFill>
                <a:latin typeface="HP001 4 hàng" pitchFamily="34" charset="0"/>
              </a:rPr>
              <a:t> </a:t>
            </a:r>
            <a:r>
              <a:rPr lang="lv-LV" sz="3500" b="1" smtClean="0">
                <a:solidFill>
                  <a:srgbClr val="7030A0"/>
                </a:solidFill>
                <a:latin typeface="HP001 4 hàng" pitchFamily="34" charset="0"/>
              </a:rPr>
              <a:t>Vi</a:t>
            </a:r>
            <a:r>
              <a:rPr lang="el-GR" sz="3500" b="1">
                <a:solidFill>
                  <a:srgbClr val="7030A0"/>
                </a:solidFill>
                <a:latin typeface="HP001 4 hàng" pitchFamily="34" charset="0"/>
              </a:rPr>
              <a:t>ζ χ</a:t>
            </a:r>
            <a:r>
              <a:rPr lang="lv-LV" sz="3500" b="1">
                <a:solidFill>
                  <a:srgbClr val="7030A0"/>
                </a:solidFill>
                <a:latin typeface="HP001 4 hàng" pitchFamily="34" charset="0"/>
              </a:rPr>
              <a:t>Ęn </a:t>
            </a:r>
            <a:r>
              <a:rPr lang="lv-LV" sz="3500" b="1" smtClean="0">
                <a:solidFill>
                  <a:srgbClr val="7030A0"/>
                </a:solidFill>
                <a:latin typeface="HP001 4 hàng" pitchFamily="34" charset="0"/>
              </a:rPr>
              <a:t>Ǉìm</a:t>
            </a:r>
            <a:r>
              <a:rPr lang="el-GR" sz="3500" b="1" smtClean="0">
                <a:solidFill>
                  <a:srgbClr val="7030A0"/>
                </a:solidFill>
                <a:latin typeface="HP001 4 hàng" pitchFamily="34" charset="0"/>
              </a:rPr>
              <a:t> </a:t>
            </a:r>
            <a:endParaRPr lang="en-US" sz="3500" b="1">
              <a:solidFill>
                <a:srgbClr val="7030A0"/>
              </a:solidFill>
              <a:latin typeface="HP001 4 hàng" pitchFamily="34" charset="0"/>
            </a:endParaRPr>
          </a:p>
        </p:txBody>
      </p:sp>
      <p:sp>
        <p:nvSpPr>
          <p:cNvPr id="9" name="Rectangle 8"/>
          <p:cNvSpPr/>
          <p:nvPr/>
        </p:nvSpPr>
        <p:spPr>
          <a:xfrm>
            <a:off x="151352" y="2205822"/>
            <a:ext cx="9067800" cy="630942"/>
          </a:xfrm>
          <a:prstGeom prst="rect">
            <a:avLst/>
          </a:prstGeom>
        </p:spPr>
        <p:txBody>
          <a:bodyPr wrap="square">
            <a:spAutoFit/>
          </a:bodyPr>
          <a:lstStyle/>
          <a:p>
            <a:pPr algn="just"/>
            <a:r>
              <a:rPr lang="lv-LV" sz="3500" b="1" smtClean="0">
                <a:solidFill>
                  <a:srgbClr val="7030A0"/>
                </a:solidFill>
                <a:latin typeface="HP001 5 hàng" pitchFamily="34" charset="0"/>
              </a:rPr>
              <a:t>cá</a:t>
            </a:r>
            <a:r>
              <a:rPr lang="el-GR" sz="3500" b="1" smtClean="0">
                <a:solidFill>
                  <a:srgbClr val="7030A0"/>
                </a:solidFill>
                <a:latin typeface="HP001 5 hàng" pitchFamily="34" charset="0"/>
              </a:rPr>
              <a:t>ε</a:t>
            </a:r>
            <a:r>
              <a:rPr lang="lv-LV" sz="3500" b="1">
                <a:solidFill>
                  <a:srgbClr val="7030A0"/>
                </a:solidFill>
                <a:latin typeface="HP001 5 hàng" pitchFamily="34" charset="0"/>
              </a:rPr>
              <a:t> đổ đầy wư</a:t>
            </a:r>
            <a:r>
              <a:rPr lang="el-GR" sz="3500" b="1">
                <a:solidFill>
                  <a:srgbClr val="7030A0"/>
                </a:solidFill>
                <a:latin typeface="HP001 5 hàng" pitchFamily="34" charset="0"/>
              </a:rPr>
              <a:t>ϐ </a:t>
            </a:r>
            <a:r>
              <a:rPr lang="lv-LV" sz="3500" b="1">
                <a:solidFill>
                  <a:srgbClr val="7030A0"/>
                </a:solidFill>
                <a:latin typeface="HP001 5 hàng" pitchFamily="34" charset="0"/>
              </a:rPr>
              <a:t>vào hố </a:t>
            </a:r>
            <a:r>
              <a:rPr lang="el-GR" sz="3500" b="1">
                <a:solidFill>
                  <a:srgbClr val="7030A0"/>
                </a:solidFill>
                <a:latin typeface="HP001 5 hàng" pitchFamily="34" charset="0"/>
              </a:rPr>
              <a:t>ε</a:t>
            </a:r>
            <a:r>
              <a:rPr lang="lv-LV" sz="3500" b="1">
                <a:solidFill>
                  <a:srgbClr val="7030A0"/>
                </a:solidFill>
                <a:latin typeface="HP001 5 hàng" pitchFamily="34" charset="0"/>
              </a:rPr>
              <a:t>o Ǖ</a:t>
            </a:r>
            <a:r>
              <a:rPr lang="el-GR" sz="3500" b="1">
                <a:solidFill>
                  <a:srgbClr val="7030A0"/>
                </a:solidFill>
                <a:latin typeface="HP001 5 hàng" pitchFamily="34" charset="0"/>
              </a:rPr>
              <a:t>ί</a:t>
            </a:r>
            <a:r>
              <a:rPr lang="lv-LV" sz="3500" b="1">
                <a:solidFill>
                  <a:srgbClr val="7030A0"/>
                </a:solidFill>
                <a:latin typeface="HP001 5 hàng" pitchFamily="34" charset="0"/>
              </a:rPr>
              <a:t>ả bŗg wĔ </a:t>
            </a:r>
            <a:r>
              <a:rPr lang="el-GR" sz="3500" b="1">
                <a:solidFill>
                  <a:srgbClr val="7030A0"/>
                </a:solidFill>
                <a:latin typeface="HP001 5 hàng" pitchFamily="34" charset="0"/>
              </a:rPr>
              <a:t>Δ</a:t>
            </a:r>
            <a:r>
              <a:rPr lang="lv-LV" sz="3500" b="1" smtClean="0">
                <a:solidFill>
                  <a:srgbClr val="7030A0"/>
                </a:solidFill>
                <a:latin typeface="HP001 5 hàng" pitchFamily="34" charset="0"/>
              </a:rPr>
              <a:t>łn</a:t>
            </a:r>
            <a:r>
              <a:rPr lang="en-US" sz="3500" b="1" smtClean="0">
                <a:solidFill>
                  <a:srgbClr val="7030A0"/>
                </a:solidFill>
                <a:latin typeface="HP001 5 hàng" pitchFamily="34" charset="0"/>
              </a:rPr>
              <a:t>.</a:t>
            </a:r>
            <a:r>
              <a:rPr lang="el-GR" sz="3500" b="1" smtClean="0">
                <a:solidFill>
                  <a:srgbClr val="7030A0"/>
                </a:solidFill>
                <a:latin typeface="HP001 5 hàng" pitchFamily="34" charset="0"/>
              </a:rPr>
              <a:t> </a:t>
            </a:r>
            <a:endParaRPr lang="en-US" sz="3500" b="1">
              <a:solidFill>
                <a:srgbClr val="7030A0"/>
              </a:solidFill>
              <a:latin typeface="HP001 5 hàng" pitchFamily="34" charset="0"/>
            </a:endParaRPr>
          </a:p>
        </p:txBody>
      </p:sp>
      <p:sp>
        <p:nvSpPr>
          <p:cNvPr id="10" name="Rectangle 9"/>
          <p:cNvSpPr/>
          <p:nvPr/>
        </p:nvSpPr>
        <p:spPr>
          <a:xfrm>
            <a:off x="152400" y="2893308"/>
            <a:ext cx="9067800" cy="630942"/>
          </a:xfrm>
          <a:prstGeom prst="rect">
            <a:avLst/>
          </a:prstGeom>
        </p:spPr>
        <p:txBody>
          <a:bodyPr wrap="square">
            <a:spAutoFit/>
          </a:bodyPr>
          <a:lstStyle/>
          <a:p>
            <a:pPr algn="just"/>
            <a:r>
              <a:rPr lang="vi-VN" sz="3500" b="1">
                <a:solidFill>
                  <a:srgbClr val="7030A0"/>
                </a:solidFill>
                <a:latin typeface="HP001 5 hàng" pitchFamily="34" charset="0"/>
              </a:rPr>
              <a:t>Các bạn </a:t>
            </a:r>
            <a:r>
              <a:rPr lang="el-GR" sz="3500" b="1">
                <a:solidFill>
                  <a:srgbClr val="7030A0"/>
                </a:solidFill>
                <a:latin typeface="HP001 5 hàng" pitchFamily="34" charset="0"/>
              </a:rPr>
              <a:t>η</a:t>
            </a:r>
            <a:r>
              <a:rPr lang="vi-VN" sz="3500" b="1">
                <a:solidFill>
                  <a:srgbClr val="7030A0"/>
                </a:solidFill>
                <a:latin typeface="HP001 5 hàng" pitchFamily="34" charset="0"/>
              </a:rPr>
              <a:t>ìn Vi</a:t>
            </a:r>
            <a:r>
              <a:rPr lang="el-GR" sz="3500" b="1">
                <a:solidFill>
                  <a:srgbClr val="7030A0"/>
                </a:solidFill>
                <a:latin typeface="HP001 5 hàng" pitchFamily="34" charset="0"/>
              </a:rPr>
              <a:t>ζ κ</a:t>
            </a:r>
            <a:r>
              <a:rPr lang="vi-VN" sz="3500" b="1">
                <a:solidFill>
                  <a:srgbClr val="7030A0"/>
                </a:solidFill>
                <a:latin typeface="HP001 5 hàng" pitchFamily="34" charset="0"/>
              </a:rPr>
              <a:t>án </a:t>
            </a:r>
            <a:r>
              <a:rPr lang="el-GR" sz="3500" b="1">
                <a:solidFill>
                  <a:srgbClr val="7030A0"/>
                </a:solidFill>
                <a:latin typeface="HP001 5 hàng" pitchFamily="34" charset="0"/>
              </a:rPr>
              <a:t>ι</a:t>
            </a:r>
            <a:r>
              <a:rPr lang="vi-VN" sz="3500" b="1" smtClean="0">
                <a:solidFill>
                  <a:srgbClr val="7030A0"/>
                </a:solidFill>
                <a:latin typeface="HP001 5 hàng" pitchFamily="34" charset="0"/>
              </a:rPr>
              <a:t>ụ</a:t>
            </a:r>
            <a:r>
              <a:rPr lang="en-US" sz="3500" b="1" smtClean="0">
                <a:solidFill>
                  <a:srgbClr val="7030A0"/>
                </a:solidFill>
                <a:latin typeface="HP001 5 hàng" pitchFamily="34" charset="0"/>
              </a:rPr>
              <a:t>c.</a:t>
            </a:r>
            <a:endParaRPr lang="en-US" sz="3500" b="1">
              <a:solidFill>
                <a:srgbClr val="7030A0"/>
              </a:solidFill>
              <a:latin typeface="HP001 5 hàng" pitchFamily="34" charset="0"/>
            </a:endParaRPr>
          </a:p>
        </p:txBody>
      </p:sp>
    </p:spTree>
    <p:extLst>
      <p:ext uri="{BB962C8B-B14F-4D97-AF65-F5344CB8AC3E}">
        <p14:creationId xmlns:p14="http://schemas.microsoft.com/office/powerpoint/2010/main" val="979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6463145" y="3485936"/>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oan</a:t>
            </a:r>
            <a:endParaRPr lang="en-US" sz="3200">
              <a:solidFill>
                <a:srgbClr val="FF0000"/>
              </a:solidFill>
              <a:latin typeface="Arial" pitchFamily="34" charset="0"/>
              <a:ea typeface="Arial-Rounded" pitchFamily="34" charset="0"/>
              <a:cs typeface="Arial" pitchFamily="34" charset="0"/>
            </a:endParaRPr>
          </a:p>
        </p:txBody>
      </p:sp>
      <p:sp>
        <p:nvSpPr>
          <p:cNvPr id="27" name="TextBox 26"/>
          <p:cNvSpPr txBox="1"/>
          <p:nvPr/>
        </p:nvSpPr>
        <p:spPr>
          <a:xfrm>
            <a:off x="6730493" y="3475759"/>
            <a:ext cx="949037"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
        <p:nvSpPr>
          <p:cNvPr id="23" name="TextBox 22"/>
          <p:cNvSpPr txBox="1"/>
          <p:nvPr/>
        </p:nvSpPr>
        <p:spPr>
          <a:xfrm>
            <a:off x="4505685" y="3486149"/>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oan</a:t>
            </a:r>
            <a:endParaRPr lang="en-US" sz="3200">
              <a:solidFill>
                <a:srgbClr val="FF0000"/>
              </a:solidFill>
              <a:latin typeface="Arial" pitchFamily="34" charset="0"/>
              <a:ea typeface="Arial-Rounded" pitchFamily="34" charset="0"/>
              <a:cs typeface="Arial" pitchFamily="34" charset="0"/>
            </a:endParaRPr>
          </a:p>
        </p:txBody>
      </p:sp>
      <p:sp>
        <p:nvSpPr>
          <p:cNvPr id="20" name="TextBox 19"/>
          <p:cNvSpPr txBox="1"/>
          <p:nvPr/>
        </p:nvSpPr>
        <p:spPr>
          <a:xfrm>
            <a:off x="1963227" y="3490473"/>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oăn</a:t>
            </a:r>
            <a:endParaRPr lang="en-US" sz="3200">
              <a:solidFill>
                <a:srgbClr val="FF0000"/>
              </a:solidFill>
              <a:latin typeface="Arial" pitchFamily="34" charset="0"/>
              <a:ea typeface="Arial-Rounded" pitchFamily="34" charset="0"/>
              <a:cs typeface="Arial" pitchFamily="34" charset="0"/>
            </a:endParaRPr>
          </a:p>
        </p:txBody>
      </p:sp>
      <p:sp>
        <p:nvSpPr>
          <p:cNvPr id="19" name="TextBox 18"/>
          <p:cNvSpPr txBox="1"/>
          <p:nvPr/>
        </p:nvSpPr>
        <p:spPr>
          <a:xfrm>
            <a:off x="7935191" y="1818475"/>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inh</a:t>
            </a:r>
            <a:endParaRPr lang="en-US" sz="3200">
              <a:solidFill>
                <a:srgbClr val="FF0000"/>
              </a:solidFill>
              <a:latin typeface="Arial" pitchFamily="34" charset="0"/>
              <a:ea typeface="Arial-Rounded" pitchFamily="34" charset="0"/>
              <a:cs typeface="Arial" pitchFamily="34" charset="0"/>
            </a:endParaRPr>
          </a:p>
        </p:txBody>
      </p:sp>
      <p:sp>
        <p:nvSpPr>
          <p:cNvPr id="18" name="TextBox 17"/>
          <p:cNvSpPr txBox="1"/>
          <p:nvPr/>
        </p:nvSpPr>
        <p:spPr>
          <a:xfrm>
            <a:off x="3691083" y="1816520"/>
            <a:ext cx="1165594"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uynh</a:t>
            </a:r>
            <a:endParaRPr lang="en-US" sz="3200">
              <a:solidFill>
                <a:srgbClr val="FF0000"/>
              </a:solidFill>
              <a:latin typeface="Arial" pitchFamily="34" charset="0"/>
              <a:ea typeface="Arial-Rounded" pitchFamily="34" charset="0"/>
              <a:cs typeface="Arial" pitchFamily="34" charset="0"/>
            </a:endParaRPr>
          </a:p>
        </p:txBody>
      </p:sp>
      <p:sp>
        <p:nvSpPr>
          <p:cNvPr id="9" name="TextBox 8"/>
          <p:cNvSpPr txBox="1"/>
          <p:nvPr/>
        </p:nvSpPr>
        <p:spPr>
          <a:xfrm>
            <a:off x="707241" y="1809750"/>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thông m	 	h         huỵch          bình t</a:t>
            </a:r>
            <a:endParaRPr lang="en-US" sz="3200">
              <a:latin typeface="Arial" pitchFamily="34" charset="0"/>
              <a:ea typeface="Arial-Rounded" pitchFamily="34" charset="0"/>
              <a:cs typeface="Arial" pitchFamily="34" charset="0"/>
            </a:endParaRPr>
          </a:p>
        </p:txBody>
      </p:sp>
      <p:sp>
        <p:nvSpPr>
          <p:cNvPr id="17" name="TextBox 16"/>
          <p:cNvSpPr txBox="1"/>
          <p:nvPr/>
        </p:nvSpPr>
        <p:spPr>
          <a:xfrm>
            <a:off x="2175163" y="1815406"/>
            <a:ext cx="949037" cy="584763"/>
          </a:xfrm>
          <a:prstGeom prst="rect">
            <a:avLst/>
          </a:prstGeom>
          <a:noFill/>
        </p:spPr>
        <p:txBody>
          <a:bodyPr wrap="square" lIns="91428" tIns="45714" rIns="91428" bIns="45714" rtlCol="0">
            <a:spAutoFit/>
          </a:bodyPr>
          <a:lstStyle/>
          <a:p>
            <a:pPr algn="just"/>
            <a:r>
              <a:rPr lang="en-US" sz="3200" smtClean="0">
                <a:solidFill>
                  <a:srgbClr val="FF0000"/>
                </a:solidFill>
                <a:latin typeface="Arial" pitchFamily="34" charset="0"/>
                <a:ea typeface="Arial-Rounded" pitchFamily="34" charset="0"/>
                <a:cs typeface="Arial" pitchFamily="34" charset="0"/>
              </a:rPr>
              <a:t>inh</a:t>
            </a:r>
            <a:endParaRPr lang="en-US" sz="3200">
              <a:solidFill>
                <a:srgbClr val="FF0000"/>
              </a:solidFill>
              <a:latin typeface="Arial" pitchFamily="34" charset="0"/>
              <a:ea typeface="Arial-Rounded" pitchFamily="34" charset="0"/>
              <a:cs typeface="Arial" pitchFamily="34" charset="0"/>
            </a:endParaRPr>
          </a:p>
        </p:txBody>
      </p:sp>
      <p:sp>
        <p:nvSpPr>
          <p:cNvPr id="5" name="Oval 4"/>
          <p:cNvSpPr/>
          <p:nvPr/>
        </p:nvSpPr>
        <p:spPr>
          <a:xfrm>
            <a:off x="25977" y="356663"/>
            <a:ext cx="609600" cy="6096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04395"/>
            <a:ext cx="82988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vần phù hợp thay cho ô vuông</a:t>
            </a:r>
            <a:endParaRPr lang="en-US" sz="2800" b="1">
              <a:latin typeface="Arial" pitchFamily="34" charset="0"/>
              <a:ea typeface="Arial-Rounded" pitchFamily="34" charset="0"/>
              <a:cs typeface="Arial" pitchFamily="34" charset="0"/>
            </a:endParaRPr>
          </a:p>
        </p:txBody>
      </p:sp>
      <p:sp>
        <p:nvSpPr>
          <p:cNvPr id="2" name="AutoShape 2" descr="Free Group Work Cliparts, Download Free Clip Art, Free Clip Art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64606" y="996387"/>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inh </a:t>
            </a:r>
            <a:r>
              <a:rPr lang="en-US" sz="3200" smtClean="0">
                <a:latin typeface="Arial" pitchFamily="34" charset="0"/>
                <a:ea typeface="Arial-Rounded" pitchFamily="34" charset="0"/>
                <a:cs typeface="Arial" pitchFamily="34" charset="0"/>
              </a:rPr>
              <a:t>hay </a:t>
            </a:r>
            <a:r>
              <a:rPr lang="en-US" sz="3200" i="1" smtClean="0">
                <a:latin typeface="Arial" pitchFamily="34" charset="0"/>
                <a:ea typeface="Arial-Rounded" pitchFamily="34" charset="0"/>
                <a:cs typeface="Arial" pitchFamily="34" charset="0"/>
              </a:rPr>
              <a:t>uynh</a:t>
            </a:r>
            <a:endParaRPr lang="en-US" sz="3200">
              <a:latin typeface="Arial" pitchFamily="34" charset="0"/>
              <a:ea typeface="Arial-Rounded" pitchFamily="34" charset="0"/>
              <a:cs typeface="Arial" pitchFamily="34" charset="0"/>
            </a:endParaRPr>
          </a:p>
        </p:txBody>
      </p:sp>
      <p:sp>
        <p:nvSpPr>
          <p:cNvPr id="8" name="TextBox 7"/>
          <p:cNvSpPr txBox="1"/>
          <p:nvPr/>
        </p:nvSpPr>
        <p:spPr>
          <a:xfrm>
            <a:off x="668233" y="2672787"/>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oan </a:t>
            </a:r>
            <a:r>
              <a:rPr lang="en-US" sz="3200" smtClean="0">
                <a:latin typeface="Arial" pitchFamily="34" charset="0"/>
                <a:ea typeface="Arial-Rounded" pitchFamily="34" charset="0"/>
                <a:cs typeface="Arial" pitchFamily="34" charset="0"/>
              </a:rPr>
              <a:t>hay </a:t>
            </a:r>
            <a:r>
              <a:rPr lang="en-US" sz="3200" i="1" smtClean="0">
                <a:latin typeface="Arial" pitchFamily="34" charset="0"/>
                <a:ea typeface="Arial-Rounded" pitchFamily="34" charset="0"/>
                <a:cs typeface="Arial" pitchFamily="34" charset="0"/>
              </a:rPr>
              <a:t>oăn</a:t>
            </a:r>
            <a:endParaRPr lang="en-US" sz="3200">
              <a:latin typeface="Arial" pitchFamily="34" charset="0"/>
              <a:ea typeface="Arial-Rounded" pitchFamily="34" charset="0"/>
              <a:cs typeface="Arial" pitchFamily="34" charset="0"/>
            </a:endParaRPr>
          </a:p>
        </p:txBody>
      </p:sp>
      <p:sp>
        <p:nvSpPr>
          <p:cNvPr id="10" name="TextBox 9"/>
          <p:cNvSpPr txBox="1"/>
          <p:nvPr/>
        </p:nvSpPr>
        <p:spPr>
          <a:xfrm>
            <a:off x="768927" y="3486150"/>
            <a:ext cx="8298873"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băn kh 		hân h	        h         thành</a:t>
            </a:r>
            <a:endParaRPr lang="en-US" sz="3200">
              <a:latin typeface="Arial" pitchFamily="34" charset="0"/>
              <a:ea typeface="Arial-Rounded" pitchFamily="34" charset="0"/>
              <a:cs typeface="Arial" pitchFamily="34" charset="0"/>
            </a:endParaRPr>
          </a:p>
        </p:txBody>
      </p:sp>
      <p:sp>
        <p:nvSpPr>
          <p:cNvPr id="11" name="Rectangle 10"/>
          <p:cNvSpPr/>
          <p:nvPr/>
        </p:nvSpPr>
        <p:spPr>
          <a:xfrm>
            <a:off x="2272257" y="1988240"/>
            <a:ext cx="343501" cy="3435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04607" y="3680450"/>
            <a:ext cx="312274" cy="3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07283" y="3680450"/>
            <a:ext cx="312274" cy="3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952009" y="1759936"/>
            <a:ext cx="949037"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
        <p:nvSpPr>
          <p:cNvPr id="26" name="TextBox 25"/>
          <p:cNvSpPr txBox="1"/>
          <p:nvPr/>
        </p:nvSpPr>
        <p:spPr>
          <a:xfrm>
            <a:off x="7935190" y="1754332"/>
            <a:ext cx="949037" cy="338542"/>
          </a:xfrm>
          <a:prstGeom prst="rect">
            <a:avLst/>
          </a:prstGeom>
          <a:noFill/>
        </p:spPr>
        <p:txBody>
          <a:bodyPr wrap="square" lIns="91428" tIns="45714" rIns="91428" bIns="45714" rtlCol="0">
            <a:spAutoFit/>
          </a:bodyPr>
          <a:lstStyle/>
          <a:p>
            <a:pPr algn="just"/>
            <a:r>
              <a:rPr lang="en-US" sz="1600" smtClean="0">
                <a:latin typeface="Arial" pitchFamily="34" charset="0"/>
                <a:ea typeface="Arial-Rounded" pitchFamily="34" charset="0"/>
                <a:cs typeface="Arial" pitchFamily="34" charset="0"/>
              </a:rPr>
              <a:t>~</a:t>
            </a:r>
            <a:endParaRPr lang="en-US" sz="1600">
              <a:latin typeface="Arial" pitchFamily="34" charset="0"/>
              <a:ea typeface="Arial-Rounded" pitchFamily="34" charset="0"/>
              <a:cs typeface="Arial" pitchFamily="34" charset="0"/>
            </a:endParaRPr>
          </a:p>
        </p:txBody>
      </p:sp>
      <p:sp>
        <p:nvSpPr>
          <p:cNvPr id="12" name="Rectangle 11"/>
          <p:cNvSpPr/>
          <p:nvPr/>
        </p:nvSpPr>
        <p:spPr>
          <a:xfrm>
            <a:off x="3805705" y="1988239"/>
            <a:ext cx="343501" cy="3435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55816" y="1957897"/>
            <a:ext cx="343501" cy="3435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95051" y="3641724"/>
            <a:ext cx="312274" cy="3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
                                        <p:tgtEl>
                                          <p:spTgt spid="17"/>
                                        </p:tgtEl>
                                      </p:cBhvr>
                                    </p:animEffect>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
                                        <p:tgtEl>
                                          <p:spTgt spid="18"/>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
                                        <p:tgtEl>
                                          <p:spTgt spid="19"/>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
                                        <p:tgtEl>
                                          <p:spTgt spid="24"/>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5"/>
                                        </p:tgtEl>
                                        <p:attrNameLst>
                                          <p:attrName>ppt_x</p:attrName>
                                        </p:attrNameLst>
                                      </p:cBhvr>
                                      <p:tavLst>
                                        <p:tav tm="0">
                                          <p:val>
                                            <p:strVal val="ppt_x"/>
                                          </p:val>
                                        </p:tav>
                                        <p:tav tm="100000">
                                          <p:val>
                                            <p:strVal val="ppt_x"/>
                                          </p:val>
                                        </p:tav>
                                      </p:tavLst>
                                    </p:anim>
                                    <p:anim calcmode="lin" valueType="num">
                                      <p:cBhvr additive="base">
                                        <p:cTn id="51" dur="500"/>
                                        <p:tgtEl>
                                          <p:spTgt spid="15"/>
                                        </p:tgtEl>
                                        <p:attrNameLst>
                                          <p:attrName>ppt_y</p:attrName>
                                        </p:attrNameLst>
                                      </p:cBhvr>
                                      <p:tavLst>
                                        <p:tav tm="0">
                                          <p:val>
                                            <p:strVal val="ppt_y"/>
                                          </p:val>
                                        </p:tav>
                                        <p:tav tm="100000">
                                          <p:val>
                                            <p:strVal val="1+ppt_h/2"/>
                                          </p:val>
                                        </p:tav>
                                      </p:tavLst>
                                    </p:anim>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
                                        <p:tgtEl>
                                          <p:spTgt spid="23"/>
                                        </p:tgtEl>
                                      </p:cBhvr>
                                    </p:animEffec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
                                        <p:tgtEl>
                                          <p:spTgt spid="20"/>
                                        </p:tgtEl>
                                      </p:cBhvr>
                                    </p:animEffect>
                                  </p:childTnLst>
                                </p:cTn>
                              </p:par>
                            </p:childTnLst>
                          </p:cTn>
                        </p:par>
                      </p:childTnLst>
                    </p:cTn>
                  </p:par>
                </p:childTnLst>
              </p:cTn>
              <p:nextCondLst>
                <p:cond evt="onClick" delay="0">
                  <p:tgtEl>
                    <p:spTgt spid="16"/>
                  </p:tgtEl>
                </p:cond>
              </p:nextCondLst>
            </p:seq>
          </p:childTnLst>
        </p:cTn>
      </p:par>
    </p:tnLst>
    <p:bldLst>
      <p:bldP spid="24" grpId="0"/>
      <p:bldP spid="23" grpId="0"/>
      <p:bldP spid="20" grpId="0"/>
      <p:bldP spid="19" grpId="0"/>
      <p:bldP spid="18" grpId="0"/>
      <p:bldP spid="17" grpId="0"/>
      <p:bldP spid="11" grpId="0" animBg="1"/>
      <p:bldP spid="14" grpId="0" animBg="1"/>
      <p:bldP spid="15" grpId="0" animBg="1"/>
      <p:bldP spid="12" grpId="0" animBg="1"/>
      <p:bldP spid="13"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TotalTime>
  <Words>551</Words>
  <Application>Microsoft Office PowerPoint</Application>
  <PresentationFormat>On-screen Show (16:9)</PresentationFormat>
  <Paragraphs>119</Paragraphs>
  <Slides>12</Slides>
  <Notes>6</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Mời thầy cô tham gia nhóm chia sẻ tài liệu: https://www.facebook.com/groups/443096903751589 Zalo: 0916604268  Nếu phát hiện lỗi sai nào, phiền thầy cô chụp ảnh và báo lại giúp em nhé! Trân trọng!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221</cp:revision>
  <dcterms:created xsi:type="dcterms:W3CDTF">2020-12-08T15:48:47Z</dcterms:created>
  <dcterms:modified xsi:type="dcterms:W3CDTF">2021-04-29T15:09:18Z</dcterms:modified>
</cp:coreProperties>
</file>