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0" r:id="rId3"/>
    <p:sldMasterId id="2147483714" r:id="rId4"/>
    <p:sldMasterId id="2147483726" r:id="rId5"/>
  </p:sldMasterIdLst>
  <p:notesMasterIdLst>
    <p:notesMasterId r:id="rId31"/>
  </p:notesMasterIdLst>
  <p:sldIdLst>
    <p:sldId id="489" r:id="rId6"/>
    <p:sldId id="491" r:id="rId7"/>
    <p:sldId id="492" r:id="rId8"/>
    <p:sldId id="494" r:id="rId9"/>
    <p:sldId id="295" r:id="rId10"/>
    <p:sldId id="303" r:id="rId11"/>
    <p:sldId id="305" r:id="rId12"/>
    <p:sldId id="306" r:id="rId13"/>
    <p:sldId id="307" r:id="rId14"/>
    <p:sldId id="484" r:id="rId15"/>
    <p:sldId id="310" r:id="rId16"/>
    <p:sldId id="287" r:id="rId17"/>
    <p:sldId id="261" r:id="rId18"/>
    <p:sldId id="311" r:id="rId19"/>
    <p:sldId id="312" r:id="rId20"/>
    <p:sldId id="289" r:id="rId21"/>
    <p:sldId id="313" r:id="rId22"/>
    <p:sldId id="314" r:id="rId23"/>
    <p:sldId id="486" r:id="rId24"/>
    <p:sldId id="479" r:id="rId25"/>
    <p:sldId id="480" r:id="rId26"/>
    <p:sldId id="481" r:id="rId27"/>
    <p:sldId id="482" r:id="rId28"/>
    <p:sldId id="483" r:id="rId29"/>
    <p:sldId id="26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66" d="100"/>
          <a:sy n="66" d="100"/>
        </p:scale>
        <p:origin x="776" y="40"/>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547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733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78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585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35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2254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9094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81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có thể chia nhóm 5, mỗi nhóm làm 1 tranh để nhanh hoặc nhóm nào cũng đều thảo luận 5 tranh.</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14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8627831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85090603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95182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686448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80510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55860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245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94157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0413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9120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95604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094989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14169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03156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479415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3916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8763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79402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3928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055296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74968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18390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023377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5682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293399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925787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212640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8772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701671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467" indent="0" algn="ctr">
              <a:buNone/>
              <a:defRPr>
                <a:solidFill>
                  <a:schemeClr val="tx1">
                    <a:tint val="75000"/>
                  </a:schemeClr>
                </a:solidFill>
              </a:defRPr>
            </a:lvl2pPr>
            <a:lvl3pPr marL="1086458" indent="0" algn="ctr">
              <a:buNone/>
              <a:defRPr>
                <a:solidFill>
                  <a:schemeClr val="tx1">
                    <a:tint val="75000"/>
                  </a:schemeClr>
                </a:solidFill>
              </a:defRPr>
            </a:lvl3pPr>
            <a:lvl4pPr marL="1629927" indent="0" algn="ctr">
              <a:buNone/>
              <a:defRPr>
                <a:solidFill>
                  <a:schemeClr val="tx1">
                    <a:tint val="75000"/>
                  </a:schemeClr>
                </a:solidFill>
              </a:defRPr>
            </a:lvl4pPr>
            <a:lvl5pPr marL="2173394" indent="0" algn="ctr">
              <a:buNone/>
              <a:defRPr>
                <a:solidFill>
                  <a:schemeClr val="tx1">
                    <a:tint val="75000"/>
                  </a:schemeClr>
                </a:solidFill>
              </a:defRPr>
            </a:lvl5pPr>
            <a:lvl6pPr marL="2716861" indent="0" algn="ctr">
              <a:buNone/>
              <a:defRPr>
                <a:solidFill>
                  <a:schemeClr val="tx1">
                    <a:tint val="75000"/>
                  </a:schemeClr>
                </a:solidFill>
              </a:defRPr>
            </a:lvl6pPr>
            <a:lvl7pPr marL="3259854" indent="0" algn="ctr">
              <a:buNone/>
              <a:defRPr>
                <a:solidFill>
                  <a:schemeClr val="tx1">
                    <a:tint val="75000"/>
                  </a:schemeClr>
                </a:solidFill>
              </a:defRPr>
            </a:lvl7pPr>
            <a:lvl8pPr marL="3803320" indent="0" algn="ctr">
              <a:buNone/>
              <a:defRPr>
                <a:solidFill>
                  <a:schemeClr val="tx1">
                    <a:tint val="75000"/>
                  </a:schemeClr>
                </a:solidFill>
              </a:defRPr>
            </a:lvl8pPr>
            <a:lvl9pPr marL="434678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1854128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1642314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788"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394">
                <a:solidFill>
                  <a:schemeClr val="tx1">
                    <a:tint val="75000"/>
                  </a:schemeClr>
                </a:solidFill>
              </a:defRPr>
            </a:lvl1pPr>
            <a:lvl2pPr marL="543467" indent="0">
              <a:buNone/>
              <a:defRPr sz="2169">
                <a:solidFill>
                  <a:schemeClr val="tx1">
                    <a:tint val="75000"/>
                  </a:schemeClr>
                </a:solidFill>
              </a:defRPr>
            </a:lvl2pPr>
            <a:lvl3pPr marL="1086458" indent="0">
              <a:buNone/>
              <a:defRPr sz="1870">
                <a:solidFill>
                  <a:schemeClr val="tx1">
                    <a:tint val="75000"/>
                  </a:schemeClr>
                </a:solidFill>
              </a:defRPr>
            </a:lvl3pPr>
            <a:lvl4pPr marL="1629927" indent="0">
              <a:buNone/>
              <a:defRPr sz="1646">
                <a:solidFill>
                  <a:schemeClr val="tx1">
                    <a:tint val="75000"/>
                  </a:schemeClr>
                </a:solidFill>
              </a:defRPr>
            </a:lvl4pPr>
            <a:lvl5pPr marL="2173394" indent="0">
              <a:buNone/>
              <a:defRPr sz="1646">
                <a:solidFill>
                  <a:schemeClr val="tx1">
                    <a:tint val="75000"/>
                  </a:schemeClr>
                </a:solidFill>
              </a:defRPr>
            </a:lvl5pPr>
            <a:lvl6pPr marL="2716861" indent="0">
              <a:buNone/>
              <a:defRPr sz="1646">
                <a:solidFill>
                  <a:schemeClr val="tx1">
                    <a:tint val="75000"/>
                  </a:schemeClr>
                </a:solidFill>
              </a:defRPr>
            </a:lvl6pPr>
            <a:lvl7pPr marL="3259854" indent="0">
              <a:buNone/>
              <a:defRPr sz="1646">
                <a:solidFill>
                  <a:schemeClr val="tx1">
                    <a:tint val="75000"/>
                  </a:schemeClr>
                </a:solidFill>
              </a:defRPr>
            </a:lvl7pPr>
            <a:lvl8pPr marL="3803320" indent="0">
              <a:buNone/>
              <a:defRPr sz="1646">
                <a:solidFill>
                  <a:schemeClr val="tx1">
                    <a:tint val="75000"/>
                  </a:schemeClr>
                </a:solidFill>
              </a:defRPr>
            </a:lvl8pPr>
            <a:lvl9pPr marL="4346787" indent="0">
              <a:buNone/>
              <a:defRPr sz="164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2461534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2" y="2133601"/>
            <a:ext cx="9662583" cy="6034088"/>
          </a:xfrm>
        </p:spPr>
        <p:txBody>
          <a:bodyPr/>
          <a:lstStyle>
            <a:lvl1pPr>
              <a:defRPr sz="3292"/>
            </a:lvl1pPr>
            <a:lvl2pPr>
              <a:defRPr sz="2843"/>
            </a:lvl2pPr>
            <a:lvl3pPr>
              <a:defRPr sz="2394"/>
            </a:lvl3pPr>
            <a:lvl4pPr>
              <a:defRPr sz="2169"/>
            </a:lvl4pPr>
            <a:lvl5pPr>
              <a:defRPr sz="2169"/>
            </a:lvl5pPr>
            <a:lvl6pPr>
              <a:defRPr sz="2169"/>
            </a:lvl6pPr>
            <a:lvl7pPr>
              <a:defRPr sz="2169"/>
            </a:lvl7pPr>
            <a:lvl8pPr>
              <a:defRPr sz="2169"/>
            </a:lvl8pPr>
            <a:lvl9pPr>
              <a:defRPr sz="21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2"/>
            </a:lvl1pPr>
            <a:lvl2pPr>
              <a:defRPr sz="2843"/>
            </a:lvl2pPr>
            <a:lvl3pPr>
              <a:defRPr sz="2394"/>
            </a:lvl3pPr>
            <a:lvl4pPr>
              <a:defRPr sz="2169"/>
            </a:lvl4pPr>
            <a:lvl5pPr>
              <a:defRPr sz="2169"/>
            </a:lvl5pPr>
            <a:lvl6pPr>
              <a:defRPr sz="2169"/>
            </a:lvl6pPr>
            <a:lvl7pPr>
              <a:defRPr sz="2169"/>
            </a:lvl7pPr>
            <a:lvl8pPr>
              <a:defRPr sz="2169"/>
            </a:lvl8pPr>
            <a:lvl9pPr>
              <a:defRPr sz="21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645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1224720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4"/>
            <a:ext cx="5386917" cy="639762"/>
          </a:xfrm>
        </p:spPr>
        <p:txBody>
          <a:bodyPr anchor="b"/>
          <a:lstStyle>
            <a:lvl1pPr marL="0" indent="0">
              <a:buNone/>
              <a:defRPr sz="2843" b="1"/>
            </a:lvl1pPr>
            <a:lvl2pPr marL="543467" indent="0">
              <a:buNone/>
              <a:defRPr sz="2394" b="1"/>
            </a:lvl2pPr>
            <a:lvl3pPr marL="1086458" indent="0">
              <a:buNone/>
              <a:defRPr sz="2169" b="1"/>
            </a:lvl3pPr>
            <a:lvl4pPr marL="1629927" indent="0">
              <a:buNone/>
              <a:defRPr sz="1870" b="1"/>
            </a:lvl4pPr>
            <a:lvl5pPr marL="2173394" indent="0">
              <a:buNone/>
              <a:defRPr sz="1870" b="1"/>
            </a:lvl5pPr>
            <a:lvl6pPr marL="2716861" indent="0">
              <a:buNone/>
              <a:defRPr sz="1870" b="1"/>
            </a:lvl6pPr>
            <a:lvl7pPr marL="3259854" indent="0">
              <a:buNone/>
              <a:defRPr sz="1870" b="1"/>
            </a:lvl7pPr>
            <a:lvl8pPr marL="3803320" indent="0">
              <a:buNone/>
              <a:defRPr sz="1870" b="1"/>
            </a:lvl8pPr>
            <a:lvl9pPr marL="4346787" indent="0">
              <a:buNone/>
              <a:defRPr sz="187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2843"/>
            </a:lvl1pPr>
            <a:lvl2pPr>
              <a:defRPr sz="2394"/>
            </a:lvl2pPr>
            <a:lvl3pPr>
              <a:defRPr sz="2169"/>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43" b="1"/>
            </a:lvl1pPr>
            <a:lvl2pPr marL="543467" indent="0">
              <a:buNone/>
              <a:defRPr sz="2394" b="1"/>
            </a:lvl2pPr>
            <a:lvl3pPr marL="1086458" indent="0">
              <a:buNone/>
              <a:defRPr sz="2169" b="1"/>
            </a:lvl3pPr>
            <a:lvl4pPr marL="1629927" indent="0">
              <a:buNone/>
              <a:defRPr sz="1870" b="1"/>
            </a:lvl4pPr>
            <a:lvl5pPr marL="2173394" indent="0">
              <a:buNone/>
              <a:defRPr sz="1870" b="1"/>
            </a:lvl5pPr>
            <a:lvl6pPr marL="2716861" indent="0">
              <a:buNone/>
              <a:defRPr sz="1870" b="1"/>
            </a:lvl6pPr>
            <a:lvl7pPr marL="3259854" indent="0">
              <a:buNone/>
              <a:defRPr sz="1870" b="1"/>
            </a:lvl7pPr>
            <a:lvl8pPr marL="3803320" indent="0">
              <a:buNone/>
              <a:defRPr sz="1870" b="1"/>
            </a:lvl8pPr>
            <a:lvl9pPr marL="4346787" indent="0">
              <a:buNone/>
              <a:defRPr sz="187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43"/>
            </a:lvl1pPr>
            <a:lvl2pPr>
              <a:defRPr sz="2394"/>
            </a:lvl2pPr>
            <a:lvl3pPr>
              <a:defRPr sz="2169"/>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6458"/>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1828424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6458"/>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36453178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6458"/>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17077231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4"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3816"/>
            </a:lvl1pPr>
            <a:lvl2pPr>
              <a:defRPr sz="3292"/>
            </a:lvl2pPr>
            <a:lvl3pPr>
              <a:defRPr sz="2843"/>
            </a:lvl3pPr>
            <a:lvl4pPr>
              <a:defRPr sz="2394"/>
            </a:lvl4pPr>
            <a:lvl5pPr>
              <a:defRPr sz="2394"/>
            </a:lvl5pPr>
            <a:lvl6pPr>
              <a:defRPr sz="2394"/>
            </a:lvl6pPr>
            <a:lvl7pPr>
              <a:defRPr sz="2394"/>
            </a:lvl7pPr>
            <a:lvl8pPr>
              <a:defRPr sz="2394"/>
            </a:lvl8pPr>
            <a:lvl9pPr>
              <a:defRPr sz="23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646"/>
            </a:lvl1pPr>
            <a:lvl2pPr marL="543467" indent="0">
              <a:buNone/>
              <a:defRPr sz="1421"/>
            </a:lvl2pPr>
            <a:lvl3pPr marL="1086458" indent="0">
              <a:buNone/>
              <a:defRPr sz="1198"/>
            </a:lvl3pPr>
            <a:lvl4pPr marL="1629927" indent="0">
              <a:buNone/>
              <a:defRPr sz="1048"/>
            </a:lvl4pPr>
            <a:lvl5pPr marL="2173394" indent="0">
              <a:buNone/>
              <a:defRPr sz="1048"/>
            </a:lvl5pPr>
            <a:lvl6pPr marL="2716861" indent="0">
              <a:buNone/>
              <a:defRPr sz="1048"/>
            </a:lvl6pPr>
            <a:lvl7pPr marL="3259854" indent="0">
              <a:buNone/>
              <a:defRPr sz="1048"/>
            </a:lvl7pPr>
            <a:lvl8pPr marL="3803320" indent="0">
              <a:buNone/>
              <a:defRPr sz="1048"/>
            </a:lvl8pPr>
            <a:lvl9pPr marL="4346787" indent="0">
              <a:buNone/>
              <a:defRPr sz="1048"/>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645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3733150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2"/>
            <a:ext cx="7315200" cy="566738"/>
          </a:xfrm>
        </p:spPr>
        <p:txBody>
          <a:bodyPr anchor="b"/>
          <a:lstStyle>
            <a:lvl1pPr algn="l">
              <a:defRPr sz="2394"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816"/>
            </a:lvl1pPr>
            <a:lvl2pPr marL="543467" indent="0">
              <a:buNone/>
              <a:defRPr sz="3292"/>
            </a:lvl2pPr>
            <a:lvl3pPr marL="1086458" indent="0">
              <a:buNone/>
              <a:defRPr sz="2843"/>
            </a:lvl3pPr>
            <a:lvl4pPr marL="1629927" indent="0">
              <a:buNone/>
              <a:defRPr sz="2394"/>
            </a:lvl4pPr>
            <a:lvl5pPr marL="2173394" indent="0">
              <a:buNone/>
              <a:defRPr sz="2394"/>
            </a:lvl5pPr>
            <a:lvl6pPr marL="2716861" indent="0">
              <a:buNone/>
              <a:defRPr sz="2394"/>
            </a:lvl6pPr>
            <a:lvl7pPr marL="3259854" indent="0">
              <a:buNone/>
              <a:defRPr sz="2394"/>
            </a:lvl7pPr>
            <a:lvl8pPr marL="3803320" indent="0">
              <a:buNone/>
              <a:defRPr sz="2394"/>
            </a:lvl8pPr>
            <a:lvl9pPr marL="4346787" indent="0">
              <a:buNone/>
              <a:defRPr sz="2394"/>
            </a:lvl9pPr>
          </a:lstStyle>
          <a:p>
            <a:endParaRPr lang="en-US"/>
          </a:p>
        </p:txBody>
      </p:sp>
      <p:sp>
        <p:nvSpPr>
          <p:cNvPr id="4" name="Text Placeholder 3"/>
          <p:cNvSpPr>
            <a:spLocks noGrp="1"/>
          </p:cNvSpPr>
          <p:nvPr>
            <p:ph type="body" sz="half" idx="2"/>
          </p:nvPr>
        </p:nvSpPr>
        <p:spPr>
          <a:xfrm>
            <a:off x="2389719" y="5367340"/>
            <a:ext cx="7315200" cy="804862"/>
          </a:xfrm>
        </p:spPr>
        <p:txBody>
          <a:bodyPr/>
          <a:lstStyle>
            <a:lvl1pPr marL="0" indent="0">
              <a:buNone/>
              <a:defRPr sz="1646"/>
            </a:lvl1pPr>
            <a:lvl2pPr marL="543467" indent="0">
              <a:buNone/>
              <a:defRPr sz="1421"/>
            </a:lvl2pPr>
            <a:lvl3pPr marL="1086458" indent="0">
              <a:buNone/>
              <a:defRPr sz="1198"/>
            </a:lvl3pPr>
            <a:lvl4pPr marL="1629927" indent="0">
              <a:buNone/>
              <a:defRPr sz="1048"/>
            </a:lvl4pPr>
            <a:lvl5pPr marL="2173394" indent="0">
              <a:buNone/>
              <a:defRPr sz="1048"/>
            </a:lvl5pPr>
            <a:lvl6pPr marL="2716861" indent="0">
              <a:buNone/>
              <a:defRPr sz="1048"/>
            </a:lvl6pPr>
            <a:lvl7pPr marL="3259854" indent="0">
              <a:buNone/>
              <a:defRPr sz="1048"/>
            </a:lvl7pPr>
            <a:lvl8pPr marL="3803320" indent="0">
              <a:buNone/>
              <a:defRPr sz="1048"/>
            </a:lvl8pPr>
            <a:lvl9pPr marL="4346787" indent="0">
              <a:buNone/>
              <a:defRPr sz="1048"/>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6458"/>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234740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375692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6"/>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3" y="366716"/>
            <a:ext cx="14446249"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6458"/>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338675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2025/12/1</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2.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2025/12/1</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C80DEC3-5CE1-CB1F-9AF2-48C1A98742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6270" y="176177"/>
            <a:ext cx="1640217" cy="1640217"/>
          </a:xfrm>
          <a:prstGeom prst="rect">
            <a:avLst/>
          </a:prstGeom>
        </p:spPr>
      </p:pic>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AI-generated content may be incorrect.">
            <a:extLst>
              <a:ext uri="{FF2B5EF4-FFF2-40B4-BE49-F238E27FC236}">
                <a16:creationId xmlns:a16="http://schemas.microsoft.com/office/drawing/2014/main" id="{EF54DE6F-533F-3E6F-D657-E637262450D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86270" y="176177"/>
            <a:ext cx="1640217" cy="1640217"/>
          </a:xfrm>
          <a:prstGeom prst="rect">
            <a:avLst/>
          </a:prstGeom>
        </p:spPr>
      </p:pic>
    </p:spTree>
    <p:extLst>
      <p:ext uri="{BB962C8B-B14F-4D97-AF65-F5344CB8AC3E}">
        <p14:creationId xmlns:p14="http://schemas.microsoft.com/office/powerpoint/2010/main" val="13967252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E6F3B5CA-3C2B-4116-780F-456EE80B51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6270" y="176177"/>
            <a:ext cx="1640217" cy="1640217"/>
          </a:xfrm>
          <a:prstGeom prst="rect">
            <a:avLst/>
          </a:prstGeom>
        </p:spPr>
      </p:pic>
    </p:spTree>
    <p:extLst>
      <p:ext uri="{BB962C8B-B14F-4D97-AF65-F5344CB8AC3E}">
        <p14:creationId xmlns:p14="http://schemas.microsoft.com/office/powerpoint/2010/main" val="58657933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3112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145252" tIns="72626" rIns="145252" bIns="72626" rtlCol="0" anchor="ctr"/>
          <a:lstStyle>
            <a:lvl1pPr algn="l">
              <a:defRPr sz="1421">
                <a:solidFill>
                  <a:schemeClr val="tx1">
                    <a:tint val="75000"/>
                  </a:schemeClr>
                </a:solidFill>
              </a:defRPr>
            </a:lvl1pPr>
          </a:lstStyle>
          <a:p>
            <a:pPr defTabSz="1086458"/>
            <a:fld id="{774B3276-3901-471F-8285-C92A8E75787C}" type="datetimeFigureOut">
              <a:rPr lang="en-US" smtClean="0">
                <a:solidFill>
                  <a:prstClr val="black">
                    <a:tint val="75000"/>
                  </a:prstClr>
                </a:solidFill>
              </a:rPr>
              <a:pPr defTabSz="1086458"/>
              <a:t>12/1/2025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145252" tIns="72626" rIns="145252" bIns="72626" rtlCol="0" anchor="ctr"/>
          <a:lstStyle>
            <a:lvl1pPr algn="ctr">
              <a:defRPr sz="1421">
                <a:solidFill>
                  <a:schemeClr val="tx1">
                    <a:tint val="75000"/>
                  </a:schemeClr>
                </a:solidFill>
              </a:defRPr>
            </a:lvl1pPr>
          </a:lstStyle>
          <a:p>
            <a:pPr defTabSz="1086458"/>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145252" tIns="72626" rIns="145252" bIns="72626" rtlCol="0" anchor="ctr"/>
          <a:lstStyle>
            <a:lvl1pPr algn="r">
              <a:defRPr sz="1421">
                <a:solidFill>
                  <a:schemeClr val="tx1">
                    <a:tint val="75000"/>
                  </a:schemeClr>
                </a:solidFill>
              </a:defRPr>
            </a:lvl1pPr>
          </a:lstStyle>
          <a:p>
            <a:pPr defTabSz="1086458"/>
            <a:fld id="{4356E0E0-0191-4DF9-B347-48BEABCB12B3}" type="slidenum">
              <a:rPr lang="en-US" smtClean="0">
                <a:solidFill>
                  <a:prstClr val="black">
                    <a:tint val="75000"/>
                  </a:prstClr>
                </a:solidFill>
              </a:rPr>
              <a:pPr defTabSz="1086458"/>
              <a:t>‹#›</a:t>
            </a:fld>
            <a:endParaRPr lang="en-US">
              <a:solidFill>
                <a:prstClr val="black">
                  <a:tint val="75000"/>
                </a:prstClr>
              </a:solidFill>
            </a:endParaRPr>
          </a:p>
        </p:txBody>
      </p:sp>
    </p:spTree>
    <p:extLst>
      <p:ext uri="{BB962C8B-B14F-4D97-AF65-F5344CB8AC3E}">
        <p14:creationId xmlns:p14="http://schemas.microsoft.com/office/powerpoint/2010/main" val="399523049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1086458" rtl="0" eaLnBrk="1" latinLnBrk="0" hangingPunct="1">
        <a:spcBef>
          <a:spcPct val="0"/>
        </a:spcBef>
        <a:buNone/>
        <a:defRPr sz="5238" kern="1200">
          <a:solidFill>
            <a:schemeClr val="tx1"/>
          </a:solidFill>
          <a:latin typeface="+mj-lt"/>
          <a:ea typeface="+mj-ea"/>
          <a:cs typeface="+mj-cs"/>
        </a:defRPr>
      </a:lvl1pPr>
    </p:titleStyle>
    <p:bodyStyle>
      <a:lvl1pPr marL="407600" indent="-407600" algn="l" defTabSz="1086458" rtl="0" eaLnBrk="1" latinLnBrk="0" hangingPunct="1">
        <a:spcBef>
          <a:spcPct val="20000"/>
        </a:spcBef>
        <a:buFont typeface="Arial" panose="020B0604020202020204" pitchFamily="34" charset="0"/>
        <a:buChar char="•"/>
        <a:defRPr sz="3816" kern="1200">
          <a:solidFill>
            <a:schemeClr val="tx1"/>
          </a:solidFill>
          <a:latin typeface="+mn-lt"/>
          <a:ea typeface="+mn-ea"/>
          <a:cs typeface="+mn-cs"/>
        </a:defRPr>
      </a:lvl1pPr>
      <a:lvl2pPr marL="883134" indent="-339667" algn="l" defTabSz="1086458" rtl="0" eaLnBrk="1" latinLnBrk="0" hangingPunct="1">
        <a:spcBef>
          <a:spcPct val="20000"/>
        </a:spcBef>
        <a:buFont typeface="Arial" panose="020B0604020202020204" pitchFamily="34" charset="0"/>
        <a:buChar char="–"/>
        <a:defRPr sz="3292" kern="1200">
          <a:solidFill>
            <a:schemeClr val="tx1"/>
          </a:solidFill>
          <a:latin typeface="+mn-lt"/>
          <a:ea typeface="+mn-ea"/>
          <a:cs typeface="+mn-cs"/>
        </a:defRPr>
      </a:lvl2pPr>
      <a:lvl3pPr marL="1358193" indent="-271735" algn="l" defTabSz="1086458" rtl="0" eaLnBrk="1" latinLnBrk="0" hangingPunct="1">
        <a:spcBef>
          <a:spcPct val="20000"/>
        </a:spcBef>
        <a:buFont typeface="Arial" panose="020B0604020202020204" pitchFamily="34" charset="0"/>
        <a:buChar char="•"/>
        <a:defRPr sz="2843" kern="1200">
          <a:solidFill>
            <a:schemeClr val="tx1"/>
          </a:solidFill>
          <a:latin typeface="+mn-lt"/>
          <a:ea typeface="+mn-ea"/>
          <a:cs typeface="+mn-cs"/>
        </a:defRPr>
      </a:lvl3pPr>
      <a:lvl4pPr marL="1901660" indent="-271735" algn="l" defTabSz="1086458"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4pPr>
      <a:lvl5pPr marL="2445126" indent="-271735" algn="l" defTabSz="1086458"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5pPr>
      <a:lvl6pPr marL="2988119" indent="-271735" algn="l" defTabSz="1086458"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6pPr>
      <a:lvl7pPr marL="3531587" indent="-271735" algn="l" defTabSz="1086458"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7pPr>
      <a:lvl8pPr marL="4075055" indent="-271735" algn="l" defTabSz="1086458"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8pPr>
      <a:lvl9pPr marL="4618522" indent="-271735" algn="l" defTabSz="1086458" rtl="0" eaLnBrk="1" latinLnBrk="0" hangingPunct="1">
        <a:spcBef>
          <a:spcPct val="20000"/>
        </a:spcBef>
        <a:buFont typeface="Arial" panose="020B0604020202020204" pitchFamily="34" charset="0"/>
        <a:buChar char="•"/>
        <a:defRPr sz="2394" kern="1200">
          <a:solidFill>
            <a:schemeClr val="tx1"/>
          </a:solidFill>
          <a:latin typeface="+mn-lt"/>
          <a:ea typeface="+mn-ea"/>
          <a:cs typeface="+mn-cs"/>
        </a:defRPr>
      </a:lvl9pPr>
    </p:bodyStyle>
    <p:otherStyle>
      <a:defPPr>
        <a:defRPr lang="en-US"/>
      </a:defPPr>
      <a:lvl1pPr marL="0" algn="l" defTabSz="1086458" rtl="0" eaLnBrk="1" latinLnBrk="0" hangingPunct="1">
        <a:defRPr sz="2169" kern="1200">
          <a:solidFill>
            <a:schemeClr val="tx1"/>
          </a:solidFill>
          <a:latin typeface="+mn-lt"/>
          <a:ea typeface="+mn-ea"/>
          <a:cs typeface="+mn-cs"/>
        </a:defRPr>
      </a:lvl1pPr>
      <a:lvl2pPr marL="543467" algn="l" defTabSz="1086458" rtl="0" eaLnBrk="1" latinLnBrk="0" hangingPunct="1">
        <a:defRPr sz="2169" kern="1200">
          <a:solidFill>
            <a:schemeClr val="tx1"/>
          </a:solidFill>
          <a:latin typeface="+mn-lt"/>
          <a:ea typeface="+mn-ea"/>
          <a:cs typeface="+mn-cs"/>
        </a:defRPr>
      </a:lvl2pPr>
      <a:lvl3pPr marL="1086458" algn="l" defTabSz="1086458" rtl="0" eaLnBrk="1" latinLnBrk="0" hangingPunct="1">
        <a:defRPr sz="2169" kern="1200">
          <a:solidFill>
            <a:schemeClr val="tx1"/>
          </a:solidFill>
          <a:latin typeface="+mn-lt"/>
          <a:ea typeface="+mn-ea"/>
          <a:cs typeface="+mn-cs"/>
        </a:defRPr>
      </a:lvl3pPr>
      <a:lvl4pPr marL="1629927" algn="l" defTabSz="1086458" rtl="0" eaLnBrk="1" latinLnBrk="0" hangingPunct="1">
        <a:defRPr sz="2169" kern="1200">
          <a:solidFill>
            <a:schemeClr val="tx1"/>
          </a:solidFill>
          <a:latin typeface="+mn-lt"/>
          <a:ea typeface="+mn-ea"/>
          <a:cs typeface="+mn-cs"/>
        </a:defRPr>
      </a:lvl4pPr>
      <a:lvl5pPr marL="2173394" algn="l" defTabSz="1086458" rtl="0" eaLnBrk="1" latinLnBrk="0" hangingPunct="1">
        <a:defRPr sz="2169" kern="1200">
          <a:solidFill>
            <a:schemeClr val="tx1"/>
          </a:solidFill>
          <a:latin typeface="+mn-lt"/>
          <a:ea typeface="+mn-ea"/>
          <a:cs typeface="+mn-cs"/>
        </a:defRPr>
      </a:lvl5pPr>
      <a:lvl6pPr marL="2716861" algn="l" defTabSz="1086458" rtl="0" eaLnBrk="1" latinLnBrk="0" hangingPunct="1">
        <a:defRPr sz="2169" kern="1200">
          <a:solidFill>
            <a:schemeClr val="tx1"/>
          </a:solidFill>
          <a:latin typeface="+mn-lt"/>
          <a:ea typeface="+mn-ea"/>
          <a:cs typeface="+mn-cs"/>
        </a:defRPr>
      </a:lvl6pPr>
      <a:lvl7pPr marL="3259854" algn="l" defTabSz="1086458" rtl="0" eaLnBrk="1" latinLnBrk="0" hangingPunct="1">
        <a:defRPr sz="2169" kern="1200">
          <a:solidFill>
            <a:schemeClr val="tx1"/>
          </a:solidFill>
          <a:latin typeface="+mn-lt"/>
          <a:ea typeface="+mn-ea"/>
          <a:cs typeface="+mn-cs"/>
        </a:defRPr>
      </a:lvl7pPr>
      <a:lvl8pPr marL="3803320" algn="l" defTabSz="1086458" rtl="0" eaLnBrk="1" latinLnBrk="0" hangingPunct="1">
        <a:defRPr sz="2169" kern="1200">
          <a:solidFill>
            <a:schemeClr val="tx1"/>
          </a:solidFill>
          <a:latin typeface="+mn-lt"/>
          <a:ea typeface="+mn-ea"/>
          <a:cs typeface="+mn-cs"/>
        </a:defRPr>
      </a:lvl8pPr>
      <a:lvl9pPr marL="4346787" algn="l" defTabSz="1086458" rtl="0" eaLnBrk="1" latinLnBrk="0" hangingPunct="1">
        <a:defRPr sz="21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5.svg"/><Relationship Id="rId5" Type="http://schemas.openxmlformats.org/officeDocument/2006/relationships/image" Target="../media/image20.png"/><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6.png"/><Relationship Id="rId2" Type="http://schemas.openxmlformats.org/officeDocument/2006/relationships/audio" Target="../media/media1.mp3"/><Relationship Id="rId16" Type="http://schemas.microsoft.com/office/2007/relationships/hdphoto" Target="../media/hdphoto2.wdp"/><Relationship Id="rId20" Type="http://schemas.microsoft.com/office/2007/relationships/hdphoto" Target="../media/hdphoto4.wdp"/><Relationship Id="rId1" Type="http://schemas.microsoft.com/office/2007/relationships/media" Target="../media/media1.mp3"/><Relationship Id="rId6" Type="http://schemas.openxmlformats.org/officeDocument/2006/relationships/notesSlide" Target="../notesSlides/notesSlide18.xml"/><Relationship Id="rId11" Type="http://schemas.openxmlformats.org/officeDocument/2006/relationships/image" Target="../media/image31.png"/><Relationship Id="rId5" Type="http://schemas.openxmlformats.org/officeDocument/2006/relationships/slideLayout" Target="../slideLayouts/slideLayout13.xml"/><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29.jpeg"/><Relationship Id="rId1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2.jpeg"/><Relationship Id="rId18" Type="http://schemas.openxmlformats.org/officeDocument/2006/relationships/image" Target="../media/image37.png"/><Relationship Id="rId3" Type="http://schemas.microsoft.com/office/2007/relationships/media" Target="../media/media2.mp3"/><Relationship Id="rId7" Type="http://schemas.openxmlformats.org/officeDocument/2006/relationships/image" Target="../media/image38.jpeg"/><Relationship Id="rId12" Type="http://schemas.openxmlformats.org/officeDocument/2006/relationships/image" Target="../media/image29.jpeg"/><Relationship Id="rId17"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36.png"/><Relationship Id="rId1" Type="http://schemas.microsoft.com/office/2007/relationships/media" Target="../media/media1.mp3"/><Relationship Id="rId6" Type="http://schemas.openxmlformats.org/officeDocument/2006/relationships/notesSlide" Target="../notesSlides/notesSlide19.xml"/><Relationship Id="rId11" Type="http://schemas.openxmlformats.org/officeDocument/2006/relationships/image" Target="../media/image31.png"/><Relationship Id="rId5" Type="http://schemas.openxmlformats.org/officeDocument/2006/relationships/slideLayout" Target="../slideLayouts/slideLayout13.xml"/><Relationship Id="rId15" Type="http://schemas.openxmlformats.org/officeDocument/2006/relationships/image" Target="../media/image34.jpeg"/><Relationship Id="rId10" Type="http://schemas.openxmlformats.org/officeDocument/2006/relationships/image" Target="../media/image30.png"/><Relationship Id="rId19" Type="http://schemas.microsoft.com/office/2007/relationships/hdphoto" Target="../media/hdphoto4.wdp"/><Relationship Id="rId4" Type="http://schemas.openxmlformats.org/officeDocument/2006/relationships/audio" Target="../media/media2.mp3"/><Relationship Id="rId9" Type="http://schemas.microsoft.com/office/2007/relationships/hdphoto" Target="../media/hdphoto5.wdp"/><Relationship Id="rId1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jpeg"/><Relationship Id="rId18" Type="http://schemas.openxmlformats.org/officeDocument/2006/relationships/image" Target="../media/image42.png"/><Relationship Id="rId3" Type="http://schemas.microsoft.com/office/2007/relationships/media" Target="../media/media2.mp3"/><Relationship Id="rId7" Type="http://schemas.openxmlformats.org/officeDocument/2006/relationships/image" Target="../media/image40.jpeg"/><Relationship Id="rId12" Type="http://schemas.openxmlformats.org/officeDocument/2006/relationships/image" Target="../media/image32.jpe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7.png"/><Relationship Id="rId1" Type="http://schemas.microsoft.com/office/2007/relationships/media" Target="../media/media1.mp3"/><Relationship Id="rId6" Type="http://schemas.openxmlformats.org/officeDocument/2006/relationships/notesSlide" Target="../notesSlides/notesSlide20.xml"/><Relationship Id="rId11" Type="http://schemas.openxmlformats.org/officeDocument/2006/relationships/image" Target="../media/image41.png"/><Relationship Id="rId5" Type="http://schemas.openxmlformats.org/officeDocument/2006/relationships/slideLayout" Target="../slideLayouts/slideLayout13.xml"/><Relationship Id="rId15" Type="http://schemas.microsoft.com/office/2007/relationships/hdphoto" Target="../media/hdphoto3.wdp"/><Relationship Id="rId10" Type="http://schemas.openxmlformats.org/officeDocument/2006/relationships/image" Target="../media/image29.jpeg"/><Relationship Id="rId4" Type="http://schemas.openxmlformats.org/officeDocument/2006/relationships/audio" Target="../media/media2.mp3"/><Relationship Id="rId9" Type="http://schemas.openxmlformats.org/officeDocument/2006/relationships/image" Target="../media/image31.png"/><Relationship Id="rId1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57.svg"/><Relationship Id="rId3" Type="http://schemas.openxmlformats.org/officeDocument/2006/relationships/image" Target="../media/image23.svg"/><Relationship Id="rId7" Type="http://schemas.openxmlformats.org/officeDocument/2006/relationships/image" Target="../media/image53.svg"/><Relationship Id="rId12" Type="http://schemas.openxmlformats.org/officeDocument/2006/relationships/image" Target="../media/image48.png"/><Relationship Id="rId17" Type="http://schemas.openxmlformats.org/officeDocument/2006/relationships/image" Target="../media/image1.png"/><Relationship Id="rId2" Type="http://schemas.openxmlformats.org/officeDocument/2006/relationships/image" Target="../media/image19.png"/><Relationship Id="rId16" Type="http://schemas.openxmlformats.org/officeDocument/2006/relationships/image" Target="../media/image51.png"/><Relationship Id="rId1" Type="http://schemas.openxmlformats.org/officeDocument/2006/relationships/slideLayout" Target="../slideLayouts/slideLayout36.xml"/><Relationship Id="rId6" Type="http://schemas.openxmlformats.org/officeDocument/2006/relationships/image" Target="../media/image46.png"/><Relationship Id="rId11" Type="http://schemas.openxmlformats.org/officeDocument/2006/relationships/image" Target="../media/image55.svg"/><Relationship Id="rId5" Type="http://schemas.openxmlformats.org/officeDocument/2006/relationships/image" Target="../media/image51.sv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25.sv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2529316" y="863769"/>
            <a:ext cx="7508867" cy="47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494" tIns="53747" rIns="107494" bIns="53747">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6458">
              <a:spcBef>
                <a:spcPct val="50000"/>
              </a:spcBef>
            </a:pPr>
            <a:r>
              <a:rPr lang="en-US" altLang="en-US" sz="2394" b="1">
                <a:solidFill>
                  <a:srgbClr val="002060"/>
                </a:solidFill>
                <a:latin typeface="Times New Roman" panose="02020603050405020304" pitchFamily="18" charset="0"/>
              </a:rPr>
              <a:t>TRƯỜNG TIỂU HỌC </a:t>
            </a:r>
            <a:r>
              <a:rPr lang="vi-VN" altLang="en-US" sz="2394" b="1">
                <a:solidFill>
                  <a:srgbClr val="002060"/>
                </a:solidFill>
                <a:latin typeface="Times New Roman" panose="02020603050405020304" pitchFamily="18" charset="0"/>
              </a:rPr>
              <a:t>ĐOÀN LẬP</a:t>
            </a:r>
          </a:p>
        </p:txBody>
      </p:sp>
      <p:sp>
        <p:nvSpPr>
          <p:cNvPr id="14" name="Text Box 14"/>
          <p:cNvSpPr txBox="1">
            <a:spLocks noChangeArrowheads="1"/>
          </p:cNvSpPr>
          <p:nvPr/>
        </p:nvSpPr>
        <p:spPr bwMode="auto">
          <a:xfrm>
            <a:off x="1127051" y="3721545"/>
            <a:ext cx="10099416" cy="260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6458" eaLnBrk="1" hangingPunct="1">
              <a:spcBef>
                <a:spcPts val="599"/>
              </a:spcBef>
              <a:defRPr/>
            </a:pPr>
            <a:r>
              <a:rPr lang="en-US" sz="3596"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altLang="en-US" sz="3596"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96"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Đạo</a:t>
            </a:r>
            <a:r>
              <a:rPr lang="en-US" altLang="en-US" sz="3596"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96"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đức</a:t>
            </a:r>
            <a:r>
              <a:rPr lang="en-US" altLang="en-US" sz="3596"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596"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086458" eaLnBrk="1" hangingPunct="1">
              <a:spcBef>
                <a:spcPts val="1346"/>
              </a:spcBef>
              <a:defRPr/>
            </a:pPr>
            <a:endParaRPr lang="en-US" sz="2796"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086458" eaLnBrk="1" hangingPunct="1">
              <a:spcBef>
                <a:spcPts val="1346"/>
              </a:spcBef>
              <a:defRPr/>
            </a:pPr>
            <a:endParaRPr lang="en-US" sz="3292"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086458" eaLnBrk="1" hangingPunct="1">
              <a:spcBef>
                <a:spcPts val="1346"/>
              </a:spcBef>
              <a:defRPr/>
            </a:pPr>
            <a:endParaRPr lang="en-US" sz="3292"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 Box 17"/>
          <p:cNvSpPr txBox="1">
            <a:spLocks noChangeArrowheads="1"/>
          </p:cNvSpPr>
          <p:nvPr/>
        </p:nvSpPr>
        <p:spPr bwMode="auto">
          <a:xfrm>
            <a:off x="1885976" y="2231894"/>
            <a:ext cx="8591734" cy="121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6458" eaLnBrk="1" hangingPunct="1">
              <a:defRPr/>
            </a:pP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CHÀO</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MỪNG</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QUÝ</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THẦY</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CÔ</a:t>
            </a:r>
            <a:endPar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endParaRPr>
          </a:p>
          <a:p>
            <a:pPr algn="ctr" defTabSz="1086458" eaLnBrk="1" hangingPunct="1">
              <a:defRPr/>
            </a:pP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VỀ</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DỰ</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GIỜ</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THĂM</a:t>
            </a:r>
            <a:r>
              <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596" b="1" dirty="0" err="1">
                <a:solidFill>
                  <a:srgbClr val="0000CC"/>
                </a:solidFill>
                <a:effectLst>
                  <a:outerShdw blurRad="38100" dist="38100" dir="2700000" algn="tl">
                    <a:srgbClr val="000000">
                      <a:alpha val="43137"/>
                    </a:srgbClr>
                  </a:outerShdw>
                </a:effectLst>
                <a:latin typeface="Times New Roman" panose="02020603050405020304" pitchFamily="18" charset="0"/>
              </a:rPr>
              <a:t>LỚP</a:t>
            </a:r>
            <a:endParaRPr lang="en-US" sz="3596" b="1" dirty="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pic>
        <p:nvPicPr>
          <p:cNvPr id="16"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054" y="5284265"/>
            <a:ext cx="4201390" cy="15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4533638" y="1348310"/>
            <a:ext cx="3500541"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8" name="Text Box 14"/>
          <p:cNvSpPr txBox="1">
            <a:spLocks noChangeArrowheads="1"/>
          </p:cNvSpPr>
          <p:nvPr/>
        </p:nvSpPr>
        <p:spPr bwMode="auto">
          <a:xfrm>
            <a:off x="3445262" y="5284265"/>
            <a:ext cx="5565730" cy="988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1086458" eaLnBrk="1" hangingPunct="1">
              <a:spcBef>
                <a:spcPts val="449"/>
              </a:spcBef>
              <a:defRPr/>
            </a:pPr>
            <a:r>
              <a:rPr lang="en-US" sz="2693" b="1" i="1" dirty="0" err="1">
                <a:solidFill>
                  <a:srgbClr val="0000FF"/>
                </a:solidFill>
                <a:latin typeface="Times New Roman" panose="02020603050405020304" pitchFamily="18" charset="0"/>
                <a:cs typeface="Times New Roman" panose="02020603050405020304" pitchFamily="18" charset="0"/>
              </a:rPr>
              <a:t>Giáo</a:t>
            </a:r>
            <a:r>
              <a:rPr lang="en-US" sz="2693" b="1" i="1" dirty="0">
                <a:solidFill>
                  <a:srgbClr val="0000FF"/>
                </a:solidFill>
                <a:latin typeface="Times New Roman" panose="02020603050405020304" pitchFamily="18" charset="0"/>
                <a:cs typeface="Times New Roman" panose="02020603050405020304" pitchFamily="18" charset="0"/>
              </a:rPr>
              <a:t> </a:t>
            </a:r>
            <a:r>
              <a:rPr lang="en-US" sz="2693" b="1" i="1" dirty="0" err="1">
                <a:solidFill>
                  <a:srgbClr val="0000FF"/>
                </a:solidFill>
                <a:latin typeface="Times New Roman" panose="02020603050405020304" pitchFamily="18" charset="0"/>
                <a:cs typeface="Times New Roman" panose="02020603050405020304" pitchFamily="18" charset="0"/>
              </a:rPr>
              <a:t>viên</a:t>
            </a:r>
            <a:r>
              <a:rPr lang="en-US" sz="2693" i="1" dirty="0">
                <a:solidFill>
                  <a:srgbClr val="0000FF"/>
                </a:solidFill>
                <a:latin typeface="Times New Roman" panose="02020603050405020304" pitchFamily="18" charset="0"/>
                <a:cs typeface="Times New Roman" panose="02020603050405020304" pitchFamily="18" charset="0"/>
              </a:rPr>
              <a:t>:</a:t>
            </a:r>
            <a:r>
              <a:rPr lang="vi-VN" altLang="en-US" sz="2693" b="1" i="1" dirty="0">
                <a:solidFill>
                  <a:srgbClr val="0000FF"/>
                </a:solidFill>
                <a:latin typeface="Times New Roman" panose="02020603050405020304" pitchFamily="18" charset="0"/>
                <a:cs typeface="Times New Roman" panose="02020603050405020304" pitchFamily="18" charset="0"/>
              </a:rPr>
              <a:t>Vũ Thị Duyên</a:t>
            </a:r>
            <a:endParaRPr lang="en-US" sz="2693" i="1" dirty="0">
              <a:solidFill>
                <a:srgbClr val="0000FF"/>
              </a:solidFill>
              <a:latin typeface="Times New Roman" panose="02020603050405020304" pitchFamily="18" charset="0"/>
              <a:cs typeface="Times New Roman" panose="02020603050405020304" pitchFamily="18" charset="0"/>
            </a:endParaRPr>
          </a:p>
          <a:p>
            <a:pPr algn="ctr" defTabSz="1086458" eaLnBrk="1" hangingPunct="1">
              <a:spcBef>
                <a:spcPts val="449"/>
              </a:spcBef>
              <a:defRPr/>
            </a:pPr>
            <a:r>
              <a:rPr lang="en-US" sz="2693" b="1" i="1" dirty="0" err="1">
                <a:solidFill>
                  <a:srgbClr val="0000FF"/>
                </a:solidFill>
                <a:latin typeface="Times New Roman" panose="02020603050405020304" pitchFamily="18" charset="0"/>
                <a:cs typeface="Times New Roman" panose="02020603050405020304" pitchFamily="18" charset="0"/>
              </a:rPr>
              <a:t>Lớp</a:t>
            </a:r>
            <a:r>
              <a:rPr lang="en-US" sz="2693" b="1" i="1" dirty="0">
                <a:solidFill>
                  <a:srgbClr val="0000FF"/>
                </a:solidFill>
                <a:latin typeface="Times New Roman" panose="02020603050405020304" pitchFamily="18" charset="0"/>
                <a:cs typeface="Times New Roman" panose="02020603050405020304" pitchFamily="18" charset="0"/>
              </a:rPr>
              <a:t>: </a:t>
            </a:r>
            <a:r>
              <a:rPr lang="vi-VN" altLang="en-US" sz="2693" b="1" i="1" dirty="0">
                <a:solidFill>
                  <a:srgbClr val="0000FF"/>
                </a:solidFill>
                <a:latin typeface="Times New Roman" panose="02020603050405020304" pitchFamily="18" charset="0"/>
                <a:cs typeface="Times New Roman" panose="02020603050405020304" pitchFamily="18" charset="0"/>
              </a:rPr>
              <a:t>3</a:t>
            </a:r>
            <a:r>
              <a:rPr lang="en-US" altLang="en-US" sz="2693" b="1" i="1" dirty="0">
                <a:solidFill>
                  <a:srgbClr val="0000FF"/>
                </a:solidFill>
                <a:latin typeface="Times New Roman" panose="02020603050405020304" pitchFamily="18" charset="0"/>
                <a:cs typeface="Times New Roman" panose="02020603050405020304" pitchFamily="18" charset="0"/>
              </a:rPr>
              <a:t>B</a:t>
            </a:r>
            <a:endParaRPr lang="vi-VN" altLang="en-US" sz="2693" b="1" i="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84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5"/>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5"/>
                                        </p:tgtEl>
                                        <p:attrNameLst>
                                          <p:attrName>style.color</p:attrName>
                                        </p:attrNameLst>
                                      </p:cBhvr>
                                      <p:by>
                                        <p:hsl h="7200000" s="0" l="0"/>
                                      </p:by>
                                    </p:animClr>
                                    <p:animClr clrSpc="hsl" dir="cw">
                                      <p:cBhvr>
                                        <p:cTn id="9" dur="2000" fill="hold"/>
                                        <p:tgtEl>
                                          <p:spTgt spid="15"/>
                                        </p:tgtEl>
                                        <p:attrNameLst>
                                          <p:attrName>fillcolor</p:attrName>
                                        </p:attrNameLst>
                                      </p:cBhvr>
                                      <p:by>
                                        <p:hsl h="7200000" s="0" l="0"/>
                                      </p:by>
                                    </p:animClr>
                                    <p:animClr clrSpc="hsl" dir="cw">
                                      <p:cBhvr>
                                        <p:cTn id="10" dur="2000" fill="hold"/>
                                        <p:tgtEl>
                                          <p:spTgt spid="15"/>
                                        </p:tgtEl>
                                        <p:attrNameLst>
                                          <p:attrName>stroke.color</p:attrName>
                                        </p:attrNameLst>
                                      </p:cBhvr>
                                      <p:by>
                                        <p:hsl h="7200000" s="0" l="0"/>
                                      </p:by>
                                    </p:animClr>
                                    <p:set>
                                      <p:cBhvr>
                                        <p:cTn id="11" dur="2000" fill="hold"/>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1475"/>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276447" y="212651"/>
            <a:ext cx="11812772" cy="581601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sp>
        <p:nvSpPr>
          <p:cNvPr id="26" name="文本框 18">
            <a:extLst>
              <a:ext uri="{FF2B5EF4-FFF2-40B4-BE49-F238E27FC236}">
                <a16:creationId xmlns:a16="http://schemas.microsoft.com/office/drawing/2014/main" id="{2C1B33F2-37E5-25E8-2B65-0268A3880FB2}"/>
              </a:ext>
            </a:extLst>
          </p:cNvPr>
          <p:cNvSpPr txBox="1"/>
          <p:nvPr/>
        </p:nvSpPr>
        <p:spPr>
          <a:xfrm>
            <a:off x="531629" y="1466596"/>
            <a:ext cx="11206715" cy="5078313"/>
          </a:xfrm>
          <a:prstGeom prst="rect">
            <a:avLst/>
          </a:prstGeom>
          <a:noFill/>
          <a:ln>
            <a:noFill/>
          </a:ln>
        </p:spPr>
        <p:txBody>
          <a:bodyPr wrap="square" rtlCol="0">
            <a:spAutoFit/>
          </a:bodyPr>
          <a:lstStyle/>
          <a:p>
            <a:pPr lvl="0" algn="just"/>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Không giấu dốt, sẵn sàng học hỏi người khác về những điều mình chưa biết</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algn="just"/>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C</a:t>
            </a:r>
            <a:r>
              <a:rPr lang="vi-VN"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hăm đọc sách để mở rộng sự hiểu biết</a:t>
            </a:r>
            <a:endPar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Tích</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cực</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tham</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gia</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hoạt</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động</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học</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từ</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bạn</a:t>
            </a:r>
            <a:endPar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just"/>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Thích</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tìm</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hiểu</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đặt</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câu</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hỏi</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về</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thứ</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xung</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600" dirty="0" err="1">
                <a:solidFill>
                  <a:prstClr val="black"/>
                </a:solidFill>
                <a:latin typeface="Cambria" panose="02040503050406030204" pitchFamily="18" charset="0"/>
                <a:ea typeface="Cambria" panose="02040503050406030204" pitchFamily="18" charset="0"/>
                <a:cs typeface="Calibri" panose="020F0502020204030204" pitchFamily="34" charset="0"/>
              </a:rPr>
              <a:t>quanh</a:t>
            </a:r>
            <a:r>
              <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endParaRPr lang="zh-CN" altLang="en-US" sz="3600" dirty="0">
              <a:solidFill>
                <a:prstClr val="black"/>
              </a:solidFill>
              <a:latin typeface="Cambria" panose="02040503050406030204" pitchFamily="18" charset="0"/>
              <a:ea typeface="仓耳今楷05-6763 W05" panose="02020400000000000000" pitchFamily="18" charset="-122"/>
              <a:cs typeface="Calibri" panose="020F0502020204030204" pitchFamily="34" charset="0"/>
            </a:endParaRPr>
          </a:p>
          <a:p>
            <a:pPr marL="571500" indent="-571500" algn="just">
              <a:buFontTx/>
              <a:buChar char="-"/>
            </a:pPr>
            <a:endParaRPr lang="zh-CN" altLang="en-US" sz="3600" dirty="0">
              <a:solidFill>
                <a:prstClr val="black"/>
              </a:solidFill>
              <a:latin typeface="Cambria" panose="02040503050406030204" pitchFamily="18" charset="0"/>
              <a:ea typeface="仓耳今楷05-6763 W05" panose="02020400000000000000" pitchFamily="18" charset="-122"/>
              <a:cs typeface="Calibri" panose="020F0502020204030204" pitchFamily="34" charset="0"/>
            </a:endParaRPr>
          </a:p>
          <a:p>
            <a:pPr marL="571500" lvl="0" indent="-571500" algn="just">
              <a:buFontTx/>
              <a:buChar char="-"/>
            </a:pPr>
            <a:endParaRPr lang="en-US" altLang="zh-C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571500" lvl="0" indent="-571500" algn="just">
              <a:buFontTx/>
              <a:buChar char="-"/>
            </a:pP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
        <p:nvSpPr>
          <p:cNvPr id="31" name="文本框 18">
            <a:extLst>
              <a:ext uri="{FF2B5EF4-FFF2-40B4-BE49-F238E27FC236}">
                <a16:creationId xmlns:a16="http://schemas.microsoft.com/office/drawing/2014/main" id="{01E8E8DB-D6E6-6E63-6800-D39E96481079}"/>
              </a:ext>
            </a:extLst>
          </p:cNvPr>
          <p:cNvSpPr txBox="1"/>
          <p:nvPr/>
        </p:nvSpPr>
        <p:spPr>
          <a:xfrm>
            <a:off x="2501997" y="419442"/>
            <a:ext cx="6244989" cy="615553"/>
          </a:xfrm>
          <a:prstGeom prst="rect">
            <a:avLst/>
          </a:prstGeom>
          <a:noFill/>
          <a:ln>
            <a:noFill/>
          </a:ln>
        </p:spPr>
        <p:txBody>
          <a:bodyPr wrap="square" rtlCol="0">
            <a:spAutoFit/>
          </a:bodyPr>
          <a:lstStyle/>
          <a:p>
            <a:pPr lvl="0" algn="ct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Các</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biểu</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hiện</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của</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ham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học</a:t>
            </a:r>
            <a:r>
              <a:rPr lang="en-US" altLang="zh-CN" sz="34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zh-CN" sz="34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hỏi</a:t>
            </a:r>
            <a:endParaRPr kumimoji="0" lang="zh-CN" altLang="en-US" sz="3400" b="1" i="0" u="none" strike="noStrike" kern="1200" cap="none" spc="0" normalizeH="0" baseline="0" noProof="0" dirty="0">
              <a:ln>
                <a:noFill/>
              </a:ln>
              <a:solidFill>
                <a:srgbClr val="FF0000"/>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2680375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54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11" name="Picture 10">
            <a:extLst>
              <a:ext uri="{FF2B5EF4-FFF2-40B4-BE49-F238E27FC236}">
                <a16:creationId xmlns:a16="http://schemas.microsoft.com/office/drawing/2014/main" id="{2B0E462C-BE11-4B38-A1A5-39237F59C1D5}"/>
              </a:ext>
            </a:extLst>
          </p:cNvPr>
          <p:cNvPicPr>
            <a:picLocks noChangeAspect="1"/>
          </p:cNvPicPr>
          <p:nvPr/>
        </p:nvPicPr>
        <p:blipFill>
          <a:blip r:embed="rId8"/>
          <a:stretch>
            <a:fillRect/>
          </a:stretch>
        </p:blipFill>
        <p:spPr>
          <a:xfrm>
            <a:off x="2860281" y="-18074"/>
            <a:ext cx="7254869" cy="1499746"/>
          </a:xfrm>
          <a:prstGeom prst="rect">
            <a:avLst/>
          </a:prstGeom>
        </p:spPr>
      </p:pic>
      <p:sp>
        <p:nvSpPr>
          <p:cNvPr id="13" name="TextBox 12">
            <a:extLst>
              <a:ext uri="{FF2B5EF4-FFF2-40B4-BE49-F238E27FC236}">
                <a16:creationId xmlns:a16="http://schemas.microsoft.com/office/drawing/2014/main" id="{384E6FDA-637E-48DE-9F5E-68590FA4B434}"/>
              </a:ext>
            </a:extLst>
          </p:cNvPr>
          <p:cNvSpPr txBox="1"/>
          <p:nvPr/>
        </p:nvSpPr>
        <p:spPr>
          <a:xfrm>
            <a:off x="701749" y="1730522"/>
            <a:ext cx="10972800" cy="440120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Vào đời vua Trần Thái Tông, có một gia đình nghèo sinh được cậu con trai, đặt tên là Nguyễn Hiền. Vì nhà nghèo cậu phải bỏ học giữa chừng.</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Ban ngày, đi chăn trâu, dù mưa gió thế nào, cậu cũng đứng ngoài lớp nghe giảng nhờ. Tối đến, cậu đợi bạn học thuộc bài mới mượn vở về học. Mỗi lần có kì thi ở trường, cậu làm bài vào lá chuối khô và nhờ bạn xin thầy chấm hộ.</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Thế rồi vua mở khoa thi. Cậu bé nghèo ngày nào đỗ Trạng nguyên. Ông trạng khi ấy mới mười ba tuổi. Đó là Trạng nguyên trẻ nhất của nước Nam ta.</a:t>
            </a:r>
          </a:p>
          <a:p>
            <a:pPr algn="r"/>
            <a:r>
              <a:rPr lang="vi-VN" sz="2800" dirty="0">
                <a:latin typeface="Cambria" panose="02040503050406030204" pitchFamily="18" charset="0"/>
                <a:ea typeface="Cambria" panose="02040503050406030204" pitchFamily="18" charset="0"/>
              </a:rPr>
              <a:t>(Theo Trinh Đường, Tiếng việt 4, Tập 1, NXB Giáo dục, 2000, tr.104)</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657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6" name="Picture 5" descr="A group of kids sitting at a table&#10;&#10;Description automatically generated with low confidence">
            <a:extLst>
              <a:ext uri="{FF2B5EF4-FFF2-40B4-BE49-F238E27FC236}">
                <a16:creationId xmlns:a16="http://schemas.microsoft.com/office/drawing/2014/main" id="{0E16AB30-B2F4-4001-A64D-9F558BEC83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88" y="4614043"/>
            <a:ext cx="4406947" cy="2243957"/>
          </a:xfrm>
          <a:prstGeom prst="rect">
            <a:avLst/>
          </a:prstGeom>
        </p:spPr>
      </p:pic>
      <p:grpSp>
        <p:nvGrpSpPr>
          <p:cNvPr id="3" name="Group 2">
            <a:extLst>
              <a:ext uri="{FF2B5EF4-FFF2-40B4-BE49-F238E27FC236}">
                <a16:creationId xmlns:a16="http://schemas.microsoft.com/office/drawing/2014/main" id="{F98BA87A-76C7-4A68-9439-052B17C05803}"/>
              </a:ext>
            </a:extLst>
          </p:cNvPr>
          <p:cNvGrpSpPr/>
          <p:nvPr/>
        </p:nvGrpSpPr>
        <p:grpSpPr>
          <a:xfrm rot="21189193">
            <a:off x="-3375" y="1196757"/>
            <a:ext cx="5338162" cy="1543148"/>
            <a:chOff x="6096000" y="1698688"/>
            <a:chExt cx="3838148" cy="1527028"/>
          </a:xfrm>
        </p:grpSpPr>
        <p:grpSp>
          <p:nvGrpSpPr>
            <p:cNvPr id="18" name="Group 17">
              <a:extLst>
                <a:ext uri="{FF2B5EF4-FFF2-40B4-BE49-F238E27FC236}">
                  <a16:creationId xmlns:a16="http://schemas.microsoft.com/office/drawing/2014/main" id="{4C63E99F-C30F-4327-8B1E-365F816B6CE2}"/>
                </a:ext>
              </a:extLst>
            </p:cNvPr>
            <p:cNvGrpSpPr/>
            <p:nvPr/>
          </p:nvGrpSpPr>
          <p:grpSpPr>
            <a:xfrm rot="11305479">
              <a:off x="6096000" y="1698688"/>
              <a:ext cx="3770489" cy="1527028"/>
              <a:chOff x="1557867" y="4109156"/>
              <a:chExt cx="3770489" cy="1527028"/>
            </a:xfrm>
          </p:grpSpPr>
          <p:sp>
            <p:nvSpPr>
              <p:cNvPr id="20" name="Speech Bubble: Rectangle with Corners Rounded 19">
                <a:extLst>
                  <a:ext uri="{FF2B5EF4-FFF2-40B4-BE49-F238E27FC236}">
                    <a16:creationId xmlns:a16="http://schemas.microsoft.com/office/drawing/2014/main" id="{E785C56C-C326-4993-93CD-79A54E663534}"/>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Speech Bubble: Rectangle with Corners Rounded 20">
                <a:extLst>
                  <a:ext uri="{FF2B5EF4-FFF2-40B4-BE49-F238E27FC236}">
                    <a16:creationId xmlns:a16="http://schemas.microsoft.com/office/drawing/2014/main" id="{15387C60-6906-45CE-B592-02DC796A54F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文本框 18">
              <a:extLst>
                <a:ext uri="{FF2B5EF4-FFF2-40B4-BE49-F238E27FC236}">
                  <a16:creationId xmlns:a16="http://schemas.microsoft.com/office/drawing/2014/main" id="{19385466-9125-4543-B1E5-D27B7F74F3CB}"/>
                </a:ext>
              </a:extLst>
            </p:cNvPr>
            <p:cNvSpPr txBox="1"/>
            <p:nvPr/>
          </p:nvSpPr>
          <p:spPr>
            <a:xfrm rot="564238">
              <a:off x="6202579" y="1997115"/>
              <a:ext cx="3731569" cy="1005053"/>
            </a:xfrm>
            <a:prstGeom prst="rect">
              <a:avLst/>
            </a:prstGeom>
            <a:noFill/>
            <a:ln>
              <a:noFill/>
            </a:ln>
          </p:spPr>
          <p:txBody>
            <a:bodyPr wrap="square" rtlCol="0">
              <a:spAutoFit/>
            </a:bodyPr>
            <a:lstStyle/>
            <a:p>
              <a:pPr lvl="0" algn="ctr"/>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Câu chuyện xảy ra khi nào?</a:t>
              </a:r>
              <a:endParaRPr lang="en-US"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lvl="0" algn="ct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Cậu</a:t>
              </a:r>
              <a:r>
                <a:rPr kumimoji="0" lang="en-US" altLang="zh-CN"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US" altLang="zh-CN"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ham </a:t>
              </a:r>
              <a:r>
                <a:rPr kumimoji="0" lang="en-US" altLang="zh-CN"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altLang="zh-CN"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altLang="zh-CN"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grpSp>
        <p:nvGrpSpPr>
          <p:cNvPr id="33" name="Group 32">
            <a:extLst>
              <a:ext uri="{FF2B5EF4-FFF2-40B4-BE49-F238E27FC236}">
                <a16:creationId xmlns:a16="http://schemas.microsoft.com/office/drawing/2014/main" id="{A3A8848E-DD36-47AF-804A-3EE3486E44F4}"/>
              </a:ext>
            </a:extLst>
          </p:cNvPr>
          <p:cNvGrpSpPr/>
          <p:nvPr/>
        </p:nvGrpSpPr>
        <p:grpSpPr>
          <a:xfrm rot="21153822">
            <a:off x="5685491" y="609926"/>
            <a:ext cx="6169445" cy="1954307"/>
            <a:chOff x="6096000" y="1698688"/>
            <a:chExt cx="3770489" cy="1527028"/>
          </a:xfrm>
        </p:grpSpPr>
        <p:grpSp>
          <p:nvGrpSpPr>
            <p:cNvPr id="34" name="Group 33">
              <a:extLst>
                <a:ext uri="{FF2B5EF4-FFF2-40B4-BE49-F238E27FC236}">
                  <a16:creationId xmlns:a16="http://schemas.microsoft.com/office/drawing/2014/main" id="{0BE60781-F96C-40B2-8A9B-389A3DD61E9D}"/>
                </a:ext>
              </a:extLst>
            </p:cNvPr>
            <p:cNvGrpSpPr/>
            <p:nvPr/>
          </p:nvGrpSpPr>
          <p:grpSpPr>
            <a:xfrm rot="11305479">
              <a:off x="6096000" y="1698688"/>
              <a:ext cx="3770489" cy="1527028"/>
              <a:chOff x="1557867" y="4109156"/>
              <a:chExt cx="3770489" cy="1527028"/>
            </a:xfrm>
          </p:grpSpPr>
          <p:sp>
            <p:nvSpPr>
              <p:cNvPr id="36" name="Speech Bubble: Rectangle with Corners Rounded 35">
                <a:extLst>
                  <a:ext uri="{FF2B5EF4-FFF2-40B4-BE49-F238E27FC236}">
                    <a16:creationId xmlns:a16="http://schemas.microsoft.com/office/drawing/2014/main" id="{687AC8C5-195A-451B-B564-D6BCCBE95463}"/>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Speech Bubble: Rectangle with Corners Rounded 36">
                <a:extLst>
                  <a:ext uri="{FF2B5EF4-FFF2-40B4-BE49-F238E27FC236}">
                    <a16:creationId xmlns:a16="http://schemas.microsoft.com/office/drawing/2014/main" id="{29477A64-82CD-4119-A2C4-11182AC8EE83}"/>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5" name="文本框 18">
              <a:extLst>
                <a:ext uri="{FF2B5EF4-FFF2-40B4-BE49-F238E27FC236}">
                  <a16:creationId xmlns:a16="http://schemas.microsoft.com/office/drawing/2014/main" id="{7F26340E-0777-434E-BC2A-3AB8D56BF331}"/>
                </a:ext>
              </a:extLst>
            </p:cNvPr>
            <p:cNvSpPr txBox="1"/>
            <p:nvPr/>
          </p:nvSpPr>
          <p:spPr>
            <a:xfrm rot="564238">
              <a:off x="6167767" y="2049391"/>
              <a:ext cx="3538838" cy="745506"/>
            </a:xfrm>
            <a:prstGeom prst="rect">
              <a:avLst/>
            </a:prstGeom>
            <a:noFill/>
            <a:ln>
              <a:noFill/>
            </a:ln>
          </p:spPr>
          <p:txBody>
            <a:bodyPr wrap="square" rtlCol="0">
              <a:spAutoFit/>
            </a:bodyPr>
            <a:lstStyle/>
            <a:p>
              <a:pPr lvl="0" algn="ctr"/>
              <a:r>
                <a:rPr lang="vi-VN"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Tinh thần ham học hỏi của cậu bé Nguyễn Hi</a:t>
              </a:r>
              <a:r>
                <a:rPr lang="en-US"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ề</a:t>
              </a:r>
              <a:r>
                <a:rPr lang="vi-VN"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n được thể hiện thế nào?</a:t>
              </a:r>
              <a:endParaRPr kumimoji="0" lang="zh-CN" altLang="en-US" sz="28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grpSp>
        <p:nvGrpSpPr>
          <p:cNvPr id="38" name="Group 37">
            <a:extLst>
              <a:ext uri="{FF2B5EF4-FFF2-40B4-BE49-F238E27FC236}">
                <a16:creationId xmlns:a16="http://schemas.microsoft.com/office/drawing/2014/main" id="{27C03861-FC21-42C6-8103-68A1E2C2CA33}"/>
              </a:ext>
            </a:extLst>
          </p:cNvPr>
          <p:cNvGrpSpPr/>
          <p:nvPr/>
        </p:nvGrpSpPr>
        <p:grpSpPr>
          <a:xfrm rot="21153822">
            <a:off x="4392621" y="3119000"/>
            <a:ext cx="5795238" cy="1514484"/>
            <a:chOff x="6096000" y="1698688"/>
            <a:chExt cx="3770489" cy="1527028"/>
          </a:xfrm>
        </p:grpSpPr>
        <p:grpSp>
          <p:nvGrpSpPr>
            <p:cNvPr id="39" name="Group 38">
              <a:extLst>
                <a:ext uri="{FF2B5EF4-FFF2-40B4-BE49-F238E27FC236}">
                  <a16:creationId xmlns:a16="http://schemas.microsoft.com/office/drawing/2014/main" id="{C8C28D2D-F73B-4A2E-931D-2285E8B1225A}"/>
                </a:ext>
              </a:extLst>
            </p:cNvPr>
            <p:cNvGrpSpPr/>
            <p:nvPr/>
          </p:nvGrpSpPr>
          <p:grpSpPr>
            <a:xfrm rot="11305479">
              <a:off x="6096000" y="1698688"/>
              <a:ext cx="3770489" cy="1527028"/>
              <a:chOff x="1557867" y="4109156"/>
              <a:chExt cx="3770489" cy="1527028"/>
            </a:xfrm>
          </p:grpSpPr>
          <p:sp>
            <p:nvSpPr>
              <p:cNvPr id="41" name="Speech Bubble: Rectangle with Corners Rounded 40">
                <a:extLst>
                  <a:ext uri="{FF2B5EF4-FFF2-40B4-BE49-F238E27FC236}">
                    <a16:creationId xmlns:a16="http://schemas.microsoft.com/office/drawing/2014/main" id="{665B11D4-B77B-4C24-8D43-7AEB3F7B1BB8}"/>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Speech Bubble: Rectangle with Corners Rounded 41">
                <a:extLst>
                  <a:ext uri="{FF2B5EF4-FFF2-40B4-BE49-F238E27FC236}">
                    <a16:creationId xmlns:a16="http://schemas.microsoft.com/office/drawing/2014/main" id="{1AEC05F3-F225-4D4E-84A0-432C4D71B7F5}"/>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0" name="文本框 18">
              <a:extLst>
                <a:ext uri="{FF2B5EF4-FFF2-40B4-BE49-F238E27FC236}">
                  <a16:creationId xmlns:a16="http://schemas.microsoft.com/office/drawing/2014/main" id="{2471824B-1E65-4C4B-ACFA-C5973D8A37F2}"/>
                </a:ext>
              </a:extLst>
            </p:cNvPr>
            <p:cNvSpPr txBox="1"/>
            <p:nvPr/>
          </p:nvSpPr>
          <p:spPr>
            <a:xfrm rot="564238">
              <a:off x="6205225" y="1926752"/>
              <a:ext cx="3337712" cy="1024075"/>
            </a:xfrm>
            <a:prstGeom prst="rect">
              <a:avLst/>
            </a:prstGeom>
            <a:noFill/>
            <a:ln>
              <a:noFill/>
            </a:ln>
          </p:spPr>
          <p:txBody>
            <a:bodyPr wrap="square" rtlCol="0">
              <a:spAutoFit/>
            </a:bodyPr>
            <a:lstStyle/>
            <a:p>
              <a:pPr lvl="0" algn="ctr"/>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Việc Nguyễn Hiền ham học hỏi có lợi ích gì?</a:t>
              </a:r>
              <a:endParaRPr kumimoji="0" lang="zh-CN" altLang="en-US" sz="30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grpSp>
        <p:nvGrpSpPr>
          <p:cNvPr id="43" name="Group 42">
            <a:extLst>
              <a:ext uri="{FF2B5EF4-FFF2-40B4-BE49-F238E27FC236}">
                <a16:creationId xmlns:a16="http://schemas.microsoft.com/office/drawing/2014/main" id="{099581CA-F74E-4F9E-A4D1-1B6573C52D2D}"/>
              </a:ext>
            </a:extLst>
          </p:cNvPr>
          <p:cNvGrpSpPr/>
          <p:nvPr/>
        </p:nvGrpSpPr>
        <p:grpSpPr>
          <a:xfrm rot="21153822">
            <a:off x="4838153" y="5144761"/>
            <a:ext cx="5795238" cy="1241074"/>
            <a:chOff x="6096000" y="1698688"/>
            <a:chExt cx="3770489" cy="1527028"/>
          </a:xfrm>
        </p:grpSpPr>
        <p:grpSp>
          <p:nvGrpSpPr>
            <p:cNvPr id="44" name="Group 43">
              <a:extLst>
                <a:ext uri="{FF2B5EF4-FFF2-40B4-BE49-F238E27FC236}">
                  <a16:creationId xmlns:a16="http://schemas.microsoft.com/office/drawing/2014/main" id="{0649EF94-A11A-415B-A381-03159FF23463}"/>
                </a:ext>
              </a:extLst>
            </p:cNvPr>
            <p:cNvGrpSpPr/>
            <p:nvPr/>
          </p:nvGrpSpPr>
          <p:grpSpPr>
            <a:xfrm rot="11305479">
              <a:off x="6096000" y="1698688"/>
              <a:ext cx="3770489" cy="1527028"/>
              <a:chOff x="1557867" y="4109156"/>
              <a:chExt cx="3770489" cy="1527028"/>
            </a:xfrm>
          </p:grpSpPr>
          <p:sp>
            <p:nvSpPr>
              <p:cNvPr id="46" name="Speech Bubble: Rectangle with Corners Rounded 45">
                <a:extLst>
                  <a:ext uri="{FF2B5EF4-FFF2-40B4-BE49-F238E27FC236}">
                    <a16:creationId xmlns:a16="http://schemas.microsoft.com/office/drawing/2014/main" id="{30D361A6-EE36-4481-8F06-96F4C1760805}"/>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7" name="Speech Bubble: Rectangle with Corners Rounded 46">
                <a:extLst>
                  <a:ext uri="{FF2B5EF4-FFF2-40B4-BE49-F238E27FC236}">
                    <a16:creationId xmlns:a16="http://schemas.microsoft.com/office/drawing/2014/main" id="{B3B219AF-6BBF-414A-8869-16821F49F926}"/>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5" name="文本框 18">
              <a:extLst>
                <a:ext uri="{FF2B5EF4-FFF2-40B4-BE49-F238E27FC236}">
                  <a16:creationId xmlns:a16="http://schemas.microsoft.com/office/drawing/2014/main" id="{957DADFF-1D00-4DC9-88CE-8A99836518BE}"/>
                </a:ext>
              </a:extLst>
            </p:cNvPr>
            <p:cNvSpPr txBox="1"/>
            <p:nvPr/>
          </p:nvSpPr>
          <p:spPr>
            <a:xfrm rot="564238">
              <a:off x="6205225" y="1813950"/>
              <a:ext cx="3337712" cy="1249680"/>
            </a:xfrm>
            <a:prstGeom prst="rect">
              <a:avLst/>
            </a:prstGeom>
            <a:noFill/>
            <a:ln>
              <a:noFill/>
            </a:ln>
          </p:spPr>
          <p:txBody>
            <a:bodyPr wrap="square" rtlCol="0">
              <a:spAutoFit/>
            </a:bodyPr>
            <a:lstStyle/>
            <a:p>
              <a:pPr lvl="0" algn="ctr"/>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Qua câu chuyện trên, em thấy việc ham học hỏi có lợi ích gì?</a:t>
              </a:r>
              <a:endParaRPr kumimoji="0" lang="zh-CN" altLang="en-US" sz="30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spTree>
    <p:extLst>
      <p:ext uri="{BB962C8B-B14F-4D97-AF65-F5344CB8AC3E}">
        <p14:creationId xmlns:p14="http://schemas.microsoft.com/office/powerpoint/2010/main" val="352800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0464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xảy ra khi nào?</a:t>
            </a:r>
            <a:endPar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Cậu</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ham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ai?</a:t>
            </a:r>
            <a:endParaRPr kumimoji="0" lang="zh-CN" altLang="en-US" sz="3000" b="0" i="0" u="none" strike="noStrike" kern="1200" cap="none" spc="0" normalizeH="0" baseline="0" noProof="0" dirty="0">
              <a:ln>
                <a:noFill/>
              </a:ln>
              <a:solidFill>
                <a:prstClr val="black"/>
              </a:solidFill>
              <a:effectLst/>
              <a:uLnTx/>
              <a:uFillTx/>
              <a:latin typeface="Cambria" panose="02040503050406030204" pitchFamily="18" charset="0"/>
              <a:ea typeface="仓耳今楷05-6763 W05" panose="02020400000000000000" pitchFamily="18" charset="-122"/>
              <a:cs typeface="Calibri" panose="020F0502020204030204" pitchFamily="34" charset="0"/>
            </a:endParaRP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656521" y="3442933"/>
            <a:ext cx="5796039" cy="2308324"/>
          </a:xfrm>
          <a:prstGeom prst="rect">
            <a:avLst/>
          </a:prstGeom>
          <a:noFill/>
          <a:ln>
            <a:no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chuyện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vào thời vua Trần Thái Tông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Cậu</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nghèo</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ham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chính</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là Nguyễn Hiền</a:t>
            </a: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0077" y="2835585"/>
            <a:ext cx="2283826" cy="304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913650" y="802010"/>
            <a:ext cx="5244061" cy="1415178"/>
          </a:xfrm>
          <a:custGeom>
            <a:avLst/>
            <a:gdLst>
              <a:gd name="connsiteX0" fmla="*/ 0 w 5244061"/>
              <a:gd name="connsiteY0" fmla="*/ 235868 h 1415178"/>
              <a:gd name="connsiteX1" fmla="*/ 235868 w 5244061"/>
              <a:gd name="connsiteY1" fmla="*/ 0 h 1415178"/>
              <a:gd name="connsiteX2" fmla="*/ 874010 w 5244061"/>
              <a:gd name="connsiteY2" fmla="*/ 0 h 1415178"/>
              <a:gd name="connsiteX3" fmla="*/ 2255366 w 5244061"/>
              <a:gd name="connsiteY3" fmla="*/ -381164 h 1415178"/>
              <a:gd name="connsiteX4" fmla="*/ 2185025 w 5244061"/>
              <a:gd name="connsiteY4" fmla="*/ 0 h 1415178"/>
              <a:gd name="connsiteX5" fmla="*/ 5008193 w 5244061"/>
              <a:gd name="connsiteY5" fmla="*/ 0 h 1415178"/>
              <a:gd name="connsiteX6" fmla="*/ 5244061 w 5244061"/>
              <a:gd name="connsiteY6" fmla="*/ 235868 h 1415178"/>
              <a:gd name="connsiteX7" fmla="*/ 5244061 w 5244061"/>
              <a:gd name="connsiteY7" fmla="*/ 235863 h 1415178"/>
              <a:gd name="connsiteX8" fmla="*/ 5244061 w 5244061"/>
              <a:gd name="connsiteY8" fmla="*/ 235863 h 1415178"/>
              <a:gd name="connsiteX9" fmla="*/ 5244061 w 5244061"/>
              <a:gd name="connsiteY9" fmla="*/ 589658 h 1415178"/>
              <a:gd name="connsiteX10" fmla="*/ 5244061 w 5244061"/>
              <a:gd name="connsiteY10" fmla="*/ 1179310 h 1415178"/>
              <a:gd name="connsiteX11" fmla="*/ 5008193 w 5244061"/>
              <a:gd name="connsiteY11" fmla="*/ 1415178 h 1415178"/>
              <a:gd name="connsiteX12" fmla="*/ 2185025 w 5244061"/>
              <a:gd name="connsiteY12" fmla="*/ 1415178 h 1415178"/>
              <a:gd name="connsiteX13" fmla="*/ 874010 w 5244061"/>
              <a:gd name="connsiteY13" fmla="*/ 1415178 h 1415178"/>
              <a:gd name="connsiteX14" fmla="*/ 874010 w 5244061"/>
              <a:gd name="connsiteY14" fmla="*/ 1415178 h 1415178"/>
              <a:gd name="connsiteX15" fmla="*/ 235868 w 5244061"/>
              <a:gd name="connsiteY15" fmla="*/ 1415178 h 1415178"/>
              <a:gd name="connsiteX16" fmla="*/ 0 w 5244061"/>
              <a:gd name="connsiteY16" fmla="*/ 1179310 h 1415178"/>
              <a:gd name="connsiteX17" fmla="*/ 0 w 5244061"/>
              <a:gd name="connsiteY17" fmla="*/ 589658 h 1415178"/>
              <a:gd name="connsiteX18" fmla="*/ 0 w 5244061"/>
              <a:gd name="connsiteY18" fmla="*/ 235863 h 1415178"/>
              <a:gd name="connsiteX19" fmla="*/ 0 w 5244061"/>
              <a:gd name="connsiteY19" fmla="*/ 235863 h 1415178"/>
              <a:gd name="connsiteX20" fmla="*/ 0 w 5244061"/>
              <a:gd name="connsiteY20" fmla="*/ 235868 h 141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415178" fill="none" extrusionOk="0">
                <a:moveTo>
                  <a:pt x="0" y="235868"/>
                </a:moveTo>
                <a:cubicBezTo>
                  <a:pt x="2774" y="107104"/>
                  <a:pt x="91072" y="5843"/>
                  <a:pt x="235868" y="0"/>
                </a:cubicBezTo>
                <a:cubicBezTo>
                  <a:pt x="377481" y="-5341"/>
                  <a:pt x="556452" y="6635"/>
                  <a:pt x="874010" y="0"/>
                </a:cubicBezTo>
                <a:cubicBezTo>
                  <a:pt x="1278966" y="4219"/>
                  <a:pt x="1855847" y="-139942"/>
                  <a:pt x="2255366" y="-381164"/>
                </a:cubicBezTo>
                <a:cubicBezTo>
                  <a:pt x="2248945" y="-335806"/>
                  <a:pt x="2184594" y="-137902"/>
                  <a:pt x="2185025" y="0"/>
                </a:cubicBezTo>
                <a:cubicBezTo>
                  <a:pt x="3404820" y="-95567"/>
                  <a:pt x="3851413" y="-3505"/>
                  <a:pt x="5008193" y="0"/>
                </a:cubicBezTo>
                <a:cubicBezTo>
                  <a:pt x="5153813" y="-2161"/>
                  <a:pt x="5247193" y="101422"/>
                  <a:pt x="5244061" y="235868"/>
                </a:cubicBezTo>
                <a:lnTo>
                  <a:pt x="5244061" y="235863"/>
                </a:lnTo>
                <a:lnTo>
                  <a:pt x="5244061" y="235863"/>
                </a:lnTo>
                <a:cubicBezTo>
                  <a:pt x="5265039" y="289932"/>
                  <a:pt x="5226264" y="547377"/>
                  <a:pt x="5244061" y="589658"/>
                </a:cubicBezTo>
                <a:cubicBezTo>
                  <a:pt x="5216139" y="679266"/>
                  <a:pt x="5260972" y="973672"/>
                  <a:pt x="5244061" y="1179310"/>
                </a:cubicBezTo>
                <a:cubicBezTo>
                  <a:pt x="5242030" y="1318740"/>
                  <a:pt x="5144657" y="1429758"/>
                  <a:pt x="5008193" y="1415178"/>
                </a:cubicBezTo>
                <a:cubicBezTo>
                  <a:pt x="4149318" y="1464877"/>
                  <a:pt x="3065934" y="1390450"/>
                  <a:pt x="2185025" y="1415178"/>
                </a:cubicBezTo>
                <a:cubicBezTo>
                  <a:pt x="1967141" y="1388104"/>
                  <a:pt x="1183849" y="1524431"/>
                  <a:pt x="874010" y="1415178"/>
                </a:cubicBezTo>
                <a:lnTo>
                  <a:pt x="874010" y="1415178"/>
                </a:lnTo>
                <a:cubicBezTo>
                  <a:pt x="575651" y="1382718"/>
                  <a:pt x="410283" y="1389352"/>
                  <a:pt x="235868" y="1415178"/>
                </a:cubicBezTo>
                <a:cubicBezTo>
                  <a:pt x="105301" y="1419396"/>
                  <a:pt x="-2979" y="1312782"/>
                  <a:pt x="0" y="1179310"/>
                </a:cubicBezTo>
                <a:cubicBezTo>
                  <a:pt x="47115" y="973877"/>
                  <a:pt x="-18559" y="736533"/>
                  <a:pt x="0" y="589658"/>
                </a:cubicBezTo>
                <a:cubicBezTo>
                  <a:pt x="3114" y="458571"/>
                  <a:pt x="12038" y="348200"/>
                  <a:pt x="0" y="235863"/>
                </a:cubicBezTo>
                <a:lnTo>
                  <a:pt x="0" y="235863"/>
                </a:lnTo>
                <a:lnTo>
                  <a:pt x="0" y="235868"/>
                </a:lnTo>
                <a:close/>
              </a:path>
              <a:path w="5244061" h="1415178" stroke="0" extrusionOk="0">
                <a:moveTo>
                  <a:pt x="0" y="235868"/>
                </a:moveTo>
                <a:cubicBezTo>
                  <a:pt x="-7040" y="117640"/>
                  <a:pt x="117106" y="-7780"/>
                  <a:pt x="235868" y="0"/>
                </a:cubicBezTo>
                <a:cubicBezTo>
                  <a:pt x="421679" y="-46945"/>
                  <a:pt x="597457" y="-9238"/>
                  <a:pt x="874010" y="0"/>
                </a:cubicBezTo>
                <a:cubicBezTo>
                  <a:pt x="1245273" y="-27070"/>
                  <a:pt x="1862674" y="-175228"/>
                  <a:pt x="2255366" y="-381164"/>
                </a:cubicBezTo>
                <a:cubicBezTo>
                  <a:pt x="2244230" y="-252625"/>
                  <a:pt x="2229921" y="-78056"/>
                  <a:pt x="2185025" y="0"/>
                </a:cubicBezTo>
                <a:cubicBezTo>
                  <a:pt x="3023554" y="-37426"/>
                  <a:pt x="3781863" y="-143246"/>
                  <a:pt x="5008193" y="0"/>
                </a:cubicBezTo>
                <a:cubicBezTo>
                  <a:pt x="5138571" y="-3829"/>
                  <a:pt x="5240556" y="116069"/>
                  <a:pt x="5244061" y="235868"/>
                </a:cubicBezTo>
                <a:lnTo>
                  <a:pt x="5244061" y="235863"/>
                </a:lnTo>
                <a:lnTo>
                  <a:pt x="5244061" y="235863"/>
                </a:lnTo>
                <a:cubicBezTo>
                  <a:pt x="5273213" y="280840"/>
                  <a:pt x="5239904" y="546533"/>
                  <a:pt x="5244061" y="589658"/>
                </a:cubicBezTo>
                <a:cubicBezTo>
                  <a:pt x="5292642" y="881450"/>
                  <a:pt x="5230165" y="1086330"/>
                  <a:pt x="5244061" y="1179310"/>
                </a:cubicBezTo>
                <a:cubicBezTo>
                  <a:pt x="5245540" y="1297383"/>
                  <a:pt x="5152300" y="1414728"/>
                  <a:pt x="5008193" y="1415178"/>
                </a:cubicBezTo>
                <a:cubicBezTo>
                  <a:pt x="4659228" y="1246143"/>
                  <a:pt x="2969584" y="1468478"/>
                  <a:pt x="2185025" y="1415178"/>
                </a:cubicBezTo>
                <a:cubicBezTo>
                  <a:pt x="1774707" y="1347234"/>
                  <a:pt x="1320640" y="1314735"/>
                  <a:pt x="874010" y="1415178"/>
                </a:cubicBezTo>
                <a:lnTo>
                  <a:pt x="874010" y="1415178"/>
                </a:lnTo>
                <a:cubicBezTo>
                  <a:pt x="667691" y="1385135"/>
                  <a:pt x="537982" y="1434980"/>
                  <a:pt x="235868" y="1415178"/>
                </a:cubicBezTo>
                <a:cubicBezTo>
                  <a:pt x="90883" y="1418452"/>
                  <a:pt x="2302" y="1307777"/>
                  <a:pt x="0" y="1179310"/>
                </a:cubicBezTo>
                <a:cubicBezTo>
                  <a:pt x="-29912" y="890270"/>
                  <a:pt x="43226" y="704708"/>
                  <a:pt x="0" y="589658"/>
                </a:cubicBezTo>
                <a:cubicBezTo>
                  <a:pt x="-13786" y="531330"/>
                  <a:pt x="-15637" y="279248"/>
                  <a:pt x="0" y="235863"/>
                </a:cubicBezTo>
                <a:lnTo>
                  <a:pt x="0" y="235863"/>
                </a:lnTo>
                <a:lnTo>
                  <a:pt x="0" y="235868"/>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955898" y="856258"/>
            <a:ext cx="5189930" cy="1477328"/>
          </a:xfrm>
          <a:prstGeom prst="rect">
            <a:avLst/>
          </a:prstGeom>
          <a:noFill/>
          <a:ln>
            <a:noFill/>
          </a:ln>
        </p:spPr>
        <p:txBody>
          <a:bodyPr wrap="square" rtlCol="0">
            <a:spAutoFit/>
          </a:bodyPr>
          <a:lstStyle/>
          <a:p>
            <a:pPr lvl="0" algn="ctr"/>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Tinh thần ham học hỏi của cậu bé Nguyễn Hiền được thể hiện thế nào?</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3535680" y="2536769"/>
            <a:ext cx="8351519" cy="3674166"/>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4000150" y="3083844"/>
            <a:ext cx="7213156" cy="2677656"/>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Tinh thần ham học hỏi của cậu bé Nguyễn Hi</a:t>
            </a:r>
            <a:r>
              <a:rPr lang="en-US"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ề</a:t>
            </a:r>
            <a:r>
              <a:rPr lang="vi-VN" altLang="zh-CN" sz="2800" dirty="0">
                <a:solidFill>
                  <a:prstClr val="black"/>
                </a:solidFill>
                <a:latin typeface="Cambria" panose="02040503050406030204" pitchFamily="18" charset="0"/>
                <a:ea typeface="Cambria" panose="02040503050406030204" pitchFamily="18" charset="0"/>
                <a:cs typeface="Calibri" panose="020F0502020204030204" pitchFamily="34" charset="0"/>
              </a:rPr>
              <a:t>n được thể hiện qua việc: </a:t>
            </a:r>
            <a:r>
              <a:rPr lang="vi-VN" altLang="zh-CN" sz="2800" i="1" dirty="0">
                <a:solidFill>
                  <a:prstClr val="black"/>
                </a:solidFill>
                <a:latin typeface="Cambria" panose="02040503050406030204" pitchFamily="18" charset="0"/>
                <a:ea typeface="Cambria" panose="02040503050406030204" pitchFamily="18" charset="0"/>
                <a:cs typeface="Calibri" panose="020F0502020204030204" pitchFamily="34" charset="0"/>
              </a:rPr>
              <a:t>ban ngày, khi đi chăn trâu, dù mưa gió thế nào cậu cũng đứng ngoài nghe giảng nhờ. Tối đến, đợi bạn học xong bài, cậu mượn vở về học, làm bài thi vào lá chuối khô, nhờ thầy chấm hộ.</a:t>
            </a:r>
          </a:p>
        </p:txBody>
      </p:sp>
      <p:sp>
        <p:nvSpPr>
          <p:cNvPr id="16" name="Freeform: Shape 34">
            <a:extLst>
              <a:ext uri="{FF2B5EF4-FFF2-40B4-BE49-F238E27FC236}">
                <a16:creationId xmlns:a16="http://schemas.microsoft.com/office/drawing/2014/main" id="{26254C73-9FB8-418C-A913-6303002AA388}"/>
              </a:ext>
            </a:extLst>
          </p:cNvPr>
          <p:cNvSpPr/>
          <p:nvPr/>
        </p:nvSpPr>
        <p:spPr>
          <a:xfrm>
            <a:off x="2720216" y="219964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020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Việc Nguyễn Hiền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5274248" y="2824365"/>
            <a:ext cx="6612951"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76421" y="3442933"/>
            <a:ext cx="5676139" cy="2308324"/>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600">
                <a:solidFill>
                  <a:prstClr val="black"/>
                </a:solidFill>
                <a:latin typeface="Cambria" panose="02040503050406030204" pitchFamily="18" charset="0"/>
                <a:ea typeface="Cambria" panose="02040503050406030204" pitchFamily="18" charset="0"/>
                <a:cs typeface="Calibri" panose="020F0502020204030204" pitchFamily="34" charset="0"/>
              </a:rPr>
              <a:t>Cậu đỗ Trạng nguyên khi mới mười ba tuổi và là Trạng nguyên trẻ nhất của nước Nam ta.</a:t>
            </a:r>
            <a:endPar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4097722" y="279046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7103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60120" y="569512"/>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20" name="Speech Bubble: Rectangle with Corners Rounded 19">
            <a:extLst>
              <a:ext uri="{FF2B5EF4-FFF2-40B4-BE49-F238E27FC236}">
                <a16:creationId xmlns:a16="http://schemas.microsoft.com/office/drawing/2014/main" id="{685F48EA-1ACB-4692-9876-A4F3F5782BDC}"/>
              </a:ext>
            </a:extLst>
          </p:cNvPr>
          <p:cNvSpPr/>
          <p:nvPr/>
        </p:nvSpPr>
        <p:spPr>
          <a:xfrm rot="10894672">
            <a:off x="1293365" y="1127717"/>
            <a:ext cx="5244061" cy="1241074"/>
          </a:xfrm>
          <a:custGeom>
            <a:avLst/>
            <a:gdLst>
              <a:gd name="connsiteX0" fmla="*/ 0 w 5244061"/>
              <a:gd name="connsiteY0" fmla="*/ 206850 h 1241074"/>
              <a:gd name="connsiteX1" fmla="*/ 206850 w 5244061"/>
              <a:gd name="connsiteY1" fmla="*/ 0 h 1241074"/>
              <a:gd name="connsiteX2" fmla="*/ 874010 w 5244061"/>
              <a:gd name="connsiteY2" fmla="*/ 0 h 1241074"/>
              <a:gd name="connsiteX3" fmla="*/ 2255366 w 5244061"/>
              <a:gd name="connsiteY3" fmla="*/ -334271 h 1241074"/>
              <a:gd name="connsiteX4" fmla="*/ 2185025 w 5244061"/>
              <a:gd name="connsiteY4" fmla="*/ 0 h 1241074"/>
              <a:gd name="connsiteX5" fmla="*/ 5037211 w 5244061"/>
              <a:gd name="connsiteY5" fmla="*/ 0 h 1241074"/>
              <a:gd name="connsiteX6" fmla="*/ 5244061 w 5244061"/>
              <a:gd name="connsiteY6" fmla="*/ 206850 h 1241074"/>
              <a:gd name="connsiteX7" fmla="*/ 5244061 w 5244061"/>
              <a:gd name="connsiteY7" fmla="*/ 206846 h 1241074"/>
              <a:gd name="connsiteX8" fmla="*/ 5244061 w 5244061"/>
              <a:gd name="connsiteY8" fmla="*/ 206846 h 1241074"/>
              <a:gd name="connsiteX9" fmla="*/ 5244061 w 5244061"/>
              <a:gd name="connsiteY9" fmla="*/ 517114 h 1241074"/>
              <a:gd name="connsiteX10" fmla="*/ 5244061 w 5244061"/>
              <a:gd name="connsiteY10" fmla="*/ 1034224 h 1241074"/>
              <a:gd name="connsiteX11" fmla="*/ 5037211 w 5244061"/>
              <a:gd name="connsiteY11" fmla="*/ 1241074 h 1241074"/>
              <a:gd name="connsiteX12" fmla="*/ 2185025 w 5244061"/>
              <a:gd name="connsiteY12" fmla="*/ 1241074 h 1241074"/>
              <a:gd name="connsiteX13" fmla="*/ 874010 w 5244061"/>
              <a:gd name="connsiteY13" fmla="*/ 1241074 h 1241074"/>
              <a:gd name="connsiteX14" fmla="*/ 874010 w 5244061"/>
              <a:gd name="connsiteY14" fmla="*/ 1241074 h 1241074"/>
              <a:gd name="connsiteX15" fmla="*/ 206850 w 5244061"/>
              <a:gd name="connsiteY15" fmla="*/ 1241074 h 1241074"/>
              <a:gd name="connsiteX16" fmla="*/ 0 w 5244061"/>
              <a:gd name="connsiteY16" fmla="*/ 1034224 h 1241074"/>
              <a:gd name="connsiteX17" fmla="*/ 0 w 5244061"/>
              <a:gd name="connsiteY17" fmla="*/ 517114 h 1241074"/>
              <a:gd name="connsiteX18" fmla="*/ 0 w 5244061"/>
              <a:gd name="connsiteY18" fmla="*/ 206846 h 1241074"/>
              <a:gd name="connsiteX19" fmla="*/ 0 w 5244061"/>
              <a:gd name="connsiteY19" fmla="*/ 206846 h 1241074"/>
              <a:gd name="connsiteX20" fmla="*/ 0 w 5244061"/>
              <a:gd name="connsiteY20" fmla="*/ 206850 h 124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44061" h="1241074" fill="none" extrusionOk="0">
                <a:moveTo>
                  <a:pt x="0" y="206850"/>
                </a:moveTo>
                <a:cubicBezTo>
                  <a:pt x="1277" y="93301"/>
                  <a:pt x="78608" y="5630"/>
                  <a:pt x="206850" y="0"/>
                </a:cubicBezTo>
                <a:cubicBezTo>
                  <a:pt x="285420" y="40232"/>
                  <a:pt x="545693" y="28846"/>
                  <a:pt x="874010" y="0"/>
                </a:cubicBezTo>
                <a:cubicBezTo>
                  <a:pt x="1224265" y="-119726"/>
                  <a:pt x="1805929" y="-351438"/>
                  <a:pt x="2255366" y="-334271"/>
                </a:cubicBezTo>
                <a:cubicBezTo>
                  <a:pt x="2224039" y="-277910"/>
                  <a:pt x="2203575" y="-92492"/>
                  <a:pt x="2185025" y="0"/>
                </a:cubicBezTo>
                <a:cubicBezTo>
                  <a:pt x="2789543" y="-95567"/>
                  <a:pt x="3792160" y="-3505"/>
                  <a:pt x="5037211" y="0"/>
                </a:cubicBezTo>
                <a:cubicBezTo>
                  <a:pt x="5154334" y="-406"/>
                  <a:pt x="5256222" y="76379"/>
                  <a:pt x="5244061" y="206850"/>
                </a:cubicBezTo>
                <a:lnTo>
                  <a:pt x="5244061" y="206846"/>
                </a:lnTo>
                <a:lnTo>
                  <a:pt x="5244061" y="206846"/>
                </a:lnTo>
                <a:cubicBezTo>
                  <a:pt x="5232231" y="331931"/>
                  <a:pt x="5244359" y="468691"/>
                  <a:pt x="5244061" y="517114"/>
                </a:cubicBezTo>
                <a:cubicBezTo>
                  <a:pt x="5212240" y="573226"/>
                  <a:pt x="5255472" y="892692"/>
                  <a:pt x="5244061" y="1034224"/>
                </a:cubicBezTo>
                <a:cubicBezTo>
                  <a:pt x="5239440" y="1169308"/>
                  <a:pt x="5159459" y="1259913"/>
                  <a:pt x="5037211" y="1241074"/>
                </a:cubicBezTo>
                <a:cubicBezTo>
                  <a:pt x="4568583" y="1290773"/>
                  <a:pt x="2704895" y="1216346"/>
                  <a:pt x="2185025" y="1241074"/>
                </a:cubicBezTo>
                <a:cubicBezTo>
                  <a:pt x="1967141" y="1214000"/>
                  <a:pt x="1183849" y="1350327"/>
                  <a:pt x="874010" y="1241074"/>
                </a:cubicBezTo>
                <a:lnTo>
                  <a:pt x="874010" y="1241074"/>
                </a:lnTo>
                <a:cubicBezTo>
                  <a:pt x="590215" y="1292947"/>
                  <a:pt x="404939" y="1290702"/>
                  <a:pt x="206850" y="1241074"/>
                </a:cubicBezTo>
                <a:cubicBezTo>
                  <a:pt x="91451" y="1257324"/>
                  <a:pt x="-9279" y="1158451"/>
                  <a:pt x="0" y="1034224"/>
                </a:cubicBezTo>
                <a:cubicBezTo>
                  <a:pt x="-21449" y="947112"/>
                  <a:pt x="16161" y="586088"/>
                  <a:pt x="0" y="517114"/>
                </a:cubicBezTo>
                <a:cubicBezTo>
                  <a:pt x="9321" y="484655"/>
                  <a:pt x="-23316" y="354333"/>
                  <a:pt x="0" y="206846"/>
                </a:cubicBezTo>
                <a:lnTo>
                  <a:pt x="0" y="206846"/>
                </a:lnTo>
                <a:lnTo>
                  <a:pt x="0" y="206850"/>
                </a:lnTo>
                <a:close/>
              </a:path>
              <a:path w="5244061" h="1241074" stroke="0" extrusionOk="0">
                <a:moveTo>
                  <a:pt x="0" y="206850"/>
                </a:moveTo>
                <a:cubicBezTo>
                  <a:pt x="-8608" y="107330"/>
                  <a:pt x="95331" y="-1840"/>
                  <a:pt x="206850" y="0"/>
                </a:cubicBezTo>
                <a:cubicBezTo>
                  <a:pt x="304242" y="40346"/>
                  <a:pt x="766388" y="-31156"/>
                  <a:pt x="874010" y="0"/>
                </a:cubicBezTo>
                <a:cubicBezTo>
                  <a:pt x="1382981" y="-88908"/>
                  <a:pt x="1852725" y="-134434"/>
                  <a:pt x="2255366" y="-334271"/>
                </a:cubicBezTo>
                <a:cubicBezTo>
                  <a:pt x="2220979" y="-240441"/>
                  <a:pt x="2187977" y="-162942"/>
                  <a:pt x="2185025" y="0"/>
                </a:cubicBezTo>
                <a:cubicBezTo>
                  <a:pt x="3530806" y="-37426"/>
                  <a:pt x="4723450" y="-143246"/>
                  <a:pt x="5037211" y="0"/>
                </a:cubicBezTo>
                <a:cubicBezTo>
                  <a:pt x="5151810" y="-12230"/>
                  <a:pt x="5241814" y="99322"/>
                  <a:pt x="5244061" y="206850"/>
                </a:cubicBezTo>
                <a:lnTo>
                  <a:pt x="5244061" y="206846"/>
                </a:lnTo>
                <a:lnTo>
                  <a:pt x="5244061" y="206846"/>
                </a:lnTo>
                <a:cubicBezTo>
                  <a:pt x="5225898" y="338954"/>
                  <a:pt x="5228330" y="441160"/>
                  <a:pt x="5244061" y="517114"/>
                </a:cubicBezTo>
                <a:cubicBezTo>
                  <a:pt x="5290131" y="743416"/>
                  <a:pt x="5234591" y="904710"/>
                  <a:pt x="5244061" y="1034224"/>
                </a:cubicBezTo>
                <a:cubicBezTo>
                  <a:pt x="5246059" y="1131987"/>
                  <a:pt x="5163881" y="1240670"/>
                  <a:pt x="5037211" y="1241074"/>
                </a:cubicBezTo>
                <a:cubicBezTo>
                  <a:pt x="3627217" y="1072039"/>
                  <a:pt x="2921565" y="1294374"/>
                  <a:pt x="2185025" y="1241074"/>
                </a:cubicBezTo>
                <a:cubicBezTo>
                  <a:pt x="1774707" y="1173130"/>
                  <a:pt x="1320640" y="1140631"/>
                  <a:pt x="874010" y="1241074"/>
                </a:cubicBezTo>
                <a:lnTo>
                  <a:pt x="874010" y="1241074"/>
                </a:lnTo>
                <a:cubicBezTo>
                  <a:pt x="660588" y="1207370"/>
                  <a:pt x="481231" y="1183896"/>
                  <a:pt x="206850" y="1241074"/>
                </a:cubicBezTo>
                <a:cubicBezTo>
                  <a:pt x="83040" y="1243203"/>
                  <a:pt x="3957" y="1145371"/>
                  <a:pt x="0" y="1034224"/>
                </a:cubicBezTo>
                <a:cubicBezTo>
                  <a:pt x="-30619" y="797341"/>
                  <a:pt x="-43651" y="628088"/>
                  <a:pt x="0" y="517114"/>
                </a:cubicBezTo>
                <a:cubicBezTo>
                  <a:pt x="26015" y="483445"/>
                  <a:pt x="-20313" y="352167"/>
                  <a:pt x="0" y="206846"/>
                </a:cubicBezTo>
                <a:lnTo>
                  <a:pt x="0" y="206846"/>
                </a:lnTo>
                <a:lnTo>
                  <a:pt x="0" y="206850"/>
                </a:lnTo>
                <a:close/>
              </a:path>
            </a:pathLst>
          </a:custGeom>
          <a:solidFill>
            <a:srgbClr val="FFBAAB"/>
          </a:solidFill>
          <a:ln w="19050">
            <a:solidFill>
              <a:schemeClr val="tx1"/>
            </a:solidFill>
            <a:extLst>
              <a:ext uri="{C807C97D-BFC1-408E-A445-0C87EB9F89A2}">
                <ask:lineSketchStyleProps xmln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文本框 18">
            <a:extLst>
              <a:ext uri="{FF2B5EF4-FFF2-40B4-BE49-F238E27FC236}">
                <a16:creationId xmlns:a16="http://schemas.microsoft.com/office/drawing/2014/main" id="{781960F4-1851-4C04-A2CC-6EFA7620DAFA}"/>
              </a:ext>
            </a:extLst>
          </p:cNvPr>
          <p:cNvSpPr txBox="1"/>
          <p:nvPr/>
        </p:nvSpPr>
        <p:spPr>
          <a:xfrm rot="153431">
            <a:off x="1275986" y="1240422"/>
            <a:ext cx="5189930" cy="101566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Qua câu chuyện trên, em thấy việc ham học hỏi có lợi ích gì?</a:t>
            </a:r>
          </a:p>
        </p:txBody>
      </p:sp>
      <p:grpSp>
        <p:nvGrpSpPr>
          <p:cNvPr id="31" name="Group 30">
            <a:extLst>
              <a:ext uri="{FF2B5EF4-FFF2-40B4-BE49-F238E27FC236}">
                <a16:creationId xmlns:a16="http://schemas.microsoft.com/office/drawing/2014/main" id="{7D075B23-FB10-44CD-A661-6454CDBF3FB4}"/>
              </a:ext>
            </a:extLst>
          </p:cNvPr>
          <p:cNvGrpSpPr/>
          <p:nvPr/>
        </p:nvGrpSpPr>
        <p:grpSpPr>
          <a:xfrm>
            <a:off x="4856480" y="2824365"/>
            <a:ext cx="7030719" cy="3386570"/>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069841" y="3442933"/>
            <a:ext cx="6382720" cy="2062103"/>
          </a:xfrm>
          <a:prstGeom prst="rect">
            <a:avLst/>
          </a:prstGeom>
          <a:noFill/>
          <a:ln>
            <a:noFill/>
          </a:ln>
        </p:spPr>
        <p:txBody>
          <a:bodyPr wrap="square" rtlCol="0">
            <a:spAutoFit/>
          </a:bodyPr>
          <a:lstStyle/>
          <a:p>
            <a:pPr marL="571500" lvl="0" indent="-571500" algn="just">
              <a:buFont typeface="Arial" panose="020B0604020202020204" pitchFamily="34" charset="0"/>
              <a:buChar char="•"/>
              <a:defRPr/>
            </a:pPr>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Qua câu chuyện trên, em thấy việc ham học hỏi giúp chúng ta mở mang kiến thức và đạt được kết quả cao trong học tập.</a:t>
            </a:r>
            <a:endParaRPr kumimoji="0" lang="vi-VN"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Freeform: Shape 34">
            <a:extLst>
              <a:ext uri="{FF2B5EF4-FFF2-40B4-BE49-F238E27FC236}">
                <a16:creationId xmlns:a16="http://schemas.microsoft.com/office/drawing/2014/main" id="{26254C73-9FB8-418C-A913-6303002AA388}"/>
              </a:ext>
            </a:extLst>
          </p:cNvPr>
          <p:cNvSpPr/>
          <p:nvPr/>
        </p:nvSpPr>
        <p:spPr>
          <a:xfrm>
            <a:off x="3751219" y="2667219"/>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4234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5CDFF"/>
        </a:solidFill>
        <a:effectLst/>
      </p:bgPr>
    </p:bg>
    <p:spTree>
      <p:nvGrpSpPr>
        <p:cNvPr id="1" name="">
          <a:extLst>
            <a:ext uri="{FF2B5EF4-FFF2-40B4-BE49-F238E27FC236}">
              <a16:creationId xmlns:a16="http://schemas.microsoft.com/office/drawing/2014/main" id="{8B378D3A-C795-F559-FB72-EAA29509D2C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D937DD2-9BB2-4C84-ED34-A8CC2B890DCB}"/>
              </a:ext>
            </a:extLst>
          </p:cNvPr>
          <p:cNvGrpSpPr/>
          <p:nvPr/>
        </p:nvGrpSpPr>
        <p:grpSpPr>
          <a:xfrm>
            <a:off x="685801" y="685800"/>
            <a:ext cx="6842859" cy="5486400"/>
            <a:chOff x="0" y="0"/>
            <a:chExt cx="13685718" cy="10972800"/>
          </a:xfrm>
        </p:grpSpPr>
        <p:grpSp>
          <p:nvGrpSpPr>
            <p:cNvPr id="3" name="Group 3">
              <a:extLst>
                <a:ext uri="{FF2B5EF4-FFF2-40B4-BE49-F238E27FC236}">
                  <a16:creationId xmlns:a16="http://schemas.microsoft.com/office/drawing/2014/main" id="{A214625E-36EB-2D26-7855-774B7F7BD453}"/>
                </a:ext>
              </a:extLst>
            </p:cNvPr>
            <p:cNvGrpSpPr/>
            <p:nvPr/>
          </p:nvGrpSpPr>
          <p:grpSpPr>
            <a:xfrm>
              <a:off x="0" y="0"/>
              <a:ext cx="13685718" cy="10972800"/>
              <a:chOff x="0" y="0"/>
              <a:chExt cx="2703352" cy="2167467"/>
            </a:xfrm>
          </p:grpSpPr>
          <p:sp>
            <p:nvSpPr>
              <p:cNvPr id="4" name="Freeform 4">
                <a:extLst>
                  <a:ext uri="{FF2B5EF4-FFF2-40B4-BE49-F238E27FC236}">
                    <a16:creationId xmlns:a16="http://schemas.microsoft.com/office/drawing/2014/main" id="{10C16E08-CE51-E9D0-71D5-EB081B0E7643}"/>
                  </a:ext>
                </a:extLst>
              </p:cNvPr>
              <p:cNvSpPr/>
              <p:nvPr/>
            </p:nvSpPr>
            <p:spPr>
              <a:xfrm>
                <a:off x="0" y="0"/>
                <a:ext cx="2703352" cy="2167467"/>
              </a:xfrm>
              <a:custGeom>
                <a:avLst/>
                <a:gdLst/>
                <a:ahLst/>
                <a:cxnLst/>
                <a:rect l="l" t="t" r="r" b="b"/>
                <a:pathLst>
                  <a:path w="2703352" h="2167467">
                    <a:moveTo>
                      <a:pt x="37713" y="0"/>
                    </a:moveTo>
                    <a:lnTo>
                      <a:pt x="2665639" y="0"/>
                    </a:lnTo>
                    <a:cubicBezTo>
                      <a:pt x="2675641" y="0"/>
                      <a:pt x="2685233" y="3973"/>
                      <a:pt x="2692306" y="11046"/>
                    </a:cubicBezTo>
                    <a:cubicBezTo>
                      <a:pt x="2699378" y="18118"/>
                      <a:pt x="2703352" y="27711"/>
                      <a:pt x="2703352" y="37713"/>
                    </a:cubicBezTo>
                    <a:lnTo>
                      <a:pt x="2703352" y="2129754"/>
                    </a:lnTo>
                    <a:cubicBezTo>
                      <a:pt x="2703352" y="2150582"/>
                      <a:pt x="2686467" y="2167467"/>
                      <a:pt x="2665639" y="2167467"/>
                    </a:cubicBezTo>
                    <a:lnTo>
                      <a:pt x="37713" y="2167467"/>
                    </a:lnTo>
                    <a:cubicBezTo>
                      <a:pt x="16885" y="2167467"/>
                      <a:pt x="0" y="2150582"/>
                      <a:pt x="0" y="2129754"/>
                    </a:cubicBezTo>
                    <a:lnTo>
                      <a:pt x="0" y="37713"/>
                    </a:lnTo>
                    <a:cubicBezTo>
                      <a:pt x="0" y="16885"/>
                      <a:pt x="16885" y="0"/>
                      <a:pt x="37713" y="0"/>
                    </a:cubicBezTo>
                    <a:close/>
                  </a:path>
                </a:pathLst>
              </a:custGeom>
              <a:solidFill>
                <a:srgbClr val="FCFEF1"/>
              </a:solidFill>
              <a:ln w="571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75FC8422-F932-9AD5-2EFA-A3ECE299619B}"/>
                  </a:ext>
                </a:extLst>
              </p:cNvPr>
              <p:cNvSpPr txBox="1"/>
              <p:nvPr/>
            </p:nvSpPr>
            <p:spPr>
              <a:xfrm>
                <a:off x="0" y="-19050"/>
                <a:ext cx="2703352" cy="2186517"/>
              </a:xfrm>
              <a:prstGeom prst="rect">
                <a:avLst/>
              </a:prstGeom>
            </p:spPr>
            <p:txBody>
              <a:bodyPr lIns="33867" tIns="33867" rIns="33867" bIns="33867" rtlCol="0" anchor="ctr"/>
              <a:lstStyle/>
              <a:p>
                <a:pPr marL="0" marR="0" lvl="0" indent="0" algn="ctr" defTabSz="609630" rtl="0" eaLnBrk="1" fontAlgn="auto" latinLnBrk="0" hangingPunct="1">
                  <a:lnSpc>
                    <a:spcPts val="178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utoShape 6">
              <a:extLst>
                <a:ext uri="{FF2B5EF4-FFF2-40B4-BE49-F238E27FC236}">
                  <a16:creationId xmlns:a16="http://schemas.microsoft.com/office/drawing/2014/main" id="{2DAC26E7-6698-A158-F391-D4BBA6EB026B}"/>
                </a:ext>
              </a:extLst>
            </p:cNvPr>
            <p:cNvSpPr/>
            <p:nvPr/>
          </p:nvSpPr>
          <p:spPr>
            <a:xfrm>
              <a:off x="0" y="2549545"/>
              <a:ext cx="13685718" cy="0"/>
            </a:xfrm>
            <a:prstGeom prst="line">
              <a:avLst/>
            </a:prstGeom>
            <a:ln w="76200" cap="flat">
              <a:solidFill>
                <a:srgbClr val="000000"/>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a:extLst>
              <a:ext uri="{FF2B5EF4-FFF2-40B4-BE49-F238E27FC236}">
                <a16:creationId xmlns:a16="http://schemas.microsoft.com/office/drawing/2014/main" id="{AA9F70D4-10D3-D6E2-10D6-6425198365B9}"/>
              </a:ext>
            </a:extLst>
          </p:cNvPr>
          <p:cNvSpPr/>
          <p:nvPr/>
        </p:nvSpPr>
        <p:spPr>
          <a:xfrm rot="-837345">
            <a:off x="9709201" y="4588206"/>
            <a:ext cx="1621307" cy="1724794"/>
          </a:xfrm>
          <a:custGeom>
            <a:avLst/>
            <a:gdLst/>
            <a:ahLst/>
            <a:cxnLst/>
            <a:rect l="l" t="t" r="r" b="b"/>
            <a:pathLst>
              <a:path w="2431960" h="2587191">
                <a:moveTo>
                  <a:pt x="0" y="0"/>
                </a:moveTo>
                <a:lnTo>
                  <a:pt x="2431960" y="0"/>
                </a:lnTo>
                <a:lnTo>
                  <a:pt x="2431960" y="2587191"/>
                </a:lnTo>
                <a:lnTo>
                  <a:pt x="0" y="25871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D00D23A6-3F6C-D7F5-43D5-102D16AB02A9}"/>
              </a:ext>
            </a:extLst>
          </p:cNvPr>
          <p:cNvSpPr/>
          <p:nvPr/>
        </p:nvSpPr>
        <p:spPr>
          <a:xfrm rot="1165862">
            <a:off x="9754473" y="2220162"/>
            <a:ext cx="1390419" cy="1616765"/>
          </a:xfrm>
          <a:custGeom>
            <a:avLst/>
            <a:gdLst/>
            <a:ahLst/>
            <a:cxnLst/>
            <a:rect l="l" t="t" r="r" b="b"/>
            <a:pathLst>
              <a:path w="2085628" h="2425148">
                <a:moveTo>
                  <a:pt x="0" y="0"/>
                </a:moveTo>
                <a:lnTo>
                  <a:pt x="2085627" y="0"/>
                </a:lnTo>
                <a:lnTo>
                  <a:pt x="2085627" y="2425148"/>
                </a:lnTo>
                <a:lnTo>
                  <a:pt x="0" y="24251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a:extLst>
              <a:ext uri="{FF2B5EF4-FFF2-40B4-BE49-F238E27FC236}">
                <a16:creationId xmlns:a16="http://schemas.microsoft.com/office/drawing/2014/main" id="{545648C0-33B6-D176-D61B-233FEED82FFB}"/>
              </a:ext>
            </a:extLst>
          </p:cNvPr>
          <p:cNvGrpSpPr/>
          <p:nvPr/>
        </p:nvGrpSpPr>
        <p:grpSpPr>
          <a:xfrm rot="482311">
            <a:off x="10143688" y="1202156"/>
            <a:ext cx="1097102" cy="355785"/>
            <a:chOff x="0" y="0"/>
            <a:chExt cx="433423" cy="140557"/>
          </a:xfrm>
        </p:grpSpPr>
        <p:sp>
          <p:nvSpPr>
            <p:cNvPr id="20" name="Freeform 20">
              <a:extLst>
                <a:ext uri="{FF2B5EF4-FFF2-40B4-BE49-F238E27FC236}">
                  <a16:creationId xmlns:a16="http://schemas.microsoft.com/office/drawing/2014/main" id="{D72AFF09-FE8B-2003-8975-AD377BCE6B77}"/>
                </a:ext>
              </a:extLst>
            </p:cNvPr>
            <p:cNvSpPr/>
            <p:nvPr/>
          </p:nvSpPr>
          <p:spPr>
            <a:xfrm>
              <a:off x="0" y="0"/>
              <a:ext cx="433423" cy="140557"/>
            </a:xfrm>
            <a:custGeom>
              <a:avLst/>
              <a:gdLst/>
              <a:ahLst/>
              <a:cxnLst/>
              <a:rect l="l" t="t" r="r" b="b"/>
              <a:pathLst>
                <a:path w="433423" h="140557">
                  <a:moveTo>
                    <a:pt x="70278" y="0"/>
                  </a:moveTo>
                  <a:lnTo>
                    <a:pt x="363145" y="0"/>
                  </a:lnTo>
                  <a:cubicBezTo>
                    <a:pt x="401958" y="0"/>
                    <a:pt x="433423" y="31465"/>
                    <a:pt x="433423" y="70278"/>
                  </a:cubicBezTo>
                  <a:lnTo>
                    <a:pt x="433423" y="70278"/>
                  </a:lnTo>
                  <a:cubicBezTo>
                    <a:pt x="433423" y="88917"/>
                    <a:pt x="426019" y="106793"/>
                    <a:pt x="412839" y="119973"/>
                  </a:cubicBezTo>
                  <a:cubicBezTo>
                    <a:pt x="399659" y="133153"/>
                    <a:pt x="381784" y="140557"/>
                    <a:pt x="363145" y="140557"/>
                  </a:cubicBezTo>
                  <a:lnTo>
                    <a:pt x="70278" y="140557"/>
                  </a:lnTo>
                  <a:cubicBezTo>
                    <a:pt x="31465" y="140557"/>
                    <a:pt x="0" y="109092"/>
                    <a:pt x="0" y="70278"/>
                  </a:cubicBezTo>
                  <a:lnTo>
                    <a:pt x="0" y="70278"/>
                  </a:lnTo>
                  <a:cubicBezTo>
                    <a:pt x="0" y="31465"/>
                    <a:pt x="31465" y="0"/>
                    <a:pt x="70278" y="0"/>
                  </a:cubicBezTo>
                  <a:close/>
                </a:path>
              </a:pathLst>
            </a:custGeom>
            <a:solidFill>
              <a:srgbClr val="FBE32E"/>
            </a:solidFill>
            <a:ln w="476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a:extLst>
                <a:ext uri="{FF2B5EF4-FFF2-40B4-BE49-F238E27FC236}">
                  <a16:creationId xmlns:a16="http://schemas.microsoft.com/office/drawing/2014/main" id="{98AA7583-4F81-BB4D-7DB3-2AAA493ECAA9}"/>
                </a:ext>
              </a:extLst>
            </p:cNvPr>
            <p:cNvSpPr txBox="1"/>
            <p:nvPr/>
          </p:nvSpPr>
          <p:spPr>
            <a:xfrm>
              <a:off x="0" y="19050"/>
              <a:ext cx="433423" cy="121507"/>
            </a:xfrm>
            <a:prstGeom prst="rect">
              <a:avLst/>
            </a:prstGeom>
          </p:spPr>
          <p:txBody>
            <a:bodyPr lIns="33867" tIns="33867" rIns="33867" bIns="33867" rtlCol="0" anchor="ctr"/>
            <a:lstStyle/>
            <a:p>
              <a:pPr marL="0" marR="0" lvl="0" indent="0" algn="ctr" defTabSz="60963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1A784CC6-19A5-381B-EE8E-AA9644A47004}"/>
              </a:ext>
            </a:extLst>
          </p:cNvPr>
          <p:cNvGrpSpPr/>
          <p:nvPr/>
        </p:nvGrpSpPr>
        <p:grpSpPr>
          <a:xfrm>
            <a:off x="8205492" y="924013"/>
            <a:ext cx="912071" cy="912071"/>
            <a:chOff x="0" y="0"/>
            <a:chExt cx="1824142" cy="1824142"/>
          </a:xfrm>
        </p:grpSpPr>
        <p:grpSp>
          <p:nvGrpSpPr>
            <p:cNvPr id="23" name="Group 23">
              <a:extLst>
                <a:ext uri="{FF2B5EF4-FFF2-40B4-BE49-F238E27FC236}">
                  <a16:creationId xmlns:a16="http://schemas.microsoft.com/office/drawing/2014/main" id="{FC410D34-3DF1-5141-399E-8AC747B0B8A6}"/>
                </a:ext>
              </a:extLst>
            </p:cNvPr>
            <p:cNvGrpSpPr/>
            <p:nvPr/>
          </p:nvGrpSpPr>
          <p:grpSpPr>
            <a:xfrm rot="-605918">
              <a:off x="37734" y="619615"/>
              <a:ext cx="1748673" cy="584913"/>
              <a:chOff x="0" y="0"/>
              <a:chExt cx="444423" cy="148655"/>
            </a:xfrm>
          </p:grpSpPr>
          <p:sp>
            <p:nvSpPr>
              <p:cNvPr id="24" name="Freeform 24">
                <a:extLst>
                  <a:ext uri="{FF2B5EF4-FFF2-40B4-BE49-F238E27FC236}">
                    <a16:creationId xmlns:a16="http://schemas.microsoft.com/office/drawing/2014/main" id="{16BA3C8F-5046-97EB-EE86-899EAE419001}"/>
                  </a:ext>
                </a:extLst>
              </p:cNvPr>
              <p:cNvSpPr/>
              <p:nvPr/>
            </p:nvSpPr>
            <p:spPr>
              <a:xfrm>
                <a:off x="0" y="0"/>
                <a:ext cx="444423" cy="148655"/>
              </a:xfrm>
              <a:custGeom>
                <a:avLst/>
                <a:gdLst/>
                <a:ahLst/>
                <a:cxnLst/>
                <a:rect l="l" t="t" r="r" b="b"/>
                <a:pathLst>
                  <a:path w="444423" h="148655">
                    <a:moveTo>
                      <a:pt x="74327" y="0"/>
                    </a:moveTo>
                    <a:lnTo>
                      <a:pt x="370096" y="0"/>
                    </a:lnTo>
                    <a:cubicBezTo>
                      <a:pt x="389809" y="0"/>
                      <a:pt x="408714" y="7831"/>
                      <a:pt x="422653" y="21770"/>
                    </a:cubicBezTo>
                    <a:cubicBezTo>
                      <a:pt x="436592" y="35709"/>
                      <a:pt x="444423" y="54615"/>
                      <a:pt x="444423" y="74327"/>
                    </a:cubicBezTo>
                    <a:lnTo>
                      <a:pt x="444423" y="74327"/>
                    </a:lnTo>
                    <a:cubicBezTo>
                      <a:pt x="444423" y="94040"/>
                      <a:pt x="436592" y="112946"/>
                      <a:pt x="422653" y="126885"/>
                    </a:cubicBezTo>
                    <a:cubicBezTo>
                      <a:pt x="408714" y="140824"/>
                      <a:pt x="389809" y="148655"/>
                      <a:pt x="370096" y="148655"/>
                    </a:cubicBezTo>
                    <a:lnTo>
                      <a:pt x="74327" y="148655"/>
                    </a:lnTo>
                    <a:cubicBezTo>
                      <a:pt x="54615" y="148655"/>
                      <a:pt x="35709" y="140824"/>
                      <a:pt x="21770" y="126885"/>
                    </a:cubicBezTo>
                    <a:cubicBezTo>
                      <a:pt x="7831" y="112946"/>
                      <a:pt x="0" y="94040"/>
                      <a:pt x="0" y="74327"/>
                    </a:cubicBezTo>
                    <a:lnTo>
                      <a:pt x="0" y="74327"/>
                    </a:lnTo>
                    <a:cubicBezTo>
                      <a:pt x="0" y="54615"/>
                      <a:pt x="7831" y="35709"/>
                      <a:pt x="21770" y="21770"/>
                    </a:cubicBezTo>
                    <a:cubicBezTo>
                      <a:pt x="35709" y="7831"/>
                      <a:pt x="54615" y="0"/>
                      <a:pt x="74327" y="0"/>
                    </a:cubicBezTo>
                    <a:close/>
                  </a:path>
                </a:pathLst>
              </a:custGeom>
              <a:solidFill>
                <a:srgbClr val="F8A2D5"/>
              </a:solidFill>
              <a:ln w="476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a:extLst>
                  <a:ext uri="{FF2B5EF4-FFF2-40B4-BE49-F238E27FC236}">
                    <a16:creationId xmlns:a16="http://schemas.microsoft.com/office/drawing/2014/main" id="{129288A4-648A-87A9-0A92-05C342F89D84}"/>
                  </a:ext>
                </a:extLst>
              </p:cNvPr>
              <p:cNvSpPr txBox="1"/>
              <p:nvPr/>
            </p:nvSpPr>
            <p:spPr>
              <a:xfrm>
                <a:off x="0" y="19050"/>
                <a:ext cx="444423" cy="129605"/>
              </a:xfrm>
              <a:prstGeom prst="rect">
                <a:avLst/>
              </a:prstGeom>
            </p:spPr>
            <p:txBody>
              <a:bodyPr lIns="33867" tIns="33867" rIns="33867" bIns="33867" rtlCol="0" anchor="ctr"/>
              <a:lstStyle/>
              <a:p>
                <a:pPr marL="0" marR="0" lvl="0" indent="0" algn="ctr" defTabSz="60963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3DF1030A-0982-1963-627F-2AF7A6964CCA}"/>
                </a:ext>
              </a:extLst>
            </p:cNvPr>
            <p:cNvGrpSpPr/>
            <p:nvPr/>
          </p:nvGrpSpPr>
          <p:grpSpPr>
            <a:xfrm rot="-6005918">
              <a:off x="37734" y="619615"/>
              <a:ext cx="1748673" cy="584913"/>
              <a:chOff x="0" y="0"/>
              <a:chExt cx="444423" cy="148655"/>
            </a:xfrm>
          </p:grpSpPr>
          <p:sp>
            <p:nvSpPr>
              <p:cNvPr id="27" name="Freeform 27">
                <a:extLst>
                  <a:ext uri="{FF2B5EF4-FFF2-40B4-BE49-F238E27FC236}">
                    <a16:creationId xmlns:a16="http://schemas.microsoft.com/office/drawing/2014/main" id="{04803681-7FD4-BF9E-A96B-1E84D37BD314}"/>
                  </a:ext>
                </a:extLst>
              </p:cNvPr>
              <p:cNvSpPr/>
              <p:nvPr/>
            </p:nvSpPr>
            <p:spPr>
              <a:xfrm>
                <a:off x="0" y="0"/>
                <a:ext cx="444423" cy="148655"/>
              </a:xfrm>
              <a:custGeom>
                <a:avLst/>
                <a:gdLst/>
                <a:ahLst/>
                <a:cxnLst/>
                <a:rect l="l" t="t" r="r" b="b"/>
                <a:pathLst>
                  <a:path w="444423" h="148655">
                    <a:moveTo>
                      <a:pt x="74327" y="0"/>
                    </a:moveTo>
                    <a:lnTo>
                      <a:pt x="370096" y="0"/>
                    </a:lnTo>
                    <a:cubicBezTo>
                      <a:pt x="389809" y="0"/>
                      <a:pt x="408714" y="7831"/>
                      <a:pt x="422653" y="21770"/>
                    </a:cubicBezTo>
                    <a:cubicBezTo>
                      <a:pt x="436592" y="35709"/>
                      <a:pt x="444423" y="54615"/>
                      <a:pt x="444423" y="74327"/>
                    </a:cubicBezTo>
                    <a:lnTo>
                      <a:pt x="444423" y="74327"/>
                    </a:lnTo>
                    <a:cubicBezTo>
                      <a:pt x="444423" y="94040"/>
                      <a:pt x="436592" y="112946"/>
                      <a:pt x="422653" y="126885"/>
                    </a:cubicBezTo>
                    <a:cubicBezTo>
                      <a:pt x="408714" y="140824"/>
                      <a:pt x="389809" y="148655"/>
                      <a:pt x="370096" y="148655"/>
                    </a:cubicBezTo>
                    <a:lnTo>
                      <a:pt x="74327" y="148655"/>
                    </a:lnTo>
                    <a:cubicBezTo>
                      <a:pt x="54615" y="148655"/>
                      <a:pt x="35709" y="140824"/>
                      <a:pt x="21770" y="126885"/>
                    </a:cubicBezTo>
                    <a:cubicBezTo>
                      <a:pt x="7831" y="112946"/>
                      <a:pt x="0" y="94040"/>
                      <a:pt x="0" y="74327"/>
                    </a:cubicBezTo>
                    <a:lnTo>
                      <a:pt x="0" y="74327"/>
                    </a:lnTo>
                    <a:cubicBezTo>
                      <a:pt x="0" y="54615"/>
                      <a:pt x="7831" y="35709"/>
                      <a:pt x="21770" y="21770"/>
                    </a:cubicBezTo>
                    <a:cubicBezTo>
                      <a:pt x="35709" y="7831"/>
                      <a:pt x="54615" y="0"/>
                      <a:pt x="74327" y="0"/>
                    </a:cubicBezTo>
                    <a:close/>
                  </a:path>
                </a:pathLst>
              </a:custGeom>
              <a:solidFill>
                <a:srgbClr val="F8A2D5"/>
              </a:solidFill>
              <a:ln w="47625"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a:extLst>
                  <a:ext uri="{FF2B5EF4-FFF2-40B4-BE49-F238E27FC236}">
                    <a16:creationId xmlns:a16="http://schemas.microsoft.com/office/drawing/2014/main" id="{B5D6FBDA-AD84-F467-DC09-1A7348F58ABC}"/>
                  </a:ext>
                </a:extLst>
              </p:cNvPr>
              <p:cNvSpPr txBox="1"/>
              <p:nvPr/>
            </p:nvSpPr>
            <p:spPr>
              <a:xfrm>
                <a:off x="0" y="19050"/>
                <a:ext cx="444423" cy="129605"/>
              </a:xfrm>
              <a:prstGeom prst="rect">
                <a:avLst/>
              </a:prstGeom>
            </p:spPr>
            <p:txBody>
              <a:bodyPr lIns="33867" tIns="33867" rIns="33867" bIns="33867" rtlCol="0" anchor="ctr"/>
              <a:lstStyle/>
              <a:p>
                <a:pPr marL="0" marR="0" lvl="0" indent="0" algn="ctr" defTabSz="60963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a:extLst>
                <a:ext uri="{FF2B5EF4-FFF2-40B4-BE49-F238E27FC236}">
                  <a16:creationId xmlns:a16="http://schemas.microsoft.com/office/drawing/2014/main" id="{2975A567-5B9D-6F65-DB05-ED182AD675E4}"/>
                </a:ext>
              </a:extLst>
            </p:cNvPr>
            <p:cNvGrpSpPr/>
            <p:nvPr/>
          </p:nvGrpSpPr>
          <p:grpSpPr>
            <a:xfrm rot="-6005918">
              <a:off x="679559" y="589957"/>
              <a:ext cx="464887" cy="643454"/>
              <a:chOff x="0" y="0"/>
              <a:chExt cx="173949" cy="240764"/>
            </a:xfrm>
          </p:grpSpPr>
          <p:sp>
            <p:nvSpPr>
              <p:cNvPr id="30" name="Freeform 30">
                <a:extLst>
                  <a:ext uri="{FF2B5EF4-FFF2-40B4-BE49-F238E27FC236}">
                    <a16:creationId xmlns:a16="http://schemas.microsoft.com/office/drawing/2014/main" id="{E0598E6C-F25E-BD2B-8E89-683E4CDFB971}"/>
                  </a:ext>
                </a:extLst>
              </p:cNvPr>
              <p:cNvSpPr/>
              <p:nvPr/>
            </p:nvSpPr>
            <p:spPr>
              <a:xfrm>
                <a:off x="0" y="0"/>
                <a:ext cx="173949" cy="240764"/>
              </a:xfrm>
              <a:custGeom>
                <a:avLst/>
                <a:gdLst/>
                <a:ahLst/>
                <a:cxnLst/>
                <a:rect l="l" t="t" r="r" b="b"/>
                <a:pathLst>
                  <a:path w="173949" h="240764">
                    <a:moveTo>
                      <a:pt x="0" y="0"/>
                    </a:moveTo>
                    <a:lnTo>
                      <a:pt x="173949" y="0"/>
                    </a:lnTo>
                    <a:lnTo>
                      <a:pt x="173949" y="240764"/>
                    </a:lnTo>
                    <a:lnTo>
                      <a:pt x="0" y="240764"/>
                    </a:lnTo>
                    <a:close/>
                  </a:path>
                </a:pathLst>
              </a:custGeom>
              <a:solidFill>
                <a:srgbClr val="F8A2D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a:extLst>
                  <a:ext uri="{FF2B5EF4-FFF2-40B4-BE49-F238E27FC236}">
                    <a16:creationId xmlns:a16="http://schemas.microsoft.com/office/drawing/2014/main" id="{C17BDDF1-FE44-F607-F5D2-356F2BF88FE6}"/>
                  </a:ext>
                </a:extLst>
              </p:cNvPr>
              <p:cNvSpPr txBox="1"/>
              <p:nvPr/>
            </p:nvSpPr>
            <p:spPr>
              <a:xfrm>
                <a:off x="0" y="19050"/>
                <a:ext cx="173949" cy="221714"/>
              </a:xfrm>
              <a:prstGeom prst="rect">
                <a:avLst/>
              </a:prstGeom>
            </p:spPr>
            <p:txBody>
              <a:bodyPr lIns="33867" tIns="33867" rIns="33867" bIns="33867" rtlCol="0" anchor="ctr"/>
              <a:lstStyle/>
              <a:p>
                <a:pPr marL="0" marR="0" lvl="0" indent="0" algn="ctr" defTabSz="60963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 name="Freeform 14">
            <a:extLst>
              <a:ext uri="{FF2B5EF4-FFF2-40B4-BE49-F238E27FC236}">
                <a16:creationId xmlns:a16="http://schemas.microsoft.com/office/drawing/2014/main" id="{A36148BE-5F36-58CA-A5DE-E20777EAADC7}"/>
              </a:ext>
            </a:extLst>
          </p:cNvPr>
          <p:cNvSpPr/>
          <p:nvPr/>
        </p:nvSpPr>
        <p:spPr>
          <a:xfrm>
            <a:off x="6709144" y="2148775"/>
            <a:ext cx="2574511" cy="4538761"/>
          </a:xfrm>
          <a:custGeom>
            <a:avLst/>
            <a:gdLst/>
            <a:ahLst/>
            <a:cxnLst/>
            <a:rect l="l" t="t" r="r" b="b"/>
            <a:pathLst>
              <a:path w="5014575" h="9180000">
                <a:moveTo>
                  <a:pt x="0" y="0"/>
                </a:moveTo>
                <a:lnTo>
                  <a:pt x="5014574" y="0"/>
                </a:lnTo>
                <a:lnTo>
                  <a:pt x="5014574" y="9180000"/>
                </a:lnTo>
                <a:lnTo>
                  <a:pt x="0" y="918000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B999D11-7A9D-0912-E77F-9C7211F562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70" y="1767196"/>
            <a:ext cx="6162942" cy="4961691"/>
          </a:xfrm>
          <a:prstGeom prst="rect">
            <a:avLst/>
          </a:prstGeom>
        </p:spPr>
      </p:pic>
    </p:spTree>
    <p:extLst>
      <p:ext uri="{BB962C8B-B14F-4D97-AF65-F5344CB8AC3E}">
        <p14:creationId xmlns:p14="http://schemas.microsoft.com/office/powerpoint/2010/main" val="4054627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792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Đâu là việc thể hiện sự ham học hỏi</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2"/>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4847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Hỏi mẹ cách nấu ăn</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Chơi bóng đá</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668956"/>
              <a:chOff x="3733801" y="4264994"/>
              <a:chExt cx="2123147" cy="668956"/>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4847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Xem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ti</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vi</a:t>
                </a: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24"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24"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4254223" y="432163"/>
            <a:ext cx="585337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Lợi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ích</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của</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việc</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ham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học</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hỏi</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6" cy="1050607"/>
            <a:chOff x="2751557" y="2332622"/>
            <a:chExt cx="4563642" cy="787955"/>
          </a:xfrm>
        </p:grpSpPr>
        <p:grpSp>
          <p:nvGrpSpPr>
            <p:cNvPr id="9" name="Group 8"/>
            <p:cNvGrpSpPr/>
            <p:nvPr/>
          </p:nvGrpSpPr>
          <p:grpSpPr>
            <a:xfrm>
              <a:off x="3886200" y="2409368"/>
              <a:ext cx="3428999" cy="668956"/>
              <a:chOff x="3733801" y="2677997"/>
              <a:chExt cx="2123147" cy="668956"/>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798861" y="2824459"/>
                <a:ext cx="18288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Được đi chơi</a:t>
                </a:r>
                <a:endPar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4" y="4320537"/>
            <a:ext cx="5966463" cy="1034585"/>
            <a:chOff x="2840351" y="3240403"/>
            <a:chExt cx="4474847" cy="775939"/>
          </a:xfrm>
        </p:grpSpPr>
        <p:grpSp>
          <p:nvGrpSpPr>
            <p:cNvPr id="12" name="Group 11"/>
            <p:cNvGrpSpPr/>
            <p:nvPr/>
          </p:nvGrpSpPr>
          <p:grpSpPr>
            <a:xfrm>
              <a:off x="3892156" y="3272769"/>
              <a:ext cx="3423042" cy="668956"/>
              <a:chOff x="3733800" y="3473177"/>
              <a:chExt cx="2123147" cy="668956"/>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776641" y="3655045"/>
                <a:ext cx="1828800"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Không có lợi ích gì</a:t>
                </a:r>
                <a:endPar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127667"/>
              <a:ext cx="3428999" cy="715581"/>
              <a:chOff x="3733801" y="4256491"/>
              <a:chExt cx="2123147" cy="715581"/>
            </a:xfrm>
            <a:solidFill>
              <a:srgbClr val="FFC000"/>
            </a:solidFill>
          </p:grpSpPr>
          <p:sp>
            <p:nvSpPr>
              <p:cNvPr id="16" name="Rounded Rectangle 1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828135" y="4256491"/>
                <a:ext cx="1828800" cy="715581"/>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Tạo được ấn tượng tốt trong mắt người khác</a:t>
                </a: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24"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24"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FF6600"/>
                </a:solidFill>
                <a:effectLst/>
                <a:uLnTx/>
                <a:uFillTx/>
                <a:latin typeface="Cambria" panose="02040503050406030204" pitchFamily="18" charset="0"/>
                <a:ea typeface="Cambria" panose="02040503050406030204" pitchFamily="18" charset="0"/>
              </a:rPr>
              <a:t>Bạn nhỏ trong tranh có là người ham học hỏi</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3458" y="1773549"/>
            <a:ext cx="3831755" cy="5484044"/>
          </a:xfrm>
          <a:prstGeom prst="rect">
            <a:avLst/>
          </a:prstGeom>
        </p:spPr>
      </p:pic>
      <p:grpSp>
        <p:nvGrpSpPr>
          <p:cNvPr id="26" name="Group 25"/>
          <p:cNvGrpSpPr/>
          <p:nvPr/>
        </p:nvGrpSpPr>
        <p:grpSpPr>
          <a:xfrm>
            <a:off x="4186933" y="3476648"/>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4186608" y="4669851"/>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8095645" y="2720757"/>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8939713" y="4009750"/>
            <a:ext cx="1208767" cy="2170285"/>
          </a:xfrm>
          <a:prstGeom prst="rect">
            <a:avLst/>
          </a:prstGeom>
        </p:spPr>
      </p:pic>
      <p:pic>
        <p:nvPicPr>
          <p:cNvPr id="48" name="Picture 47">
            <a:extLst>
              <a:ext uri="{FF2B5EF4-FFF2-40B4-BE49-F238E27FC236}">
                <a16:creationId xmlns:a16="http://schemas.microsoft.com/office/drawing/2014/main" id="{9CC1248F-4B10-4DBB-9BC2-5D64F20328C6}"/>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903745" y="517732"/>
            <a:ext cx="3831756" cy="21263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0"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85"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4697778"/>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2522879" y="1448767"/>
            <a:ext cx="753552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hãy</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cùng</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thực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hiện</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việc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học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hỏi</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nhiều</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thứ</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để</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trở</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thành</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người</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ích</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cho</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đất</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nước</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8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nhé</a:t>
            </a:r>
            <a:r>
              <a:rPr kumimoji="0" lang="en-US"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48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83" y="2168484"/>
            <a:ext cx="5090793" cy="50907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5CDFF"/>
        </a:solidFill>
        <a:effectLst/>
      </p:bgPr>
    </p:bg>
    <p:spTree>
      <p:nvGrpSpPr>
        <p:cNvPr id="1" name=""/>
        <p:cNvGrpSpPr/>
        <p:nvPr/>
      </p:nvGrpSpPr>
      <p:grpSpPr>
        <a:xfrm>
          <a:off x="0" y="0"/>
          <a:ext cx="0" cy="0"/>
          <a:chOff x="0" y="0"/>
          <a:chExt cx="0" cy="0"/>
        </a:xfrm>
      </p:grpSpPr>
      <p:sp>
        <p:nvSpPr>
          <p:cNvPr id="8" name="Freeform 8"/>
          <p:cNvSpPr/>
          <p:nvPr/>
        </p:nvSpPr>
        <p:spPr>
          <a:xfrm rot="599172">
            <a:off x="10226617" y="4860538"/>
            <a:ext cx="1842927" cy="1960560"/>
          </a:xfrm>
          <a:custGeom>
            <a:avLst/>
            <a:gdLst/>
            <a:ahLst/>
            <a:cxnLst/>
            <a:rect l="l" t="t" r="r" b="b"/>
            <a:pathLst>
              <a:path w="2764390" h="2940840">
                <a:moveTo>
                  <a:pt x="0" y="0"/>
                </a:moveTo>
                <a:lnTo>
                  <a:pt x="2764390" y="0"/>
                </a:lnTo>
                <a:lnTo>
                  <a:pt x="2764390" y="2940840"/>
                </a:lnTo>
                <a:lnTo>
                  <a:pt x="0" y="294084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041622">
            <a:off x="-208900" y="444135"/>
            <a:ext cx="2685173" cy="483331"/>
          </a:xfrm>
          <a:custGeom>
            <a:avLst/>
            <a:gdLst/>
            <a:ahLst/>
            <a:cxnLst/>
            <a:rect l="l" t="t" r="r" b="b"/>
            <a:pathLst>
              <a:path w="4027759" h="724997">
                <a:moveTo>
                  <a:pt x="0" y="0"/>
                </a:moveTo>
                <a:lnTo>
                  <a:pt x="4027759" y="0"/>
                </a:lnTo>
                <a:lnTo>
                  <a:pt x="4027759" y="724996"/>
                </a:lnTo>
                <a:lnTo>
                  <a:pt x="0" y="7249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256102">
            <a:off x="10392957" y="109736"/>
            <a:ext cx="2066359" cy="1353465"/>
          </a:xfrm>
          <a:custGeom>
            <a:avLst/>
            <a:gdLst/>
            <a:ahLst/>
            <a:cxnLst/>
            <a:rect l="l" t="t" r="r" b="b"/>
            <a:pathLst>
              <a:path w="3099539" h="2030198">
                <a:moveTo>
                  <a:pt x="0" y="0"/>
                </a:moveTo>
                <a:lnTo>
                  <a:pt x="3099539" y="0"/>
                </a:lnTo>
                <a:lnTo>
                  <a:pt x="3099539" y="2030198"/>
                </a:lnTo>
                <a:lnTo>
                  <a:pt x="0" y="20301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34222">
            <a:off x="10442176" y="2352288"/>
            <a:ext cx="1411808" cy="1641637"/>
          </a:xfrm>
          <a:custGeom>
            <a:avLst/>
            <a:gdLst/>
            <a:ahLst/>
            <a:cxnLst/>
            <a:rect l="l" t="t" r="r" b="b"/>
            <a:pathLst>
              <a:path w="2117712" h="2462456">
                <a:moveTo>
                  <a:pt x="0" y="0"/>
                </a:moveTo>
                <a:lnTo>
                  <a:pt x="2117712" y="0"/>
                </a:lnTo>
                <a:lnTo>
                  <a:pt x="2117712" y="2462456"/>
                </a:lnTo>
                <a:lnTo>
                  <a:pt x="0" y="246245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142676">
            <a:off x="444845" y="1397816"/>
            <a:ext cx="980707" cy="2185418"/>
          </a:xfrm>
          <a:custGeom>
            <a:avLst/>
            <a:gdLst/>
            <a:ahLst/>
            <a:cxnLst/>
            <a:rect l="l" t="t" r="r" b="b"/>
            <a:pathLst>
              <a:path w="1471060" h="3278127">
                <a:moveTo>
                  <a:pt x="0" y="0"/>
                </a:moveTo>
                <a:lnTo>
                  <a:pt x="1471060" y="0"/>
                </a:lnTo>
                <a:lnTo>
                  <a:pt x="1471060" y="3278127"/>
                </a:lnTo>
                <a:lnTo>
                  <a:pt x="0" y="327812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579836">
            <a:off x="216683" y="4171223"/>
            <a:ext cx="1379443" cy="2698178"/>
          </a:xfrm>
          <a:custGeom>
            <a:avLst/>
            <a:gdLst/>
            <a:ahLst/>
            <a:cxnLst/>
            <a:rect l="l" t="t" r="r" b="b"/>
            <a:pathLst>
              <a:path w="2069165" h="4047267">
                <a:moveTo>
                  <a:pt x="0" y="0"/>
                </a:moveTo>
                <a:lnTo>
                  <a:pt x="2069165" y="0"/>
                </a:lnTo>
                <a:lnTo>
                  <a:pt x="2069165" y="4047266"/>
                </a:lnTo>
                <a:lnTo>
                  <a:pt x="0" y="404726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5">
            <a:extLst>
              <a:ext uri="{FF2B5EF4-FFF2-40B4-BE49-F238E27FC236}">
                <a16:creationId xmlns:a16="http://schemas.microsoft.com/office/drawing/2014/main" id="{AE3F84E4-21FD-D4D5-6897-CF73E8E3635E}"/>
              </a:ext>
            </a:extLst>
          </p:cNvPr>
          <p:cNvSpPr/>
          <p:nvPr/>
        </p:nvSpPr>
        <p:spPr>
          <a:xfrm>
            <a:off x="3241602" y="4080989"/>
            <a:ext cx="2703150" cy="3291585"/>
          </a:xfrm>
          <a:custGeom>
            <a:avLst/>
            <a:gdLst/>
            <a:ahLst/>
            <a:cxnLst/>
            <a:rect l="l" t="t" r="r" b="b"/>
            <a:pathLst>
              <a:path w="5354274" h="6853471">
                <a:moveTo>
                  <a:pt x="0" y="0"/>
                </a:moveTo>
                <a:lnTo>
                  <a:pt x="5354274" y="0"/>
                </a:lnTo>
                <a:lnTo>
                  <a:pt x="5354274" y="6853471"/>
                </a:lnTo>
                <a:lnTo>
                  <a:pt x="0" y="6853471"/>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6" name="Freeform 6">
            <a:extLst>
              <a:ext uri="{FF2B5EF4-FFF2-40B4-BE49-F238E27FC236}">
                <a16:creationId xmlns:a16="http://schemas.microsoft.com/office/drawing/2014/main" id="{03603C9E-D4A7-F2F3-0842-5EBD30E86FD2}"/>
              </a:ext>
            </a:extLst>
          </p:cNvPr>
          <p:cNvSpPr/>
          <p:nvPr/>
        </p:nvSpPr>
        <p:spPr>
          <a:xfrm rot="21359531">
            <a:off x="5805045" y="3771091"/>
            <a:ext cx="3179115" cy="3269247"/>
          </a:xfrm>
          <a:custGeom>
            <a:avLst/>
            <a:gdLst/>
            <a:ahLst/>
            <a:cxnLst/>
            <a:rect l="l" t="t" r="r" b="b"/>
            <a:pathLst>
              <a:path w="6799847" h="7586998">
                <a:moveTo>
                  <a:pt x="6799846" y="0"/>
                </a:moveTo>
                <a:lnTo>
                  <a:pt x="0" y="0"/>
                </a:lnTo>
                <a:lnTo>
                  <a:pt x="0" y="7586997"/>
                </a:lnTo>
                <a:lnTo>
                  <a:pt x="6799846" y="7586997"/>
                </a:lnTo>
                <a:lnTo>
                  <a:pt x="6799846"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343BC85C-D5DE-BB52-67BD-B9E3144C4344}"/>
              </a:ext>
            </a:extLst>
          </p:cNvPr>
          <p:cNvPicPr>
            <a:picLocks noChangeAspect="1"/>
          </p:cNvPicPr>
          <p:nvPr/>
        </p:nvPicPr>
        <p:blipFill>
          <a:blip r:embed="rId16"/>
          <a:stretch>
            <a:fillRect/>
          </a:stretch>
        </p:blipFill>
        <p:spPr>
          <a:xfrm>
            <a:off x="1893460" y="1630616"/>
            <a:ext cx="8405081" cy="246299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91EB05A-1FA8-8A94-20C3-7200A1A999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86270" y="176177"/>
            <a:ext cx="1640217" cy="16402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3199"/>
            <a:ext cx="9836888" cy="1325563"/>
          </a:xfrm>
        </p:spPr>
        <p:txBody>
          <a:bodyPr>
            <a:normAutofit/>
          </a:bodyPr>
          <a:lstStyle/>
          <a:p>
            <a:pPr algn="ctr"/>
            <a:r>
              <a:rPr lang="vi-VN" sz="3600" b="1" dirty="0"/>
              <a:t>MỤC TIÊU</a:t>
            </a:r>
            <a:endParaRPr lang="en-US" sz="3600" b="1" dirty="0"/>
          </a:p>
        </p:txBody>
      </p:sp>
      <p:sp>
        <p:nvSpPr>
          <p:cNvPr id="3" name="Content Placeholder 2"/>
          <p:cNvSpPr>
            <a:spLocks noGrp="1"/>
          </p:cNvSpPr>
          <p:nvPr>
            <p:ph idx="1"/>
          </p:nvPr>
        </p:nvSpPr>
        <p:spPr>
          <a:xfrm>
            <a:off x="414670" y="2498762"/>
            <a:ext cx="11777330" cy="1417305"/>
          </a:xfrm>
        </p:spPr>
        <p:txBody>
          <a:bodyPr>
            <a:noAutofit/>
          </a:bodyPr>
          <a:lstStyle/>
          <a:p>
            <a:r>
              <a:rPr lang="vi-VN" sz="3200" b="1" dirty="0"/>
              <a:t>Nêu được một số biểu hiện của ham học hỏi.</a:t>
            </a:r>
          </a:p>
          <a:p>
            <a:r>
              <a:rPr lang="vi-VN" sz="3200" b="1" dirty="0"/>
              <a:t>Nêu được lợi ích của ham học hỏi đối với lứa tuổi của mình. </a:t>
            </a:r>
            <a:endParaRPr lang="en-US" sz="3200" b="1" dirty="0"/>
          </a:p>
        </p:txBody>
      </p:sp>
    </p:spTree>
    <p:extLst>
      <p:ext uri="{BB962C8B-B14F-4D97-AF65-F5344CB8AC3E}">
        <p14:creationId xmlns:p14="http://schemas.microsoft.com/office/powerpoint/2010/main" val="15349622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7885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380074" y="1452054"/>
            <a:ext cx="6486699"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5954234" y="2091591"/>
            <a:ext cx="5535782" cy="1477328"/>
          </a:xfrm>
          <a:prstGeom prst="rect">
            <a:avLst/>
          </a:prstGeom>
          <a:noFill/>
          <a:ln>
            <a:noFill/>
          </a:ln>
        </p:spPr>
        <p:txBody>
          <a:bodyPr wrap="square" rtlCol="0">
            <a:spAutoFit/>
          </a:bodyPr>
          <a:lstStyle/>
          <a:p>
            <a:pPr lvl="0" algn="just"/>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An luôn chú ý nghe giảng, có điều gì chưa hiểu, bạn mạnh dạn hỏi thầy cô, bố mẹ và bạn bè.</a:t>
            </a: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7"/>
          <a:stretch>
            <a:fillRect/>
          </a:stretch>
        </p:blipFill>
        <p:spPr>
          <a:xfrm>
            <a:off x="572271" y="2014195"/>
            <a:ext cx="4709941" cy="3435070"/>
          </a:xfrm>
          <a:prstGeom prst="rect">
            <a:avLst/>
          </a:prstGeom>
        </p:spPr>
      </p:pic>
    </p:spTree>
    <p:extLst>
      <p:ext uri="{BB962C8B-B14F-4D97-AF65-F5344CB8AC3E}">
        <p14:creationId xmlns:p14="http://schemas.microsoft.com/office/powerpoint/2010/main" val="2707226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mbria" panose="02040503050406030204" pitchFamily="18" charset="0"/>
                <a:ea typeface="Cambria" panose="02040503050406030204" pitchFamily="18" charset="0"/>
                <a:cs typeface="Calibri" panose="020F0502020204030204" pitchFamily="34" charset="0"/>
              </a:rPr>
              <a:t>Hùng rất ham đọc sách để mở rộng thêm sự hiểu biết cho bản thân.</a:t>
            </a: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7"/>
          <a:stretch>
            <a:fillRect/>
          </a:stretch>
        </p:blipFill>
        <p:spPr>
          <a:xfrm>
            <a:off x="536558" y="1996127"/>
            <a:ext cx="5254928" cy="2994087"/>
          </a:xfrm>
          <a:prstGeom prst="rect">
            <a:avLst/>
          </a:prstGeom>
        </p:spPr>
      </p:pic>
    </p:spTree>
    <p:extLst>
      <p:ext uri="{BB962C8B-B14F-4D97-AF65-F5344CB8AC3E}">
        <p14:creationId xmlns:p14="http://schemas.microsoft.com/office/powerpoint/2010/main" val="231002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3"/>
            <a:ext cx="5980224" cy="4693565"/>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417853" y="1990647"/>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Tuấn thích làm việc theo nhóm để học hỏi và hỗ trợ các bạn</a:t>
            </a: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3694" y="1650894"/>
            <a:ext cx="4837948" cy="2921617"/>
          </a:xfrm>
          <a:prstGeom prst="rect">
            <a:avLst/>
          </a:prstGeom>
        </p:spPr>
      </p:pic>
    </p:spTree>
    <p:extLst>
      <p:ext uri="{BB962C8B-B14F-4D97-AF65-F5344CB8AC3E}">
        <p14:creationId xmlns:p14="http://schemas.microsoft.com/office/powerpoint/2010/main" val="205864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948140"/>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微软雅黑"/>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1452054"/>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471952" y="2101751"/>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Ngọc thích tìm hiểu và đặt câu hỏi về mọi thứ xung quanh mình.</a:t>
            </a: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8255" y="1660711"/>
            <a:ext cx="4530015" cy="2845383"/>
          </a:xfrm>
          <a:prstGeom prst="rect">
            <a:avLst/>
          </a:prstGeom>
        </p:spPr>
      </p:pic>
    </p:spTree>
    <p:extLst>
      <p:ext uri="{BB962C8B-B14F-4D97-AF65-F5344CB8AC3E}">
        <p14:creationId xmlns:p14="http://schemas.microsoft.com/office/powerpoint/2010/main" val="1288430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296050543"/>
      </p:ext>
    </p:extLst>
  </p:cSld>
  <p:clrMapOvr>
    <a:masterClrMapping/>
  </p:clrMapOvr>
  <p:transition>
    <p:fad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TotalTime>
  <Words>799</Words>
  <Application>Microsoft Office PowerPoint</Application>
  <PresentationFormat>Widescreen</PresentationFormat>
  <Paragraphs>75</Paragraphs>
  <Slides>25</Slides>
  <Notes>21</Notes>
  <HiddenSlides>0</HiddenSlides>
  <MMClips>8</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25</vt:i4>
      </vt:variant>
    </vt:vector>
  </HeadingPairs>
  <TitlesOfParts>
    <vt:vector size="39" baseType="lpstr">
      <vt:lpstr>Microsoft YaHei</vt:lpstr>
      <vt:lpstr>Microsoft YaHei</vt:lpstr>
      <vt:lpstr>Arial</vt:lpstr>
      <vt:lpstr>Calibri</vt:lpstr>
      <vt:lpstr>Cambria</vt:lpstr>
      <vt:lpstr>等线</vt:lpstr>
      <vt:lpstr>等线 Light</vt:lpstr>
      <vt:lpstr>Times New Roman</vt:lpstr>
      <vt:lpstr>仓耳今楷05-6763 W05</vt:lpstr>
      <vt:lpstr>Office 主题​​</vt:lpstr>
      <vt:lpstr>2_Office 主题​​</vt:lpstr>
      <vt:lpstr>Office Theme</vt:lpstr>
      <vt:lpstr>2_Office Theme</vt:lpstr>
      <vt:lpstr>3_Office Theme</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96</cp:revision>
  <dcterms:created xsi:type="dcterms:W3CDTF">2022-07-15T01:13:52Z</dcterms:created>
  <dcterms:modified xsi:type="dcterms:W3CDTF">2025-12-01T07:44:44Z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2025-11-11T02:58:57Z</vt:lpwstr>
  </property>
  <property fmtid="{D5CDD505-2E9C-101B-9397-08002B2CF9AE}" pid="4" name="MSIP_Label_defa4170-0d19-0005-0004-bc88714345d2_Method">
    <vt:lpwstr>Privileged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c3215f72-0b67-4f8f-b8c9-67fa8f845576</vt:lpwstr>
  </property>
  <property fmtid="{D5CDD505-2E9C-101B-9397-08002B2CF9AE}" pid="7" name="MSIP_Label_defa4170-0d19-0005-0004-bc88714345d2_ActionId">
    <vt:lpwstr>40f1d5b0-125d-4722-873b-fc3feb8c9e20</vt:lpwstr>
  </property>
  <property fmtid="{D5CDD505-2E9C-101B-9397-08002B2CF9AE}" pid="8" name="MSIP_Label_defa4170-0d19-0005-0004-bc88714345d2_ContentBits">
    <vt:lpwstr>0</vt:lpwstr>
  </property>
</Properties>
</file>