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92" r:id="rId2"/>
    <p:sldMasterId id="2147483818" r:id="rId3"/>
    <p:sldMasterId id="2147483830" r:id="rId4"/>
    <p:sldMasterId id="2147483842" r:id="rId5"/>
  </p:sldMasterIdLst>
  <p:notesMasterIdLst>
    <p:notesMasterId r:id="rId47"/>
  </p:notesMasterIdLst>
  <p:sldIdLst>
    <p:sldId id="3120" r:id="rId6"/>
    <p:sldId id="3210" r:id="rId7"/>
    <p:sldId id="3121" r:id="rId8"/>
    <p:sldId id="3198" r:id="rId9"/>
    <p:sldId id="3199" r:id="rId10"/>
    <p:sldId id="3200" r:id="rId11"/>
    <p:sldId id="3201" r:id="rId12"/>
    <p:sldId id="3202" r:id="rId13"/>
    <p:sldId id="3217" r:id="rId14"/>
    <p:sldId id="2955" r:id="rId15"/>
    <p:sldId id="3203" r:id="rId16"/>
    <p:sldId id="3205" r:id="rId17"/>
    <p:sldId id="3151" r:id="rId18"/>
    <p:sldId id="3213" r:id="rId19"/>
    <p:sldId id="3212" r:id="rId20"/>
    <p:sldId id="3146" r:id="rId21"/>
    <p:sldId id="3204" r:id="rId22"/>
    <p:sldId id="3206" r:id="rId23"/>
    <p:sldId id="3218" r:id="rId24"/>
    <p:sldId id="3221" r:id="rId25"/>
    <p:sldId id="3222" r:id="rId26"/>
    <p:sldId id="3214" r:id="rId27"/>
    <p:sldId id="3181" r:id="rId28"/>
    <p:sldId id="3219" r:id="rId29"/>
    <p:sldId id="3223" r:id="rId30"/>
    <p:sldId id="3232" r:id="rId31"/>
    <p:sldId id="3233" r:id="rId32"/>
    <p:sldId id="3234" r:id="rId33"/>
    <p:sldId id="3235" r:id="rId34"/>
    <p:sldId id="3236" r:id="rId35"/>
    <p:sldId id="3237" r:id="rId36"/>
    <p:sldId id="3238" r:id="rId37"/>
    <p:sldId id="3239" r:id="rId38"/>
    <p:sldId id="3240" r:id="rId39"/>
    <p:sldId id="3172" r:id="rId40"/>
    <p:sldId id="3216" r:id="rId41"/>
    <p:sldId id="3220" r:id="rId42"/>
    <p:sldId id="3196" r:id="rId43"/>
    <p:sldId id="3224" r:id="rId44"/>
    <p:sldId id="3209" r:id="rId45"/>
    <p:sldId id="310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00FF"/>
    <a:srgbClr val="000000"/>
    <a:srgbClr val="FFFFFF"/>
    <a:srgbClr val="FFFF00"/>
    <a:srgbClr val="0000CC"/>
    <a:srgbClr val="FFCC00"/>
    <a:srgbClr val="FFCC99"/>
    <a:srgbClr val="0998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86" autoAdjust="0"/>
    <p:restoredTop sz="94671" autoAdjust="0"/>
  </p:normalViewPr>
  <p:slideViewPr>
    <p:cSldViewPr snapToGrid="0">
      <p:cViewPr varScale="1">
        <p:scale>
          <a:sx n="80" d="100"/>
          <a:sy n="80" d="100"/>
        </p:scale>
        <p:origin x="749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1363-4EE3-49AE-BA04-164DB83892F6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0E19-C2A7-4FE4-8BEE-17463F03F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97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smtClean="0"/>
              <a:t>Click vào</a:t>
            </a:r>
            <a:r>
              <a:rPr lang="en-US" baseline="0" smtClean="0"/>
              <a:t> hoa để tới câu hỏi. Tại slide câu hỏi, click vào hoa để quay về</a:t>
            </a:r>
          </a:p>
          <a:p>
            <a:pPr marL="228600" indent="-228600">
              <a:buAutoNum type="arabicPeriod"/>
            </a:pPr>
            <a:r>
              <a:rPr lang="en-US" baseline="0" smtClean="0"/>
              <a:t>Click vào nền hoặc nhấn enter để ra hình ảnh các bạn nhỏ tặng quà cô ngày 20/11</a:t>
            </a:r>
          </a:p>
          <a:p>
            <a:pPr marL="228600" indent="-228600">
              <a:buAutoNum type="arabicPeriod"/>
            </a:pPr>
            <a:r>
              <a:rPr lang="en-US" baseline="0" smtClean="0"/>
              <a:t>Click vào hình 4 bạn nhỏ để tới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3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250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104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CA92A-FC1E-4C35-829F-FA361F6E6C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024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943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8444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537B6-28D4-409F-826B-1EF4748476E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2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A B C ĐỂ RA ĐÁP ÁN ĐÚNG SAI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18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091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09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813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690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776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CA92A-FC1E-4C35-829F-FA361F6E6C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39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855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39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504927-A230-4FDC-B4FB-42428688605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675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6E933A-AAFF-446C-A7ED-DEBEB2A4C89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677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F29840-F913-4E6A-BA37-AD0F3EFB07D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281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62D876-C5C3-4AA1-8F06-8D6DB21C913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969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56175C-7EA8-4668-8637-F16485618A1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472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6D71CD-7A9B-4FF4-A154-1D8E6720AC6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569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90A8B8-5E01-45FA-98A1-4DAC5AAA38C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165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345733-18ED-456A-9019-DF8E7AFB77B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163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70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247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56ADBEA9-4753-4216-B9C7-0BC18E10E9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886C449E-54D0-4036-A6FC-F78B85EBA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A2344DCD-4835-48C5-AF8F-BE9F9742C1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9D304ACA-2F41-447E-83BB-1A6BD5FABA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3" y="441177"/>
            <a:ext cx="3674789" cy="12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516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265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413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206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reeform 2"/>
          <p:cNvSpPr/>
          <p:nvPr userDrawn="1"/>
        </p:nvSpPr>
        <p:spPr>
          <a:xfrm rot="5400000">
            <a:off x="2686657" y="-2806031"/>
            <a:ext cx="7048625" cy="12470063"/>
          </a:xfrm>
          <a:custGeom>
            <a:avLst/>
            <a:gdLst/>
            <a:ahLst/>
            <a:cxnLst/>
            <a:rect l="l" t="t" r="r" b="b"/>
            <a:pathLst>
              <a:path w="12943428" h="19719904">
                <a:moveTo>
                  <a:pt x="0" y="0"/>
                </a:moveTo>
                <a:lnTo>
                  <a:pt x="12943428" y="0"/>
                </a:lnTo>
                <a:lnTo>
                  <a:pt x="12943428" y="19719904"/>
                </a:lnTo>
                <a:lnTo>
                  <a:pt x="0" y="197199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B771CA9-D1EC-CFB9-B96B-A54296BE05FE}"/>
              </a:ext>
            </a:extLst>
          </p:cNvPr>
          <p:cNvSpPr/>
          <p:nvPr userDrawn="1"/>
        </p:nvSpPr>
        <p:spPr>
          <a:xfrm>
            <a:off x="11328400" y="6172200"/>
            <a:ext cx="609600" cy="6096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1A08850-88CF-35B6-A981-CFCBD52524F3}"/>
              </a:ext>
            </a:extLst>
          </p:cNvPr>
          <p:cNvSpPr txBox="1">
            <a:spLocks/>
          </p:cNvSpPr>
          <p:nvPr userDrawn="1"/>
        </p:nvSpPr>
        <p:spPr>
          <a:xfrm>
            <a:off x="11341100" y="6284384"/>
            <a:ext cx="596900" cy="3958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400" b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9379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7328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2425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7967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384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819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E9BB57-3685-4F68-BF48-AF85A47422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8949" y="271155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9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26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121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6845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2137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0273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reeform 2"/>
          <p:cNvSpPr/>
          <p:nvPr userDrawn="1"/>
        </p:nvSpPr>
        <p:spPr>
          <a:xfrm rot="5400000">
            <a:off x="2686657" y="-2806031"/>
            <a:ext cx="7048625" cy="12470063"/>
          </a:xfrm>
          <a:custGeom>
            <a:avLst/>
            <a:gdLst/>
            <a:ahLst/>
            <a:cxnLst/>
            <a:rect l="l" t="t" r="r" b="b"/>
            <a:pathLst>
              <a:path w="12943428" h="19719904">
                <a:moveTo>
                  <a:pt x="0" y="0"/>
                </a:moveTo>
                <a:lnTo>
                  <a:pt x="12943428" y="0"/>
                </a:lnTo>
                <a:lnTo>
                  <a:pt x="12943428" y="19719904"/>
                </a:lnTo>
                <a:lnTo>
                  <a:pt x="0" y="197199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B771CA9-D1EC-CFB9-B96B-A54296BE05FE}"/>
              </a:ext>
            </a:extLst>
          </p:cNvPr>
          <p:cNvSpPr/>
          <p:nvPr userDrawn="1"/>
        </p:nvSpPr>
        <p:spPr>
          <a:xfrm>
            <a:off x="11328400" y="6172200"/>
            <a:ext cx="609600" cy="6096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1A08850-88CF-35B6-A981-CFCBD52524F3}"/>
              </a:ext>
            </a:extLst>
          </p:cNvPr>
          <p:cNvSpPr txBox="1">
            <a:spLocks/>
          </p:cNvSpPr>
          <p:nvPr userDrawn="1"/>
        </p:nvSpPr>
        <p:spPr>
          <a:xfrm>
            <a:off x="11341100" y="6284384"/>
            <a:ext cx="596900" cy="3958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400" b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5769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4290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575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884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035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2423E9B-90CE-4AC1-A35D-0FC0A4144E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37CFDD1-6DE4-41DE-B0D6-3C533CDA11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5024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E9BB57-3685-4F68-BF48-AF85A47422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8949" y="271155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0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64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213784" y="144464"/>
            <a:ext cx="11775016" cy="6561137"/>
          </a:xfrm>
          <a:prstGeom prst="roundRect">
            <a:avLst>
              <a:gd name="adj" fmla="val 3912"/>
            </a:avLst>
          </a:prstGeom>
          <a:noFill/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7C39A-A897-4205-A1A2-A8B7004734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38964-873E-48CD-B809-D0495F2FB6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1494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DBEA30-6327-49A2-B44E-FDE8C3030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D47A4-D426-42EB-B1A7-D696A364C5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9770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6E7B0C-1890-4BF1-9CB4-D72629C2E4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05388-CF32-439E-9C26-230A50D5B6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1097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D342E-19AA-44C7-ABE5-D1EECD6B71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F9750-9D39-4036-88C9-4C02927A49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2625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5C8A7-0D9F-4745-ABAF-69E902C2492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8A45-80BD-49CF-AE78-5C695A94CC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7650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CB2FD0-AC7D-4CB9-AF95-82E3C13A40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13C45-2421-4665-A05E-9B68F38098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2675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FF711-3B26-4CBA-8C6F-26E061F21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B1D47E-CE57-468E-8EFA-98B2548C9B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4508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2C65F-CA75-4972-B8D4-A61D5C21FA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A0386-7B89-42AE-B4A4-68B4BEAF0B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037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5682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938167-8B0C-42D9-B7D8-7BAFC1C8766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DFB6DA-DF38-4721-B5AB-81958F0BC8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7811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887F3F-AA3B-44D7-A2DA-5A18E8AF66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641899-B3D5-4B51-83C6-BA8A096608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2268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8BAEBC-DA05-4611-8697-827B5A6B8B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47E3B-7B75-4559-B157-C7C7CF8F46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928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3542CE-E7DE-45CF-99BC-692DD781780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409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E4FF3D-2C61-4634-B64B-50EBB27CF8A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361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E6CB61-D04F-4CBA-8089-AC71242E7D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692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0AA85E-F1F0-451E-87F9-06A41B44593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710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39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61" r:id="rId2"/>
    <p:sldLayoutId id="2147483753" r:id="rId3"/>
    <p:sldLayoutId id="2147483763" r:id="rId4"/>
    <p:sldLayoutId id="2147483817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6B33FE-C14F-4792-88E1-B936112D4A9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8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19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770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54" r:id="rId12"/>
    <p:sldLayoutId id="2147483855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500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27B17-DF5B-4052-AF52-E22451543DC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8D138-3015-437F-96CA-A9A3E213BC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416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nimaatjes.nl/plaatjes/nieuwjaar/3/nieuwjaar37.gif" TargetMode="External"/><Relationship Id="rId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3" Type="http://schemas.openxmlformats.org/officeDocument/2006/relationships/notesSlide" Target="../notesSlides/notesSlide8.xml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7.svg"/><Relationship Id="rId1" Type="http://schemas.openxmlformats.org/officeDocument/2006/relationships/tags" Target="../tags/tag5.xml"/><Relationship Id="rId11" Type="http://schemas.openxmlformats.org/officeDocument/2006/relationships/image" Target="../media/image32.svg"/><Relationship Id="rId15" Type="http://schemas.openxmlformats.org/officeDocument/2006/relationships/image" Target="../media/image46.png"/><Relationship Id="rId10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30.svg"/><Relationship Id="rId14" Type="http://schemas.openxmlformats.org/officeDocument/2006/relationships/image" Target="../media/image3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3" Type="http://schemas.openxmlformats.org/officeDocument/2006/relationships/notesSlide" Target="../notesSlides/notesSlide12.xml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8.xml"/><Relationship Id="rId11" Type="http://schemas.openxmlformats.org/officeDocument/2006/relationships/image" Target="../media/image54.png"/><Relationship Id="rId10" Type="http://schemas.openxmlformats.org/officeDocument/2006/relationships/image" Target="../media/image142.svg"/><Relationship Id="rId4" Type="http://schemas.openxmlformats.org/officeDocument/2006/relationships/image" Target="../media/image53.png"/><Relationship Id="rId14" Type="http://schemas.openxmlformats.org/officeDocument/2006/relationships/image" Target="../media/image32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imaatjes.nl/plaatjes/nieuwjaar/3/nieuwjaar37.gif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9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17" Type="http://schemas.openxmlformats.org/officeDocument/2006/relationships/slide" Target="slide9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slide" Target="slide8.xml"/><Relationship Id="rId11" Type="http://schemas.openxmlformats.org/officeDocument/2006/relationships/slide" Target="slide7.xml"/><Relationship Id="rId5" Type="http://schemas.openxmlformats.org/officeDocument/2006/relationships/image" Target="../media/image14.png"/><Relationship Id="rId15" Type="http://schemas.openxmlformats.org/officeDocument/2006/relationships/slide" Target="slide10.xml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slide" Target="slide6.xml"/><Relationship Id="rId1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slide" Target="slide4.xml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5.gif"/><Relationship Id="rId5" Type="http://schemas.openxmlformats.org/officeDocument/2006/relationships/slide" Target="slide4.xml"/><Relationship Id="rId10" Type="http://schemas.openxmlformats.org/officeDocument/2006/relationships/image" Target="../media/image24.gif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67" y="106948"/>
            <a:ext cx="8407324" cy="680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26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8375086" y="1203735"/>
            <a:ext cx="3461170" cy="162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4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Tin học </a:t>
            </a:r>
          </a:p>
          <a:p>
            <a:pPr algn="ctr" eaLnBrk="1" hangingPunct="1">
              <a:spcBef>
                <a:spcPts val="1349"/>
              </a:spcBef>
              <a:defRPr/>
            </a:pPr>
            <a:r>
              <a:rPr lang="en-US" sz="4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Lớp: 4A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8586939" y="5018844"/>
            <a:ext cx="3592670" cy="478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 dirty="0" err="1">
                <a:latin typeface="Times New Roman" pitchFamily="18" charset="0"/>
              </a:rPr>
              <a:t>Giáo</a:t>
            </a:r>
            <a:r>
              <a:rPr lang="en-US" altLang="en-US" sz="2400" b="1" i="1" dirty="0"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latin typeface="Times New Roman" pitchFamily="18" charset="0"/>
              </a:rPr>
              <a:t>viên</a:t>
            </a:r>
            <a:r>
              <a:rPr lang="en-US" altLang="en-US" sz="2400" b="1" i="1">
                <a:latin typeface="Times New Roman" pitchFamily="18" charset="0"/>
              </a:rPr>
              <a:t>:</a:t>
            </a:r>
            <a:r>
              <a:rPr lang="vi-VN" altLang="en-US" sz="2400" b="1" i="1">
                <a:latin typeface="Times New Roman" pitchFamily="18" charset="0"/>
              </a:rPr>
              <a:t> </a:t>
            </a:r>
            <a:r>
              <a:rPr lang="en-US" altLang="en-US" sz="2400" b="1" i="1" smtClean="0">
                <a:latin typeface="Times New Roman" pitchFamily="18" charset="0"/>
              </a:rPr>
              <a:t>Vũ Thùy Dung</a:t>
            </a:r>
            <a:endParaRPr lang="en-US" altLang="en-US" sz="2400" b="1" i="1" dirty="0">
              <a:latin typeface="Times New Roman" pitchFamily="18" charset="0"/>
            </a:endParaRPr>
          </a:p>
        </p:txBody>
      </p:sp>
      <p:pic>
        <p:nvPicPr>
          <p:cNvPr id="14" name="Picture 13" descr="D:\TOAN\Hinh anh\hinh dong\pháo hoa\pháo hoa\khodohoa.com (19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7" y="3"/>
            <a:ext cx="2540001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D:\TOAN\Hinh anh\hinh dong\pháo hoa\pháo hoa\khodohoa.com (19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8803" y="76200"/>
            <a:ext cx="1860806" cy="153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0" descr="nieuwjaar37.gif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28899" y="3168601"/>
            <a:ext cx="2034113" cy="151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0" descr="nieuwjaar37.gif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76499" y="941339"/>
            <a:ext cx="2034113" cy="151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0" descr="nieuwjaar37.gif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935348" y="5565726"/>
            <a:ext cx="2034113" cy="151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0" descr="nieuwjaar37.gif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39452" y="5496893"/>
            <a:ext cx="2034114" cy="161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0" descr="nieuwjaar37.gif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452485" y="6049914"/>
            <a:ext cx="2034113" cy="151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0" descr="nieuwjaar37.gif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610734" y="5934026"/>
            <a:ext cx="2034113" cy="151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0" descr="nieuwjaar37.gif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583981" y="3130501"/>
            <a:ext cx="2034113" cy="151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0" descr="nieuwjaar37.gif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318803" y="2571307"/>
            <a:ext cx="2034113" cy="151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Tổng hợp những lời chúc 20/11 hay nhất dành cho đồng nghiệ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1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0AE030E9-A166-45CC-B296-E2C0C2E9EB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" y="4296354"/>
            <a:ext cx="12134035" cy="25616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66158" y="3903699"/>
            <a:ext cx="1881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(Tiết 2)</a:t>
            </a:r>
            <a:endParaRPr lang="en-US" sz="4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6265" y="2795703"/>
            <a:ext cx="112022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altLang="vi-VN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5: </a:t>
            </a:r>
            <a:r>
              <a:rPr lang="vi-VN" altLang="vi-VN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THAO </a:t>
            </a:r>
            <a:r>
              <a:rPr lang="vi-VN" altLang="vi-VN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TÁC VỚI TỆP VÀ THƯ MỤC</a:t>
            </a:r>
            <a:endParaRPr lang="en-US" alt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152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22" y="-297"/>
            <a:ext cx="12217443" cy="6858594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>
            <a:off x="4058014" y="-230403"/>
            <a:ext cx="8346173" cy="73188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98731" y="2177268"/>
            <a:ext cx="54933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lnSpc>
                <a:spcPct val="120000"/>
              </a:lnSpc>
              <a:defRPr/>
            </a:pPr>
            <a:r>
              <a:rPr lang="en-US" sz="4000">
                <a:latin typeface="Time new roman"/>
              </a:rPr>
              <a:t>P</a:t>
            </a:r>
            <a:r>
              <a:rPr lang="vi-VN" sz="4000" smtClean="0">
                <a:latin typeface="Time new roman"/>
              </a:rPr>
              <a:t>hát </a:t>
            </a:r>
            <a:r>
              <a:rPr lang="vi-VN" sz="4000">
                <a:latin typeface="Time new roman"/>
              </a:rPr>
              <a:t>triển năng lực tin học </a:t>
            </a:r>
            <a:r>
              <a:rPr lang="en-US" sz="4000">
                <a:latin typeface="Time new roman"/>
              </a:rPr>
              <a:t>thực hiện được các thao tác cơ bản với thư mục và tệp: </a:t>
            </a:r>
            <a:r>
              <a:rPr lang="en-US" sz="4000" smtClean="0">
                <a:latin typeface="Time new roman"/>
              </a:rPr>
              <a:t>tạo, xoá, di chuyển, sao chép, đổi tên.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9" name="WordArt 5">
            <a:hlinkClick r:id="" action="ppaction://noaction">
              <a:snd r:embed="rId4" name="chimes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109555" y="2946258"/>
            <a:ext cx="4448505" cy="9169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smtClean="0">
                <a:ln w="9525">
                  <a:solidFill>
                    <a:srgbClr val="00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</a:t>
            </a:r>
            <a:endParaRPr kumimoji="0" lang="en-US" sz="3600" b="0" i="0" u="none" strike="noStrike" kern="10" cap="none" spc="0" normalizeH="0" baseline="0" noProof="0">
              <a:ln w="9525">
                <a:solidFill>
                  <a:srgbClr val="00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79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49" y="151942"/>
            <a:ext cx="11831701" cy="655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5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594439" y="1344706"/>
            <a:ext cx="5180575" cy="4546399"/>
            <a:chOff x="6778110" y="2142765"/>
            <a:chExt cx="4682370" cy="405671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78110" y="2142765"/>
              <a:ext cx="4682370" cy="4056719"/>
            </a:xfrm>
            <a:prstGeom prst="rect">
              <a:avLst/>
            </a:prstGeom>
          </p:spPr>
        </p:pic>
        <p:sp>
          <p:nvSpPr>
            <p:cNvPr id="9" name="Title 1"/>
            <p:cNvSpPr txBox="1">
              <a:spLocks/>
            </p:cNvSpPr>
            <p:nvPr/>
          </p:nvSpPr>
          <p:spPr bwMode="auto">
            <a:xfrm>
              <a:off x="7733769" y="3640205"/>
              <a:ext cx="2525212" cy="838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685" tIns="60843" rIns="121685" bIns="60843" anchor="ctr">
              <a:normAutofit/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1219140" eaLnBrk="1" fontAlgn="auto" hangingPunct="1">
                <a:spcAft>
                  <a:spcPts val="0"/>
                </a:spcAft>
                <a:defRPr/>
              </a:pPr>
              <a:r>
                <a:rPr lang="en-US" sz="3600" b="1" smtClean="0">
                  <a:solidFill>
                    <a:srgbClr val="0000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SGK/24</a:t>
              </a:r>
              <a:endParaRPr lang="en-US" sz="3600" b="1" dirty="0">
                <a:solidFill>
                  <a:srgbClr val="00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277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9CEAD2-7F67-44D0-8C05-C025C33F2B9E}"/>
              </a:ext>
            </a:extLst>
          </p:cNvPr>
          <p:cNvSpPr/>
          <p:nvPr/>
        </p:nvSpPr>
        <p:spPr>
          <a:xfrm>
            <a:off x="566981" y="241181"/>
            <a:ext cx="11301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HỰC HÀNH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THAO TÁC V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kumimoji="0" 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 THƯ MỤC</a:t>
            </a:r>
          </a:p>
        </p:txBody>
      </p:sp>
    </p:spTree>
    <p:extLst>
      <p:ext uri="{BB962C8B-B14F-4D97-AF65-F5344CB8AC3E}">
        <p14:creationId xmlns:p14="http://schemas.microsoft.com/office/powerpoint/2010/main" val="95598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0" t="4741"/>
          <a:stretch/>
        </p:blipFill>
        <p:spPr>
          <a:xfrm>
            <a:off x="4403035" y="1098306"/>
            <a:ext cx="7333909" cy="5759693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131370" y="1098307"/>
            <a:ext cx="5104384" cy="601472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2371" b="22251"/>
          <a:stretch/>
        </p:blipFill>
        <p:spPr>
          <a:xfrm>
            <a:off x="7941690" y="427383"/>
            <a:ext cx="4270054" cy="461863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415966" y="2168921"/>
            <a:ext cx="2793611" cy="1501643"/>
            <a:chOff x="708909" y="197823"/>
            <a:chExt cx="2793611" cy="150164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A60FE7-1EBE-21F0-A049-5A86F90FC010}"/>
                </a:ext>
              </a:extLst>
            </p:cNvPr>
            <p:cNvSpPr txBox="1"/>
            <p:nvPr/>
          </p:nvSpPr>
          <p:spPr>
            <a:xfrm>
              <a:off x="708909" y="197823"/>
              <a:ext cx="27936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NHIỆM VỤ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F5B3617-06D7-4DB2-5A96-4CD7D412E86A}"/>
                </a:ext>
              </a:extLst>
            </p:cNvPr>
            <p:cNvSpPr txBox="1"/>
            <p:nvPr/>
          </p:nvSpPr>
          <p:spPr>
            <a:xfrm>
              <a:off x="1630676" y="1053135"/>
              <a:ext cx="475038" cy="64633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E9CEAD2-7F67-44D0-8C05-C025C33F2B9E}"/>
              </a:ext>
            </a:extLst>
          </p:cNvPr>
          <p:cNvSpPr/>
          <p:nvPr/>
        </p:nvSpPr>
        <p:spPr>
          <a:xfrm>
            <a:off x="131370" y="39709"/>
            <a:ext cx="11301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HỰC HÀNH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THAO TÁC V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kumimoji="0" 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 THƯ MỤC</a:t>
            </a:r>
          </a:p>
        </p:txBody>
      </p:sp>
    </p:spTree>
    <p:extLst>
      <p:ext uri="{BB962C8B-B14F-4D97-AF65-F5344CB8AC3E}">
        <p14:creationId xmlns:p14="http://schemas.microsoft.com/office/powerpoint/2010/main" val="2192940704"/>
      </p:ext>
    </p:ext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18945 0.2794 L -0.09817 0.21112 C -0.07838 0.19885 -0.05442 0.16806 -0.03021 0.13565 C -0.00534 0.09121 0.01263 0.05487 0.02292 0.02107 L 0.06771 -0.1375 " pathEditMode="relative" rAng="19080000" ptsTypes="AAAAA">
                                      <p:cBhvr>
                                        <p:cTn id="18" dur="1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4" y="-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9CEAD2-7F67-44D0-8C05-C025C33F2B9E}"/>
              </a:ext>
            </a:extLst>
          </p:cNvPr>
          <p:cNvSpPr/>
          <p:nvPr/>
        </p:nvSpPr>
        <p:spPr>
          <a:xfrm>
            <a:off x="566981" y="241181"/>
            <a:ext cx="11301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HỰC HÀNH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THAO TÁC V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kumimoji="0" 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 THƯ MỤC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79700" y="1103273"/>
            <a:ext cx="2793611" cy="646331"/>
            <a:chOff x="579700" y="1103273"/>
            <a:chExt cx="2793611" cy="6463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0A60FE7-1EBE-21F0-A049-5A86F90FC010}"/>
                </a:ext>
              </a:extLst>
            </p:cNvPr>
            <p:cNvSpPr txBox="1"/>
            <p:nvPr/>
          </p:nvSpPr>
          <p:spPr>
            <a:xfrm>
              <a:off x="579700" y="1140284"/>
              <a:ext cx="27936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NHIỆM VỤ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5B3617-06D7-4DB2-5A96-4CD7D412E86A}"/>
                </a:ext>
              </a:extLst>
            </p:cNvPr>
            <p:cNvSpPr txBox="1"/>
            <p:nvPr/>
          </p:nvSpPr>
          <p:spPr>
            <a:xfrm>
              <a:off x="2897671" y="1103273"/>
              <a:ext cx="475038" cy="64633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970" y="1242639"/>
            <a:ext cx="8116433" cy="534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1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9CEAD2-7F67-44D0-8C05-C025C33F2B9E}"/>
              </a:ext>
            </a:extLst>
          </p:cNvPr>
          <p:cNvSpPr/>
          <p:nvPr/>
        </p:nvSpPr>
        <p:spPr>
          <a:xfrm>
            <a:off x="566981" y="241181"/>
            <a:ext cx="11301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HỰC HÀNH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THAO TÁC V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kumimoji="0" 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 THƯ MỤC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A60FE7-1EBE-21F0-A049-5A86F90FC010}"/>
              </a:ext>
            </a:extLst>
          </p:cNvPr>
          <p:cNvSpPr txBox="1"/>
          <p:nvPr/>
        </p:nvSpPr>
        <p:spPr>
          <a:xfrm>
            <a:off x="639336" y="1181176"/>
            <a:ext cx="2793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NHIỆM VỤ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5B3617-06D7-4DB2-5A96-4CD7D412E86A}"/>
              </a:ext>
            </a:extLst>
          </p:cNvPr>
          <p:cNvSpPr txBox="1"/>
          <p:nvPr/>
        </p:nvSpPr>
        <p:spPr>
          <a:xfrm>
            <a:off x="2967246" y="1144165"/>
            <a:ext cx="475038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5" name="Picture 24" descr="A picture containing chart&#10;&#10;Description automatically generated">
            <a:extLst>
              <a:ext uri="{FF2B5EF4-FFF2-40B4-BE49-F238E27FC236}">
                <a16:creationId xmlns:a16="http://schemas.microsoft.com/office/drawing/2014/main" id="{B3D66CED-13AF-87E7-4887-67DE8BF02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497" y="1042338"/>
            <a:ext cx="4651528" cy="58156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0ABE72-C16C-630A-FDE2-03CB1E4A8774}"/>
              </a:ext>
            </a:extLst>
          </p:cNvPr>
          <p:cNvSpPr txBox="1"/>
          <p:nvPr/>
        </p:nvSpPr>
        <p:spPr>
          <a:xfrm>
            <a:off x="565302" y="1965668"/>
            <a:ext cx="7164309" cy="3621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 tạo cây thư mục theo gợi ý như ở Hình 18. Sau đó sao chép tệp trình chiếu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Gioi thieu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ở ổ đĩa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CDD5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 thư mục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 An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rồi xoá tệp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Gioi thieu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ở ổ đĩa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CDD5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CDD500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493818" y="2623128"/>
            <a:ext cx="2669309" cy="9237"/>
          </a:xfrm>
          <a:prstGeom prst="line">
            <a:avLst/>
          </a:prstGeom>
          <a:ln w="38100">
            <a:solidFill>
              <a:srgbClr val="FF0000">
                <a:alpha val="9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287818" y="3343564"/>
            <a:ext cx="2156691" cy="4622"/>
          </a:xfrm>
          <a:prstGeom prst="line">
            <a:avLst/>
          </a:prstGeom>
          <a:ln w="38100">
            <a:solidFill>
              <a:srgbClr val="FF0000">
                <a:alpha val="9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258377" y="4755862"/>
            <a:ext cx="1126837" cy="18477"/>
          </a:xfrm>
          <a:prstGeom prst="line">
            <a:avLst/>
          </a:prstGeom>
          <a:ln w="38100">
            <a:solidFill>
              <a:srgbClr val="FF0000">
                <a:alpha val="9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169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B3D66CED-13AF-87E7-4887-67DE8BF02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285" y="0"/>
            <a:ext cx="5690716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331" y="4851069"/>
            <a:ext cx="2706782" cy="20069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864" y="97431"/>
            <a:ext cx="6430272" cy="47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75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0AE030E9-A166-45CC-B296-E2C0C2E9EB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" y="4296354"/>
            <a:ext cx="12134035" cy="2561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634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2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85800" y="720229"/>
            <a:ext cx="10247641" cy="6272051"/>
            <a:chOff x="0" y="0"/>
            <a:chExt cx="868118" cy="5313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3307" cy="535568"/>
            </a:xfrm>
            <a:custGeom>
              <a:avLst/>
              <a:gdLst/>
              <a:ahLst/>
              <a:cxnLst/>
              <a:rect l="l" t="t" r="r" b="b"/>
              <a:pathLst>
                <a:path w="883307" h="535568">
                  <a:moveTo>
                    <a:pt x="492898" y="0"/>
                  </a:moveTo>
                  <a:cubicBezTo>
                    <a:pt x="502421" y="0"/>
                    <a:pt x="512000" y="0"/>
                    <a:pt x="521503" y="0"/>
                  </a:cubicBezTo>
                  <a:cubicBezTo>
                    <a:pt x="597269" y="8874"/>
                    <a:pt x="644620" y="38415"/>
                    <a:pt x="666187" y="86752"/>
                  </a:cubicBezTo>
                  <a:cubicBezTo>
                    <a:pt x="792502" y="80306"/>
                    <a:pt x="883307" y="171704"/>
                    <a:pt x="828372" y="261408"/>
                  </a:cubicBezTo>
                  <a:cubicBezTo>
                    <a:pt x="846984" y="280258"/>
                    <a:pt x="862511" y="301343"/>
                    <a:pt x="868118" y="329642"/>
                  </a:cubicBezTo>
                  <a:cubicBezTo>
                    <a:pt x="868118" y="337749"/>
                    <a:pt x="868118" y="345836"/>
                    <a:pt x="868118" y="353942"/>
                  </a:cubicBezTo>
                  <a:cubicBezTo>
                    <a:pt x="851407" y="425967"/>
                    <a:pt x="779498" y="474637"/>
                    <a:pt x="661444" y="461535"/>
                  </a:cubicBezTo>
                  <a:cubicBezTo>
                    <a:pt x="631069" y="498517"/>
                    <a:pt x="577021" y="535568"/>
                    <a:pt x="492916" y="530939"/>
                  </a:cubicBezTo>
                  <a:cubicBezTo>
                    <a:pt x="449444" y="528512"/>
                    <a:pt x="419201" y="514449"/>
                    <a:pt x="392722" y="497364"/>
                  </a:cubicBezTo>
                  <a:cubicBezTo>
                    <a:pt x="364832" y="511566"/>
                    <a:pt x="334627" y="522711"/>
                    <a:pt x="290985" y="522834"/>
                  </a:cubicBezTo>
                  <a:cubicBezTo>
                    <a:pt x="190019" y="523044"/>
                    <a:pt x="122476" y="468331"/>
                    <a:pt x="120839" y="393283"/>
                  </a:cubicBezTo>
                  <a:cubicBezTo>
                    <a:pt x="55931" y="375726"/>
                    <a:pt x="11969" y="342955"/>
                    <a:pt x="0" y="286878"/>
                  </a:cubicBezTo>
                  <a:cubicBezTo>
                    <a:pt x="0" y="278773"/>
                    <a:pt x="0" y="270649"/>
                    <a:pt x="0" y="262578"/>
                  </a:cubicBezTo>
                  <a:cubicBezTo>
                    <a:pt x="13211" y="207010"/>
                    <a:pt x="54783" y="172105"/>
                    <a:pt x="124001" y="157309"/>
                  </a:cubicBezTo>
                  <a:cubicBezTo>
                    <a:pt x="119842" y="63570"/>
                    <a:pt x="258296" y="4996"/>
                    <a:pt x="372040" y="46293"/>
                  </a:cubicBezTo>
                  <a:cubicBezTo>
                    <a:pt x="399121" y="25872"/>
                    <a:pt x="437437" y="3599"/>
                    <a:pt x="492898" y="0"/>
                  </a:cubicBezTo>
                  <a:close/>
                </a:path>
              </a:pathLst>
            </a:custGeom>
            <a:solidFill>
              <a:srgbClr val="FAF8F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40693" y="107605"/>
              <a:ext cx="786732" cy="3478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805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0788867" y="28726"/>
            <a:ext cx="1437928" cy="1158087"/>
          </a:xfrm>
          <a:custGeom>
            <a:avLst/>
            <a:gdLst/>
            <a:ahLst/>
            <a:cxnLst/>
            <a:rect l="l" t="t" r="r" b="b"/>
            <a:pathLst>
              <a:path w="3699554" h="3139997">
                <a:moveTo>
                  <a:pt x="0" y="0"/>
                </a:moveTo>
                <a:lnTo>
                  <a:pt x="3699554" y="0"/>
                </a:lnTo>
                <a:lnTo>
                  <a:pt x="3699554" y="3139996"/>
                </a:lnTo>
                <a:lnTo>
                  <a:pt x="0" y="31399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3624644" y="254345"/>
            <a:ext cx="3891976" cy="1044594"/>
          </a:xfrm>
          <a:custGeom>
            <a:avLst/>
            <a:gdLst/>
            <a:ahLst/>
            <a:cxnLst/>
            <a:rect l="l" t="t" r="r" b="b"/>
            <a:pathLst>
              <a:path w="5546579" h="1353481">
                <a:moveTo>
                  <a:pt x="0" y="0"/>
                </a:moveTo>
                <a:lnTo>
                  <a:pt x="5546580" y="0"/>
                </a:lnTo>
                <a:lnTo>
                  <a:pt x="5546580" y="1353481"/>
                </a:lnTo>
                <a:lnTo>
                  <a:pt x="0" y="13534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81978" y="1921407"/>
            <a:ext cx="674990" cy="928634"/>
          </a:xfrm>
          <a:custGeom>
            <a:avLst/>
            <a:gdLst/>
            <a:ahLst/>
            <a:cxnLst/>
            <a:rect l="l" t="t" r="r" b="b"/>
            <a:pathLst>
              <a:path w="1012485" h="1545779">
                <a:moveTo>
                  <a:pt x="0" y="0"/>
                </a:moveTo>
                <a:lnTo>
                  <a:pt x="1012485" y="0"/>
                </a:lnTo>
                <a:lnTo>
                  <a:pt x="1012485" y="1545779"/>
                </a:lnTo>
                <a:lnTo>
                  <a:pt x="0" y="15457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36515" y="3347474"/>
            <a:ext cx="620453" cy="989777"/>
          </a:xfrm>
          <a:custGeom>
            <a:avLst/>
            <a:gdLst/>
            <a:ahLst/>
            <a:cxnLst/>
            <a:rect l="l" t="t" r="r" b="b"/>
            <a:pathLst>
              <a:path w="1006611" h="1274191">
                <a:moveTo>
                  <a:pt x="0" y="0"/>
                </a:moveTo>
                <a:lnTo>
                  <a:pt x="1006611" y="0"/>
                </a:lnTo>
                <a:lnTo>
                  <a:pt x="1006611" y="1274191"/>
                </a:lnTo>
                <a:lnTo>
                  <a:pt x="0" y="127419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036515" y="4903592"/>
            <a:ext cx="644912" cy="1014195"/>
          </a:xfrm>
          <a:custGeom>
            <a:avLst/>
            <a:gdLst/>
            <a:ahLst/>
            <a:cxnLst/>
            <a:rect l="l" t="t" r="r" b="b"/>
            <a:pathLst>
              <a:path w="1024971" h="1521293">
                <a:moveTo>
                  <a:pt x="0" y="0"/>
                </a:moveTo>
                <a:lnTo>
                  <a:pt x="1024971" y="0"/>
                </a:lnTo>
                <a:lnTo>
                  <a:pt x="1024971" y="1521293"/>
                </a:lnTo>
                <a:lnTo>
                  <a:pt x="0" y="15212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866327" y="1796974"/>
            <a:ext cx="9726770" cy="1273654"/>
            <a:chOff x="0" y="0"/>
            <a:chExt cx="2064018" cy="30299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64018" cy="302991"/>
            </a:xfrm>
            <a:custGeom>
              <a:avLst/>
              <a:gdLst/>
              <a:ahLst/>
              <a:cxnLst/>
              <a:rect l="l" t="t" r="r" b="b"/>
              <a:pathLst>
                <a:path w="2064018" h="302991">
                  <a:moveTo>
                    <a:pt x="1860818" y="0"/>
                  </a:moveTo>
                  <a:cubicBezTo>
                    <a:pt x="1973042" y="0"/>
                    <a:pt x="2064018" y="67827"/>
                    <a:pt x="2064018" y="151496"/>
                  </a:cubicBezTo>
                  <a:cubicBezTo>
                    <a:pt x="2064018" y="235164"/>
                    <a:pt x="1973042" y="302991"/>
                    <a:pt x="1860818" y="302991"/>
                  </a:cubicBezTo>
                  <a:lnTo>
                    <a:pt x="203200" y="302991"/>
                  </a:lnTo>
                  <a:cubicBezTo>
                    <a:pt x="90976" y="302991"/>
                    <a:pt x="0" y="235164"/>
                    <a:pt x="0" y="151496"/>
                  </a:cubicBezTo>
                  <a:cubicBezTo>
                    <a:pt x="0" y="6782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DB1C5"/>
            </a:solidFill>
          </p:spPr>
          <p:txBody>
            <a:bodyPr/>
            <a:lstStyle/>
            <a:p>
              <a:pPr defTabSz="609630"/>
              <a:endParaRPr lang="en-US" sz="3000">
                <a:solidFill>
                  <a:prstClr val="black"/>
                </a:solidFill>
                <a:latin typeface="Time new roman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9050"/>
              <a:ext cx="2064018" cy="28394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805"/>
                </a:lnSpc>
              </a:pPr>
              <a:endParaRPr sz="3000">
                <a:solidFill>
                  <a:prstClr val="black"/>
                </a:solidFill>
                <a:latin typeface="Time new roman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921605" y="3285898"/>
            <a:ext cx="9726771" cy="1299921"/>
            <a:chOff x="0" y="0"/>
            <a:chExt cx="2064018" cy="31747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064018" cy="317471"/>
            </a:xfrm>
            <a:custGeom>
              <a:avLst/>
              <a:gdLst/>
              <a:ahLst/>
              <a:cxnLst/>
              <a:rect l="l" t="t" r="r" b="b"/>
              <a:pathLst>
                <a:path w="2064018" h="317471">
                  <a:moveTo>
                    <a:pt x="1860818" y="0"/>
                  </a:moveTo>
                  <a:cubicBezTo>
                    <a:pt x="1973042" y="0"/>
                    <a:pt x="2064018" y="71068"/>
                    <a:pt x="2064018" y="158736"/>
                  </a:cubicBezTo>
                  <a:cubicBezTo>
                    <a:pt x="2064018" y="246403"/>
                    <a:pt x="1973042" y="317471"/>
                    <a:pt x="1860818" y="317471"/>
                  </a:cubicBezTo>
                  <a:lnTo>
                    <a:pt x="203200" y="317471"/>
                  </a:lnTo>
                  <a:cubicBezTo>
                    <a:pt x="90976" y="317471"/>
                    <a:pt x="0" y="246403"/>
                    <a:pt x="0" y="158736"/>
                  </a:cubicBezTo>
                  <a:cubicBezTo>
                    <a:pt x="0" y="7106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pPr defTabSz="609630"/>
              <a:endParaRPr lang="en-US" sz="3000">
                <a:solidFill>
                  <a:prstClr val="black"/>
                </a:solidFill>
                <a:latin typeface="Time new roman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19050"/>
              <a:ext cx="2064018" cy="2984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805"/>
                </a:lnSpc>
              </a:pPr>
              <a:endParaRPr sz="3000">
                <a:solidFill>
                  <a:prstClr val="black"/>
                </a:solidFill>
                <a:latin typeface="Time new roman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921605" y="4800179"/>
            <a:ext cx="9726771" cy="1248600"/>
            <a:chOff x="0" y="0"/>
            <a:chExt cx="2064018" cy="406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064018" cy="406400"/>
            </a:xfrm>
            <a:custGeom>
              <a:avLst/>
              <a:gdLst/>
              <a:ahLst/>
              <a:cxnLst/>
              <a:rect l="l" t="t" r="r" b="b"/>
              <a:pathLst>
                <a:path w="2064018" h="406400">
                  <a:moveTo>
                    <a:pt x="1860818" y="0"/>
                  </a:moveTo>
                  <a:cubicBezTo>
                    <a:pt x="1973042" y="0"/>
                    <a:pt x="2064018" y="90976"/>
                    <a:pt x="2064018" y="203200"/>
                  </a:cubicBezTo>
                  <a:cubicBezTo>
                    <a:pt x="2064018" y="315424"/>
                    <a:pt x="1973042" y="406400"/>
                    <a:pt x="186081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pPr defTabSz="609630"/>
              <a:endParaRPr lang="en-US" sz="3000">
                <a:solidFill>
                  <a:prstClr val="black"/>
                </a:solidFill>
                <a:latin typeface="Time new roman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9050"/>
              <a:ext cx="2064018" cy="3873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805"/>
                </a:lnSpc>
              </a:pPr>
              <a:endParaRPr sz="3000">
                <a:solidFill>
                  <a:prstClr val="black"/>
                </a:solidFill>
                <a:latin typeface="Time new roman"/>
              </a:endParaRPr>
            </a:p>
          </p:txBody>
        </p:sp>
      </p:grpSp>
      <p:sp>
        <p:nvSpPr>
          <p:cNvPr id="29" name="Freeform 29"/>
          <p:cNvSpPr/>
          <p:nvPr/>
        </p:nvSpPr>
        <p:spPr>
          <a:xfrm>
            <a:off x="10842278" y="5929904"/>
            <a:ext cx="1384517" cy="1049462"/>
          </a:xfrm>
          <a:custGeom>
            <a:avLst/>
            <a:gdLst/>
            <a:ahLst/>
            <a:cxnLst/>
            <a:rect l="l" t="t" r="r" b="b"/>
            <a:pathLst>
              <a:path w="3364114" h="2555325">
                <a:moveTo>
                  <a:pt x="0" y="0"/>
                </a:moveTo>
                <a:lnTo>
                  <a:pt x="3364114" y="0"/>
                </a:lnTo>
                <a:lnTo>
                  <a:pt x="3364114" y="2555324"/>
                </a:lnTo>
                <a:lnTo>
                  <a:pt x="0" y="255532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4436038" y="544954"/>
            <a:ext cx="2440489" cy="386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841"/>
              </a:lnSpc>
              <a:spcBef>
                <a:spcPct val="0"/>
              </a:spcBef>
            </a:pPr>
            <a:r>
              <a:rPr lang="en-US" sz="4000" b="1" smtClean="0">
                <a:solidFill>
                  <a:srgbClr val="FFFF00"/>
                </a:solidFill>
                <a:latin typeface="Time new roman"/>
                <a:ea typeface="Montserrat Bold"/>
                <a:cs typeface="Montserrat Bold"/>
                <a:sym typeface="Montserrat Bold"/>
              </a:rPr>
              <a:t>LƯU Ý</a:t>
            </a:r>
            <a:endParaRPr lang="en-US" sz="4000" b="1">
              <a:solidFill>
                <a:srgbClr val="FFFF00"/>
              </a:solidFill>
              <a:latin typeface="Time new roman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2122598" y="1921407"/>
            <a:ext cx="919949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20000"/>
              </a:lnSpc>
              <a:spcBef>
                <a:spcPct val="0"/>
              </a:spcBef>
            </a:pPr>
            <a:r>
              <a:rPr lang="en-US" sz="3000" smtClean="0">
                <a:latin typeface="Time new roman"/>
                <a:ea typeface="Montserrat Bold"/>
                <a:cs typeface="Montserrat Bold"/>
                <a:sym typeface="Montserrat Bold"/>
              </a:rPr>
              <a:t>Sao chép một thư mục được thực hiện tương tự như sao chép một tệp.</a:t>
            </a:r>
            <a:endParaRPr lang="en-US" sz="3000">
              <a:latin typeface="Time new roman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6" name="TextBox 32"/>
          <p:cNvSpPr txBox="1"/>
          <p:nvPr/>
        </p:nvSpPr>
        <p:spPr>
          <a:xfrm>
            <a:off x="2213563" y="3415760"/>
            <a:ext cx="918527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20000"/>
              </a:lnSpc>
              <a:spcBef>
                <a:spcPct val="0"/>
              </a:spcBef>
            </a:pPr>
            <a:r>
              <a:rPr lang="en-US" sz="3000" smtClean="0">
                <a:latin typeface="Time new roman"/>
                <a:ea typeface="Montserrat Bold"/>
                <a:cs typeface="Montserrat Bold"/>
                <a:sym typeface="Montserrat Bold"/>
              </a:rPr>
              <a:t>Khi sao chép thư mục thì tất cả các tệp và thư mục con của thư mục đó cũng được sao chép.</a:t>
            </a:r>
            <a:endParaRPr lang="en-US" sz="3000">
              <a:latin typeface="Time new roman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7" name="TextBox 32"/>
          <p:cNvSpPr txBox="1"/>
          <p:nvPr/>
        </p:nvSpPr>
        <p:spPr>
          <a:xfrm>
            <a:off x="2142870" y="5135773"/>
            <a:ext cx="932058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20000"/>
              </a:lnSpc>
              <a:spcBef>
                <a:spcPct val="0"/>
              </a:spcBef>
            </a:pPr>
            <a:r>
              <a:rPr lang="en-US" sz="3000" smtClean="0">
                <a:latin typeface="Time new roman"/>
                <a:ea typeface="Montserrat Bold"/>
                <a:cs typeface="Montserrat Bold"/>
                <a:sym typeface="Montserrat Bold"/>
              </a:rPr>
              <a:t>Thao tác xóa tệp thực hiện tương tự như xóa thư mục.</a:t>
            </a:r>
            <a:endParaRPr lang="en-US" sz="3000">
              <a:latin typeface="Time new roman"/>
              <a:ea typeface="Montserrat Bold"/>
              <a:cs typeface="Montserrat Bold"/>
              <a:sym typeface="Montserrat Bold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541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0AE030E9-A166-45CC-B296-E2C0C2E9EB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" y="4296354"/>
            <a:ext cx="12134035" cy="2561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648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131370" y="1098307"/>
            <a:ext cx="5104384" cy="601472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415966" y="2168921"/>
            <a:ext cx="2793611" cy="1501643"/>
            <a:chOff x="708909" y="197823"/>
            <a:chExt cx="2793611" cy="150164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A60FE7-1EBE-21F0-A049-5A86F90FC010}"/>
                </a:ext>
              </a:extLst>
            </p:cNvPr>
            <p:cNvSpPr txBox="1"/>
            <p:nvPr/>
          </p:nvSpPr>
          <p:spPr>
            <a:xfrm>
              <a:off x="708909" y="197823"/>
              <a:ext cx="27936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NHIỆM VỤ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F5B3617-06D7-4DB2-5A96-4CD7D412E86A}"/>
                </a:ext>
              </a:extLst>
            </p:cNvPr>
            <p:cNvSpPr txBox="1"/>
            <p:nvPr/>
          </p:nvSpPr>
          <p:spPr>
            <a:xfrm>
              <a:off x="1630676" y="1053135"/>
              <a:ext cx="475038" cy="64633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E9CEAD2-7F67-44D0-8C05-C025C33F2B9E}"/>
              </a:ext>
            </a:extLst>
          </p:cNvPr>
          <p:cNvSpPr/>
          <p:nvPr/>
        </p:nvSpPr>
        <p:spPr>
          <a:xfrm>
            <a:off x="131370" y="39709"/>
            <a:ext cx="11301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HỰC HÀNH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THAO TÁC V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kumimoji="0" 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 THƯ MỤC</a:t>
            </a:r>
          </a:p>
        </p:txBody>
      </p:sp>
      <p:pic>
        <p:nvPicPr>
          <p:cNvPr id="14" name="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10300593" y="3534202"/>
            <a:ext cx="1831840" cy="2142698"/>
          </a:xfrm>
          <a:prstGeom prst="rect">
            <a:avLst/>
          </a:prstGeom>
        </p:spPr>
      </p:pic>
      <p:pic>
        <p:nvPicPr>
          <p:cNvPr id="15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800996" y="3948967"/>
            <a:ext cx="2132229" cy="2597120"/>
          </a:xfrm>
          <a:prstGeom prst="rect">
            <a:avLst/>
          </a:prstGeom>
        </p:spPr>
      </p:pic>
      <p:pic>
        <p:nvPicPr>
          <p:cNvPr id="16" name="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347357" y="4379545"/>
            <a:ext cx="1991270" cy="2523515"/>
          </a:xfrm>
          <a:prstGeom prst="rect">
            <a:avLst/>
          </a:prstGeom>
        </p:spPr>
      </p:pic>
      <p:pic>
        <p:nvPicPr>
          <p:cNvPr id="17" name="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367124" y="4339492"/>
            <a:ext cx="2376264" cy="260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11998"/>
      </p:ext>
    </p:ext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F5B3617-06D7-4DB2-5A96-4CD7D412E86A}"/>
              </a:ext>
            </a:extLst>
          </p:cNvPr>
          <p:cNvSpPr txBox="1"/>
          <p:nvPr/>
        </p:nvSpPr>
        <p:spPr>
          <a:xfrm>
            <a:off x="3229022" y="758733"/>
            <a:ext cx="378302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0ABE72-C16C-630A-FDE2-03CB1E4A8774}"/>
              </a:ext>
            </a:extLst>
          </p:cNvPr>
          <p:cNvSpPr txBox="1"/>
          <p:nvPr/>
        </p:nvSpPr>
        <p:spPr>
          <a:xfrm>
            <a:off x="3607324" y="823785"/>
            <a:ext cx="8602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 hãy thực hiện các yêu cầu sau: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8CB358-0CC0-2DD5-753B-C1BCBD1EA40F}"/>
              </a:ext>
            </a:extLst>
          </p:cNvPr>
          <p:cNvSpPr txBox="1"/>
          <p:nvPr/>
        </p:nvSpPr>
        <p:spPr>
          <a:xfrm>
            <a:off x="814756" y="1660043"/>
            <a:ext cx="10954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Di chuyển thư mục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 An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Nhom 1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CDD5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sang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Nhom 2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9D8FF3-A8C6-CBD5-B617-EB3F57F8E042}"/>
              </a:ext>
            </a:extLst>
          </p:cNvPr>
          <p:cNvSpPr txBox="1"/>
          <p:nvPr/>
        </p:nvSpPr>
        <p:spPr>
          <a:xfrm>
            <a:off x="814756" y="2689261"/>
            <a:ext cx="10577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Đổi tên tệp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Gioi thieu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CDD5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Gioi thieu nhom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A60FE7-1EBE-21F0-A049-5A86F90FC010}"/>
              </a:ext>
            </a:extLst>
          </p:cNvPr>
          <p:cNvSpPr txBox="1"/>
          <p:nvPr/>
        </p:nvSpPr>
        <p:spPr>
          <a:xfrm>
            <a:off x="631908" y="770673"/>
            <a:ext cx="2885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NHIỆM VỤ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698" y="3335592"/>
            <a:ext cx="4590332" cy="32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0AE030E9-A166-45CC-B296-E2C0C2E9EB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" y="4296354"/>
            <a:ext cx="12134035" cy="2561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892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683451" y="1911172"/>
            <a:ext cx="8046805" cy="3784380"/>
          </a:xfrm>
          <a:custGeom>
            <a:avLst/>
            <a:gdLst/>
            <a:ahLst/>
            <a:cxnLst/>
            <a:rect l="l" t="t" r="r" b="b"/>
            <a:pathLst>
              <a:path w="8525949" h="6149341">
                <a:moveTo>
                  <a:pt x="0" y="0"/>
                </a:moveTo>
                <a:lnTo>
                  <a:pt x="8525949" y="0"/>
                </a:lnTo>
                <a:lnTo>
                  <a:pt x="8525949" y="6149341"/>
                </a:lnTo>
                <a:lnTo>
                  <a:pt x="0" y="61493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437776" y="5511633"/>
            <a:ext cx="1754224" cy="1346367"/>
          </a:xfrm>
          <a:custGeom>
            <a:avLst/>
            <a:gdLst/>
            <a:ahLst/>
            <a:cxnLst/>
            <a:rect l="l" t="t" r="r" b="b"/>
            <a:pathLst>
              <a:path w="2631336" h="2019551">
                <a:moveTo>
                  <a:pt x="0" y="0"/>
                </a:moveTo>
                <a:lnTo>
                  <a:pt x="2631336" y="0"/>
                </a:lnTo>
                <a:lnTo>
                  <a:pt x="2631336" y="2019551"/>
                </a:lnTo>
                <a:lnTo>
                  <a:pt x="0" y="201955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199505" y="4103470"/>
            <a:ext cx="1643049" cy="1448871"/>
          </a:xfrm>
          <a:custGeom>
            <a:avLst/>
            <a:gdLst/>
            <a:ahLst/>
            <a:cxnLst/>
            <a:rect l="l" t="t" r="r" b="b"/>
            <a:pathLst>
              <a:path w="2464574" h="2173306">
                <a:moveTo>
                  <a:pt x="0" y="0"/>
                </a:moveTo>
                <a:lnTo>
                  <a:pt x="2464573" y="0"/>
                </a:lnTo>
                <a:lnTo>
                  <a:pt x="2464573" y="2173306"/>
                </a:lnTo>
                <a:lnTo>
                  <a:pt x="0" y="21733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461009" y="2488803"/>
            <a:ext cx="6334992" cy="2339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37505" lvl="1" algn="ctr" defTabSz="609630"/>
            <a:r>
              <a:rPr lang="en-US" sz="3800" smtClean="0">
                <a:latin typeface="Time new roman"/>
                <a:ea typeface="Montserrat Bold"/>
                <a:cs typeface="Montserrat Bold"/>
                <a:sym typeface="Montserrat Bold"/>
              </a:rPr>
              <a:t>Khi di chuyển một thư mục thì các tệp và thư mục con của thư mục đó cũng di chuyển theo. </a:t>
            </a:r>
            <a:endParaRPr lang="en-US" sz="3800">
              <a:latin typeface="Time new roman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7" name="Freeform 11"/>
          <p:cNvSpPr/>
          <p:nvPr/>
        </p:nvSpPr>
        <p:spPr>
          <a:xfrm>
            <a:off x="3682517" y="580886"/>
            <a:ext cx="3891976" cy="1044594"/>
          </a:xfrm>
          <a:custGeom>
            <a:avLst/>
            <a:gdLst/>
            <a:ahLst/>
            <a:cxnLst/>
            <a:rect l="l" t="t" r="r" b="b"/>
            <a:pathLst>
              <a:path w="5546579" h="1353481">
                <a:moveTo>
                  <a:pt x="0" y="0"/>
                </a:moveTo>
                <a:lnTo>
                  <a:pt x="5546580" y="0"/>
                </a:lnTo>
                <a:lnTo>
                  <a:pt x="5546580" y="1353481"/>
                </a:lnTo>
                <a:lnTo>
                  <a:pt x="0" y="13534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31"/>
          <p:cNvSpPr txBox="1"/>
          <p:nvPr/>
        </p:nvSpPr>
        <p:spPr>
          <a:xfrm>
            <a:off x="4493911" y="871495"/>
            <a:ext cx="2440489" cy="386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841"/>
              </a:lnSpc>
              <a:spcBef>
                <a:spcPct val="0"/>
              </a:spcBef>
            </a:pPr>
            <a:r>
              <a:rPr lang="en-US" sz="4000" b="1" smtClean="0">
                <a:solidFill>
                  <a:srgbClr val="FFFF00"/>
                </a:solidFill>
                <a:latin typeface="Time new roman"/>
                <a:ea typeface="Montserrat Bold"/>
                <a:cs typeface="Montserrat Bold"/>
                <a:sym typeface="Montserrat Bold"/>
              </a:rPr>
              <a:t>LƯU Ý</a:t>
            </a:r>
            <a:endParaRPr lang="en-US" sz="4000" b="1">
              <a:solidFill>
                <a:srgbClr val="FFFF00"/>
              </a:solidFill>
              <a:latin typeface="Time new roman"/>
              <a:ea typeface="Montserrat Bold"/>
              <a:cs typeface="Montserrat Bold"/>
              <a:sym typeface="Montserrat Bold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6510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86" y="118464"/>
            <a:ext cx="12062314" cy="289095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563138" y="1066800"/>
            <a:ext cx="685800" cy="17240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23950" y="5504315"/>
            <a:ext cx="10306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các lệnh hoặc biểu tượng trên thanh công cụ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88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86" y="118464"/>
            <a:ext cx="12062314" cy="2890954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366341" y="993913"/>
            <a:ext cx="684972" cy="6505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886550" y="993913"/>
            <a:ext cx="685800" cy="17240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741003" y="1066800"/>
            <a:ext cx="594692" cy="12688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4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86" y="118464"/>
            <a:ext cx="12062314" cy="289095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532593" y="924339"/>
            <a:ext cx="685800" cy="17240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166541" y="924339"/>
            <a:ext cx="533051" cy="14908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768271" y="924339"/>
            <a:ext cx="533051" cy="14908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8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86" y="118464"/>
            <a:ext cx="12062314" cy="289095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158758" y="884582"/>
            <a:ext cx="685800" cy="17240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21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8546" y="136364"/>
            <a:ext cx="5144654" cy="338554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5400" b="1" u="sng" smtClean="0">
                <a:ln>
                  <a:solidFill>
                    <a:srgbClr val="C00000"/>
                  </a:solidFill>
                </a:ln>
                <a:solidFill>
                  <a:srgbClr val="0000CC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ea typeface="FangSong" pitchFamily="49" charset="-122"/>
                <a:cs typeface="Times New Roman" pitchFamily="18" charset="0"/>
              </a:rPr>
              <a:t>Trò chơi</a:t>
            </a:r>
          </a:p>
          <a:p>
            <a:pPr algn="ctr"/>
            <a:r>
              <a:rPr lang="en-US" sz="8000" b="1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ea typeface="FangSong" pitchFamily="49" charset="-122"/>
                <a:cs typeface="Times New Roman" pitchFamily="18" charset="0"/>
              </a:rPr>
              <a:t>Món quà </a:t>
            </a:r>
          </a:p>
          <a:p>
            <a:pPr algn="ctr"/>
            <a:r>
              <a:rPr lang="en-US" sz="8000" b="1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ea typeface="FangSong" pitchFamily="49" charset="-122"/>
                <a:cs typeface="Times New Roman" pitchFamily="18" charset="0"/>
              </a:rPr>
              <a:t>tặng cô</a:t>
            </a:r>
            <a:endParaRPr lang="en-US" sz="8000" b="1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ea typeface="FangSong" pitchFamily="49" charset="-122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0" y="504825"/>
            <a:ext cx="6659419" cy="5187251"/>
          </a:xfrm>
          <a:prstGeom prst="rect">
            <a:avLst/>
          </a:prstGeom>
        </p:spPr>
      </p:pic>
      <p:pic>
        <p:nvPicPr>
          <p:cNvPr id="5" name="Picture 40" descr="nieuwjaar37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15" y="3814618"/>
            <a:ext cx="3243605" cy="304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:\TOAN\Hinh anh\hinh dong\pháo hoa\pháo hoa\khodohoa.com (19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8204" y="3454400"/>
            <a:ext cx="3613546" cy="321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0" descr="nieuwjaar37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5436679" y="5526595"/>
            <a:ext cx="1433483" cy="146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0" descr="nieuwjaar37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963669" y="5526594"/>
            <a:ext cx="1433483" cy="146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0" descr="nieuwjaar37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10490660" y="5526595"/>
            <a:ext cx="1433483" cy="146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681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86" y="118464"/>
            <a:ext cx="12062314" cy="289095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817943" y="974035"/>
            <a:ext cx="685800" cy="17240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14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100" y="0"/>
            <a:ext cx="64389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2970665"/>
            <a:ext cx="550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các lệnh ở bảng chọn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83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39060" cy="68345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950" y="2342362"/>
            <a:ext cx="3829050" cy="45156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5775" y="428625"/>
            <a:ext cx="704850" cy="2667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52450" y="4695825"/>
            <a:ext cx="704850" cy="2667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52450" y="5010150"/>
            <a:ext cx="704850" cy="2667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2450" y="5715000"/>
            <a:ext cx="704850" cy="2667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2450" y="6029324"/>
            <a:ext cx="895350" cy="2762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791575" y="4600181"/>
            <a:ext cx="704850" cy="2667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2869" y="40588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Time new roman"/>
              </a:rPr>
              <a:t>1</a:t>
            </a:r>
            <a:endParaRPr lang="en-US">
              <a:solidFill>
                <a:srgbClr val="FF0000"/>
              </a:solidFill>
              <a:latin typeface="Time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9544" y="464450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Time new roman"/>
              </a:rPr>
              <a:t>2</a:t>
            </a:r>
            <a:endParaRPr lang="en-US">
              <a:solidFill>
                <a:srgbClr val="FF0000"/>
              </a:solidFill>
              <a:latin typeface="Time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0494" y="497788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Time new roman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1444" y="567320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Time new roman"/>
              </a:rPr>
              <a:t>4</a:t>
            </a:r>
            <a:endParaRPr lang="en-US">
              <a:solidFill>
                <a:srgbClr val="FF0000"/>
              </a:solidFill>
              <a:latin typeface="Time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1444" y="59864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Time new roman"/>
              </a:rPr>
              <a:t>5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323975" y="4695825"/>
            <a:ext cx="7400925" cy="1710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323975" y="4829175"/>
            <a:ext cx="7400925" cy="3021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094" y="764742"/>
            <a:ext cx="8392961" cy="42339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12131040" cy="67720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05150" y="5412875"/>
            <a:ext cx="6800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các phím tắt trên bàn phím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52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0AE030E9-A166-45CC-B296-E2C0C2E9EB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" y="4296354"/>
            <a:ext cx="12134035" cy="2561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015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CB2AB6A-C448-44B7-AD25-BA1B268D61E4}"/>
              </a:ext>
            </a:extLst>
          </p:cNvPr>
          <p:cNvGrpSpPr/>
          <p:nvPr/>
        </p:nvGrpSpPr>
        <p:grpSpPr>
          <a:xfrm>
            <a:off x="792607" y="440221"/>
            <a:ext cx="4514015" cy="861415"/>
            <a:chOff x="746259" y="210096"/>
            <a:chExt cx="4514015" cy="141188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FC48B3D-BB5C-4C78-998C-7136AD938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6259" y="210096"/>
              <a:ext cx="932424" cy="1411885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C2C465-FF9B-4667-A170-E54C3E646ACE}"/>
                </a:ext>
              </a:extLst>
            </p:cNvPr>
            <p:cNvSpPr/>
            <p:nvPr/>
          </p:nvSpPr>
          <p:spPr>
            <a:xfrm>
              <a:off x="1731344" y="366340"/>
              <a:ext cx="3528930" cy="1216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CB7D36B-B1AE-4BF0-8A2D-25E99CAF3FA0}"/>
              </a:ext>
            </a:extLst>
          </p:cNvPr>
          <p:cNvSpPr/>
          <p:nvPr/>
        </p:nvSpPr>
        <p:spPr>
          <a:xfrm>
            <a:off x="669456" y="1325213"/>
            <a:ext cx="11037968" cy="1828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em muốn tệp và thư mục tồn tại cả ở thư mục cũ và thư mục mới em sử dụng một thao tác nào?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2AD4AF-0DC3-960F-C62C-DB29C416CEE4}"/>
              </a:ext>
            </a:extLst>
          </p:cNvPr>
          <p:cNvSpPr/>
          <p:nvPr/>
        </p:nvSpPr>
        <p:spPr>
          <a:xfrm>
            <a:off x="990053" y="3190543"/>
            <a:ext cx="29009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7FC35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63118F-5C65-1650-491A-3C5F5BA00042}"/>
              </a:ext>
            </a:extLst>
          </p:cNvPr>
          <p:cNvSpPr/>
          <p:nvPr/>
        </p:nvSpPr>
        <p:spPr>
          <a:xfrm>
            <a:off x="3772281" y="3220357"/>
            <a:ext cx="29009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FC35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195D8F-B0BB-0314-E882-531694F18B2E}"/>
              </a:ext>
            </a:extLst>
          </p:cNvPr>
          <p:cNvSpPr/>
          <p:nvPr/>
        </p:nvSpPr>
        <p:spPr>
          <a:xfrm>
            <a:off x="6863999" y="3187934"/>
            <a:ext cx="17556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FC35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D33E82-33B8-CFFE-30FE-69879F45BA94}"/>
              </a:ext>
            </a:extLst>
          </p:cNvPr>
          <p:cNvSpPr/>
          <p:nvPr/>
        </p:nvSpPr>
        <p:spPr>
          <a:xfrm>
            <a:off x="9001155" y="3145635"/>
            <a:ext cx="29009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FC35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488F4ED-A2C1-E8CC-C488-7E11405D15D1}"/>
              </a:ext>
            </a:extLst>
          </p:cNvPr>
          <p:cNvSpPr/>
          <p:nvPr/>
        </p:nvSpPr>
        <p:spPr>
          <a:xfrm>
            <a:off x="990053" y="3414187"/>
            <a:ext cx="660024" cy="7363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7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5" grpId="0"/>
      <p:bldP spid="7" grpId="0"/>
      <p:bldP spid="9" grpId="0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CB2AB6A-C448-44B7-AD25-BA1B268D61E4}"/>
              </a:ext>
            </a:extLst>
          </p:cNvPr>
          <p:cNvGrpSpPr/>
          <p:nvPr/>
        </p:nvGrpSpPr>
        <p:grpSpPr>
          <a:xfrm>
            <a:off x="535432" y="249721"/>
            <a:ext cx="4514015" cy="861415"/>
            <a:chOff x="746259" y="210096"/>
            <a:chExt cx="4514015" cy="141188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FC48B3D-BB5C-4C78-998C-7136AD938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6259" y="210096"/>
              <a:ext cx="932424" cy="1411885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C2C465-FF9B-4667-A170-E54C3E646ACE}"/>
                </a:ext>
              </a:extLst>
            </p:cNvPr>
            <p:cNvSpPr/>
            <p:nvPr/>
          </p:nvSpPr>
          <p:spPr>
            <a:xfrm>
              <a:off x="1731344" y="366340"/>
              <a:ext cx="3528930" cy="1216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CB7D36B-B1AE-4BF0-8A2D-25E99CAF3FA0}"/>
              </a:ext>
            </a:extLst>
          </p:cNvPr>
          <p:cNvSpPr/>
          <p:nvPr/>
        </p:nvSpPr>
        <p:spPr>
          <a:xfrm>
            <a:off x="535432" y="1182338"/>
            <a:ext cx="1146352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400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hãy</a:t>
            </a:r>
            <a:r>
              <a:rPr kumimoji="0" lang="en-US" sz="4000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thực hành nhiệm vụ sau:</a:t>
            </a:r>
          </a:p>
          <a:p>
            <a:pPr marL="0" marR="0" lvl="0" indent="0" algn="just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40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Tạo thư mục ở ổ Đĩa D: với tên là số máy em ngồi. VD: Máy 10, …</a:t>
            </a:r>
          </a:p>
          <a:p>
            <a:pPr marL="0" marR="0" lvl="0" indent="0" algn="just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b) Sao</a:t>
            </a:r>
            <a:r>
              <a:rPr kumimoji="0" lang="en-US" sz="4000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chép 1 tệp hình ảnh trên máy tính vào thư mục vừa tạo.</a:t>
            </a:r>
          </a:p>
          <a:p>
            <a:pPr marL="0" marR="0" lvl="0" indent="0" algn="just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en-US" sz="40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chuyển thư mục vừa tạo ra desktop.</a:t>
            </a:r>
          </a:p>
          <a:p>
            <a:pPr marL="0" marR="0" lvl="0" indent="0" algn="just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  <a:r>
              <a:rPr kumimoji="0" lang="en-US" sz="4000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Xóa tệp hình ảnh.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Bụi Phấ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4200" y="1236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1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9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20732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0AE030E9-A166-45CC-B296-E2C0C2E9EB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" y="4296354"/>
            <a:ext cx="12134035" cy="2561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486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49" y="156704"/>
            <a:ext cx="11650701" cy="656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8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ình chữ nhật góc tròn 19"/>
          <p:cNvSpPr/>
          <p:nvPr/>
        </p:nvSpPr>
        <p:spPr>
          <a:xfrm>
            <a:off x="4761866" y="121815"/>
            <a:ext cx="2699185" cy="1584796"/>
          </a:xfrm>
          <a:prstGeom prst="roundRect">
            <a:avLst/>
          </a:prstGeom>
          <a:pattFill prst="dotGrid">
            <a:fgClr>
              <a:schemeClr val="accent1">
                <a:lumMod val="60000"/>
                <a:lumOff val="40000"/>
              </a:schemeClr>
            </a:fgClr>
            <a:bgClr>
              <a:schemeClr val="accent1"/>
            </a:bgClr>
          </a:patt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Hình chữ nhật góc tròn 22"/>
          <p:cNvSpPr/>
          <p:nvPr/>
        </p:nvSpPr>
        <p:spPr>
          <a:xfrm>
            <a:off x="8270347" y="1262353"/>
            <a:ext cx="2696878" cy="1584796"/>
          </a:xfrm>
          <a:prstGeom prst="roundRect">
            <a:avLst/>
          </a:prstGeom>
          <a:pattFill prst="dotGrid">
            <a:fgClr>
              <a:schemeClr val="accent5">
                <a:lumMod val="60000"/>
                <a:lumOff val="40000"/>
              </a:schemeClr>
            </a:fgClr>
            <a:bgClr>
              <a:schemeClr val="accent5"/>
            </a:bgClr>
          </a:patt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Đường kết nối Thẳng 11"/>
          <p:cNvCxnSpPr/>
          <p:nvPr/>
        </p:nvCxnSpPr>
        <p:spPr>
          <a:xfrm>
            <a:off x="2975514" y="2796025"/>
            <a:ext cx="1681880" cy="144450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kết nối Thẳng 13"/>
          <p:cNvCxnSpPr/>
          <p:nvPr/>
        </p:nvCxnSpPr>
        <p:spPr>
          <a:xfrm flipH="1">
            <a:off x="7142044" y="2796025"/>
            <a:ext cx="2516306" cy="1538392"/>
          </a:xfrm>
          <a:prstGeom prst="line">
            <a:avLst/>
          </a:prstGeom>
          <a:ln w="28575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kết nối Thẳng 15"/>
          <p:cNvCxnSpPr/>
          <p:nvPr/>
        </p:nvCxnSpPr>
        <p:spPr>
          <a:xfrm>
            <a:off x="6057900" y="1802349"/>
            <a:ext cx="0" cy="1287647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72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5191" y="3089996"/>
            <a:ext cx="3432810" cy="343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Đường kết nối Thẳng 13"/>
          <p:cNvCxnSpPr>
            <a:stCxn id="21" idx="2"/>
          </p:cNvCxnSpPr>
          <p:nvPr/>
        </p:nvCxnSpPr>
        <p:spPr>
          <a:xfrm flipH="1">
            <a:off x="7461051" y="5224343"/>
            <a:ext cx="3346672" cy="204268"/>
          </a:xfrm>
          <a:prstGeom prst="line">
            <a:avLst/>
          </a:prstGeom>
          <a:ln w="28575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Hình chữ nhật góc tròn 19"/>
          <p:cNvSpPr/>
          <p:nvPr/>
        </p:nvSpPr>
        <p:spPr>
          <a:xfrm>
            <a:off x="9458130" y="3639547"/>
            <a:ext cx="2699185" cy="1584796"/>
          </a:xfrm>
          <a:prstGeom prst="roundRect">
            <a:avLst/>
          </a:prstGeom>
          <a:pattFill prst="dotGrid">
            <a:fgClr>
              <a:schemeClr val="accent1">
                <a:lumMod val="60000"/>
                <a:lumOff val="40000"/>
              </a:schemeClr>
            </a:fgClr>
            <a:bgClr>
              <a:schemeClr val="accent1"/>
            </a:bgClr>
          </a:patt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Hình chữ nhật góc tròn 19"/>
          <p:cNvSpPr/>
          <p:nvPr/>
        </p:nvSpPr>
        <p:spPr>
          <a:xfrm>
            <a:off x="76499" y="3639547"/>
            <a:ext cx="2699185" cy="1584796"/>
          </a:xfrm>
          <a:prstGeom prst="roundRect">
            <a:avLst/>
          </a:prstGeom>
          <a:pattFill prst="dotGrid">
            <a:fgClr>
              <a:schemeClr val="accent1">
                <a:lumMod val="60000"/>
                <a:lumOff val="40000"/>
              </a:schemeClr>
            </a:fgClr>
            <a:bgClr>
              <a:schemeClr val="accent1"/>
            </a:bgClr>
          </a:patt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Đường kết nối Thẳng 13"/>
          <p:cNvCxnSpPr>
            <a:stCxn id="24" idx="2"/>
          </p:cNvCxnSpPr>
          <p:nvPr/>
        </p:nvCxnSpPr>
        <p:spPr>
          <a:xfrm>
            <a:off x="1426092" y="5224343"/>
            <a:ext cx="2958472" cy="280335"/>
          </a:xfrm>
          <a:prstGeom prst="line">
            <a:avLst/>
          </a:prstGeom>
          <a:ln w="28575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ình chữ nhật góc tròn 22"/>
          <p:cNvSpPr/>
          <p:nvPr/>
        </p:nvSpPr>
        <p:spPr>
          <a:xfrm>
            <a:off x="1210935" y="1211229"/>
            <a:ext cx="2696878" cy="1584796"/>
          </a:xfrm>
          <a:prstGeom prst="roundRect">
            <a:avLst/>
          </a:prstGeom>
          <a:pattFill prst="dotGrid">
            <a:fgClr>
              <a:schemeClr val="accent5">
                <a:lumMod val="60000"/>
                <a:lumOff val="40000"/>
              </a:schemeClr>
            </a:fgClr>
            <a:bgClr>
              <a:schemeClr val="accent5"/>
            </a:bgClr>
          </a:patt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29851" y="1613711"/>
            <a:ext cx="2377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 chuyển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47760" y="1613711"/>
            <a:ext cx="2377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 chép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961725" y="464325"/>
            <a:ext cx="2377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Xóa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59909" y="4011251"/>
            <a:ext cx="2377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 mới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660251" y="4011251"/>
            <a:ext cx="2377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 tên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10935" y="6199640"/>
            <a:ext cx="9184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THAO TÁC VỚI TỆP VÀ THƯ MỤC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05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780" y="-8326"/>
            <a:ext cx="831822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430" y="2727423"/>
            <a:ext cx="3212209" cy="4149521"/>
          </a:xfrm>
          <a:prstGeom prst="rect">
            <a:avLst/>
          </a:prstGeom>
        </p:spPr>
      </p:pic>
      <p:pic>
        <p:nvPicPr>
          <p:cNvPr id="9" name="Picture 8" descr="Cartoon Flowers Stock Illustrations – 158,486 Cartoon Flowers Stock  Illustrations, Vectors &amp;amp; Clipart - Dreamstime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00" b="33500" l="34625" r="63125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98" t="3836" r="35302" b="65836"/>
          <a:stretch/>
        </p:blipFill>
        <p:spPr bwMode="auto">
          <a:xfrm>
            <a:off x="8199608" y="787691"/>
            <a:ext cx="1415468" cy="142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artoon Flowers Stock Illustrations – 158,486 Cartoon Flowers Stock  Illustrations, Vectors &amp;amp; Clipart - Dreamstime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375" b="96625" l="64375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46" t="64582" r="5354" b="5090"/>
          <a:stretch/>
        </p:blipFill>
        <p:spPr bwMode="auto">
          <a:xfrm>
            <a:off x="6905701" y="3305201"/>
            <a:ext cx="1558357" cy="157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artoon Flowers Stock Illustrations – 158,486 Cartoon Flowers Stock  Illustrations, Vectors &amp;amp; Clipart - Dreamstime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500" b="63750" l="6125" r="3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6" t="36750" r="63354" b="32922"/>
          <a:stretch/>
        </p:blipFill>
        <p:spPr bwMode="auto">
          <a:xfrm>
            <a:off x="9972535" y="3035512"/>
            <a:ext cx="1441581" cy="145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Flowers Stock Illustrations – 158,486 Cartoon Flowers Stock  Illustrations, Vectors &amp;amp; Clipart - Dreamstime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25" b="32875" l="3875" r="34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8" t="3750" r="64052" b="65922"/>
          <a:stretch/>
        </p:blipFill>
        <p:spPr bwMode="auto">
          <a:xfrm>
            <a:off x="4873776" y="1880022"/>
            <a:ext cx="1527780" cy="154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4415443" y="1310108"/>
            <a:ext cx="2750003" cy="580184"/>
          </a:xfrm>
          <a:prstGeom prst="wedgeRoundRectCallout">
            <a:avLst>
              <a:gd name="adj1" fmla="val -14172"/>
              <a:gd name="adj2" fmla="val 8194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oa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điểm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tốt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8035020" y="221423"/>
            <a:ext cx="2658304" cy="557547"/>
          </a:xfrm>
          <a:prstGeom prst="wedgeRoundRectCallout">
            <a:avLst>
              <a:gd name="adj1" fmla="val -31223"/>
              <a:gd name="adj2" fmla="val 8154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Hoa chăm chỉ</a:t>
            </a:r>
            <a:endParaRPr lang="en-US" sz="3200" b="1">
              <a:solidFill>
                <a:schemeClr val="tx1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9757519" y="2215085"/>
            <a:ext cx="2434481" cy="713833"/>
          </a:xfrm>
          <a:prstGeom prst="wedgeRoundRectCallout">
            <a:avLst>
              <a:gd name="adj1" fmla="val -19841"/>
              <a:gd name="adj2" fmla="val 7339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</a:t>
            </a:r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oa biết ơn</a:t>
            </a:r>
            <a:endParaRPr lang="en-US" sz="3200" b="1">
              <a:solidFill>
                <a:schemeClr val="tx1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6646720" y="2627019"/>
            <a:ext cx="2581228" cy="737022"/>
          </a:xfrm>
          <a:prstGeom prst="wedgeRoundRectCallout">
            <a:avLst>
              <a:gd name="adj1" fmla="val -25697"/>
              <a:gd name="adj2" fmla="val 7656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</a:t>
            </a:r>
            <a:r>
              <a:rPr lang="en-US" sz="3200" b="1" err="1" smtClean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oa</a:t>
            </a:r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vâng lời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5" name="Picture 4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81"/>
          <a:stretch/>
        </p:blipFill>
        <p:spPr>
          <a:xfrm>
            <a:off x="1103756" y="4802183"/>
            <a:ext cx="4462231" cy="2746504"/>
          </a:xfrm>
          <a:prstGeom prst="rect">
            <a:avLst/>
          </a:prstGeom>
        </p:spPr>
      </p:pic>
      <p:sp>
        <p:nvSpPr>
          <p:cNvPr id="6" name="Right Arrow 5">
            <a:hlinkClick r:id="rId17" action="ppaction://hlinksldjump"/>
          </p:cNvPr>
          <p:cNvSpPr/>
          <p:nvPr/>
        </p:nvSpPr>
        <p:spPr>
          <a:xfrm>
            <a:off x="11115293" y="6196406"/>
            <a:ext cx="961081" cy="66159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5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 animBg="1"/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7812" y="77824"/>
            <a:ext cx="12607092" cy="20557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320" y="0"/>
            <a:ext cx="505968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3" y="2794000"/>
            <a:ext cx="6957967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8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Text Box 14"/>
          <p:cNvSpPr txBox="1">
            <a:spLocks noChangeArrowheads="1"/>
          </p:cNvSpPr>
          <p:nvPr/>
        </p:nvSpPr>
        <p:spPr bwMode="auto">
          <a:xfrm>
            <a:off x="12781288" y="2329199"/>
            <a:ext cx="94488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CHÚC CÁC </a:t>
            </a:r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EM </a:t>
            </a:r>
            <a:r>
              <a:rPr lang="en-US" sz="32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CHĂM NGOAN, HỌC GIỎI!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7903" name="Oval 15"/>
          <p:cNvSpPr>
            <a:spLocks noChangeArrowheads="1"/>
          </p:cNvSpPr>
          <p:nvPr/>
        </p:nvSpPr>
        <p:spPr bwMode="auto">
          <a:xfrm>
            <a:off x="2946405" y="-1371600"/>
            <a:ext cx="5892800" cy="762000"/>
          </a:xfrm>
          <a:prstGeom prst="ellipse">
            <a:avLst/>
          </a:prstGeom>
          <a:noFill/>
          <a:ln>
            <a:noFill/>
          </a:ln>
        </p:spPr>
        <p:txBody>
          <a:bodyPr wrap="none" anchor="ctr"/>
          <a:lstStyle/>
          <a:p>
            <a:pPr algn="ctr"/>
            <a:endParaRPr lang="en-US" sz="40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2689841" y="1479659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KÍNH CHÚC CÁC THẦY CÔ SỨC KHỎE, CÔNG TÁC TỐT!</a:t>
            </a:r>
          </a:p>
        </p:txBody>
      </p:sp>
      <p:pic>
        <p:nvPicPr>
          <p:cNvPr id="5122" name="Picture 2" descr="Ngày 20/11 bây giờ, mọi người cũng nên nghĩ khác đi | Giáo dục Việt Nam">
            <a:extLst>
              <a:ext uri="{FF2B5EF4-FFF2-40B4-BE49-F238E27FC236}">
                <a16:creationId xmlns:a16="http://schemas.microsoft.com/office/drawing/2014/main" id="{3C3A7FC4-D3DF-210F-D3E5-BD7825283E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8"/>
          <a:stretch/>
        </p:blipFill>
        <p:spPr bwMode="auto">
          <a:xfrm>
            <a:off x="2407920" y="3200400"/>
            <a:ext cx="7213600" cy="364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89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1.05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925 1.11111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36422" y="2677079"/>
            <a:ext cx="10642336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indent="168275">
              <a:buClrTx/>
              <a:defRPr/>
            </a:pPr>
            <a:r>
              <a:rPr lang="en-US" sz="440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</a:t>
            </a:r>
            <a:r>
              <a:rPr lang="vi-VN" sz="440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 </a:t>
            </a:r>
            <a:r>
              <a:rPr lang="en-US" sz="4400" smtClean="0">
                <a:solidFill>
                  <a:srgbClr val="0000FF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Tạo mới, đổi tên, xóa.</a:t>
            </a:r>
            <a:endParaRPr lang="vi-VN" sz="4400" dirty="0">
              <a:solidFill>
                <a:srgbClr val="0000FF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3" name="Picture 6" descr="Cartoon Flowers Stock Illustrations – 158,486 Cartoon Flowers Stock  Illustrations, Vectors &amp;amp; Clipart - Dreamstime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25" b="32875" l="3875" r="34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8" t="3750" r="64052" b="65922"/>
          <a:stretch/>
        </p:blipFill>
        <p:spPr bwMode="auto">
          <a:xfrm>
            <a:off x="10579281" y="111057"/>
            <a:ext cx="1551448" cy="156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6422" y="3865557"/>
            <a:ext cx="10662636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indent="119063">
              <a:buClrTx/>
              <a:defRPr/>
            </a:pPr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</a:t>
            </a:r>
            <a:r>
              <a:rPr lang="en-US" sz="4400">
                <a:solidFill>
                  <a:srgbClr val="0000FF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Tạo mới, đổi tên, </a:t>
            </a:r>
            <a:r>
              <a:rPr lang="en-US" sz="4400" smtClean="0">
                <a:solidFill>
                  <a:srgbClr val="0000FF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lưu, in.</a:t>
            </a:r>
            <a:endParaRPr lang="vi-VN" sz="4400" dirty="0">
              <a:solidFill>
                <a:srgbClr val="0000FF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1403" y="5111259"/>
            <a:ext cx="10686265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indent="168275">
              <a:buClrTx/>
              <a:defRPr/>
            </a:pPr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</a:t>
            </a:r>
            <a:r>
              <a:rPr lang="en-US" sz="4400">
                <a:solidFill>
                  <a:srgbClr val="0000FF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Tạo mới, đổi tên, </a:t>
            </a:r>
            <a:r>
              <a:rPr lang="en-US" sz="4400" smtClean="0">
                <a:solidFill>
                  <a:srgbClr val="0000FF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xóa, sao chép, di chuyển.</a:t>
            </a:r>
            <a:endParaRPr lang="vi-VN" sz="4400" dirty="0">
              <a:solidFill>
                <a:srgbClr val="0000FF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grpSp>
        <p:nvGrpSpPr>
          <p:cNvPr id="11" name="Group 293"/>
          <p:cNvGrpSpPr>
            <a:grpSpLocks/>
          </p:cNvGrpSpPr>
          <p:nvPr/>
        </p:nvGrpSpPr>
        <p:grpSpPr bwMode="auto">
          <a:xfrm>
            <a:off x="10545659" y="1724026"/>
            <a:ext cx="1158566" cy="866775"/>
            <a:chOff x="4515752" y="2921039"/>
            <a:chExt cx="866428" cy="866407"/>
          </a:xfrm>
        </p:grpSpPr>
        <p:grpSp>
          <p:nvGrpSpPr>
            <p:cNvPr id="12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4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3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61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21" name="Group 293"/>
          <p:cNvGrpSpPr>
            <a:grpSpLocks/>
          </p:cNvGrpSpPr>
          <p:nvPr/>
        </p:nvGrpSpPr>
        <p:grpSpPr bwMode="auto">
          <a:xfrm>
            <a:off x="10545659" y="1724026"/>
            <a:ext cx="1158566" cy="866775"/>
            <a:chOff x="4515752" y="2921039"/>
            <a:chExt cx="866428" cy="866407"/>
          </a:xfrm>
        </p:grpSpPr>
        <p:grpSp>
          <p:nvGrpSpPr>
            <p:cNvPr id="22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24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8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3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61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31" name="Group 293"/>
          <p:cNvGrpSpPr>
            <a:grpSpLocks/>
          </p:cNvGrpSpPr>
          <p:nvPr/>
        </p:nvGrpSpPr>
        <p:grpSpPr bwMode="auto">
          <a:xfrm>
            <a:off x="10545659" y="1724026"/>
            <a:ext cx="1158566" cy="866775"/>
            <a:chOff x="4515752" y="2921039"/>
            <a:chExt cx="866428" cy="866407"/>
          </a:xfrm>
        </p:grpSpPr>
        <p:grpSp>
          <p:nvGrpSpPr>
            <p:cNvPr id="32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34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6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0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3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61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41" name="Group 293"/>
          <p:cNvGrpSpPr>
            <a:grpSpLocks/>
          </p:cNvGrpSpPr>
          <p:nvPr/>
        </p:nvGrpSpPr>
        <p:grpSpPr bwMode="auto">
          <a:xfrm>
            <a:off x="10545659" y="1724026"/>
            <a:ext cx="1158566" cy="866775"/>
            <a:chOff x="4515752" y="2921039"/>
            <a:chExt cx="866428" cy="866407"/>
          </a:xfrm>
        </p:grpSpPr>
        <p:grpSp>
          <p:nvGrpSpPr>
            <p:cNvPr id="42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44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5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6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8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3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61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51" name="Group 293"/>
          <p:cNvGrpSpPr>
            <a:grpSpLocks/>
          </p:cNvGrpSpPr>
          <p:nvPr/>
        </p:nvGrpSpPr>
        <p:grpSpPr bwMode="auto">
          <a:xfrm>
            <a:off x="10545659" y="1724026"/>
            <a:ext cx="1158566" cy="866775"/>
            <a:chOff x="4515752" y="2921039"/>
            <a:chExt cx="866428" cy="866407"/>
          </a:xfrm>
        </p:grpSpPr>
        <p:grpSp>
          <p:nvGrpSpPr>
            <p:cNvPr id="52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54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5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8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0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3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61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61" name="Group 293"/>
          <p:cNvGrpSpPr>
            <a:grpSpLocks/>
          </p:cNvGrpSpPr>
          <p:nvPr/>
        </p:nvGrpSpPr>
        <p:grpSpPr bwMode="auto">
          <a:xfrm>
            <a:off x="10545659" y="1724026"/>
            <a:ext cx="1158566" cy="866775"/>
            <a:chOff x="4515752" y="2921039"/>
            <a:chExt cx="866428" cy="866407"/>
          </a:xfrm>
        </p:grpSpPr>
        <p:grpSp>
          <p:nvGrpSpPr>
            <p:cNvPr id="62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64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5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6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7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8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0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3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61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71" name="Group 293"/>
          <p:cNvGrpSpPr>
            <a:grpSpLocks/>
          </p:cNvGrpSpPr>
          <p:nvPr/>
        </p:nvGrpSpPr>
        <p:grpSpPr bwMode="auto">
          <a:xfrm>
            <a:off x="10545659" y="1724026"/>
            <a:ext cx="1158566" cy="866775"/>
            <a:chOff x="4515752" y="2921039"/>
            <a:chExt cx="866428" cy="866407"/>
          </a:xfrm>
        </p:grpSpPr>
        <p:grpSp>
          <p:nvGrpSpPr>
            <p:cNvPr id="72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74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5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6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7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8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9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0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73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61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81" name="Group 293"/>
          <p:cNvGrpSpPr>
            <a:grpSpLocks/>
          </p:cNvGrpSpPr>
          <p:nvPr/>
        </p:nvGrpSpPr>
        <p:grpSpPr bwMode="auto">
          <a:xfrm>
            <a:off x="10545659" y="1724026"/>
            <a:ext cx="1158566" cy="866775"/>
            <a:chOff x="4515752" y="2921039"/>
            <a:chExt cx="866428" cy="866407"/>
          </a:xfrm>
        </p:grpSpPr>
        <p:grpSp>
          <p:nvGrpSpPr>
            <p:cNvPr id="82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84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5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6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7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8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9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0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83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61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91" name="Group 293"/>
          <p:cNvGrpSpPr>
            <a:grpSpLocks/>
          </p:cNvGrpSpPr>
          <p:nvPr/>
        </p:nvGrpSpPr>
        <p:grpSpPr bwMode="auto">
          <a:xfrm>
            <a:off x="10545659" y="1724026"/>
            <a:ext cx="1158566" cy="866775"/>
            <a:chOff x="4515752" y="2921039"/>
            <a:chExt cx="866428" cy="866407"/>
          </a:xfrm>
        </p:grpSpPr>
        <p:grpSp>
          <p:nvGrpSpPr>
            <p:cNvPr id="92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94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5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6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7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8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9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0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93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61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101" name="Group 293"/>
          <p:cNvGrpSpPr>
            <a:grpSpLocks/>
          </p:cNvGrpSpPr>
          <p:nvPr/>
        </p:nvGrpSpPr>
        <p:grpSpPr bwMode="auto">
          <a:xfrm>
            <a:off x="10545659" y="1722438"/>
            <a:ext cx="1158566" cy="866775"/>
            <a:chOff x="4515752" y="2921039"/>
            <a:chExt cx="866428" cy="866407"/>
          </a:xfrm>
        </p:grpSpPr>
        <p:grpSp>
          <p:nvGrpSpPr>
            <p:cNvPr id="102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04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5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6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7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8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9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0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03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61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</p:grpSp>
      <p:sp>
        <p:nvSpPr>
          <p:cNvPr id="111" name="Oval 66"/>
          <p:cNvSpPr>
            <a:spLocks noChangeArrowheads="1"/>
          </p:cNvSpPr>
          <p:nvPr/>
        </p:nvSpPr>
        <p:spPr bwMode="auto">
          <a:xfrm>
            <a:off x="10195542" y="1843086"/>
            <a:ext cx="1935187" cy="6096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2963" y="302644"/>
            <a:ext cx="9796192" cy="16464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>
              <a:defRPr/>
            </a:pPr>
            <a:r>
              <a:rPr lang="en-US" sz="4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đúng nhất.</a:t>
            </a:r>
            <a:endParaRPr lang="en-US" sz="40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thao tác với tệp và thư mục là:</a:t>
            </a:r>
          </a:p>
          <a:p>
            <a:pPr algn="ctr">
              <a:defRPr/>
            </a:pPr>
            <a:endParaRPr lang="en-US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ình thức thanh toá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135" y="5151945"/>
            <a:ext cx="922538" cy="83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27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11" grpId="0" animBg="1"/>
      <p:bldP spid="111" grpId="1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79" y="128985"/>
            <a:ext cx="12192001" cy="6583252"/>
          </a:xfrm>
          <a:prstGeom prst="rect">
            <a:avLst/>
          </a:prstGeom>
        </p:spPr>
      </p:pic>
      <p:pic>
        <p:nvPicPr>
          <p:cNvPr id="3" name="Picture 2" descr="Cartoon Flowers Stock Illustrations – 158,486 Cartoon Flowers Stock  Illustrations, Vectors &amp;amp; Clipart - Dreamstim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375" b="96625" l="64375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46" t="64582" r="5354" b="5090"/>
          <a:stretch/>
        </p:blipFill>
        <p:spPr bwMode="auto">
          <a:xfrm>
            <a:off x="10624131" y="128985"/>
            <a:ext cx="1523591" cy="153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477" y="2947801"/>
            <a:ext cx="3387328" cy="2999305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823" y="2521665"/>
            <a:ext cx="3544635" cy="2380568"/>
          </a:xfrm>
          <a:prstGeom prst="rect">
            <a:avLst/>
          </a:prstGeom>
        </p:spPr>
      </p:pic>
      <p:sp>
        <p:nvSpPr>
          <p:cNvPr id="114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4312541" y="2424647"/>
            <a:ext cx="3476544" cy="1465156"/>
          </a:xfrm>
          <a:prstGeom prst="foldedCorne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i="1" smtClean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/>
            <a:r>
              <a:rPr lang="en-US" sz="3200" b="1" i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TẶNG CÁC EM</a:t>
            </a:r>
          </a:p>
          <a:p>
            <a:pPr algn="ctr"/>
            <a:r>
              <a:rPr lang="en-US" sz="3200" b="1" i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 tràng pháo tay</a:t>
            </a:r>
          </a:p>
          <a:p>
            <a:pPr algn="ctr"/>
            <a:endParaRPr lang="en-US" sz="3200" b="1" i="1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362" y="4701086"/>
            <a:ext cx="1072018" cy="948324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802" y="1179400"/>
            <a:ext cx="1677156" cy="2436477"/>
          </a:xfrm>
          <a:prstGeom prst="rect">
            <a:avLst/>
          </a:prstGeom>
        </p:spPr>
      </p:pic>
      <p:sp>
        <p:nvSpPr>
          <p:cNvPr id="121" name="TextBox 120"/>
          <p:cNvSpPr txBox="1"/>
          <p:nvPr/>
        </p:nvSpPr>
        <p:spPr>
          <a:xfrm>
            <a:off x="792422" y="0"/>
            <a:ext cx="10640616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8000" b="1" i="1" smtClean="0">
                <a:ln>
                  <a:solidFill>
                    <a:srgbClr val="C00000"/>
                  </a:solidFill>
                </a:ln>
                <a:solidFill>
                  <a:srgbClr val="FF00FF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ea typeface="FangSong" pitchFamily="49" charset="-122"/>
                <a:cs typeface="Times New Roman" pitchFamily="18" charset="0"/>
              </a:rPr>
              <a:t>Hộp quà may mắn</a:t>
            </a:r>
            <a:endParaRPr lang="en-US" sz="8000" b="1">
              <a:ln>
                <a:solidFill>
                  <a:srgbClr val="C00000"/>
                </a:solidFill>
              </a:ln>
              <a:solidFill>
                <a:srgbClr val="FF00FF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ea typeface="FangSong" pitchFamily="49" charset="-122"/>
              <a:cs typeface="Times New Roman" pitchFamily="18" charset="0"/>
            </a:endParaRPr>
          </a:p>
        </p:txBody>
      </p:sp>
      <p:pic>
        <p:nvPicPr>
          <p:cNvPr id="11" name="Picture 6" descr="HinhDongLoGo14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752751" y="4711905"/>
            <a:ext cx="1604497" cy="1732327"/>
          </a:xfrm>
          <a:prstGeom prst="rect">
            <a:avLst/>
          </a:prstGeom>
          <a:noFill/>
        </p:spPr>
      </p:pic>
      <p:pic>
        <p:nvPicPr>
          <p:cNvPr id="12" name="Picture 7" descr="HinhDongLoGo14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486176" y="4711905"/>
            <a:ext cx="1604497" cy="1732327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813" y="5417630"/>
            <a:ext cx="1072018" cy="9483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530" y="4014417"/>
            <a:ext cx="1072018" cy="9483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220" y="4943468"/>
            <a:ext cx="1072018" cy="9483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933" y="5293616"/>
            <a:ext cx="1072018" cy="9483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475" y="4939032"/>
            <a:ext cx="1072018" cy="9483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730" y="4600242"/>
            <a:ext cx="1072018" cy="9483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775" y="5381348"/>
            <a:ext cx="1072018" cy="9483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986" y="4831805"/>
            <a:ext cx="1072018" cy="9483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74" y="5272169"/>
            <a:ext cx="1072018" cy="94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9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-0.01875 L 0.17057 -0.2155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46" y="-98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114" grpId="0" animBg="1"/>
      <p:bldP spid="114" grpId="1" animBg="1"/>
      <p:bldP spid="1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rtoon Flowers Stock Illustrations – 158,486 Cartoon Flowers Stock  Illustrations, Vectors &amp;amp; Clipart - Dreamstim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500" b="63750" l="6125" r="3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6" t="36750" r="63354" b="32922"/>
          <a:stretch/>
        </p:blipFill>
        <p:spPr bwMode="auto">
          <a:xfrm>
            <a:off x="10545659" y="152400"/>
            <a:ext cx="1646341" cy="166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1024" y="4233332"/>
            <a:ext cx="8268662" cy="1001288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indent="288925">
              <a:buClrTx/>
              <a:defRPr/>
            </a:pPr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</a:t>
            </a:r>
            <a:r>
              <a:rPr lang="vi-VN" sz="440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 </a:t>
            </a:r>
            <a:r>
              <a:rPr lang="en-US" sz="4400" smtClean="0">
                <a:solidFill>
                  <a:srgbClr val="0000FF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Thư mục 1, thư mục 2.</a:t>
            </a:r>
            <a:endParaRPr lang="vi-VN" sz="4400" dirty="0">
              <a:solidFill>
                <a:srgbClr val="0000FF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1024" y="5499623"/>
            <a:ext cx="826866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indent="288925"/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</a:t>
            </a:r>
            <a:r>
              <a:rPr lang="en-US" sz="4400" smtClean="0">
                <a:solidFill>
                  <a:srgbClr val="0000FF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Thư mục, tệp.</a:t>
            </a:r>
            <a:endParaRPr lang="en-US" sz="4400" dirty="0">
              <a:solidFill>
                <a:srgbClr val="0000FF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1876" y="279299"/>
            <a:ext cx="10190912" cy="24620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just">
              <a:defRPr/>
            </a:pPr>
            <a:r>
              <a:rPr lang="en-US" sz="4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đúng nhất.</a:t>
            </a:r>
          </a:p>
          <a:p>
            <a:pPr algn="ctr">
              <a:defRPr/>
            </a:pPr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cấu trúc, thư mục gồm những loại nào?</a:t>
            </a:r>
          </a:p>
          <a:p>
            <a:pPr algn="ctr">
              <a:defRPr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6006" y="2970044"/>
            <a:ext cx="8270733" cy="99820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indent="288925" algn="just"/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</a:t>
            </a:r>
            <a:r>
              <a:rPr lang="en-US" sz="440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 </a:t>
            </a:r>
            <a:r>
              <a:rPr lang="en-US" sz="4400" smtClean="0">
                <a:solidFill>
                  <a:srgbClr val="0000FF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Thư mục gốc, thư mục con.</a:t>
            </a:r>
            <a:endParaRPr lang="en-US" sz="4400" dirty="0">
              <a:solidFill>
                <a:srgbClr val="0000FF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grpSp>
        <p:nvGrpSpPr>
          <p:cNvPr id="11" name="Group 293"/>
          <p:cNvGrpSpPr>
            <a:grpSpLocks/>
          </p:cNvGrpSpPr>
          <p:nvPr/>
        </p:nvGrpSpPr>
        <p:grpSpPr bwMode="auto">
          <a:xfrm>
            <a:off x="10545659" y="1647826"/>
            <a:ext cx="1158566" cy="866775"/>
            <a:chOff x="4515752" y="2921039"/>
            <a:chExt cx="866428" cy="866407"/>
          </a:xfrm>
        </p:grpSpPr>
        <p:grpSp>
          <p:nvGrpSpPr>
            <p:cNvPr id="12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4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3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61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21" name="Group 293"/>
          <p:cNvGrpSpPr>
            <a:grpSpLocks/>
          </p:cNvGrpSpPr>
          <p:nvPr/>
        </p:nvGrpSpPr>
        <p:grpSpPr bwMode="auto">
          <a:xfrm>
            <a:off x="10545659" y="1647826"/>
            <a:ext cx="1158566" cy="866775"/>
            <a:chOff x="4515752" y="2921039"/>
            <a:chExt cx="866428" cy="866407"/>
          </a:xfrm>
        </p:grpSpPr>
        <p:grpSp>
          <p:nvGrpSpPr>
            <p:cNvPr id="22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24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8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3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61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31" name="Group 293"/>
          <p:cNvGrpSpPr>
            <a:grpSpLocks/>
          </p:cNvGrpSpPr>
          <p:nvPr/>
        </p:nvGrpSpPr>
        <p:grpSpPr bwMode="auto">
          <a:xfrm>
            <a:off x="10545659" y="1647826"/>
            <a:ext cx="1158566" cy="866775"/>
            <a:chOff x="4515752" y="2921039"/>
            <a:chExt cx="866428" cy="866407"/>
          </a:xfrm>
        </p:grpSpPr>
        <p:grpSp>
          <p:nvGrpSpPr>
            <p:cNvPr id="32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34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6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0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3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61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41" name="Group 293"/>
          <p:cNvGrpSpPr>
            <a:grpSpLocks/>
          </p:cNvGrpSpPr>
          <p:nvPr/>
        </p:nvGrpSpPr>
        <p:grpSpPr bwMode="auto">
          <a:xfrm>
            <a:off x="10545659" y="1647826"/>
            <a:ext cx="1158566" cy="866775"/>
            <a:chOff x="4515752" y="2921039"/>
            <a:chExt cx="866428" cy="866407"/>
          </a:xfrm>
        </p:grpSpPr>
        <p:grpSp>
          <p:nvGrpSpPr>
            <p:cNvPr id="42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44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5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6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8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3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61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51" name="Group 293"/>
          <p:cNvGrpSpPr>
            <a:grpSpLocks/>
          </p:cNvGrpSpPr>
          <p:nvPr/>
        </p:nvGrpSpPr>
        <p:grpSpPr bwMode="auto">
          <a:xfrm>
            <a:off x="10545659" y="1647826"/>
            <a:ext cx="1158566" cy="866775"/>
            <a:chOff x="4515752" y="2921039"/>
            <a:chExt cx="866428" cy="866407"/>
          </a:xfrm>
        </p:grpSpPr>
        <p:grpSp>
          <p:nvGrpSpPr>
            <p:cNvPr id="52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54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5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8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0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3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61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61" name="Group 293"/>
          <p:cNvGrpSpPr>
            <a:grpSpLocks/>
          </p:cNvGrpSpPr>
          <p:nvPr/>
        </p:nvGrpSpPr>
        <p:grpSpPr bwMode="auto">
          <a:xfrm>
            <a:off x="10545659" y="1647826"/>
            <a:ext cx="1158566" cy="866775"/>
            <a:chOff x="4515752" y="2921039"/>
            <a:chExt cx="866428" cy="866407"/>
          </a:xfrm>
        </p:grpSpPr>
        <p:grpSp>
          <p:nvGrpSpPr>
            <p:cNvPr id="62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64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5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6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7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8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0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3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61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71" name="Group 293"/>
          <p:cNvGrpSpPr>
            <a:grpSpLocks/>
          </p:cNvGrpSpPr>
          <p:nvPr/>
        </p:nvGrpSpPr>
        <p:grpSpPr bwMode="auto">
          <a:xfrm>
            <a:off x="10545659" y="1647826"/>
            <a:ext cx="1158566" cy="866775"/>
            <a:chOff x="4515752" y="2921039"/>
            <a:chExt cx="866428" cy="866407"/>
          </a:xfrm>
        </p:grpSpPr>
        <p:grpSp>
          <p:nvGrpSpPr>
            <p:cNvPr id="72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74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5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6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7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8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9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0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73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61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81" name="Group 293"/>
          <p:cNvGrpSpPr>
            <a:grpSpLocks/>
          </p:cNvGrpSpPr>
          <p:nvPr/>
        </p:nvGrpSpPr>
        <p:grpSpPr bwMode="auto">
          <a:xfrm>
            <a:off x="10545659" y="1647826"/>
            <a:ext cx="1158566" cy="866775"/>
            <a:chOff x="4515752" y="2921039"/>
            <a:chExt cx="866428" cy="866407"/>
          </a:xfrm>
        </p:grpSpPr>
        <p:grpSp>
          <p:nvGrpSpPr>
            <p:cNvPr id="82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84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5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6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7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8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9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0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83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61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91" name="Group 293"/>
          <p:cNvGrpSpPr>
            <a:grpSpLocks/>
          </p:cNvGrpSpPr>
          <p:nvPr/>
        </p:nvGrpSpPr>
        <p:grpSpPr bwMode="auto">
          <a:xfrm>
            <a:off x="10545659" y="1647826"/>
            <a:ext cx="1158566" cy="866775"/>
            <a:chOff x="4515752" y="2921039"/>
            <a:chExt cx="866428" cy="866407"/>
          </a:xfrm>
        </p:grpSpPr>
        <p:grpSp>
          <p:nvGrpSpPr>
            <p:cNvPr id="92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94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5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6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7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8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9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0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93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61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101" name="Group 293"/>
          <p:cNvGrpSpPr>
            <a:grpSpLocks/>
          </p:cNvGrpSpPr>
          <p:nvPr/>
        </p:nvGrpSpPr>
        <p:grpSpPr bwMode="auto">
          <a:xfrm>
            <a:off x="10545659" y="1646238"/>
            <a:ext cx="1158566" cy="866775"/>
            <a:chOff x="4515752" y="2921039"/>
            <a:chExt cx="866428" cy="866407"/>
          </a:xfrm>
        </p:grpSpPr>
        <p:grpSp>
          <p:nvGrpSpPr>
            <p:cNvPr id="102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04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5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6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7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8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9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0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03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61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</p:grpSp>
      <p:sp>
        <p:nvSpPr>
          <p:cNvPr id="111" name="Oval 66"/>
          <p:cNvSpPr>
            <a:spLocks noChangeArrowheads="1"/>
          </p:cNvSpPr>
          <p:nvPr/>
        </p:nvSpPr>
        <p:spPr bwMode="auto">
          <a:xfrm>
            <a:off x="10195542" y="1752600"/>
            <a:ext cx="1935187" cy="6096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112" name="Picture 2" descr="Hình thức thanh toá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148" y="3050521"/>
            <a:ext cx="922538" cy="83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6009" y="2587663"/>
            <a:ext cx="3185491" cy="415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7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8" grpId="0" animBg="1"/>
      <p:bldP spid="111" grpId="0" animBg="1"/>
      <p:bldP spid="1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Flowers Stock Illustrations – 158,486 Cartoon Flowers Stock  Illustrations, Vectors &amp;amp; Clipart - Dreamstim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0" b="33500" l="34625" r="63125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98" t="3836" r="35302" b="65836"/>
          <a:stretch/>
        </p:blipFill>
        <p:spPr bwMode="auto">
          <a:xfrm>
            <a:off x="10526562" y="0"/>
            <a:ext cx="1595189" cy="160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27300" y="5286637"/>
            <a:ext cx="11176925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indent="119063">
              <a:buClrTx/>
              <a:defRPr/>
            </a:pPr>
            <a:r>
              <a:rPr lang="vi-VN" sz="4400" dirty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</a:t>
            </a:r>
            <a:r>
              <a:rPr lang="vi-VN" sz="440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 </a:t>
            </a:r>
            <a:r>
              <a:rPr lang="en-US" sz="4400" smtClean="0">
                <a:solidFill>
                  <a:srgbClr val="0000FF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Cả đáp án A và B đều đúng.</a:t>
            </a:r>
            <a:endParaRPr lang="vi-VN" sz="4400" dirty="0">
              <a:solidFill>
                <a:srgbClr val="0000FF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9829" y="4043865"/>
            <a:ext cx="11176925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indent="119063"/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</a:t>
            </a:r>
            <a:r>
              <a:rPr lang="en-US" sz="4400" smtClean="0">
                <a:solidFill>
                  <a:srgbClr val="0000FF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Khó quản lý tệp và thư mục, gây tốn bộ nhớ</a:t>
            </a:r>
            <a:r>
              <a:rPr lang="en-US" sz="440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</a:t>
            </a:r>
            <a:endParaRPr lang="en-US" sz="4400" dirty="0">
              <a:solidFill>
                <a:srgbClr val="00206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4810" y="2813067"/>
            <a:ext cx="11176925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indent="119063"/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</a:t>
            </a:r>
            <a:r>
              <a:rPr lang="en-US" sz="440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 </a:t>
            </a:r>
            <a:r>
              <a:rPr lang="en-US" sz="4400" smtClean="0">
                <a:solidFill>
                  <a:srgbClr val="0000FF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Làm mất thông tin, gây lỗi chương trình.</a:t>
            </a:r>
            <a:endParaRPr lang="en-US" sz="4400" dirty="0">
              <a:solidFill>
                <a:srgbClr val="0000FF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0683" y="324000"/>
            <a:ext cx="10198184" cy="22157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>
              <a:defRPr/>
            </a:pPr>
            <a:r>
              <a:rPr lang="en-US" sz="4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đúng nhất.</a:t>
            </a:r>
          </a:p>
          <a:p>
            <a:pPr algn="ctr">
              <a:defRPr/>
            </a:pPr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thao tác nhầm với tệp và thư mục sẽ dẫn đến những tác hại nào?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293"/>
          <p:cNvGrpSpPr>
            <a:grpSpLocks/>
          </p:cNvGrpSpPr>
          <p:nvPr/>
        </p:nvGrpSpPr>
        <p:grpSpPr bwMode="auto">
          <a:xfrm>
            <a:off x="10545659" y="1800226"/>
            <a:ext cx="1158566" cy="866775"/>
            <a:chOff x="4515752" y="2921039"/>
            <a:chExt cx="866428" cy="866407"/>
          </a:xfrm>
        </p:grpSpPr>
        <p:grpSp>
          <p:nvGrpSpPr>
            <p:cNvPr id="16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8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1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7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61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25" name="Group 293"/>
          <p:cNvGrpSpPr>
            <a:grpSpLocks/>
          </p:cNvGrpSpPr>
          <p:nvPr/>
        </p:nvGrpSpPr>
        <p:grpSpPr bwMode="auto">
          <a:xfrm>
            <a:off x="10545659" y="1800226"/>
            <a:ext cx="1158566" cy="866775"/>
            <a:chOff x="4515752" y="2921039"/>
            <a:chExt cx="866428" cy="866407"/>
          </a:xfrm>
        </p:grpSpPr>
        <p:grpSp>
          <p:nvGrpSpPr>
            <p:cNvPr id="26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28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2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3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4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7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61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35" name="Group 293"/>
          <p:cNvGrpSpPr>
            <a:grpSpLocks/>
          </p:cNvGrpSpPr>
          <p:nvPr/>
        </p:nvGrpSpPr>
        <p:grpSpPr bwMode="auto">
          <a:xfrm>
            <a:off x="10545659" y="1800226"/>
            <a:ext cx="1158566" cy="866775"/>
            <a:chOff x="4515752" y="2921039"/>
            <a:chExt cx="866428" cy="866407"/>
          </a:xfrm>
        </p:grpSpPr>
        <p:grpSp>
          <p:nvGrpSpPr>
            <p:cNvPr id="36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38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0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2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4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7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61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45" name="Group 293"/>
          <p:cNvGrpSpPr>
            <a:grpSpLocks/>
          </p:cNvGrpSpPr>
          <p:nvPr/>
        </p:nvGrpSpPr>
        <p:grpSpPr bwMode="auto">
          <a:xfrm>
            <a:off x="10545659" y="1800226"/>
            <a:ext cx="1158566" cy="866775"/>
            <a:chOff x="4515752" y="2921039"/>
            <a:chExt cx="866428" cy="866407"/>
          </a:xfrm>
        </p:grpSpPr>
        <p:grpSp>
          <p:nvGrpSpPr>
            <p:cNvPr id="46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48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2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3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7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61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55" name="Group 293"/>
          <p:cNvGrpSpPr>
            <a:grpSpLocks/>
          </p:cNvGrpSpPr>
          <p:nvPr/>
        </p:nvGrpSpPr>
        <p:grpSpPr bwMode="auto">
          <a:xfrm>
            <a:off x="10545659" y="1800226"/>
            <a:ext cx="1158566" cy="866775"/>
            <a:chOff x="4515752" y="2921039"/>
            <a:chExt cx="866428" cy="866407"/>
          </a:xfrm>
        </p:grpSpPr>
        <p:grpSp>
          <p:nvGrpSpPr>
            <p:cNvPr id="56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58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0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1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2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3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4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7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61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65" name="Group 293"/>
          <p:cNvGrpSpPr>
            <a:grpSpLocks/>
          </p:cNvGrpSpPr>
          <p:nvPr/>
        </p:nvGrpSpPr>
        <p:grpSpPr bwMode="auto">
          <a:xfrm>
            <a:off x="10545659" y="1800226"/>
            <a:ext cx="1158566" cy="866775"/>
            <a:chOff x="4515752" y="2921039"/>
            <a:chExt cx="866428" cy="866407"/>
          </a:xfrm>
        </p:grpSpPr>
        <p:grpSp>
          <p:nvGrpSpPr>
            <p:cNvPr id="66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68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0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2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3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4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7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61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75" name="Group 293"/>
          <p:cNvGrpSpPr>
            <a:grpSpLocks/>
          </p:cNvGrpSpPr>
          <p:nvPr/>
        </p:nvGrpSpPr>
        <p:grpSpPr bwMode="auto">
          <a:xfrm>
            <a:off x="10545659" y="1800226"/>
            <a:ext cx="1158566" cy="866775"/>
            <a:chOff x="4515752" y="2921039"/>
            <a:chExt cx="866428" cy="866407"/>
          </a:xfrm>
        </p:grpSpPr>
        <p:grpSp>
          <p:nvGrpSpPr>
            <p:cNvPr id="76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78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9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0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1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2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3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4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77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61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85" name="Group 293"/>
          <p:cNvGrpSpPr>
            <a:grpSpLocks/>
          </p:cNvGrpSpPr>
          <p:nvPr/>
        </p:nvGrpSpPr>
        <p:grpSpPr bwMode="auto">
          <a:xfrm>
            <a:off x="10545659" y="1800226"/>
            <a:ext cx="1158566" cy="866775"/>
            <a:chOff x="4515752" y="2921039"/>
            <a:chExt cx="866428" cy="866407"/>
          </a:xfrm>
        </p:grpSpPr>
        <p:grpSp>
          <p:nvGrpSpPr>
            <p:cNvPr id="86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88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9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0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1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2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3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4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87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61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95" name="Group 293"/>
          <p:cNvGrpSpPr>
            <a:grpSpLocks/>
          </p:cNvGrpSpPr>
          <p:nvPr/>
        </p:nvGrpSpPr>
        <p:grpSpPr bwMode="auto">
          <a:xfrm>
            <a:off x="10545659" y="1800226"/>
            <a:ext cx="1158566" cy="866775"/>
            <a:chOff x="4515752" y="2921039"/>
            <a:chExt cx="866428" cy="866407"/>
          </a:xfrm>
        </p:grpSpPr>
        <p:grpSp>
          <p:nvGrpSpPr>
            <p:cNvPr id="96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98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9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0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1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2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3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4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97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61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105" name="Group 293"/>
          <p:cNvGrpSpPr>
            <a:grpSpLocks/>
          </p:cNvGrpSpPr>
          <p:nvPr/>
        </p:nvGrpSpPr>
        <p:grpSpPr bwMode="auto">
          <a:xfrm>
            <a:off x="10545659" y="1798638"/>
            <a:ext cx="1158566" cy="866775"/>
            <a:chOff x="4515752" y="2921039"/>
            <a:chExt cx="866428" cy="866407"/>
          </a:xfrm>
        </p:grpSpPr>
        <p:grpSp>
          <p:nvGrpSpPr>
            <p:cNvPr id="106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08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9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0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1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2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3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4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endParaRPr 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07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461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</p:grpSp>
      <p:sp>
        <p:nvSpPr>
          <p:cNvPr id="115" name="Oval 66"/>
          <p:cNvSpPr>
            <a:spLocks noChangeArrowheads="1"/>
          </p:cNvSpPr>
          <p:nvPr/>
        </p:nvSpPr>
        <p:spPr bwMode="auto">
          <a:xfrm>
            <a:off x="10195542" y="1919286"/>
            <a:ext cx="1935187" cy="6096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116" name="Picture 2" descr="Hình thức thanh toá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005" y="5328788"/>
            <a:ext cx="998203" cy="83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05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  <p:bldP spid="115" grpId="0" animBg="1"/>
      <p:bldP spid="1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0AE030E9-A166-45CC-B296-E2C0C2E9EB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" y="4296354"/>
            <a:ext cx="12134035" cy="2561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523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47133C-F00E-4593-8E78-CF3FBAF41528}:2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E3635D-4F4D-407B-8A93-ABB233B7DA4E}:27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7564</TotalTime>
  <Words>794</Words>
  <Application>Microsoft Office PowerPoint</Application>
  <PresentationFormat>Widescreen</PresentationFormat>
  <Paragraphs>139</Paragraphs>
  <Slides>41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41</vt:i4>
      </vt:variant>
    </vt:vector>
  </HeadingPairs>
  <TitlesOfParts>
    <vt:vector size="61" baseType="lpstr">
      <vt:lpstr>宋体</vt:lpstr>
      <vt:lpstr>Aptos</vt:lpstr>
      <vt:lpstr>Arial</vt:lpstr>
      <vt:lpstr>Arial-Rounded</vt:lpstr>
      <vt:lpstr>Calibri</vt:lpstr>
      <vt:lpstr>等线</vt:lpstr>
      <vt:lpstr>FangSong</vt:lpstr>
      <vt:lpstr>Montserrat</vt:lpstr>
      <vt:lpstr>Montserrat Bold</vt:lpstr>
      <vt:lpstr>Segoe Print</vt:lpstr>
      <vt:lpstr>Segoe UI Black</vt:lpstr>
      <vt:lpstr>Tahoma</vt:lpstr>
      <vt:lpstr>Time new roman</vt:lpstr>
      <vt:lpstr>Times New Roman</vt:lpstr>
      <vt:lpstr>方正黑体_GBK</vt:lpstr>
      <vt:lpstr>1_Office 主题</vt:lpstr>
      <vt:lpstr>Default Design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Dell7470 i7</cp:lastModifiedBy>
  <cp:revision>520</cp:revision>
  <dcterms:created xsi:type="dcterms:W3CDTF">2021-11-14T08:33:55Z</dcterms:created>
  <dcterms:modified xsi:type="dcterms:W3CDTF">2025-11-24T01:47:20Z</dcterms:modified>
</cp:coreProperties>
</file>