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13" r:id="rId2"/>
    <p:sldMasterId id="2147483825" r:id="rId3"/>
  </p:sldMasterIdLst>
  <p:notesMasterIdLst>
    <p:notesMasterId r:id="rId37"/>
  </p:notesMasterIdLst>
  <p:sldIdLst>
    <p:sldId id="2999" r:id="rId4"/>
    <p:sldId id="3000" r:id="rId5"/>
    <p:sldId id="3001" r:id="rId6"/>
    <p:sldId id="2975" r:id="rId7"/>
    <p:sldId id="2990" r:id="rId8"/>
    <p:sldId id="2994" r:id="rId9"/>
    <p:sldId id="2995" r:id="rId10"/>
    <p:sldId id="2991" r:id="rId11"/>
    <p:sldId id="3062" r:id="rId12"/>
    <p:sldId id="3063" r:id="rId13"/>
    <p:sldId id="3064" r:id="rId14"/>
    <p:sldId id="3086" r:id="rId15"/>
    <p:sldId id="3087" r:id="rId16"/>
    <p:sldId id="3088" r:id="rId17"/>
    <p:sldId id="3069" r:id="rId18"/>
    <p:sldId id="3043" r:id="rId19"/>
    <p:sldId id="3074" r:id="rId20"/>
    <p:sldId id="3075" r:id="rId21"/>
    <p:sldId id="3076" r:id="rId22"/>
    <p:sldId id="3077" r:id="rId23"/>
    <p:sldId id="3078" r:id="rId24"/>
    <p:sldId id="3089" r:id="rId25"/>
    <p:sldId id="3090" r:id="rId26"/>
    <p:sldId id="3079" r:id="rId27"/>
    <p:sldId id="3080" r:id="rId28"/>
    <p:sldId id="3081" r:id="rId29"/>
    <p:sldId id="2985" r:id="rId30"/>
    <p:sldId id="3002" r:id="rId31"/>
    <p:sldId id="2986" r:id="rId32"/>
    <p:sldId id="3003" r:id="rId33"/>
    <p:sldId id="3004" r:id="rId34"/>
    <p:sldId id="3005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5A3049"/>
    <a:srgbClr val="5B2F56"/>
    <a:srgbClr val="FF6600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5262" autoAdjust="0"/>
  </p:normalViewPr>
  <p:slideViewPr>
    <p:cSldViewPr snapToGrid="0">
      <p:cViewPr varScale="1">
        <p:scale>
          <a:sx n="80" d="100"/>
          <a:sy n="80" d="100"/>
        </p:scale>
        <p:origin x="61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4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5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5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90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8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8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94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2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2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76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7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802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763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4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1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0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39.tmp"/><Relationship Id="rId2" Type="http://schemas.openxmlformats.org/officeDocument/2006/relationships/audio" Target="../media/media3.mp3"/><Relationship Id="rId16" Type="http://schemas.openxmlformats.org/officeDocument/2006/relationships/image" Target="../media/image38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7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6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3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40.tmp"/><Relationship Id="rId2" Type="http://schemas.openxmlformats.org/officeDocument/2006/relationships/audio" Target="../media/media3.mp3"/><Relationship Id="rId16" Type="http://schemas.openxmlformats.org/officeDocument/2006/relationships/image" Target="../media/image39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7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4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jpeg"/><Relationship Id="rId11" Type="http://schemas.openxmlformats.org/officeDocument/2006/relationships/image" Target="../media/image30.png"/><Relationship Id="rId5" Type="http://schemas.openxmlformats.org/officeDocument/2006/relationships/image" Target="../media/image67.jpg"/><Relationship Id="rId10" Type="http://schemas.openxmlformats.org/officeDocument/2006/relationships/slide" Target="slide24.xml"/><Relationship Id="rId4" Type="http://schemas.openxmlformats.org/officeDocument/2006/relationships/image" Target="../media/image66.jpg"/><Relationship Id="rId9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75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tm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12" Type="http://schemas.openxmlformats.org/officeDocument/2006/relationships/image" Target="../media/image77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76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8.xml"/><Relationship Id="rId14" Type="http://schemas.openxmlformats.org/officeDocument/2006/relationships/image" Target="../media/image79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2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1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0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1.xml"/><Relationship Id="rId14" Type="http://schemas.openxmlformats.org/officeDocument/2006/relationships/image" Target="../media/image83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6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5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4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.xml"/><Relationship Id="rId14" Type="http://schemas.openxmlformats.org/officeDocument/2006/relationships/image" Target="../media/image87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0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9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8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4.xml"/><Relationship Id="rId14" Type="http://schemas.openxmlformats.org/officeDocument/2006/relationships/image" Target="../media/image91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6.wdp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2.png"/><Relationship Id="rId9" Type="http://schemas.openxmlformats.org/officeDocument/2006/relationships/image" Target="../media/image83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1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8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3" y="1144828"/>
            <a:ext cx="2656660" cy="113856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8" y="2975856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3" y="2960292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 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330015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Bút 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08" y="954694"/>
            <a:ext cx="3810857" cy="1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08" y="2983638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8" y="2919939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8" y="980942"/>
            <a:ext cx="2559999" cy="13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2181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7929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9870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9" y="996605"/>
            <a:ext cx="2456603" cy="1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1" y="894005"/>
            <a:ext cx="4593201" cy="1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3115700" y="3055263"/>
            <a:ext cx="8999747" cy="1399211"/>
            <a:chOff x="2594346" y="4814610"/>
            <a:chExt cx="8999747" cy="1399211"/>
          </a:xfrm>
        </p:grpSpPr>
        <p:grpSp>
          <p:nvGrpSpPr>
            <p:cNvPr id="63" name="Group 62"/>
            <p:cNvGrpSpPr/>
            <p:nvPr/>
          </p:nvGrpSpPr>
          <p:grpSpPr>
            <a:xfrm>
              <a:off x="2594346" y="4814610"/>
              <a:ext cx="8999747" cy="1399211"/>
              <a:chOff x="3021825" y="2309513"/>
              <a:chExt cx="7755655" cy="71649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21825" y="2346715"/>
                <a:ext cx="687734" cy="52050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5" name="Chevron 64"/>
              <p:cNvSpPr/>
              <p:nvPr/>
            </p:nvSpPr>
            <p:spPr>
              <a:xfrm>
                <a:off x="3709558" y="2392199"/>
                <a:ext cx="294590" cy="457894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6" name="AutoShape 47"/>
              <p:cNvSpPr>
                <a:spLocks noChangeArrowheads="1"/>
              </p:cNvSpPr>
              <p:nvPr/>
            </p:nvSpPr>
            <p:spPr bwMode="gray">
              <a:xfrm>
                <a:off x="3983208" y="2309513"/>
                <a:ext cx="6794272" cy="71649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Hình chữ nhật 2"/>
            <p:cNvSpPr/>
            <p:nvPr/>
          </p:nvSpPr>
          <p:spPr>
            <a:xfrm>
              <a:off x="4255336" y="5252605"/>
              <a:ext cx="72706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chương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117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540" y="365959"/>
            <a:ext cx="1586224" cy="4848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376" y="155451"/>
            <a:ext cx="821114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Thực hành một số thao tác cơ bản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6998" y="665393"/>
            <a:ext cx="8836830" cy="685420"/>
            <a:chOff x="708098" y="292955"/>
            <a:chExt cx="8836830" cy="685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708098" y="317553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NHIỆM VỤ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3091070" y="437321"/>
              <a:ext cx="6453858" cy="499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Tạo chương trình “Điều khiển rô-bốt” như Hình 66. 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33869" y="522030"/>
              <a:ext cx="347618" cy="3724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2633869" y="292955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676998" y="1393196"/>
            <a:ext cx="90043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Mở phần mềm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Scratch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Sự kiện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kéo thả lệnh            vào vùng tạo chương trình.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3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Nháy chuột vào biểu tượng           để xuất hiện danh sách nhóm lệnh  mở  rộng.  Trong  danh  sách này, em chọn nhóm lệnh "Bút vẽ" như minh hoạ của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67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Khi đó, nhóm lệnh  sẽ được thêm vào khu vực nhóm lệnh.</a:t>
            </a:r>
          </a:p>
        </p:txBody>
      </p:sp>
      <p:sp>
        <p:nvSpPr>
          <p:cNvPr id="3" name="Rectangle 2"/>
          <p:cNvSpPr/>
          <p:nvPr/>
        </p:nvSpPr>
        <p:spPr>
          <a:xfrm>
            <a:off x="9513829" y="5214905"/>
            <a:ext cx="2374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66.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Chương trình 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“Điều khiển rô-bốt"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78" y="4666253"/>
            <a:ext cx="3857295" cy="14730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0612" y="6139314"/>
            <a:ext cx="3818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67.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Danh sách nhóm lệnh mở rộng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73" y="2450690"/>
            <a:ext cx="772046" cy="386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25" y="3244122"/>
            <a:ext cx="643755" cy="5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489832" y="677244"/>
            <a:ext cx="105413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4: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, kéo thả lệnh                đặt nối tiếp sau lệnh ở bước 2. Tiếp tục kéo thả lần lượt các lệnh                  ,                         đặt nối tiếp vào khối lệnh.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5: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Chuyển động     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kéo thả lệnh                           đặt nối tiếp sau lệnh ở bước 4. Thay đổi số bước di chuyển thành 100 bằng cách sau: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99" y="721317"/>
            <a:ext cx="987151" cy="490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33" y="1150457"/>
            <a:ext cx="841345" cy="496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63" y="1130525"/>
            <a:ext cx="1355715" cy="516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499" y="2046867"/>
            <a:ext cx="481114" cy="5498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941" y="1977334"/>
            <a:ext cx="1585608" cy="619378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45" y="3457177"/>
            <a:ext cx="9168540" cy="28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35364" y="927761"/>
            <a:ext cx="10217981" cy="4708981"/>
            <a:chOff x="764547" y="391247"/>
            <a:chExt cx="10217981" cy="4708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764547" y="391247"/>
              <a:ext cx="1021798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6: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Tương tự bước 5, kéo thả lệnh                 vào chương trình và thay đổi góc quay thành 90 độ.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7: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nhóm lệnh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Điều khiển            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kéo thả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nối tiếp sau lệnh ở bước 6.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8: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Lặp lại các bước 5, 6, 7 để tiếp tục đưa các lệnh vào vùng tạo chương trình.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9: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nhóm lệnh          , kéo thả lệnh               đặt nối tiếp sau lệnh cuối cùng ở bước 8.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Lưu ý: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Nếu em muốn loại bỏ lệnh nào đó, em có thể kéo lệnh từ vùng tạo chương trình trả lại khu vực nhóm lệnh.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4943" y="1179328"/>
              <a:ext cx="742049" cy="7420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817" y="2614442"/>
              <a:ext cx="634932" cy="547784"/>
            </a:xfrm>
            <a:prstGeom prst="rect">
              <a:avLst/>
            </a:prstGeom>
          </p:spPr>
        </p:pic>
      </p:grp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01" y="976111"/>
            <a:ext cx="1004584" cy="691381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53" y="1733983"/>
            <a:ext cx="966519" cy="723908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56" y="3257960"/>
            <a:ext cx="908530" cy="5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</a:t>
            </a:r>
          </a:p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</a:p>
          <a:p>
            <a:pPr algn="ctr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99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0171" y="830600"/>
            <a:ext cx="9537500" cy="4805046"/>
            <a:chOff x="993908" y="743051"/>
            <a:chExt cx="9537500" cy="4805046"/>
          </a:xfrm>
        </p:grpSpPr>
        <p:grpSp>
          <p:nvGrpSpPr>
            <p:cNvPr id="9" name="Group 8"/>
            <p:cNvGrpSpPr/>
            <p:nvPr/>
          </p:nvGrpSpPr>
          <p:grpSpPr>
            <a:xfrm>
              <a:off x="993908" y="743051"/>
              <a:ext cx="9414688" cy="1160029"/>
              <a:chOff x="708098" y="292955"/>
              <a:chExt cx="9414688" cy="116002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10EB54-4731-4DD5-8421-518086FEA3E2}"/>
                  </a:ext>
                </a:extLst>
              </p:cNvPr>
              <p:cNvSpPr/>
              <p:nvPr/>
            </p:nvSpPr>
            <p:spPr>
              <a:xfrm>
                <a:off x="708098" y="317553"/>
                <a:ext cx="2267570" cy="660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5421"/>
                    </a:solidFill>
                    <a:effectLst/>
                    <a:uLnTx/>
                    <a:uFillTx/>
                    <a:latin typeface="Sitka Subheading" pitchFamily="2" charset="0"/>
                    <a:cs typeface="Times New Roman" panose="02020603050405020304" pitchFamily="18" charset="0"/>
                  </a:rPr>
                  <a:t>NHIỆM VỤ 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558349-1F9F-48F3-830E-5BABDBF449D9}"/>
                  </a:ext>
                </a:extLst>
              </p:cNvPr>
              <p:cNvSpPr/>
              <p:nvPr/>
            </p:nvSpPr>
            <p:spPr>
              <a:xfrm>
                <a:off x="3091070" y="437321"/>
                <a:ext cx="703171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Chạy chương trình “Điều khiển rô-bốt”, lưu tệp và thoát khỏi phần mềm.</a:t>
                </a: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633869" y="522030"/>
                <a:ext cx="347618" cy="372492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10EB54-4731-4DD5-8421-518086FEA3E2}"/>
                  </a:ext>
                </a:extLst>
              </p:cNvPr>
              <p:cNvSpPr/>
              <p:nvPr/>
            </p:nvSpPr>
            <p:spPr>
              <a:xfrm>
                <a:off x="2633869" y="292955"/>
                <a:ext cx="2267570" cy="660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itka Subheading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993908" y="1762445"/>
              <a:ext cx="95375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Hướng dẫn: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1: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nút lệnh         ở góc trên bên phải để sân khấu mở rộng toàn màn hình. Nháy chuột vào nút lệnh        để chạy chương trình.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2: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Nhấn phím ESC để quay lại màn hình Scratch.66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3: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Chọn lệnh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Lưu về máy tính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trong bảng chọn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Tập tin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 Cửa sổ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Save as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hiện ra, em hãy chọn thư mục lưu trữ và đặt tên tệp là Robot 2.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4: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Để thoát khỏi chương trình Scratch, em nháy chuột vào nút  ở góc trên bên phải của màn hình Scratch.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8113" y="2234046"/>
              <a:ext cx="464860" cy="4877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0696" y="2778108"/>
              <a:ext cx="373412" cy="35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5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 NHỎ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86" y="152401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07" y="285308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03" y="28530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2" y="53111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62" y="504955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640078" y="5490761"/>
            <a:ext cx="4106294" cy="954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8158842" y="5240788"/>
            <a:ext cx="3877069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hồ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90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158843" y="2980166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695835" y="2978352"/>
            <a:ext cx="4050536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8120" y="29022"/>
            <a:ext cx="10942320" cy="220184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7076607" y="50044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1781435" y="28210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31578" y="278457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366675" y="270207"/>
            <a:ext cx="106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0" y="12093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2670463"/>
            <a:ext cx="1567186" cy="1979454"/>
          </a:xfrm>
          <a:prstGeom prst="rect">
            <a:avLst/>
          </a:prstGeom>
        </p:spPr>
      </p:pic>
      <p:pic>
        <p:nvPicPr>
          <p:cNvPr id="23" name="Hình ảnh 22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27" y="793427"/>
            <a:ext cx="2899027" cy="12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7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45" y="320117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35033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7" y="229209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679532" y="20965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hồ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90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2" y="4615334"/>
            <a:ext cx="1567186" cy="1979454"/>
          </a:xfrm>
          <a:prstGeom prst="rect">
            <a:avLst/>
          </a:prstGeom>
        </p:spPr>
      </p:pic>
      <p:pic>
        <p:nvPicPr>
          <p:cNvPr id="21" name="Hình ảnh 20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91" y="3257688"/>
            <a:ext cx="1936460" cy="943821"/>
          </a:xfrm>
          <a:prstGeom prst="rect">
            <a:avLst/>
          </a:prstGeom>
        </p:spPr>
      </p:pic>
      <p:pic>
        <p:nvPicPr>
          <p:cNvPr id="23" name="Hình ảnh 2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4" y="2089464"/>
            <a:ext cx="1958051" cy="956215"/>
          </a:xfrm>
          <a:prstGeom prst="rect">
            <a:avLst/>
          </a:prstGeom>
        </p:spPr>
      </p:pic>
      <p:pic>
        <p:nvPicPr>
          <p:cNvPr id="28" name="Hình ảnh 27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4" y="5441395"/>
            <a:ext cx="2345618" cy="1053828"/>
          </a:xfrm>
          <a:prstGeom prst="rect">
            <a:avLst/>
          </a:prstGeom>
        </p:spPr>
      </p:pic>
      <p:pic>
        <p:nvPicPr>
          <p:cNvPr id="29" name="Hình ảnh 28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53" y="4367040"/>
            <a:ext cx="2463787" cy="9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11181 C 0.09583 0.09861 0.10833 0.08843 0.1191 0.07963 C 0.1217 0.07153 0.13403 0.05371 0.14149 0.04746 C 0.15035 0.01945 0.20399 0.01019 0.23438 0.00695 C 0.24948 0.00764 0.26528 0.0051 0.27969 0.0088 C 0.28542 0.01019 0.28628 0.01713 0.28976 0.0213 C 0.2941 0.02662 0.2974 0.03843 0.29983 0.04537 C 0.30156 0.0507 0.30503 0.06135 0.30503 0.06158 C 0.30417 0.07755 0.30382 0.09375 0.30243 0.10996 C 0.30174 0.11551 0.29774 0.11736 0.29497 0.12199 C 0.27882 0.14792 0.24965 0.15764 0.21458 0.1625 C 0.19392 0.16065 0.19479 0.16366 0.18177 0.1544 C 0.17569 0.15 0.16424 0.14028 0.16424 0.14051 C 0.16042 0.13102 0.15677 0.11181 0.15677 0.11204 C 0.15955 0.07199 0.15156 0.0831 0.1691 0.06343 C 0.18056 0.0507 0.16719 0.05926 0.18177 0.05162 C 0.19306 0.0382 0.20712 0.0257 0.22431 0.01713 C 0.2276 0.01551 0.23108 0.01389 0.23438 0.01297 C 0.24115 0.01111 0.25451 0.0088 0.25451 0.00903 C 0.26215 0.00949 0.26979 0.00926 0.27726 0.01088 C 0.27969 0.01135 0.28056 0.01389 0.28229 0.01528 C 0.29375 0.02315 0.30069 0.03056 0.30729 0.04144 C 0.31215 0.06783 0.32691 0.12269 0.30503 0.14028 C 0.28628 0.15533 0.25747 0.16505 0.23212 0.16852 C 0.21458 0.16667 0.21059 0.16736 0.19931 0.15834 C 0.19184 0.1456 0.18924 0.13357 0.18698 0.11991 C 0.18837 0.08611 0.1809 0.06667 0.20451 0.04352 C 0.21146 0.03681 0.21337 0.03218 0.22431 0.0294 C 0.23212 0.02523 0.23854 0.02338 0.24705 0.0213 C 0.27309 0.02315 0.26389 0.02315 0.27465 0.02315 L 0.25208 0.0375 L 0.27222 0.01713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22" name="cauhoi"/>
          <p:cNvSpPr/>
          <p:nvPr/>
        </p:nvSpPr>
        <p:spPr>
          <a:xfrm>
            <a:off x="130796" y="-20455"/>
            <a:ext cx="12061204" cy="18862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857982" y="407724"/>
            <a:ext cx="8093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hoặc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lộn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402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1" y="2087027"/>
            <a:ext cx="2420904" cy="897648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01" y="4287716"/>
            <a:ext cx="2273219" cy="914017"/>
          </a:xfrm>
          <a:prstGeom prst="rect">
            <a:avLst/>
          </a:prstGeom>
        </p:spPr>
      </p:pic>
      <p:pic>
        <p:nvPicPr>
          <p:cNvPr id="7" name="Hình ảnh 6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27" y="3189383"/>
            <a:ext cx="2456448" cy="893625"/>
          </a:xfrm>
          <a:prstGeom prst="rect">
            <a:avLst/>
          </a:prstGeom>
        </p:spPr>
      </p:pic>
      <p:pic>
        <p:nvPicPr>
          <p:cNvPr id="12" name="Hình ảnh 11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0" y="5275791"/>
            <a:ext cx="2295149" cy="9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29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07" y="285308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03" y="28530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2" y="53111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62" y="504955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640077" y="5490761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8158843" y="524078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8158843" y="2980166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2768177" y="289865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</a:p>
        </p:txBody>
      </p:sp>
      <p:sp>
        <p:nvSpPr>
          <p:cNvPr id="22" name="cauhoi"/>
          <p:cNvSpPr/>
          <p:nvPr/>
        </p:nvSpPr>
        <p:spPr>
          <a:xfrm>
            <a:off x="0" y="-149603"/>
            <a:ext cx="10942320" cy="220184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7076607" y="50044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1781435" y="28210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31578" y="278457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902003" y="120932"/>
            <a:ext cx="7368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0" y="12093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418" y="4700582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21" y="4700582"/>
            <a:ext cx="2320166" cy="1917447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68" y="2383463"/>
            <a:ext cx="2329719" cy="1716626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71" y="2322342"/>
            <a:ext cx="2153230" cy="194388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4700582"/>
            <a:ext cx="2028430" cy="19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958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25" y="2678299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86" y="49352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10" y="251719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89" y="505819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380" y="28937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2621970" y="5294489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7985755" y="267030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8203116" y="521142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22" name="cauhoi"/>
          <p:cNvSpPr/>
          <p:nvPr/>
        </p:nvSpPr>
        <p:spPr>
          <a:xfrm>
            <a:off x="0" y="29021"/>
            <a:ext cx="12192000" cy="22905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539734" y="50581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7217696" y="504219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71355" y="257585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274322" y="534556"/>
            <a:ext cx="974711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khiển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nhân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sau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1. Di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60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                      2. Quay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981" y="108533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289" y="4793552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65" y="4660920"/>
            <a:ext cx="1994433" cy="1979454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95" y="2106929"/>
            <a:ext cx="1995803" cy="2025152"/>
          </a:xfrm>
          <a:prstGeom prst="rect">
            <a:avLst/>
          </a:prstGeom>
        </p:spPr>
      </p:pic>
      <p:pic>
        <p:nvPicPr>
          <p:cNvPr id="21" name="Hình ảnh 20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14" y="4793552"/>
            <a:ext cx="1906228" cy="1454982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20" y="2399004"/>
            <a:ext cx="1967970" cy="19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12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1389 L -0.00221 1.0044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26388" y="467376"/>
            <a:ext cx="3306408" cy="736332"/>
            <a:chOff x="726388" y="467376"/>
            <a:chExt cx="3306408" cy="7363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" y="4764711"/>
            <a:ext cx="1843272" cy="18432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895759" y="1200104"/>
            <a:ext cx="9680528" cy="96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Chương trình nào dưới đây điều khiển nhân vật thực hiện lần lượt hành động sau?    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1. Di chuyển 60 bước.                       2. Quay phải 15 độ.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584"/>
          <a:stretch/>
        </p:blipFill>
        <p:spPr>
          <a:xfrm>
            <a:off x="1817395" y="2452362"/>
            <a:ext cx="8161727" cy="22709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48126" y="4261485"/>
            <a:ext cx="486139" cy="486139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52195" y="5014727"/>
            <a:ext cx="9550337" cy="458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chương trình trong Scratch để kiểm tra kết quả Câu 1.</a:t>
            </a:r>
          </a:p>
        </p:txBody>
      </p:sp>
    </p:spTree>
    <p:extLst>
      <p:ext uri="{BB962C8B-B14F-4D97-AF65-F5344CB8AC3E}">
        <p14:creationId xmlns:p14="http://schemas.microsoft.com/office/powerpoint/2010/main" val="29821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26388" y="467376"/>
            <a:ext cx="3306408" cy="736332"/>
            <a:chOff x="726388" y="467376"/>
            <a:chExt cx="3306408" cy="7363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" y="4764711"/>
            <a:ext cx="1843272" cy="18432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47025" y="1107987"/>
            <a:ext cx="9550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chương trình trong Scratch để kiểm tra kết quả Câu 1.</a:t>
            </a:r>
          </a:p>
        </p:txBody>
      </p:sp>
      <p:pic>
        <p:nvPicPr>
          <p:cNvPr id="1029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43" y="2301530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2301530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81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6" y="3360583"/>
            <a:ext cx="915118" cy="8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80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35" y="3360583"/>
            <a:ext cx="2300289" cy="7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79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87" y="4088936"/>
            <a:ext cx="1634163" cy="6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7025" y="1798746"/>
            <a:ext cx="104584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lệnh  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lệnh 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6" y="1425059"/>
            <a:ext cx="59840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Trong khi di chuyển hoặc quay, có thể nhân vật mèo sẽ lộn ngược. Lệnh                             giúp em khắc phục điều này. Em hãy mở chương trình “Điều khiển rô-bốt” và bổ sung lệnh này vào sau 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     và chạy thử.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một chương trình điều khiển nhân vật mèo vừa đi vừa vẽ hình tam giác, biết góc quay để vẽ tam giác là 120 độ.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538"/>
          <a:stretch/>
        </p:blipFill>
        <p:spPr>
          <a:xfrm>
            <a:off x="2423005" y="3263630"/>
            <a:ext cx="1040310" cy="60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369" y="890157"/>
            <a:ext cx="3273467" cy="47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95" y="1234005"/>
            <a:ext cx="7632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(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2819400" y="2548231"/>
            <a:ext cx="9220199" cy="1886515"/>
            <a:chOff x="2819400" y="2548231"/>
            <a:chExt cx="9220199" cy="1886515"/>
          </a:xfrm>
        </p:grpSpPr>
        <p:grpSp>
          <p:nvGrpSpPr>
            <p:cNvPr id="6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Hình chữ nhật 1"/>
            <p:cNvSpPr/>
            <p:nvPr/>
          </p:nvSpPr>
          <p:spPr>
            <a:xfrm>
              <a:off x="4359059" y="2573698"/>
              <a:ext cx="72653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4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5" y="1425059"/>
            <a:ext cx="7063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Trong khi di chuyển hoặc quay, có thể nhân vật mèo sẽ lộn ngược. Lệnh                             giúp em khắc phục điều này. Em hãy mở chương trình “Điều khiển rô-bốt” và bổ sung lệnh này vào sau </a:t>
            </a:r>
            <a:r>
              <a:rPr 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chạy </a:t>
            </a:r>
            <a:r>
              <a:rPr 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538"/>
          <a:stretch/>
        </p:blipFill>
        <p:spPr>
          <a:xfrm>
            <a:off x="3191568" y="2781582"/>
            <a:ext cx="1040310" cy="60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67585"/>
          <a:stretch/>
        </p:blipFill>
        <p:spPr>
          <a:xfrm>
            <a:off x="8898651" y="1374272"/>
            <a:ext cx="3045699" cy="1538718"/>
          </a:xfrm>
          <a:prstGeom prst="rect">
            <a:avLst/>
          </a:prstGeom>
        </p:spPr>
      </p:pic>
      <p:pic>
        <p:nvPicPr>
          <p:cNvPr id="29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17" y="3905175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74" y="3905175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1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60" y="4964228"/>
            <a:ext cx="915118" cy="8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485899" y="3679390"/>
            <a:ext cx="1045845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5" name="Picture 184" descr="Trong khi di chuyển hoặc quay, có thể nhân vật mèo sẽ lộn ngược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51" y="5133801"/>
            <a:ext cx="2176381" cy="8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68" y="1841695"/>
            <a:ext cx="1669190" cy="6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469042" y="238938"/>
            <a:ext cx="7489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một chương trình điều khiển nhân vật mèo vừa đi vừa vẽ hình tam giác, biết góc quay để vẽ tam giác là 120 độ.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6862"/>
          <a:stretch/>
        </p:blipFill>
        <p:spPr>
          <a:xfrm>
            <a:off x="8599659" y="238938"/>
            <a:ext cx="2409698" cy="1856835"/>
          </a:xfrm>
          <a:prstGeom prst="rect">
            <a:avLst/>
          </a:prstGeom>
        </p:spPr>
      </p:pic>
      <p:pic>
        <p:nvPicPr>
          <p:cNvPr id="10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26" y="2118685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95" y="2107686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81706" y="1523219"/>
            <a:ext cx="1045845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03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69" y="3194054"/>
            <a:ext cx="665163" cy="6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02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4381241"/>
            <a:ext cx="3429000" cy="222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01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839489"/>
            <a:ext cx="64135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1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94573" y="615434"/>
            <a:ext cx="115211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3584091" cy="177791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19914" y="33625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6227" y="1215216"/>
            <a:ext cx="6618519" cy="2172162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81138" y="1307275"/>
            <a:ext cx="6507108" cy="188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 khi thực hiện trò chơi “Điều khiển rô-bốt” trên máy tính ở Bài 13, bạn An rất muốn biết cách tạo ra chương trình. Chắc em cũng có mong muốn tạo ra chương trình đó phải không?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96175" y="3994877"/>
            <a:ext cx="5032822" cy="1664072"/>
            <a:chOff x="1856791" y="4401655"/>
            <a:chExt cx="7212563" cy="2295926"/>
          </a:xfrm>
        </p:grpSpPr>
        <p:sp>
          <p:nvSpPr>
            <p:cNvPr id="25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52938" y="5694226"/>
            <a:ext cx="1156754" cy="822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54286" y="4373659"/>
            <a:ext cx="391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27" y="3691367"/>
            <a:ext cx="4755292" cy="19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680" y="292735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Lệnh và Nhóm Lệnh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680" y="870405"/>
            <a:ext cx="10962640" cy="4115268"/>
            <a:chOff x="522612" y="941386"/>
            <a:chExt cx="10962947" cy="2113706"/>
          </a:xfrm>
        </p:grpSpPr>
        <p:sp>
          <p:nvSpPr>
            <p:cNvPr id="4" name="Rectangle 3"/>
            <p:cNvSpPr/>
            <p:nvPr/>
          </p:nvSpPr>
          <p:spPr>
            <a:xfrm>
              <a:off x="3940170" y="1111869"/>
              <a:ext cx="7394147" cy="33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endParaRPr lang="vi-VN" sz="2800" b="1" dirty="0">
                <a:solidFill>
                  <a:srgbClr val="7FC354"/>
                </a:solidFill>
                <a:latin typeface="SVN-Avo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22612" y="1036932"/>
              <a:ext cx="10962947" cy="107349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1144" y="1530022"/>
              <a:ext cx="10554414" cy="493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Scratch,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"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"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8185" y="941386"/>
              <a:ext cx="6010444" cy="2113706"/>
              <a:chOff x="638185" y="941386"/>
              <a:chExt cx="6010444" cy="2113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8185" y="1068533"/>
                <a:ext cx="2578172" cy="393882"/>
                <a:chOff x="6021948" y="1377672"/>
                <a:chExt cx="2578172" cy="393882"/>
              </a:xfrm>
            </p:grpSpPr>
            <p:sp>
              <p:nvSpPr>
                <p:cNvPr id="14" name="Rectangle: Top Corners Rounded 13"/>
                <p:cNvSpPr/>
                <p:nvPr/>
              </p:nvSpPr>
              <p:spPr>
                <a:xfrm>
                  <a:off x="6021948" y="1390971"/>
                  <a:ext cx="2578172" cy="380583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116639" y="1377672"/>
                  <a:ext cx="2202877" cy="379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rot="20419193">
                <a:off x="2882543" y="941386"/>
                <a:ext cx="1121133" cy="639780"/>
                <a:chOff x="10442150" y="1062239"/>
                <a:chExt cx="3996719" cy="2341948"/>
              </a:xfrm>
            </p:grpSpPr>
            <p:pic>
              <p:nvPicPr>
                <p:cNvPr id="12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42150" y="1062239"/>
                  <a:ext cx="3497522" cy="2341948"/>
                </a:xfrm>
                <a:prstGeom prst="rect">
                  <a:avLst/>
                </a:prstGeom>
              </p:spPr>
            </p:pic>
            <p:pic>
              <p:nvPicPr>
                <p:cNvPr id="13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599209" y="1257936"/>
                  <a:ext cx="3839660" cy="200594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 Box 23"/>
          <p:cNvSpPr txBox="1"/>
          <p:nvPr/>
        </p:nvSpPr>
        <p:spPr>
          <a:xfrm>
            <a:off x="1023200" y="3450484"/>
            <a:ext cx="10554119" cy="23721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             Trong phần mềm Scratch, mỗi nhóm lệnh cơ bản và các lệnh thuộc nhóm đó có cùng màu sắc. </a:t>
            </a:r>
          </a:p>
          <a:p>
            <a:pPr algn="just"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Ví dụ, nhóm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Điều khiển </a:t>
            </a:r>
            <a:r>
              <a:rPr lang="vi-VN" sz="2000" dirty="0">
                <a:latin typeface="UTM Avo" panose="02040603050506020204"/>
              </a:rPr>
              <a:t>và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Đợi 1 giây </a:t>
            </a:r>
            <a:r>
              <a:rPr lang="vi-VN" sz="2000" dirty="0">
                <a:latin typeface="UTM Avo" panose="02040603050506020204"/>
              </a:rPr>
              <a:t>của nhóm này cùng có màu cam.Tên của mỗi nhóm lệnh gợi ý công dụng của chúng. </a:t>
            </a:r>
          </a:p>
          <a:p>
            <a:pPr algn="just"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Ví dụ: nhóm lệnh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/>
              </a:rPr>
              <a:t>Chuyển động </a:t>
            </a:r>
            <a:r>
              <a:rPr lang="vi-VN" sz="2000" dirty="0">
                <a:latin typeface="UTM Avo" panose="02040603050506020204"/>
              </a:rPr>
              <a:t>gồm các lệnh điều khiển nhân vật di chuyển, nhóm </a:t>
            </a:r>
            <a:r>
              <a:rPr lang="vi-VN" sz="2000">
                <a:latin typeface="UTM Avo" panose="02040603050506020204"/>
              </a:rPr>
              <a:t>lệnh </a:t>
            </a:r>
            <a:r>
              <a:rPr lang="vi-VN" sz="2000" b="1">
                <a:solidFill>
                  <a:srgbClr val="7030A0"/>
                </a:solidFill>
                <a:latin typeface="UTM Avo" panose="02040603050506020204"/>
              </a:rPr>
              <a:t>Hiển </a:t>
            </a:r>
            <a:r>
              <a:rPr lang="vi-VN" sz="2000" b="1" dirty="0">
                <a:solidFill>
                  <a:srgbClr val="7030A0"/>
                </a:solidFill>
                <a:latin typeface="UTM Avo" panose="02040603050506020204"/>
              </a:rPr>
              <a:t>thị </a:t>
            </a:r>
            <a:r>
              <a:rPr lang="vi-VN" sz="2000" dirty="0">
                <a:latin typeface="UTM Avo" panose="02040603050506020204"/>
              </a:rPr>
              <a:t>chứa các lệnh thay đổi hình ảnh nhân vật, sân khấu và các thông báo sẽ xuất hiện trên màn hình,...</a:t>
            </a:r>
            <a:endParaRPr lang="en-US" sz="2000" dirty="0">
              <a:latin typeface="UTM Avo" panose="02040603050506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71" y="3210408"/>
            <a:ext cx="765999" cy="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689441" y="617663"/>
            <a:ext cx="1006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Bảng 4 dưới đây minh hoạ một số lệnh của các nhóm lệnh cơ bản được sử dụng trong chương trình “Điều khiển rô-bốt”. 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33325"/>
            <a:ext cx="7267575" cy="43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718624" y="250041"/>
            <a:ext cx="10069349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Để đưa lệnh vào chương trình cho một nhân vật, em thực hiện các thao tác như sau: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88" y="922286"/>
            <a:ext cx="5148564" cy="3454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803" y="4744040"/>
            <a:ext cx="85129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Các lệnh được ghép với nhau tạo thành khối lệnh. Ví dụ, Hình 65 là khối lệnh gồm 3 lệnh. Khi chạy chương trình, các lệnh trong khối lệnh được thực hiện lần lượt theo thứ tự từ trên xuống dưới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4037266"/>
            <a:ext cx="2748199" cy="23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558" y="519425"/>
            <a:ext cx="10290337" cy="1480139"/>
            <a:chOff x="3669268" y="737026"/>
            <a:chExt cx="7969151" cy="1094902"/>
          </a:xfrm>
        </p:grpSpPr>
        <p:grpSp>
          <p:nvGrpSpPr>
            <p:cNvPr id="26" name="Group 25"/>
            <p:cNvGrpSpPr/>
            <p:nvPr/>
          </p:nvGrpSpPr>
          <p:grpSpPr>
            <a:xfrm>
              <a:off x="3669268" y="737026"/>
              <a:ext cx="7555458" cy="1094902"/>
              <a:chOff x="3669268" y="737026"/>
              <a:chExt cx="7555458" cy="10949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3754" y="993101"/>
                <a:ext cx="7470972" cy="838827"/>
                <a:chOff x="4217929" y="1054357"/>
                <a:chExt cx="6721212" cy="1237500"/>
              </a:xfrm>
            </p:grpSpPr>
            <p:sp>
              <p:nvSpPr>
                <p:cNvPr id="30" name="Rectangle: Rounded Corners 15"/>
                <p:cNvSpPr/>
                <p:nvPr/>
              </p:nvSpPr>
              <p:spPr>
                <a:xfrm>
                  <a:off x="4288827" y="1171309"/>
                  <a:ext cx="6650314" cy="112054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16"/>
                <p:cNvSpPr/>
                <p:nvPr/>
              </p:nvSpPr>
              <p:spPr>
                <a:xfrm>
                  <a:off x="4217929" y="1054357"/>
                  <a:ext cx="6645204" cy="113607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9268" y="737026"/>
                <a:ext cx="704404" cy="62374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003564" y="865064"/>
              <a:ext cx="7634855" cy="83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Trong scratch, mỗi nhóm lệnh có nhiều lệnh và chúng cùng màu.     Mỗi lệnh sẽ điều khiển nhân vật thực hiện 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2" y="2175655"/>
            <a:ext cx="799873" cy="787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344" y="2357483"/>
            <a:ext cx="5986126" cy="441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70" y="3015539"/>
            <a:ext cx="5770477" cy="35617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394542" y="5071981"/>
            <a:ext cx="1242567" cy="79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30386" y="4011667"/>
            <a:ext cx="1182827" cy="1760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94542" y="4020155"/>
            <a:ext cx="1242567" cy="935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8474</TotalTime>
  <Words>1613</Words>
  <Application>Microsoft Office PowerPoint</Application>
  <PresentationFormat>Widescreen</PresentationFormat>
  <Paragraphs>172</Paragraphs>
  <Slides>33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微软雅黑</vt:lpstr>
      <vt:lpstr>#9Slide02 Noi dung rat dai</vt:lpstr>
      <vt:lpstr>Arial</vt:lpstr>
      <vt:lpstr>Calibri</vt:lpstr>
      <vt:lpstr>等线</vt:lpstr>
      <vt:lpstr>iCiel Cadena</vt:lpstr>
      <vt:lpstr>Segoe Print</vt:lpstr>
      <vt:lpstr>Sitka Subheading</vt:lpstr>
      <vt:lpstr>SVN-Avo</vt:lpstr>
      <vt:lpstr>SVN-SAF</vt:lpstr>
      <vt:lpstr>Times New Roman</vt:lpstr>
      <vt:lpstr>UTM Avo</vt:lpstr>
      <vt:lpstr>UTM Bienvenue</vt:lpstr>
      <vt:lpstr>UTM HelvetIns</vt:lpstr>
      <vt:lpstr>Verdana</vt:lpstr>
      <vt:lpstr>方正黑体_GBK</vt:lpstr>
      <vt:lpstr>1_Office 主题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Dell7470 i7</cp:lastModifiedBy>
  <cp:revision>337</cp:revision>
  <dcterms:created xsi:type="dcterms:W3CDTF">2021-11-14T08:33:55Z</dcterms:created>
  <dcterms:modified xsi:type="dcterms:W3CDTF">2025-04-14T04:48:10Z</dcterms:modified>
</cp:coreProperties>
</file>