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005" r:id="rId2"/>
    <p:sldId id="3006" r:id="rId3"/>
    <p:sldId id="2975" r:id="rId4"/>
    <p:sldId id="2979" r:id="rId5"/>
    <p:sldId id="3000" r:id="rId6"/>
    <p:sldId id="3001" r:id="rId7"/>
    <p:sldId id="3007" r:id="rId8"/>
    <p:sldId id="3002" r:id="rId9"/>
    <p:sldId id="3003" r:id="rId10"/>
    <p:sldId id="3009" r:id="rId11"/>
    <p:sldId id="3004" r:id="rId12"/>
    <p:sldId id="3008"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99"/>
    <a:srgbClr val="0998D7"/>
    <a:srgbClr val="FF3399"/>
    <a:srgbClr val="0000FF"/>
    <a:srgbClr val="3DC3EC"/>
    <a:srgbClr val="F3E8CC"/>
    <a:srgbClr val="F03C6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581"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2" name="Rectangle: Diagonal Corners Rounded 1"/>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7"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FFFFFF"/>
            </a:gs>
            <a:gs pos="0">
              <a:srgbClr val="FFFFF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9.png"/><Relationship Id="rId12"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sv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png"/><Relationship Id="rId11"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C8A92D-1FE3-E119-1ED1-7F43D80D2B12}"/>
            </a:ext>
          </a:extLst>
        </p:cNvPr>
        <p:cNvGrpSpPr/>
        <p:nvPr/>
      </p:nvGrpSpPr>
      <p:grpSpPr>
        <a:xfrm>
          <a:off x="0" y="0"/>
          <a:ext cx="0" cy="0"/>
          <a:chOff x="0" y="0"/>
          <a:chExt cx="0" cy="0"/>
        </a:xfrm>
      </p:grpSpPr>
      <p:sp>
        <p:nvSpPr>
          <p:cNvPr id="42" name="Freeform 42">
            <a:extLst>
              <a:ext uri="{FF2B5EF4-FFF2-40B4-BE49-F238E27FC236}">
                <a16:creationId xmlns:a16="http://schemas.microsoft.com/office/drawing/2014/main" id="{F0D8D12A-F7F8-4562-2558-066E706BF53B}"/>
              </a:ext>
            </a:extLst>
          </p:cNvPr>
          <p:cNvSpPr/>
          <p:nvPr/>
        </p:nvSpPr>
        <p:spPr>
          <a:xfrm rot="229997">
            <a:off x="5450988" y="6298222"/>
            <a:ext cx="1181256"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2400"/>
          </a:p>
        </p:txBody>
      </p:sp>
      <p:sp>
        <p:nvSpPr>
          <p:cNvPr id="4" name="TextBox 3">
            <a:extLst>
              <a:ext uri="{FF2B5EF4-FFF2-40B4-BE49-F238E27FC236}">
                <a16:creationId xmlns:a16="http://schemas.microsoft.com/office/drawing/2014/main" id="{2C7485B5-2311-77E9-E68D-007B340069A0}"/>
              </a:ext>
            </a:extLst>
          </p:cNvPr>
          <p:cNvSpPr txBox="1"/>
          <p:nvPr/>
        </p:nvSpPr>
        <p:spPr>
          <a:xfrm>
            <a:off x="1131216" y="1534873"/>
            <a:ext cx="10206606" cy="4462760"/>
          </a:xfrm>
          <a:prstGeom prst="rect">
            <a:avLst/>
          </a:prstGeom>
          <a:noFill/>
        </p:spPr>
        <p:txBody>
          <a:bodyPr wrap="square">
            <a:spAutoFit/>
          </a:bodyPr>
          <a:lstStyle/>
          <a:p>
            <a:pPr algn="ctr"/>
            <a:r>
              <a:rPr lang="en-US" sz="3200" b="1" dirty="0">
                <a:solidFill>
                  <a:srgbClr val="000099"/>
                </a:solidFill>
                <a:latin typeface="Times New Roman" panose="02020603050405020304" pitchFamily="18" charset="0"/>
                <a:cs typeface="Times New Roman" panose="02020603050405020304" pitchFamily="18" charset="0"/>
                <a:sym typeface="Calibri"/>
              </a:rPr>
              <a:t>TÊN BÀI DẠY</a:t>
            </a:r>
          </a:p>
          <a:p>
            <a:pPr algn="ctr"/>
            <a:r>
              <a:rPr lang="en-US" sz="3200" b="1" dirty="0" err="1">
                <a:solidFill>
                  <a:srgbClr val="000099"/>
                </a:solidFill>
                <a:latin typeface="Times New Roman" panose="02020603050405020304" pitchFamily="18" charset="0"/>
                <a:cs typeface="Times New Roman" panose="02020603050405020304" pitchFamily="18" charset="0"/>
                <a:sym typeface="Calibri"/>
              </a:rPr>
              <a:t>Chủ</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đề</a:t>
            </a:r>
            <a:r>
              <a:rPr lang="en-US" sz="3200" b="1" dirty="0">
                <a:solidFill>
                  <a:srgbClr val="000099"/>
                </a:solidFill>
                <a:latin typeface="Times New Roman" panose="02020603050405020304" pitchFamily="18" charset="0"/>
                <a:cs typeface="Times New Roman" panose="02020603050405020304" pitchFamily="18" charset="0"/>
                <a:sym typeface="Calibri"/>
              </a:rPr>
              <a:t> 6. </a:t>
            </a:r>
            <a:r>
              <a:rPr lang="en-US" sz="3200" b="1" dirty="0" err="1">
                <a:solidFill>
                  <a:srgbClr val="000099"/>
                </a:solidFill>
                <a:latin typeface="Times New Roman" panose="02020603050405020304" pitchFamily="18" charset="0"/>
                <a:cs typeface="Times New Roman" panose="02020603050405020304" pitchFamily="18" charset="0"/>
                <a:sym typeface="Calibri"/>
              </a:rPr>
              <a:t>Giải</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quyết</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vấn</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đề</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với</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sự</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trợ</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giúp</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của</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máy</a:t>
            </a:r>
            <a:r>
              <a:rPr lang="en-US" sz="3200" b="1" dirty="0">
                <a:solidFill>
                  <a:srgbClr val="000099"/>
                </a:solidFill>
                <a:latin typeface="Times New Roman" panose="02020603050405020304" pitchFamily="18" charset="0"/>
                <a:cs typeface="Times New Roman" panose="02020603050405020304" pitchFamily="18" charset="0"/>
                <a:sym typeface="Calibri"/>
              </a:rPr>
              <a:t> </a:t>
            </a:r>
            <a:r>
              <a:rPr lang="en-US" sz="3200" b="1" dirty="0" err="1">
                <a:solidFill>
                  <a:srgbClr val="000099"/>
                </a:solidFill>
                <a:latin typeface="Times New Roman" panose="02020603050405020304" pitchFamily="18" charset="0"/>
                <a:cs typeface="Times New Roman" panose="02020603050405020304" pitchFamily="18" charset="0"/>
                <a:sym typeface="Calibri"/>
              </a:rPr>
              <a:t>tính</a:t>
            </a:r>
            <a:endParaRPr lang="en-US" sz="3200" b="1" dirty="0">
              <a:solidFill>
                <a:srgbClr val="000099"/>
              </a:solidFill>
              <a:latin typeface="Times New Roman" panose="02020603050405020304" pitchFamily="18" charset="0"/>
              <a:cs typeface="Times New Roman" panose="02020603050405020304" pitchFamily="18" charset="0"/>
              <a:sym typeface="Calibri"/>
            </a:endParaRPr>
          </a:p>
          <a:p>
            <a:endParaRPr lang="en-US" sz="3200" b="1" dirty="0">
              <a:solidFill>
                <a:srgbClr val="C00000"/>
              </a:solidFill>
              <a:latin typeface="Times New Roman" panose="02020603050405020304" pitchFamily="18" charset="0"/>
              <a:cs typeface="Times New Roman" panose="02020603050405020304" pitchFamily="18" charset="0"/>
              <a:sym typeface="Calibri"/>
            </a:endParaRPr>
          </a:p>
          <a:p>
            <a:pPr algn="ctr"/>
            <a:r>
              <a:rPr lang="en-U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Calibri"/>
              </a:rPr>
              <a:t>BÀI 15: </a:t>
            </a:r>
            <a:r>
              <a:rPr lang="vi-VN"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Calibri"/>
              </a:rPr>
              <a:t>SỬ DỤNG BIỂU THỨC TRONG CHƯƠNG TRÌNH</a:t>
            </a:r>
          </a:p>
          <a:p>
            <a:r>
              <a:rPr lang="en-US" sz="3200" b="1" dirty="0">
                <a:solidFill>
                  <a:srgbClr val="C00000"/>
                </a:solidFill>
                <a:latin typeface="Times New Roman" panose="02020603050405020304" pitchFamily="18" charset="0"/>
                <a:cs typeface="Times New Roman" panose="02020603050405020304" pitchFamily="18" charset="0"/>
                <a:sym typeface="Calibri"/>
              </a:rPr>
              <a:t>             (Tin </a:t>
            </a:r>
            <a:r>
              <a:rPr lang="en-US" sz="3200" b="1" dirty="0" err="1">
                <a:solidFill>
                  <a:srgbClr val="C00000"/>
                </a:solidFill>
                <a:latin typeface="Times New Roman" panose="02020603050405020304" pitchFamily="18" charset="0"/>
                <a:cs typeface="Times New Roman" panose="02020603050405020304" pitchFamily="18" charset="0"/>
                <a:sym typeface="Calibri"/>
              </a:rPr>
              <a:t>học</a:t>
            </a:r>
            <a:r>
              <a:rPr lang="en-US" sz="3200" b="1" dirty="0">
                <a:solidFill>
                  <a:srgbClr val="C00000"/>
                </a:solidFill>
                <a:latin typeface="Times New Roman" panose="02020603050405020304" pitchFamily="18" charset="0"/>
                <a:cs typeface="Times New Roman" panose="02020603050405020304" pitchFamily="18" charset="0"/>
                <a:sym typeface="Calibri"/>
              </a:rPr>
              <a:t> 5– </a:t>
            </a:r>
            <a:r>
              <a:rPr lang="en-US" sz="3200" b="1" dirty="0" err="1">
                <a:solidFill>
                  <a:srgbClr val="C00000"/>
                </a:solidFill>
                <a:latin typeface="Times New Roman" panose="02020603050405020304" pitchFamily="18" charset="0"/>
                <a:cs typeface="Times New Roman" panose="02020603050405020304" pitchFamily="18" charset="0"/>
                <a:sym typeface="Calibri"/>
              </a:rPr>
              <a:t>Kết</a:t>
            </a:r>
            <a:r>
              <a:rPr lang="en-US" sz="3200" b="1" dirty="0">
                <a:solidFill>
                  <a:srgbClr val="C00000"/>
                </a:solidFill>
                <a:latin typeface="Times New Roman" panose="02020603050405020304" pitchFamily="18" charset="0"/>
                <a:cs typeface="Times New Roman" panose="02020603050405020304" pitchFamily="18" charset="0"/>
                <a:sym typeface="Calibri"/>
              </a:rPr>
              <a:t> </a:t>
            </a:r>
            <a:r>
              <a:rPr lang="en-US" sz="3200" b="1" dirty="0" err="1">
                <a:solidFill>
                  <a:srgbClr val="C00000"/>
                </a:solidFill>
                <a:latin typeface="Times New Roman" panose="02020603050405020304" pitchFamily="18" charset="0"/>
                <a:cs typeface="Times New Roman" panose="02020603050405020304" pitchFamily="18" charset="0"/>
                <a:sym typeface="Calibri"/>
              </a:rPr>
              <a:t>nối</a:t>
            </a:r>
            <a:r>
              <a:rPr lang="en-US" sz="3200" b="1" dirty="0">
                <a:solidFill>
                  <a:srgbClr val="C00000"/>
                </a:solidFill>
                <a:latin typeface="Times New Roman" panose="02020603050405020304" pitchFamily="18" charset="0"/>
                <a:cs typeface="Times New Roman" panose="02020603050405020304" pitchFamily="18" charset="0"/>
                <a:sym typeface="Calibri"/>
              </a:rPr>
              <a:t> tri </a:t>
            </a:r>
            <a:r>
              <a:rPr lang="en-US" sz="3200" b="1" dirty="0" err="1">
                <a:solidFill>
                  <a:srgbClr val="C00000"/>
                </a:solidFill>
                <a:latin typeface="Times New Roman" panose="02020603050405020304" pitchFamily="18" charset="0"/>
                <a:cs typeface="Times New Roman" panose="02020603050405020304" pitchFamily="18" charset="0"/>
                <a:sym typeface="Calibri"/>
              </a:rPr>
              <a:t>thức</a:t>
            </a:r>
            <a:r>
              <a:rPr lang="en-US" sz="3200" b="1" dirty="0">
                <a:solidFill>
                  <a:srgbClr val="C00000"/>
                </a:solidFill>
                <a:latin typeface="Times New Roman" panose="02020603050405020304" pitchFamily="18" charset="0"/>
                <a:cs typeface="Times New Roman" panose="02020603050405020304" pitchFamily="18" charset="0"/>
                <a:sym typeface="Calibri"/>
              </a:rPr>
              <a:t> </a:t>
            </a:r>
            <a:r>
              <a:rPr lang="en-US" sz="3200" b="1" dirty="0" err="1">
                <a:solidFill>
                  <a:srgbClr val="C00000"/>
                </a:solidFill>
                <a:latin typeface="Times New Roman" panose="02020603050405020304" pitchFamily="18" charset="0"/>
                <a:cs typeface="Times New Roman" panose="02020603050405020304" pitchFamily="18" charset="0"/>
                <a:sym typeface="Calibri"/>
              </a:rPr>
              <a:t>với</a:t>
            </a:r>
            <a:r>
              <a:rPr lang="en-US" sz="3200" b="1" dirty="0">
                <a:solidFill>
                  <a:srgbClr val="C00000"/>
                </a:solidFill>
                <a:latin typeface="Times New Roman" panose="02020603050405020304" pitchFamily="18" charset="0"/>
                <a:cs typeface="Times New Roman" panose="02020603050405020304" pitchFamily="18" charset="0"/>
                <a:sym typeface="Calibri"/>
              </a:rPr>
              <a:t> </a:t>
            </a:r>
            <a:r>
              <a:rPr lang="en-US" sz="3200" b="1" dirty="0" err="1">
                <a:solidFill>
                  <a:srgbClr val="C00000"/>
                </a:solidFill>
                <a:latin typeface="Times New Roman" panose="02020603050405020304" pitchFamily="18" charset="0"/>
                <a:cs typeface="Times New Roman" panose="02020603050405020304" pitchFamily="18" charset="0"/>
                <a:sym typeface="Calibri"/>
              </a:rPr>
              <a:t>cuộc</a:t>
            </a:r>
            <a:r>
              <a:rPr lang="en-US" sz="3200" b="1" dirty="0">
                <a:solidFill>
                  <a:srgbClr val="C00000"/>
                </a:solidFill>
                <a:latin typeface="Times New Roman" panose="02020603050405020304" pitchFamily="18" charset="0"/>
                <a:cs typeface="Times New Roman" panose="02020603050405020304" pitchFamily="18" charset="0"/>
                <a:sym typeface="Calibri"/>
              </a:rPr>
              <a:t> </a:t>
            </a:r>
            <a:r>
              <a:rPr lang="en-US" sz="3200" b="1" dirty="0" err="1">
                <a:solidFill>
                  <a:srgbClr val="C00000"/>
                </a:solidFill>
                <a:latin typeface="Times New Roman" panose="02020603050405020304" pitchFamily="18" charset="0"/>
                <a:cs typeface="Times New Roman" panose="02020603050405020304" pitchFamily="18" charset="0"/>
                <a:sym typeface="Calibri"/>
              </a:rPr>
              <a:t>sống</a:t>
            </a:r>
            <a:r>
              <a:rPr lang="en-US" sz="3200" b="1" dirty="0">
                <a:solidFill>
                  <a:srgbClr val="C00000"/>
                </a:solidFill>
                <a:latin typeface="Times New Roman" panose="02020603050405020304" pitchFamily="18" charset="0"/>
                <a:cs typeface="Times New Roman" panose="02020603050405020304" pitchFamily="18" charset="0"/>
                <a:sym typeface="Calibri"/>
              </a:rPr>
              <a:t>)</a:t>
            </a:r>
          </a:p>
          <a:p>
            <a:pPr algn="ctr"/>
            <a:r>
              <a:rPr lang="en-US" sz="3200" b="1" dirty="0">
                <a:solidFill>
                  <a:srgbClr val="002060"/>
                </a:solidFill>
                <a:latin typeface="Times New Roman" panose="02020603050405020304" pitchFamily="18" charset="0"/>
                <a:ea typeface="Calibri"/>
                <a:cs typeface="Times New Roman" panose="02020603050405020304" pitchFamily="18" charset="0"/>
                <a:sym typeface="Calibri"/>
              </a:rPr>
              <a:t>   </a:t>
            </a:r>
          </a:p>
          <a:p>
            <a:pPr algn="ctr"/>
            <a:r>
              <a:rPr lang="en-US" sz="3200" b="1" dirty="0" err="1">
                <a:solidFill>
                  <a:srgbClr val="002060"/>
                </a:solidFill>
                <a:latin typeface="Times New Roman" panose="02020603050405020304" pitchFamily="18" charset="0"/>
                <a:ea typeface="Calibri"/>
                <a:cs typeface="Times New Roman" panose="02020603050405020304" pitchFamily="18" charset="0"/>
                <a:sym typeface="Calibri"/>
              </a:rPr>
              <a:t>Giáo</a:t>
            </a:r>
            <a:r>
              <a:rPr lang="en-US" sz="32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3200" b="1" err="1">
                <a:solidFill>
                  <a:srgbClr val="002060"/>
                </a:solidFill>
                <a:latin typeface="Times New Roman" panose="02020603050405020304" pitchFamily="18" charset="0"/>
                <a:ea typeface="Calibri"/>
                <a:cs typeface="Times New Roman" panose="02020603050405020304" pitchFamily="18" charset="0"/>
                <a:sym typeface="Calibri"/>
              </a:rPr>
              <a:t>viên</a:t>
            </a:r>
            <a:r>
              <a:rPr lang="en-US" sz="3200" b="1">
                <a:solidFill>
                  <a:srgbClr val="002060"/>
                </a:solidFill>
                <a:latin typeface="Times New Roman" panose="02020603050405020304" pitchFamily="18" charset="0"/>
                <a:ea typeface="Calibri"/>
                <a:cs typeface="Times New Roman" panose="02020603050405020304" pitchFamily="18" charset="0"/>
                <a:sym typeface="Calibri"/>
              </a:rPr>
              <a:t> </a:t>
            </a:r>
            <a:r>
              <a:rPr lang="en-US" sz="3200" b="1" smtClean="0">
                <a:solidFill>
                  <a:srgbClr val="002060"/>
                </a:solidFill>
                <a:latin typeface="Times New Roman" panose="02020603050405020304" pitchFamily="18" charset="0"/>
                <a:ea typeface="Calibri"/>
                <a:cs typeface="Times New Roman" panose="02020603050405020304" pitchFamily="18" charset="0"/>
                <a:sym typeface="Calibri"/>
              </a:rPr>
              <a:t>– Vũ Thùy Dung</a:t>
            </a:r>
            <a:endParaRPr lang="en-US" sz="3200" b="1" dirty="0">
              <a:solidFill>
                <a:srgbClr val="002060"/>
              </a:solidFill>
              <a:latin typeface="Times New Roman" panose="02020603050405020304" pitchFamily="18" charset="0"/>
              <a:ea typeface="Calibri"/>
              <a:cs typeface="Times New Roman" panose="02020603050405020304" pitchFamily="18" charset="0"/>
              <a:sym typeface="Calibri"/>
            </a:endParaRPr>
          </a:p>
          <a:p>
            <a:r>
              <a:rPr lang="en-US" sz="3200" b="1"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3200" b="1" dirty="0" err="1">
                <a:solidFill>
                  <a:srgbClr val="002060"/>
                </a:solidFill>
                <a:latin typeface="Times New Roman" panose="02020603050405020304" pitchFamily="18" charset="0"/>
                <a:ea typeface="Calibri"/>
                <a:cs typeface="Times New Roman" panose="02020603050405020304" pitchFamily="18" charset="0"/>
                <a:sym typeface="Calibri"/>
              </a:rPr>
              <a:t>Lớp</a:t>
            </a:r>
            <a:r>
              <a:rPr lang="en-US" sz="3200" b="1" dirty="0">
                <a:solidFill>
                  <a:srgbClr val="002060"/>
                </a:solidFill>
                <a:latin typeface="Times New Roman" panose="02020603050405020304" pitchFamily="18" charset="0"/>
                <a:ea typeface="Calibri"/>
                <a:cs typeface="Times New Roman" panose="02020603050405020304" pitchFamily="18" charset="0"/>
                <a:sym typeface="Calibri"/>
              </a:rPr>
              <a:t>: 5</a:t>
            </a:r>
          </a:p>
          <a:p>
            <a:endParaRPr lang="en-US" sz="3200" dirty="0"/>
          </a:p>
        </p:txBody>
      </p:sp>
      <p:pic>
        <p:nvPicPr>
          <p:cNvPr id="66" name="Google Shape;66;p2"/>
          <p:cNvPicPr preferRelativeResize="0"/>
          <p:nvPr/>
        </p:nvPicPr>
        <p:blipFill rotWithShape="1">
          <a:blip r:embed="rId4">
            <a:alphaModFix/>
          </a:blip>
          <a:srcRect/>
          <a:stretch/>
        </p:blipFill>
        <p:spPr>
          <a:xfrm>
            <a:off x="9550400" y="3493599"/>
            <a:ext cx="3395133" cy="3325619"/>
          </a:xfrm>
          <a:prstGeom prst="rect">
            <a:avLst/>
          </a:prstGeom>
          <a:noFill/>
          <a:ln>
            <a:noFill/>
          </a:ln>
        </p:spPr>
      </p:pic>
      <p:sp>
        <p:nvSpPr>
          <p:cNvPr id="5" name="Freeform 40">
            <a:extLst>
              <a:ext uri="{FF2B5EF4-FFF2-40B4-BE49-F238E27FC236}">
                <a16:creationId xmlns:a16="http://schemas.microsoft.com/office/drawing/2014/main" id="{FFEC79EB-3E02-602F-0A19-34E9404F8849}"/>
              </a:ext>
            </a:extLst>
          </p:cNvPr>
          <p:cNvSpPr/>
          <p:nvPr/>
        </p:nvSpPr>
        <p:spPr>
          <a:xfrm rot="2358971" flipH="1">
            <a:off x="4568929" y="6133847"/>
            <a:ext cx="472225" cy="739295"/>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2400"/>
          </a:p>
        </p:txBody>
      </p:sp>
      <p:sp>
        <p:nvSpPr>
          <p:cNvPr id="6" name="Freeform 40">
            <a:extLst>
              <a:ext uri="{FF2B5EF4-FFF2-40B4-BE49-F238E27FC236}">
                <a16:creationId xmlns:a16="http://schemas.microsoft.com/office/drawing/2014/main" id="{B664DAEC-CBD7-8B73-548C-96986BC84C90}"/>
              </a:ext>
            </a:extLst>
          </p:cNvPr>
          <p:cNvSpPr/>
          <p:nvPr/>
        </p:nvSpPr>
        <p:spPr>
          <a:xfrm rot="2358971" flipH="1">
            <a:off x="7327897" y="6205433"/>
            <a:ext cx="472225" cy="739295"/>
          </a:xfrm>
          <a:custGeom>
            <a:avLst/>
            <a:gdLst/>
            <a:ahLst/>
            <a:cxnLst/>
            <a:rect l="l" t="t" r="r" b="b"/>
            <a:pathLst>
              <a:path w="708337" h="1108942">
                <a:moveTo>
                  <a:pt x="708337" y="0"/>
                </a:moveTo>
                <a:lnTo>
                  <a:pt x="0" y="0"/>
                </a:lnTo>
                <a:lnTo>
                  <a:pt x="0" y="1108942"/>
                </a:lnTo>
                <a:lnTo>
                  <a:pt x="708337" y="1108942"/>
                </a:lnTo>
                <a:lnTo>
                  <a:pt x="708337"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2400"/>
          </a:p>
        </p:txBody>
      </p:sp>
      <p:sp>
        <p:nvSpPr>
          <p:cNvPr id="7" name="Freeform 39">
            <a:extLst>
              <a:ext uri="{FF2B5EF4-FFF2-40B4-BE49-F238E27FC236}">
                <a16:creationId xmlns:a16="http://schemas.microsoft.com/office/drawing/2014/main" id="{AC95DDCC-AB74-4062-0B7F-AB6E978A9EF5}"/>
              </a:ext>
            </a:extLst>
          </p:cNvPr>
          <p:cNvSpPr/>
          <p:nvPr/>
        </p:nvSpPr>
        <p:spPr>
          <a:xfrm rot="539303">
            <a:off x="4118783" y="5817492"/>
            <a:ext cx="636763" cy="996889"/>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2400"/>
          </a:p>
        </p:txBody>
      </p:sp>
      <p:sp>
        <p:nvSpPr>
          <p:cNvPr id="8" name="Freeform 39">
            <a:extLst>
              <a:ext uri="{FF2B5EF4-FFF2-40B4-BE49-F238E27FC236}">
                <a16:creationId xmlns:a16="http://schemas.microsoft.com/office/drawing/2014/main" id="{FC092C4E-65D7-049A-45DC-548850EE5278}"/>
              </a:ext>
            </a:extLst>
          </p:cNvPr>
          <p:cNvSpPr/>
          <p:nvPr/>
        </p:nvSpPr>
        <p:spPr>
          <a:xfrm rot="539303">
            <a:off x="7044045" y="5872444"/>
            <a:ext cx="636763" cy="996889"/>
          </a:xfrm>
          <a:custGeom>
            <a:avLst/>
            <a:gdLst/>
            <a:ahLst/>
            <a:cxnLst/>
            <a:rect l="l" t="t" r="r" b="b"/>
            <a:pathLst>
              <a:path w="955144" h="1495334">
                <a:moveTo>
                  <a:pt x="0" y="0"/>
                </a:moveTo>
                <a:lnTo>
                  <a:pt x="955145" y="0"/>
                </a:lnTo>
                <a:lnTo>
                  <a:pt x="955145" y="1495334"/>
                </a:lnTo>
                <a:lnTo>
                  <a:pt x="0" y="14953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sz="2400"/>
          </a:p>
        </p:txBody>
      </p:sp>
      <p:pic>
        <p:nvPicPr>
          <p:cNvPr id="2" name="Picture 2" descr="Robot ">
            <a:extLst>
              <a:ext uri="{FF2B5EF4-FFF2-40B4-BE49-F238E27FC236}">
                <a16:creationId xmlns:a16="http://schemas.microsoft.com/office/drawing/2014/main" id="{CEDB5566-E427-FBD5-1CE8-B9924C6B2C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94859">
            <a:off x="138680" y="50734"/>
            <a:ext cx="1383218" cy="1383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F6CA0C-C9C2-AE65-7B4B-BF34F30C67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849" y="4623794"/>
            <a:ext cx="3728236" cy="2267008"/>
          </a:xfrm>
          <a:prstGeom prst="rect">
            <a:avLst/>
          </a:prstGeom>
        </p:spPr>
      </p:pic>
      <p:pic>
        <p:nvPicPr>
          <p:cNvPr id="9" name="Picture 2">
            <a:extLst>
              <a:ext uri="{FF2B5EF4-FFF2-40B4-BE49-F238E27FC236}">
                <a16:creationId xmlns:a16="http://schemas.microsoft.com/office/drawing/2014/main" id="{5199F439-FB53-760E-7A7B-2410EB6E720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p:blipFill>
        <p:spPr bwMode="auto">
          <a:xfrm>
            <a:off x="10274691" y="38782"/>
            <a:ext cx="1905000" cy="1246823"/>
          </a:xfrm>
          <a:prstGeom prst="ellipse">
            <a:avLst/>
          </a:prstGeom>
          <a:ln>
            <a:noFill/>
          </a:ln>
          <a:effectLst>
            <a:softEdge rad="112500"/>
          </a:effectLst>
        </p:spPr>
      </p:pic>
    </p:spTree>
    <p:extLst>
      <p:ext uri="{BB962C8B-B14F-4D97-AF65-F5344CB8AC3E}">
        <p14:creationId xmlns:p14="http://schemas.microsoft.com/office/powerpoint/2010/main" val="340379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A1B41C-1F47-4A2B-B70F-1FAAF72CF32A}"/>
              </a:ext>
            </a:extLst>
          </p:cNvPr>
          <p:cNvPicPr>
            <a:picLocks noChangeAspect="1"/>
          </p:cNvPicPr>
          <p:nvPr/>
        </p:nvPicPr>
        <p:blipFill>
          <a:blip r:embed="rId2"/>
          <a:stretch>
            <a:fillRect/>
          </a:stretch>
        </p:blipFill>
        <p:spPr>
          <a:xfrm>
            <a:off x="193341" y="974120"/>
            <a:ext cx="11805317" cy="4909760"/>
          </a:xfrm>
          <a:prstGeom prst="rect">
            <a:avLst/>
          </a:prstGeom>
        </p:spPr>
      </p:pic>
    </p:spTree>
    <p:extLst>
      <p:ext uri="{BB962C8B-B14F-4D97-AF65-F5344CB8AC3E}">
        <p14:creationId xmlns:p14="http://schemas.microsoft.com/office/powerpoint/2010/main" val="376617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765D58D-440D-55AC-201F-9692030A45B3}"/>
              </a:ext>
            </a:extLst>
          </p:cNvPr>
          <p:cNvSpPr txBox="1"/>
          <p:nvPr/>
        </p:nvSpPr>
        <p:spPr>
          <a:xfrm>
            <a:off x="573740" y="276124"/>
            <a:ext cx="11214848" cy="5124480"/>
          </a:xfrm>
          <a:prstGeom prst="rect">
            <a:avLst/>
          </a:prstGeom>
          <a:noFill/>
        </p:spPr>
        <p:txBody>
          <a:bodyPr wrap="square">
            <a:spAutoFit/>
          </a:bodyPr>
          <a:lstStyle/>
          <a:p>
            <a:pPr>
              <a:lnSpc>
                <a:spcPct val="150000"/>
              </a:lnSpc>
            </a:pPr>
            <a:r>
              <a:rPr lang="vi-VN" sz="2000" i="1" dirty="0">
                <a:solidFill>
                  <a:srgbClr val="F7941E"/>
                </a:solidFill>
                <a:effectLst/>
                <a:latin typeface="Times New Roman" panose="02020603050405020304" pitchFamily="18" charset="0"/>
                <a:cs typeface="Times New Roman" panose="02020603050405020304" pitchFamily="18" charset="0"/>
              </a:rPr>
              <a:t>Bước 3:</a:t>
            </a:r>
            <a:r>
              <a:rPr lang="vi-VN" sz="2000" dirty="0">
                <a:solidFill>
                  <a:srgbClr val="000000"/>
                </a:solidFill>
                <a:effectLst/>
                <a:latin typeface="Times New Roman" panose="02020603050405020304" pitchFamily="18" charset="0"/>
                <a:cs typeface="Times New Roman" panose="02020603050405020304" pitchFamily="18" charset="0"/>
              </a:rPr>
              <a:t> Tạo lệnh thông báo ra màn hình chu vi hình chữ nhật. </a:t>
            </a:r>
            <a:endParaRPr lang="vi-VN" sz="2000" dirty="0">
              <a:latin typeface="Times New Roman" panose="02020603050405020304" pitchFamily="18" charset="0"/>
              <a:cs typeface="Times New Roman" panose="02020603050405020304" pitchFamily="18" charset="0"/>
            </a:endParaRPr>
          </a:p>
          <a:p>
            <a:pPr>
              <a:lnSpc>
                <a:spcPct val="150000"/>
              </a:lnSpc>
            </a:pPr>
            <a:r>
              <a:rPr lang="vi-VN" sz="2000" dirty="0">
                <a:solidFill>
                  <a:srgbClr val="000000"/>
                </a:solidFill>
                <a:effectLst/>
                <a:latin typeface="Times New Roman" panose="02020603050405020304" pitchFamily="18" charset="0"/>
                <a:cs typeface="Times New Roman" panose="02020603050405020304" pitchFamily="18" charset="0"/>
              </a:rPr>
              <a:t>– Kéo thả phép toán cộng vào vùng soạn thảo chương trình, tạo biểu thức                 . Kéo thả phép toán nhân vào vùng soạn thảo. Kéo thả biểu thức                  vào phép toán nhân để tạo biểu thức tính chu vi hình chữ nhật                        . </a:t>
            </a:r>
            <a:endParaRPr lang="vi-VN" sz="2000" dirty="0">
              <a:latin typeface="Times New Roman" panose="02020603050405020304" pitchFamily="18" charset="0"/>
              <a:cs typeface="Times New Roman" panose="02020603050405020304" pitchFamily="18" charset="0"/>
            </a:endParaRPr>
          </a:p>
          <a:p>
            <a:pPr>
              <a:lnSpc>
                <a:spcPct val="150000"/>
              </a:lnSpc>
            </a:pPr>
            <a:r>
              <a:rPr lang="vi-VN" sz="2000" dirty="0">
                <a:solidFill>
                  <a:srgbClr val="000000"/>
                </a:solidFill>
                <a:effectLst/>
                <a:latin typeface="Times New Roman" panose="02020603050405020304" pitchFamily="18" charset="0"/>
                <a:cs typeface="Times New Roman" panose="02020603050405020304" pitchFamily="18" charset="0"/>
              </a:rPr>
              <a:t>– Kéo thả phép toán vào                                vùng soạn thảo chương trình, kéo thả biểu thức                        vào ô chứa từ “chuối”. Chỉnh sửa nội dung ô “táo” để được biểu thức                                                          . </a:t>
            </a:r>
            <a:endParaRPr lang="vi-VN" sz="2000" dirty="0">
              <a:latin typeface="Times New Roman" panose="02020603050405020304" pitchFamily="18" charset="0"/>
              <a:cs typeface="Times New Roman" panose="02020603050405020304" pitchFamily="18" charset="0"/>
            </a:endParaRPr>
          </a:p>
          <a:p>
            <a:pPr>
              <a:lnSpc>
                <a:spcPct val="150000"/>
              </a:lnSpc>
            </a:pPr>
            <a:r>
              <a:rPr lang="vi-VN" sz="2000" dirty="0">
                <a:solidFill>
                  <a:srgbClr val="000000"/>
                </a:solidFill>
                <a:effectLst/>
                <a:latin typeface="Times New Roman" panose="02020603050405020304" pitchFamily="18" charset="0"/>
                <a:cs typeface="Times New Roman" panose="02020603050405020304" pitchFamily="18" charset="0"/>
              </a:rPr>
              <a:t>– Kéo thả lệnh                                 ghép vào khối lệnh ở Bước 2. </a:t>
            </a:r>
            <a:endParaRPr lang="vi-VN" sz="2000" dirty="0">
              <a:latin typeface="Times New Roman" panose="02020603050405020304" pitchFamily="18" charset="0"/>
              <a:cs typeface="Times New Roman" panose="02020603050405020304" pitchFamily="18" charset="0"/>
            </a:endParaRPr>
          </a:p>
          <a:p>
            <a:pPr>
              <a:lnSpc>
                <a:spcPct val="150000"/>
              </a:lnSpc>
            </a:pPr>
            <a:r>
              <a:rPr lang="vi-VN" sz="2000" dirty="0">
                <a:solidFill>
                  <a:srgbClr val="000000"/>
                </a:solidFill>
                <a:effectLst/>
                <a:latin typeface="Times New Roman" panose="02020603050405020304" pitchFamily="18" charset="0"/>
                <a:cs typeface="Times New Roman" panose="02020603050405020304" pitchFamily="18" charset="0"/>
              </a:rPr>
              <a:t>– Kéo thả biểu thức                                                 vừa tạo vào ô “Xin chào!”. Thay đổi số giây hiển thị thông báo thành 5 giây, em được chương trình như minh hoạ ở Hình 99.</a:t>
            </a:r>
          </a:p>
          <a:p>
            <a:pPr>
              <a:lnSpc>
                <a:spcPct val="150000"/>
              </a:lnSpc>
            </a:pPr>
            <a:r>
              <a:rPr lang="vi-VN" sz="2000" i="1" dirty="0">
                <a:solidFill>
                  <a:srgbClr val="F7941E"/>
                </a:solidFill>
                <a:effectLst/>
                <a:latin typeface="Times New Roman" panose="02020603050405020304" pitchFamily="18" charset="0"/>
                <a:cs typeface="Times New Roman" panose="02020603050405020304" pitchFamily="18" charset="0"/>
              </a:rPr>
              <a:t>Bước 4:</a:t>
            </a:r>
            <a:r>
              <a:rPr lang="vi-VN" sz="2000" dirty="0">
                <a:solidFill>
                  <a:srgbClr val="000000"/>
                </a:solidFill>
                <a:effectLst/>
                <a:latin typeface="Times New Roman" panose="02020603050405020304" pitchFamily="18" charset="0"/>
                <a:cs typeface="Times New Roman" panose="02020603050405020304" pitchFamily="18" charset="0"/>
              </a:rPr>
              <a:t> Chạy thử chương trình và quan sát kết quả. </a:t>
            </a:r>
            <a:endParaRPr lang="vi-VN" sz="2400" dirty="0">
              <a:latin typeface="Times New Roman" panose="02020603050405020304" pitchFamily="18" charset="0"/>
              <a:cs typeface="Times New Roman" panose="02020603050405020304" pitchFamily="18" charset="0"/>
            </a:endParaRPr>
          </a:p>
          <a:p>
            <a:pPr>
              <a:lnSpc>
                <a:spcPct val="150000"/>
              </a:lnSpc>
            </a:pPr>
            <a:r>
              <a:rPr lang="vi-VN" sz="2000" i="1" dirty="0">
                <a:solidFill>
                  <a:srgbClr val="F7941E"/>
                </a:solidFill>
                <a:effectLst/>
                <a:latin typeface="Times New Roman" panose="02020603050405020304" pitchFamily="18" charset="0"/>
                <a:cs typeface="Times New Roman" panose="02020603050405020304" pitchFamily="18" charset="0"/>
              </a:rPr>
              <a:t>Bước 5:</a:t>
            </a:r>
            <a:r>
              <a:rPr lang="vi-VN" sz="2000" dirty="0">
                <a:solidFill>
                  <a:srgbClr val="000000"/>
                </a:solidFill>
                <a:effectLst/>
                <a:latin typeface="Times New Roman" panose="02020603050405020304" pitchFamily="18" charset="0"/>
                <a:cs typeface="Times New Roman" panose="02020603050405020304" pitchFamily="18" charset="0"/>
              </a:rPr>
              <a:t> Lưu tệp với tên là</a:t>
            </a:r>
            <a:r>
              <a:rPr lang="vi-VN" sz="2000" dirty="0">
                <a:solidFill>
                  <a:srgbClr val="F7941E"/>
                </a:solidFill>
                <a:effectLst/>
                <a:latin typeface="Times New Roman" panose="02020603050405020304" pitchFamily="18" charset="0"/>
                <a:cs typeface="Times New Roman" panose="02020603050405020304" pitchFamily="18" charset="0"/>
              </a:rPr>
              <a:t> HinhChuNhat</a:t>
            </a:r>
            <a:r>
              <a:rPr lang="vi-VN" sz="2000" dirty="0">
                <a:solidFill>
                  <a:srgbClr val="000000"/>
                </a:solidFill>
                <a:effectLst/>
                <a:latin typeface="Times New Roman" panose="02020603050405020304" pitchFamily="18" charset="0"/>
                <a:cs typeface="Times New Roman" panose="02020603050405020304" pitchFamily="18" charset="0"/>
              </a:rPr>
              <a:t> vào thư mục của em.</a:t>
            </a:r>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BDC79F7-9EB7-9551-C014-84B393840BE0}"/>
              </a:ext>
            </a:extLst>
          </p:cNvPr>
          <p:cNvPicPr>
            <a:picLocks noChangeAspect="1"/>
          </p:cNvPicPr>
          <p:nvPr/>
        </p:nvPicPr>
        <p:blipFill>
          <a:blip r:embed="rId2"/>
          <a:stretch>
            <a:fillRect/>
          </a:stretch>
        </p:blipFill>
        <p:spPr>
          <a:xfrm>
            <a:off x="8221952" y="722768"/>
            <a:ext cx="1016049" cy="433679"/>
          </a:xfrm>
          <a:prstGeom prst="rect">
            <a:avLst/>
          </a:prstGeom>
        </p:spPr>
      </p:pic>
      <p:pic>
        <p:nvPicPr>
          <p:cNvPr id="7" name="Picture 6">
            <a:extLst>
              <a:ext uri="{FF2B5EF4-FFF2-40B4-BE49-F238E27FC236}">
                <a16:creationId xmlns:a16="http://schemas.microsoft.com/office/drawing/2014/main" id="{69C1216A-2CE1-D28A-2113-63E996C39963}"/>
              </a:ext>
            </a:extLst>
          </p:cNvPr>
          <p:cNvPicPr>
            <a:picLocks noChangeAspect="1"/>
          </p:cNvPicPr>
          <p:nvPr/>
        </p:nvPicPr>
        <p:blipFill>
          <a:blip r:embed="rId2"/>
          <a:stretch>
            <a:fillRect/>
          </a:stretch>
        </p:blipFill>
        <p:spPr>
          <a:xfrm>
            <a:off x="5217130" y="1156447"/>
            <a:ext cx="1016049" cy="433679"/>
          </a:xfrm>
          <a:prstGeom prst="rect">
            <a:avLst/>
          </a:prstGeom>
        </p:spPr>
      </p:pic>
      <p:pic>
        <p:nvPicPr>
          <p:cNvPr id="9" name="Picture 8">
            <a:extLst>
              <a:ext uri="{FF2B5EF4-FFF2-40B4-BE49-F238E27FC236}">
                <a16:creationId xmlns:a16="http://schemas.microsoft.com/office/drawing/2014/main" id="{30499A19-52BF-AFD3-C065-DC689802A45B}"/>
              </a:ext>
            </a:extLst>
          </p:cNvPr>
          <p:cNvPicPr>
            <a:picLocks noChangeAspect="1"/>
          </p:cNvPicPr>
          <p:nvPr/>
        </p:nvPicPr>
        <p:blipFill>
          <a:blip r:embed="rId3"/>
          <a:stretch>
            <a:fillRect/>
          </a:stretch>
        </p:blipFill>
        <p:spPr>
          <a:xfrm>
            <a:off x="1618320" y="1719318"/>
            <a:ext cx="1387775" cy="433679"/>
          </a:xfrm>
          <a:prstGeom prst="rect">
            <a:avLst/>
          </a:prstGeom>
        </p:spPr>
      </p:pic>
      <p:pic>
        <p:nvPicPr>
          <p:cNvPr id="11" name="Picture 10">
            <a:extLst>
              <a:ext uri="{FF2B5EF4-FFF2-40B4-BE49-F238E27FC236}">
                <a16:creationId xmlns:a16="http://schemas.microsoft.com/office/drawing/2014/main" id="{CFA2D439-F379-D590-2811-7BCFECCBA286}"/>
              </a:ext>
            </a:extLst>
          </p:cNvPr>
          <p:cNvPicPr>
            <a:picLocks noChangeAspect="1"/>
          </p:cNvPicPr>
          <p:nvPr/>
        </p:nvPicPr>
        <p:blipFill>
          <a:blip r:embed="rId4"/>
          <a:stretch>
            <a:fillRect/>
          </a:stretch>
        </p:blipFill>
        <p:spPr>
          <a:xfrm>
            <a:off x="3165022" y="2214165"/>
            <a:ext cx="1923754" cy="433679"/>
          </a:xfrm>
          <a:prstGeom prst="rect">
            <a:avLst/>
          </a:prstGeom>
        </p:spPr>
      </p:pic>
      <p:pic>
        <p:nvPicPr>
          <p:cNvPr id="14" name="Picture 13">
            <a:extLst>
              <a:ext uri="{FF2B5EF4-FFF2-40B4-BE49-F238E27FC236}">
                <a16:creationId xmlns:a16="http://schemas.microsoft.com/office/drawing/2014/main" id="{C06C798B-8FD1-8859-B22B-DBB5A2F74617}"/>
              </a:ext>
            </a:extLst>
          </p:cNvPr>
          <p:cNvPicPr>
            <a:picLocks noChangeAspect="1"/>
          </p:cNvPicPr>
          <p:nvPr/>
        </p:nvPicPr>
        <p:blipFill>
          <a:blip r:embed="rId3"/>
          <a:stretch>
            <a:fillRect/>
          </a:stretch>
        </p:blipFill>
        <p:spPr>
          <a:xfrm>
            <a:off x="10063737" y="1957881"/>
            <a:ext cx="1387772" cy="433678"/>
          </a:xfrm>
          <a:prstGeom prst="rect">
            <a:avLst/>
          </a:prstGeom>
        </p:spPr>
      </p:pic>
      <p:pic>
        <p:nvPicPr>
          <p:cNvPr id="16" name="Picture 15">
            <a:extLst>
              <a:ext uri="{FF2B5EF4-FFF2-40B4-BE49-F238E27FC236}">
                <a16:creationId xmlns:a16="http://schemas.microsoft.com/office/drawing/2014/main" id="{A12E72EE-D2C3-28DA-C6D7-A4DDC91C7398}"/>
              </a:ext>
            </a:extLst>
          </p:cNvPr>
          <p:cNvPicPr>
            <a:picLocks noChangeAspect="1"/>
          </p:cNvPicPr>
          <p:nvPr/>
        </p:nvPicPr>
        <p:blipFill>
          <a:blip r:embed="rId5"/>
          <a:stretch>
            <a:fillRect/>
          </a:stretch>
        </p:blipFill>
        <p:spPr>
          <a:xfrm>
            <a:off x="7723360" y="2467278"/>
            <a:ext cx="3029282" cy="433679"/>
          </a:xfrm>
          <a:prstGeom prst="rect">
            <a:avLst/>
          </a:prstGeom>
        </p:spPr>
      </p:pic>
      <p:pic>
        <p:nvPicPr>
          <p:cNvPr id="18" name="Picture 17">
            <a:extLst>
              <a:ext uri="{FF2B5EF4-FFF2-40B4-BE49-F238E27FC236}">
                <a16:creationId xmlns:a16="http://schemas.microsoft.com/office/drawing/2014/main" id="{6683BD26-16E4-6F10-1907-24284516738D}"/>
              </a:ext>
            </a:extLst>
          </p:cNvPr>
          <p:cNvPicPr>
            <a:picLocks noChangeAspect="1"/>
          </p:cNvPicPr>
          <p:nvPr/>
        </p:nvPicPr>
        <p:blipFill>
          <a:blip r:embed="rId6"/>
          <a:stretch>
            <a:fillRect/>
          </a:stretch>
        </p:blipFill>
        <p:spPr>
          <a:xfrm>
            <a:off x="2186724" y="2809998"/>
            <a:ext cx="1956596" cy="433678"/>
          </a:xfrm>
          <a:prstGeom prst="rect">
            <a:avLst/>
          </a:prstGeom>
        </p:spPr>
      </p:pic>
      <p:pic>
        <p:nvPicPr>
          <p:cNvPr id="20" name="Picture 19">
            <a:extLst>
              <a:ext uri="{FF2B5EF4-FFF2-40B4-BE49-F238E27FC236}">
                <a16:creationId xmlns:a16="http://schemas.microsoft.com/office/drawing/2014/main" id="{9916F061-8C4C-6596-4655-833600A94A41}"/>
              </a:ext>
            </a:extLst>
          </p:cNvPr>
          <p:cNvPicPr>
            <a:picLocks noChangeAspect="1"/>
          </p:cNvPicPr>
          <p:nvPr/>
        </p:nvPicPr>
        <p:blipFill>
          <a:blip r:embed="rId5"/>
          <a:stretch>
            <a:fillRect/>
          </a:stretch>
        </p:blipFill>
        <p:spPr>
          <a:xfrm>
            <a:off x="2695879" y="3271882"/>
            <a:ext cx="3029275" cy="433678"/>
          </a:xfrm>
          <a:prstGeom prst="rect">
            <a:avLst/>
          </a:prstGeom>
        </p:spPr>
      </p:pic>
    </p:spTree>
    <p:extLst>
      <p:ext uri="{BB962C8B-B14F-4D97-AF65-F5344CB8AC3E}">
        <p14:creationId xmlns:p14="http://schemas.microsoft.com/office/powerpoint/2010/main" val="21901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D3427-99FD-42B6-B84E-2E9E02B3CF9A}"/>
              </a:ext>
            </a:extLst>
          </p:cNvPr>
          <p:cNvPicPr>
            <a:picLocks noChangeAspect="1"/>
          </p:cNvPicPr>
          <p:nvPr/>
        </p:nvPicPr>
        <p:blipFill>
          <a:blip r:embed="rId2"/>
          <a:stretch>
            <a:fillRect/>
          </a:stretch>
        </p:blipFill>
        <p:spPr>
          <a:xfrm>
            <a:off x="2929979" y="849347"/>
            <a:ext cx="7087411" cy="3655276"/>
          </a:xfrm>
          <a:prstGeom prst="rect">
            <a:avLst/>
          </a:prstGeom>
        </p:spPr>
      </p:pic>
      <p:sp>
        <p:nvSpPr>
          <p:cNvPr id="3" name="TextBox 2">
            <a:extLst>
              <a:ext uri="{FF2B5EF4-FFF2-40B4-BE49-F238E27FC236}">
                <a16:creationId xmlns:a16="http://schemas.microsoft.com/office/drawing/2014/main" id="{4D1553C3-D7AF-4126-9FA8-3A2054F4377A}"/>
              </a:ext>
            </a:extLst>
          </p:cNvPr>
          <p:cNvSpPr txBox="1"/>
          <p:nvPr/>
        </p:nvSpPr>
        <p:spPr>
          <a:xfrm>
            <a:off x="1766930" y="5052472"/>
            <a:ext cx="9413508" cy="461665"/>
          </a:xfrm>
          <a:prstGeom prst="rect">
            <a:avLst/>
          </a:prstGeom>
          <a:noFill/>
        </p:spPr>
        <p:txBody>
          <a:bodyPr wrap="square">
            <a:spAutoFit/>
          </a:bodyPr>
          <a:lstStyle/>
          <a:p>
            <a:r>
              <a:rPr lang="vi-VN" sz="2400" b="1" i="1" dirty="0">
                <a:solidFill>
                  <a:srgbClr val="58595B"/>
                </a:solidFill>
                <a:effectLst/>
                <a:latin typeface="Times New Roman" panose="02020603050405020304" pitchFamily="18" charset="0"/>
                <a:cs typeface="Times New Roman" panose="02020603050405020304" pitchFamily="18" charset="0"/>
              </a:rPr>
              <a:t>Hình 99. Chương trình thông báo ra màn hình chu vi hình chữ nhật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17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 name="组合 1"/>
          <p:cNvGrpSpPr/>
          <p:nvPr/>
        </p:nvGrpSpPr>
        <p:grpSpPr>
          <a:xfrm>
            <a:off x="2980607" y="1150453"/>
            <a:ext cx="5976143" cy="4679926"/>
            <a:chOff x="2424113" y="688975"/>
            <a:chExt cx="6713537" cy="5619751"/>
          </a:xfrm>
        </p:grpSpPr>
        <p:sp>
          <p:nvSpPr>
            <p:cNvPr id="24" name="AutoShape 3"/>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Freeform 24"/>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26" name="Freeform 6"/>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27" name="Freeform 7"/>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28" name="Freeform 8"/>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29" name="Freeform 9"/>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0" name="Freeform 10"/>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1" name="Freeform 11"/>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2" name="Freeform 12"/>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3" name="Freeform 13"/>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4" name="Freeform 14"/>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35" name="Freeform 15"/>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6" name="Freeform 16"/>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37" name="Freeform 17"/>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38" name="Freeform 18"/>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39" name="Freeform 19"/>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0" name="Freeform 20"/>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41" name="Freeform 21"/>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42" name="Freeform 22"/>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3" name="Freeform 23"/>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4" name="Freeform 24"/>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5" name="Freeform 25"/>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46" name="Freeform 26"/>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47" name="Freeform 27"/>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8" name="Freeform 28"/>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49" name="Freeform 29"/>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50" name="Freeform 30"/>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51" name="Freeform 31"/>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52" name="Freeform 32"/>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53" name="Freeform 33"/>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4" name="Freeform 34"/>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lstStyle/>
            <a:p>
              <a:endParaRPr lang="zh-CN" altLang="en-US">
                <a:solidFill>
                  <a:srgbClr val="F68D91"/>
                </a:solidFill>
                <a:latin typeface="iCiel Cadena"/>
              </a:endParaRPr>
            </a:p>
          </p:txBody>
        </p:sp>
        <p:sp>
          <p:nvSpPr>
            <p:cNvPr id="55" name="Freeform 35"/>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6" name="Freeform 36"/>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7" name="Freeform 37"/>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8" name="Freeform 38"/>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59" name="Freeform 39"/>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iCiel Cadena"/>
              </a:endParaRPr>
            </a:p>
          </p:txBody>
        </p:sp>
        <p:sp>
          <p:nvSpPr>
            <p:cNvPr id="60" name="Freeform 40"/>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1" name="Freeform 41"/>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62" name="Freeform 42"/>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3" name="Freeform 43"/>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lstStyle/>
            <a:p>
              <a:endParaRPr lang="zh-CN" altLang="en-US">
                <a:latin typeface="iCiel Cadena"/>
              </a:endParaRPr>
            </a:p>
          </p:txBody>
        </p:sp>
        <p:sp>
          <p:nvSpPr>
            <p:cNvPr id="64" name="Freeform 44"/>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5" name="Freeform 45"/>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6" name="Freeform 46"/>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7" name="Freeform 47"/>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lstStyle/>
            <a:p>
              <a:endParaRPr lang="zh-CN" altLang="en-US">
                <a:latin typeface="iCiel Cadena"/>
              </a:endParaRPr>
            </a:p>
          </p:txBody>
        </p:sp>
        <p:sp>
          <p:nvSpPr>
            <p:cNvPr id="68" name="Freeform 48"/>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lstStyle/>
            <a:p>
              <a:endParaRPr lang="zh-CN" altLang="en-US">
                <a:latin typeface="iCiel Cadena"/>
              </a:endParaRPr>
            </a:p>
          </p:txBody>
        </p:sp>
        <p:sp>
          <p:nvSpPr>
            <p:cNvPr id="69" name="Rectangle 49"/>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000" b="0" i="0" u="none" strike="noStrike" cap="none" normalizeH="0" baseline="0" dirty="0">
                  <a:ln>
                    <a:noFill/>
                  </a:ln>
                  <a:solidFill>
                    <a:srgbClr val="FFFFFF"/>
                  </a:solidFill>
                  <a:effectLst/>
                  <a:latin typeface="iCiel Cadena"/>
                  <a:ea typeface="Microsoft YaHei"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zh-CN" sz="2300" dirty="0">
                  <a:solidFill>
                    <a:srgbClr val="FFFFFF"/>
                  </a:solidFill>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300" b="0" i="0" u="none" strike="noStrike" cap="none" normalizeH="0" baseline="0" dirty="0">
                  <a:ln>
                    <a:noFill/>
                  </a:ln>
                  <a:solidFill>
                    <a:schemeClr val="bg1"/>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b="0" i="0" u="none" strike="noStrike" cap="none" normalizeH="0" baseline="0" dirty="0">
                  <a:ln>
                    <a:noFill/>
                  </a:ln>
                  <a:solidFill>
                    <a:schemeClr val="bg1"/>
                  </a:solidFill>
                  <a:effectLst/>
                  <a:latin typeface="iCiel Cadena"/>
                  <a:ea typeface="Microsoft YaHei"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2400" b="0" i="0" u="none" strike="noStrike" cap="none" normalizeH="0" baseline="0" dirty="0">
                  <a:ln>
                    <a:noFill/>
                  </a:ln>
                  <a:solidFill>
                    <a:srgbClr val="FFFFFF"/>
                  </a:solidFill>
                  <a:effectLst/>
                  <a:latin typeface="iCiel Cadena"/>
                  <a:ea typeface="Microsoft YaHei"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p:cNvPicPr>
            <a:picLocks noChangeAspect="1"/>
          </p:cNvPicPr>
          <p:nvPr/>
        </p:nvPicPr>
        <p:blipFill>
          <a:blip r:embed="rId5"/>
          <a:stretch>
            <a:fillRect/>
          </a:stretch>
        </p:blipFill>
        <p:spPr>
          <a:xfrm>
            <a:off x="132402" y="2491800"/>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ui Đến Trường - Nhóm Hoa Tay - Nhạc Thiếu Nhi Sôi Động Remix (online-video-cutter.com)">
            <a:hlinkClick r:id="" action="ppaction://media"/>
            <a:extLst>
              <a:ext uri="{FF2B5EF4-FFF2-40B4-BE49-F238E27FC236}">
                <a16:creationId xmlns:a16="http://schemas.microsoft.com/office/drawing/2014/main" id="{5E5C894F-2F90-43A0-A55F-3644D1B453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5416"/>
            <a:ext cx="12176367" cy="6933415"/>
          </a:xfrm>
          <a:prstGeom prst="rect">
            <a:avLst/>
          </a:prstGeom>
        </p:spPr>
      </p:pic>
    </p:spTree>
    <p:extLst>
      <p:ext uri="{BB962C8B-B14F-4D97-AF65-F5344CB8AC3E}">
        <p14:creationId xmlns:p14="http://schemas.microsoft.com/office/powerpoint/2010/main" val="370566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BA59C4B-8DD9-179F-609B-EB3308502222}"/>
              </a:ext>
            </a:extLst>
          </p:cNvPr>
          <p:cNvSpPr/>
          <p:nvPr/>
        </p:nvSpPr>
        <p:spPr>
          <a:xfrm>
            <a:off x="3854824" y="871100"/>
            <a:ext cx="3597836" cy="6343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0123" y="313208"/>
            <a:ext cx="3885793" cy="1705797"/>
            <a:chOff x="386620" y="311702"/>
            <a:chExt cx="4120032" cy="170579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35330" y="311702"/>
              <a:ext cx="3971322" cy="170579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86620" y="498387"/>
              <a:ext cx="1158339" cy="914479"/>
            </a:xfrm>
            <a:prstGeom prst="rect">
              <a:avLst/>
            </a:prstGeom>
          </p:spPr>
        </p:pic>
      </p:grpSp>
      <p:grpSp>
        <p:nvGrpSpPr>
          <p:cNvPr id="12" name="Group 11"/>
          <p:cNvGrpSpPr/>
          <p:nvPr/>
        </p:nvGrpSpPr>
        <p:grpSpPr>
          <a:xfrm>
            <a:off x="4642112" y="1760793"/>
            <a:ext cx="6618519" cy="2638955"/>
            <a:chOff x="1768766" y="4552258"/>
            <a:chExt cx="7300588" cy="2237383"/>
          </a:xfrm>
        </p:grpSpPr>
        <p:sp>
          <p:nvSpPr>
            <p:cNvPr id="10" name="Speech Bubble: Rectangle with Corners Rounded 9"/>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p:cNvSpPr/>
            <p:nvPr/>
          </p:nvSpPr>
          <p:spPr>
            <a:xfrm>
              <a:off x="1856791" y="4552258"/>
              <a:ext cx="7212563" cy="2145323"/>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2055" y="5846700"/>
            <a:ext cx="1156754" cy="822347"/>
          </a:xfrm>
          <a:prstGeom prst="rect">
            <a:avLst/>
          </a:prstGeom>
        </p:spPr>
      </p:pic>
      <p:sp>
        <p:nvSpPr>
          <p:cNvPr id="20" name="Rectangle 19"/>
          <p:cNvSpPr/>
          <p:nvPr/>
        </p:nvSpPr>
        <p:spPr>
          <a:xfrm>
            <a:off x="1239020" y="700086"/>
            <a:ext cx="3451939" cy="754694"/>
          </a:xfrm>
          <a:prstGeom prst="rect">
            <a:avLst/>
          </a:prstGeom>
        </p:spPr>
        <p:txBody>
          <a:bodyPr wrap="square">
            <a:spAutoFit/>
          </a:bodyPr>
          <a:lstStyle/>
          <a:p>
            <a:pPr defTabSz="342900">
              <a:lnSpc>
                <a:spcPct val="150000"/>
              </a:lnSpc>
            </a:pPr>
            <a:r>
              <a:rPr lang="vi-VN" sz="3200" b="1" dirty="0">
                <a:solidFill>
                  <a:srgbClr val="0998D7"/>
                </a:solidFill>
                <a:latin typeface="SVN-SAF" panose="02040603050506020204" pitchFamily="18" charset="0"/>
                <a:cs typeface="Times New Roman" panose="02020603050405020304" pitchFamily="18" charset="0"/>
              </a:rPr>
              <a:t>    </a:t>
            </a:r>
            <a:r>
              <a:rPr lang="en-US" sz="3200" b="1" dirty="0">
                <a:solidFill>
                  <a:srgbClr val="0998D7"/>
                </a:solidFill>
                <a:latin typeface="SVN-SAF" panose="02040603050506020204" pitchFamily="18" charset="0"/>
                <a:cs typeface="Times New Roman" panose="02020603050405020304" pitchFamily="18" charset="0"/>
              </a:rPr>
              <a:t>KHỞI ĐỘNG</a:t>
            </a:r>
            <a:endParaRPr lang="vi-VN" sz="3200" b="1" dirty="0">
              <a:solidFill>
                <a:srgbClr val="0998D7"/>
              </a:solidFill>
              <a:latin typeface="SVN-SAF" panose="02040603050506020204" pitchFamily="18" charset="0"/>
              <a:cs typeface="Times New Roman" panose="02020603050405020304" pitchFamily="18" charset="0"/>
            </a:endParaRPr>
          </a:p>
        </p:txBody>
      </p:sp>
      <p:pic>
        <p:nvPicPr>
          <p:cNvPr id="22" name="Picture 21"/>
          <p:cNvPicPr>
            <a:picLocks noChangeAspect="1"/>
          </p:cNvPicPr>
          <p:nvPr/>
        </p:nvPicPr>
        <p:blipFill>
          <a:blip r:embed="rId6"/>
          <a:stretch>
            <a:fillRect/>
          </a:stretch>
        </p:blipFill>
        <p:spPr>
          <a:xfrm>
            <a:off x="11340432" y="1339064"/>
            <a:ext cx="521581" cy="460458"/>
          </a:xfrm>
          <a:prstGeom prst="rect">
            <a:avLst/>
          </a:prstGeom>
        </p:spPr>
      </p:pic>
      <p:pic>
        <p:nvPicPr>
          <p:cNvPr id="2" name="Picture 1" descr="Khởi  1"/>
          <p:cNvPicPr>
            <a:picLocks noChangeAspect="1"/>
          </p:cNvPicPr>
          <p:nvPr/>
        </p:nvPicPr>
        <p:blipFill>
          <a:blip r:embed="rId7"/>
          <a:srcRect r="19601" b="-488"/>
          <a:stretch>
            <a:fillRect/>
          </a:stretch>
        </p:blipFill>
        <p:spPr>
          <a:xfrm flipH="1">
            <a:off x="497329" y="3961448"/>
            <a:ext cx="1976755" cy="2470785"/>
          </a:xfrm>
          <a:prstGeom prst="rect">
            <a:avLst/>
          </a:prstGeom>
        </p:spPr>
      </p:pic>
      <p:sp>
        <p:nvSpPr>
          <p:cNvPr id="9" name="Rectangle 8">
            <a:extLst>
              <a:ext uri="{FF2B5EF4-FFF2-40B4-BE49-F238E27FC236}">
                <a16:creationId xmlns:a16="http://schemas.microsoft.com/office/drawing/2014/main" id="{52CC36AF-6648-E6E0-84AB-B0AD5704FF71}"/>
              </a:ext>
            </a:extLst>
          </p:cNvPr>
          <p:cNvSpPr/>
          <p:nvPr/>
        </p:nvSpPr>
        <p:spPr>
          <a:xfrm>
            <a:off x="3927374" y="860629"/>
            <a:ext cx="3451939" cy="547714"/>
          </a:xfrm>
          <a:prstGeom prst="rect">
            <a:avLst/>
          </a:prstGeom>
        </p:spPr>
        <p:txBody>
          <a:bodyPr wrap="square">
            <a:spAutoFit/>
          </a:bodyPr>
          <a:lstStyle/>
          <a:p>
            <a:pPr algn="ctr" defTabSz="342900">
              <a:lnSpc>
                <a:spcPct val="150000"/>
              </a:lnSpc>
            </a:pPr>
            <a:r>
              <a:rPr lang="vi-VN" sz="2200" b="1" dirty="0">
                <a:solidFill>
                  <a:schemeClr val="bg1"/>
                </a:solidFill>
                <a:latin typeface="UTM Bienvenue" panose="02040603050506020204" pitchFamily="18" charset="0"/>
                <a:cs typeface="Times New Roman" panose="02020603050405020304" pitchFamily="18" charset="0"/>
              </a:rPr>
              <a:t>  HOẠT ĐỘNG: Biểu thức</a:t>
            </a:r>
            <a:endParaRPr lang="vi-VN" sz="2200" b="1" dirty="0">
              <a:solidFill>
                <a:schemeClr val="bg1"/>
              </a:solidFill>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A25F6E4E-8818-9106-7473-B015FE840F87}"/>
              </a:ext>
            </a:extLst>
          </p:cNvPr>
          <p:cNvSpPr/>
          <p:nvPr/>
        </p:nvSpPr>
        <p:spPr>
          <a:xfrm>
            <a:off x="2359201" y="2275922"/>
            <a:ext cx="624554" cy="671851"/>
          </a:xfrm>
          <a:prstGeom prst="rect">
            <a:avLst/>
          </a:prstGeom>
        </p:spPr>
        <p:txBody>
          <a:bodyPr wrap="square">
            <a:spAutoFit/>
          </a:bodyPr>
          <a:lstStyle/>
          <a:p>
            <a:pPr algn="ctr" defTabSz="342900">
              <a:lnSpc>
                <a:spcPct val="150000"/>
              </a:lnSpc>
            </a:pPr>
            <a:r>
              <a:rPr lang="vi-VN" sz="2800" b="1" dirty="0">
                <a:solidFill>
                  <a:schemeClr val="bg1"/>
                </a:solidFill>
                <a:latin typeface="UTM Avo" panose="02040603050506020204" pitchFamily="18" charset="0"/>
                <a:cs typeface="Times New Roman" panose="02020603050405020304" pitchFamily="18" charset="0"/>
              </a:rPr>
              <a:t>2</a:t>
            </a:r>
          </a:p>
        </p:txBody>
      </p:sp>
      <p:grpSp>
        <p:nvGrpSpPr>
          <p:cNvPr id="26" name="Group 25">
            <a:extLst>
              <a:ext uri="{FF2B5EF4-FFF2-40B4-BE49-F238E27FC236}">
                <a16:creationId xmlns:a16="http://schemas.microsoft.com/office/drawing/2014/main" id="{3AE4BF7D-5C41-10DA-2A9F-6844DE1C7354}"/>
              </a:ext>
            </a:extLst>
          </p:cNvPr>
          <p:cNvGrpSpPr/>
          <p:nvPr/>
        </p:nvGrpSpPr>
        <p:grpSpPr>
          <a:xfrm>
            <a:off x="4837023" y="1851263"/>
            <a:ext cx="6507108" cy="2309914"/>
            <a:chOff x="4837023" y="1851263"/>
            <a:chExt cx="6507108" cy="2309914"/>
          </a:xfrm>
        </p:grpSpPr>
        <p:sp>
          <p:nvSpPr>
            <p:cNvPr id="13" name="Rectangle 12"/>
            <p:cNvSpPr/>
            <p:nvPr/>
          </p:nvSpPr>
          <p:spPr>
            <a:xfrm>
              <a:off x="4837023" y="1852853"/>
              <a:ext cx="6507108" cy="2308324"/>
            </a:xfrm>
            <a:prstGeom prst="rect">
              <a:avLst/>
            </a:prstGeom>
          </p:spPr>
          <p:txBody>
            <a:bodyPr wrap="square">
              <a:spAutoFit/>
            </a:bodyPr>
            <a:lstStyle/>
            <a:p>
              <a:pPr defTabSz="342900"/>
              <a:r>
                <a:rPr lang="vi-VN" altLang="vi-VN" dirty="0">
                  <a:latin typeface="UTM Avo" panose="02040603050506020204" pitchFamily="18" charset="0"/>
                  <a:cs typeface="Times New Roman" panose="02020603050405020304" pitchFamily="18" charset="0"/>
                </a:rPr>
                <a:t>Giả sử biến              được dùng để lưu độ dài cạnh của hình vuông. Scratch có các phép toán cộng, trừ, nhân, chia như trong môn Toán. Theo em biểu thức nào sau đây tính chu vi hình vuông trong Scratch?</a:t>
              </a:r>
            </a:p>
            <a:p>
              <a:pPr defTabSz="342900"/>
              <a:r>
                <a:rPr lang="vi-VN" altLang="vi-VN" dirty="0">
                  <a:latin typeface="UTM Avo" panose="02040603050506020204" pitchFamily="18" charset="0"/>
                  <a:cs typeface="Times New Roman" panose="02020603050405020304" pitchFamily="18" charset="0"/>
                </a:rPr>
                <a:t/>
              </a:r>
              <a:br>
                <a:rPr lang="vi-VN" altLang="vi-VN" dirty="0">
                  <a:latin typeface="UTM Avo" panose="02040603050506020204" pitchFamily="18" charset="0"/>
                  <a:cs typeface="Times New Roman" panose="02020603050405020304" pitchFamily="18" charset="0"/>
                </a:rPr>
              </a:br>
              <a:r>
                <a:rPr lang="vi-VN" altLang="vi-VN" dirty="0">
                  <a:latin typeface="UTM Avo" panose="02040603050506020204" pitchFamily="18" charset="0"/>
                  <a:cs typeface="Times New Roman" panose="02020603050405020304" pitchFamily="18" charset="0"/>
                </a:rPr>
                <a:t>A.                                                                           B.                                            </a:t>
              </a:r>
            </a:p>
            <a:p>
              <a:pPr defTabSz="342900"/>
              <a:endParaRPr lang="vi-VN" dirty="0">
                <a:latin typeface="UTM Avo" panose="02040603050506020204" pitchFamily="18" charset="0"/>
                <a:cs typeface="Times New Roman" panose="02020603050405020304" pitchFamily="18" charset="0"/>
              </a:endParaRPr>
            </a:p>
            <a:p>
              <a:pPr defTabSz="342900"/>
              <a:r>
                <a:rPr lang="vi-VN" dirty="0">
                  <a:solidFill>
                    <a:schemeClr val="accent6"/>
                  </a:solidFill>
                  <a:latin typeface="UTM Avo" panose="02040603050506020204" pitchFamily="18" charset="0"/>
                  <a:cs typeface="Times New Roman" panose="02020603050405020304" pitchFamily="18" charset="0"/>
                </a:rPr>
                <a:t>C.</a:t>
              </a:r>
              <a:r>
                <a:rPr lang="vi-VN" dirty="0">
                  <a:latin typeface="UTM Avo" panose="02040603050506020204" pitchFamily="18" charset="0"/>
                  <a:cs typeface="Times New Roman" panose="02020603050405020304" pitchFamily="18" charset="0"/>
                </a:rPr>
                <a:t>												D. </a:t>
              </a:r>
            </a:p>
          </p:txBody>
        </p:sp>
        <p:pic>
          <p:nvPicPr>
            <p:cNvPr id="25" name="Picture 24">
              <a:extLst>
                <a:ext uri="{FF2B5EF4-FFF2-40B4-BE49-F238E27FC236}">
                  <a16:creationId xmlns:a16="http://schemas.microsoft.com/office/drawing/2014/main" id="{A10A176F-5388-8C38-14D3-CB876BFE2268}"/>
                </a:ext>
              </a:extLst>
            </p:cNvPr>
            <p:cNvPicPr>
              <a:picLocks noChangeAspect="1"/>
            </p:cNvPicPr>
            <p:nvPr/>
          </p:nvPicPr>
          <p:blipFill>
            <a:blip r:embed="rId8"/>
            <a:stretch>
              <a:fillRect/>
            </a:stretch>
          </p:blipFill>
          <p:spPr>
            <a:xfrm>
              <a:off x="6096000" y="1851263"/>
              <a:ext cx="537882" cy="358588"/>
            </a:xfrm>
            <a:prstGeom prst="rect">
              <a:avLst/>
            </a:prstGeom>
          </p:spPr>
        </p:pic>
      </p:grpSp>
      <p:pic>
        <p:nvPicPr>
          <p:cNvPr id="28" name="Picture 27">
            <a:extLst>
              <a:ext uri="{FF2B5EF4-FFF2-40B4-BE49-F238E27FC236}">
                <a16:creationId xmlns:a16="http://schemas.microsoft.com/office/drawing/2014/main" id="{398CB980-5128-1BEC-6990-0461846129B2}"/>
              </a:ext>
            </a:extLst>
          </p:cNvPr>
          <p:cNvPicPr>
            <a:picLocks noChangeAspect="1"/>
          </p:cNvPicPr>
          <p:nvPr/>
        </p:nvPicPr>
        <p:blipFill>
          <a:blip r:embed="rId9"/>
          <a:stretch>
            <a:fillRect/>
          </a:stretch>
        </p:blipFill>
        <p:spPr>
          <a:xfrm>
            <a:off x="5202067" y="3155647"/>
            <a:ext cx="902551" cy="337216"/>
          </a:xfrm>
          <a:prstGeom prst="rect">
            <a:avLst/>
          </a:prstGeom>
        </p:spPr>
      </p:pic>
      <p:pic>
        <p:nvPicPr>
          <p:cNvPr id="30" name="Picture 29">
            <a:extLst>
              <a:ext uri="{FF2B5EF4-FFF2-40B4-BE49-F238E27FC236}">
                <a16:creationId xmlns:a16="http://schemas.microsoft.com/office/drawing/2014/main" id="{B2AC66C8-9DE1-C532-86FC-721F790F06FA}"/>
              </a:ext>
            </a:extLst>
          </p:cNvPr>
          <p:cNvPicPr>
            <a:picLocks noChangeAspect="1"/>
          </p:cNvPicPr>
          <p:nvPr/>
        </p:nvPicPr>
        <p:blipFill>
          <a:blip r:embed="rId10"/>
          <a:stretch>
            <a:fillRect/>
          </a:stretch>
        </p:blipFill>
        <p:spPr>
          <a:xfrm>
            <a:off x="9377277" y="3150587"/>
            <a:ext cx="964375" cy="365798"/>
          </a:xfrm>
          <a:prstGeom prst="rect">
            <a:avLst/>
          </a:prstGeom>
        </p:spPr>
      </p:pic>
      <p:pic>
        <p:nvPicPr>
          <p:cNvPr id="32" name="Picture 31">
            <a:extLst>
              <a:ext uri="{FF2B5EF4-FFF2-40B4-BE49-F238E27FC236}">
                <a16:creationId xmlns:a16="http://schemas.microsoft.com/office/drawing/2014/main" id="{87A169BC-FFE0-AB3F-695A-89BEA16ABE16}"/>
              </a:ext>
            </a:extLst>
          </p:cNvPr>
          <p:cNvPicPr>
            <a:picLocks noChangeAspect="1"/>
          </p:cNvPicPr>
          <p:nvPr/>
        </p:nvPicPr>
        <p:blipFill>
          <a:blip r:embed="rId11"/>
          <a:stretch>
            <a:fillRect/>
          </a:stretch>
        </p:blipFill>
        <p:spPr>
          <a:xfrm>
            <a:off x="5165613" y="3735605"/>
            <a:ext cx="975458" cy="365797"/>
          </a:xfrm>
          <a:prstGeom prst="rect">
            <a:avLst/>
          </a:prstGeom>
        </p:spPr>
      </p:pic>
      <p:pic>
        <p:nvPicPr>
          <p:cNvPr id="34" name="Picture 33">
            <a:extLst>
              <a:ext uri="{FF2B5EF4-FFF2-40B4-BE49-F238E27FC236}">
                <a16:creationId xmlns:a16="http://schemas.microsoft.com/office/drawing/2014/main" id="{07DD12EF-E39A-0EA3-8769-FD4CA77B2BD3}"/>
              </a:ext>
            </a:extLst>
          </p:cNvPr>
          <p:cNvPicPr>
            <a:picLocks noChangeAspect="1"/>
          </p:cNvPicPr>
          <p:nvPr/>
        </p:nvPicPr>
        <p:blipFill>
          <a:blip r:embed="rId12"/>
          <a:stretch>
            <a:fillRect/>
          </a:stretch>
        </p:blipFill>
        <p:spPr>
          <a:xfrm>
            <a:off x="9377277" y="3782155"/>
            <a:ext cx="917562" cy="3585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1.04167E-6 -4.44444E-6 L 1.04167E-6 -0.07222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657482" y="257343"/>
            <a:ext cx="8211146" cy="684803"/>
          </a:xfrm>
          <a:prstGeom prst="rect">
            <a:avLst/>
          </a:prstGeom>
        </p:spPr>
        <p:txBody>
          <a:bodyPr wrap="square">
            <a:spAutoFit/>
          </a:bodyPr>
          <a:lstStyle/>
          <a:p>
            <a:pPr defTabSz="342900">
              <a:lnSpc>
                <a:spcPct val="150000"/>
              </a:lnSpc>
            </a:pPr>
            <a:r>
              <a:rPr lang="vi-VN" sz="2800" b="1" dirty="0">
                <a:solidFill>
                  <a:srgbClr val="F03C69"/>
                </a:solidFill>
                <a:latin typeface="Times New Roman" panose="02020603050405020304" pitchFamily="18" charset="0"/>
                <a:cs typeface="Times New Roman" panose="02020603050405020304" pitchFamily="18" charset="0"/>
              </a:rPr>
              <a:t>1. Biểu thức trong Scratch</a:t>
            </a:r>
          </a:p>
        </p:txBody>
      </p:sp>
      <p:sp>
        <p:nvSpPr>
          <p:cNvPr id="23" name="TextBox 22">
            <a:extLst>
              <a:ext uri="{FF2B5EF4-FFF2-40B4-BE49-F238E27FC236}">
                <a16:creationId xmlns:a16="http://schemas.microsoft.com/office/drawing/2014/main" id="{7765D58D-440D-55AC-201F-9692030A45B3}"/>
              </a:ext>
            </a:extLst>
          </p:cNvPr>
          <p:cNvSpPr txBox="1"/>
          <p:nvPr/>
        </p:nvSpPr>
        <p:spPr>
          <a:xfrm>
            <a:off x="389467" y="997794"/>
            <a:ext cx="11935081" cy="2400657"/>
          </a:xfrm>
          <a:prstGeom prst="rect">
            <a:avLst/>
          </a:prstGeom>
          <a:noFill/>
        </p:spPr>
        <p:txBody>
          <a:bodyPr wrap="square">
            <a:spAutoFit/>
          </a:bodyPr>
          <a:lstStyle/>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Nếu biểu thức trong môn Toán gồm các số, chữ, phép toán và dấu ngoặc thì biểu thức trong Scratch gồm các số, biến và phép toán. </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Nhóm lệnh </a:t>
            </a:r>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cs typeface="Times New Roman" panose="02020603050405020304" pitchFamily="18" charset="0"/>
              </a:rPr>
              <a:t>trong Scratch có các lệnh tạo biểu thức với một số phép toán như sau: </a:t>
            </a:r>
            <a:endParaRPr lang="vi-VN" sz="28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 Bốn phép toán số học: cộng, trừ, nhân, chia. Ví dụ minh hoạ được trình bày trong bảng sau:</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21ED6A7-D29B-8C2E-124C-7DFE9AA42A50}"/>
              </a:ext>
            </a:extLst>
          </p:cNvPr>
          <p:cNvPicPr>
            <a:picLocks noChangeAspect="1"/>
          </p:cNvPicPr>
          <p:nvPr/>
        </p:nvPicPr>
        <p:blipFill>
          <a:blip r:embed="rId2"/>
          <a:stretch>
            <a:fillRect/>
          </a:stretch>
        </p:blipFill>
        <p:spPr>
          <a:xfrm>
            <a:off x="11250706" y="48901"/>
            <a:ext cx="941294" cy="893245"/>
          </a:xfrm>
          <a:prstGeom prst="rect">
            <a:avLst/>
          </a:prstGeom>
        </p:spPr>
      </p:pic>
      <p:pic>
        <p:nvPicPr>
          <p:cNvPr id="6" name="Picture 5">
            <a:extLst>
              <a:ext uri="{FF2B5EF4-FFF2-40B4-BE49-F238E27FC236}">
                <a16:creationId xmlns:a16="http://schemas.microsoft.com/office/drawing/2014/main" id="{1A327BB2-C954-BCD4-EE50-97FAD210048E}"/>
              </a:ext>
            </a:extLst>
          </p:cNvPr>
          <p:cNvPicPr>
            <a:picLocks noChangeAspect="1"/>
          </p:cNvPicPr>
          <p:nvPr/>
        </p:nvPicPr>
        <p:blipFill>
          <a:blip r:embed="rId3"/>
          <a:stretch>
            <a:fillRect/>
          </a:stretch>
        </p:blipFill>
        <p:spPr>
          <a:xfrm>
            <a:off x="2157447" y="2184400"/>
            <a:ext cx="715227" cy="673157"/>
          </a:xfrm>
          <a:prstGeom prst="rect">
            <a:avLst/>
          </a:prstGeom>
        </p:spPr>
      </p:pic>
      <p:pic>
        <p:nvPicPr>
          <p:cNvPr id="8" name="Picture 7">
            <a:extLst>
              <a:ext uri="{FF2B5EF4-FFF2-40B4-BE49-F238E27FC236}">
                <a16:creationId xmlns:a16="http://schemas.microsoft.com/office/drawing/2014/main" id="{06E63C8B-EB20-EE0C-45C8-4979E2A27065}"/>
              </a:ext>
            </a:extLst>
          </p:cNvPr>
          <p:cNvPicPr>
            <a:picLocks noChangeAspect="1"/>
          </p:cNvPicPr>
          <p:nvPr/>
        </p:nvPicPr>
        <p:blipFill>
          <a:blip r:embed="rId4"/>
          <a:stretch>
            <a:fillRect/>
          </a:stretch>
        </p:blipFill>
        <p:spPr>
          <a:xfrm>
            <a:off x="1517966" y="3374324"/>
            <a:ext cx="9156068" cy="2142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765D58D-440D-55AC-201F-9692030A45B3}"/>
              </a:ext>
            </a:extLst>
          </p:cNvPr>
          <p:cNvSpPr txBox="1"/>
          <p:nvPr/>
        </p:nvSpPr>
        <p:spPr>
          <a:xfrm>
            <a:off x="125128" y="47397"/>
            <a:ext cx="12192000" cy="954107"/>
          </a:xfrm>
          <a:prstGeom prst="rect">
            <a:avLst/>
          </a:prstGeom>
          <a:noFill/>
        </p:spPr>
        <p:txBody>
          <a:bodyPr wrap="square">
            <a:spAutoFit/>
          </a:bodyPr>
          <a:lstStyle/>
          <a:p>
            <a:r>
              <a:rPr lang="vi-VN" sz="2800" dirty="0">
                <a:solidFill>
                  <a:srgbClr val="000000"/>
                </a:solidFill>
                <a:effectLst/>
                <a:latin typeface="Times New Roman" panose="02020603050405020304" pitchFamily="18" charset="0"/>
                <a:cs typeface="Times New Roman" panose="02020603050405020304" pitchFamily="18" charset="0"/>
              </a:rPr>
              <a:t>Ba phép toán so sánh: bé hơn, bằng, lớn hơn. Các phép toán này được dùng để tạo biểu thức điều kiện. Ví dụ minh hoạ được trình bày trong các bảng sau:</a:t>
            </a:r>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D91A570-B7D2-9FEF-FE2B-078296CDD920}"/>
              </a:ext>
            </a:extLst>
          </p:cNvPr>
          <p:cNvPicPr>
            <a:picLocks noChangeAspect="1"/>
          </p:cNvPicPr>
          <p:nvPr/>
        </p:nvPicPr>
        <p:blipFill>
          <a:blip r:embed="rId2"/>
          <a:stretch>
            <a:fillRect/>
          </a:stretch>
        </p:blipFill>
        <p:spPr>
          <a:xfrm>
            <a:off x="2243818" y="1086177"/>
            <a:ext cx="7238199" cy="2609879"/>
          </a:xfrm>
          <a:prstGeom prst="rect">
            <a:avLst/>
          </a:prstGeom>
        </p:spPr>
      </p:pic>
      <p:pic>
        <p:nvPicPr>
          <p:cNvPr id="7" name="Picture 6">
            <a:extLst>
              <a:ext uri="{FF2B5EF4-FFF2-40B4-BE49-F238E27FC236}">
                <a16:creationId xmlns:a16="http://schemas.microsoft.com/office/drawing/2014/main" id="{BB7C11E7-ABB2-2259-3A6A-82A292C1EB34}"/>
              </a:ext>
            </a:extLst>
          </p:cNvPr>
          <p:cNvPicPr>
            <a:picLocks noChangeAspect="1"/>
          </p:cNvPicPr>
          <p:nvPr/>
        </p:nvPicPr>
        <p:blipFill>
          <a:blip r:embed="rId3"/>
          <a:stretch>
            <a:fillRect/>
          </a:stretch>
        </p:blipFill>
        <p:spPr>
          <a:xfrm>
            <a:off x="1809218" y="3780729"/>
            <a:ext cx="8573564" cy="2572070"/>
          </a:xfrm>
          <a:prstGeom prst="rect">
            <a:avLst/>
          </a:prstGeom>
        </p:spPr>
      </p:pic>
    </p:spTree>
    <p:extLst>
      <p:ext uri="{BB962C8B-B14F-4D97-AF65-F5344CB8AC3E}">
        <p14:creationId xmlns:p14="http://schemas.microsoft.com/office/powerpoint/2010/main" val="205978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765D58D-440D-55AC-201F-9692030A45B3}"/>
              </a:ext>
            </a:extLst>
          </p:cNvPr>
          <p:cNvSpPr txBox="1"/>
          <p:nvPr/>
        </p:nvSpPr>
        <p:spPr>
          <a:xfrm>
            <a:off x="502024" y="292685"/>
            <a:ext cx="10721788" cy="461665"/>
          </a:xfrm>
          <a:prstGeom prst="rect">
            <a:avLst/>
          </a:prstGeom>
          <a:noFill/>
        </p:spPr>
        <p:txBody>
          <a:bodyPr wrap="square">
            <a:spAutoFit/>
          </a:bodyPr>
          <a:lstStyle/>
          <a:p>
            <a:r>
              <a:rPr lang="en-US" sz="2400" b="1" dirty="0" err="1">
                <a:solidFill>
                  <a:srgbClr val="000000"/>
                </a:solidFill>
                <a:effectLst/>
                <a:latin typeface="Times New Roman" panose="02020603050405020304" pitchFamily="18" charset="0"/>
                <a:cs typeface="Times New Roman" panose="02020603050405020304" pitchFamily="18" charset="0"/>
              </a:rPr>
              <a:t>Một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số</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phép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toán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đặc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biệt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khác</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4518F-3383-7C16-5CAF-17F3B49236C4}"/>
              </a:ext>
            </a:extLst>
          </p:cNvPr>
          <p:cNvPicPr>
            <a:picLocks noChangeAspect="1"/>
          </p:cNvPicPr>
          <p:nvPr/>
        </p:nvPicPr>
        <p:blipFill>
          <a:blip r:embed="rId2"/>
          <a:stretch>
            <a:fillRect/>
          </a:stretch>
        </p:blipFill>
        <p:spPr>
          <a:xfrm>
            <a:off x="2349214" y="1129483"/>
            <a:ext cx="7027408" cy="1657408"/>
          </a:xfrm>
          <a:prstGeom prst="rect">
            <a:avLst/>
          </a:prstGeom>
        </p:spPr>
      </p:pic>
      <p:sp>
        <p:nvSpPr>
          <p:cNvPr id="6" name="TextBox 5">
            <a:extLst>
              <a:ext uri="{FF2B5EF4-FFF2-40B4-BE49-F238E27FC236}">
                <a16:creationId xmlns:a16="http://schemas.microsoft.com/office/drawing/2014/main" id="{93DB9935-3C10-4EA1-90CF-D96816F8929F}"/>
              </a:ext>
            </a:extLst>
          </p:cNvPr>
          <p:cNvSpPr txBox="1"/>
          <p:nvPr/>
        </p:nvSpPr>
        <p:spPr>
          <a:xfrm>
            <a:off x="896660" y="3523165"/>
            <a:ext cx="1032715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cs typeface="Times New Roman" panose="02020603050405020304" pitchFamily="18" charset="0"/>
              </a:rPr>
              <a:t>Lưu ý: </a:t>
            </a:r>
            <a:r>
              <a:rPr lang="vi-VN" sz="2800" dirty="0">
                <a:solidFill>
                  <a:srgbClr val="000000"/>
                </a:solidFill>
                <a:effectLst/>
                <a:latin typeface="Times New Roman" panose="02020603050405020304" pitchFamily="18" charset="0"/>
                <a:cs typeface="Times New Roman" panose="02020603050405020304" pitchFamily="18" charset="0"/>
              </a:rPr>
              <a:t>Scratch không có dấu ngoặc để quy định thứ tự thực hiện phép toán. Với biểu thức có nhiều phép toán, khi chạy chương trình, các phép toán được thực hiện theo thứ tự từ trong ra ngoài. Ví dụ minh hoạ như Hình 97.</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897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B1175C8-34FE-4BF6-A074-1798566EC421}"/>
              </a:ext>
            </a:extLst>
          </p:cNvPr>
          <p:cNvSpPr/>
          <p:nvPr/>
        </p:nvSpPr>
        <p:spPr>
          <a:xfrm>
            <a:off x="711798" y="1177025"/>
            <a:ext cx="9125221" cy="2118609"/>
          </a:xfrm>
          <a:prstGeom prst="roundRect">
            <a:avLst/>
          </a:prstGeom>
          <a:solidFill>
            <a:srgbClr val="CBECFF"/>
          </a:solidFill>
          <a:ln w="31750" cap="sq" cmpd="sng">
            <a:solidFill>
              <a:schemeClr val="accent2">
                <a:shade val="15000"/>
                <a:alpha val="90000"/>
              </a:schemeClr>
            </a:solidFill>
            <a:prstDash val="dash"/>
            <a:round/>
          </a:ln>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nSpc>
                <a:spcPct val="150000"/>
              </a:lnSpc>
            </a:pPr>
            <a:r>
              <a:rPr lang="en-US" sz="1800" b="1" dirty="0">
                <a:solidFill>
                  <a:srgbClr val="007AC2"/>
                </a:solidFill>
                <a:effectLst/>
                <a:latin typeface="Times New Roman" panose="02020603050405020304" pitchFamily="18" charset="0"/>
                <a:cs typeface="Times New Roman" panose="02020603050405020304" pitchFamily="18" charset="0"/>
              </a:rPr>
              <a:t>• Scratch </a:t>
            </a:r>
            <a:r>
              <a:rPr lang="en-US" sz="1800" b="1" dirty="0" err="1">
                <a:solidFill>
                  <a:srgbClr val="007AC2"/>
                </a:solidFill>
                <a:effectLst/>
                <a:latin typeface="Times New Roman" panose="02020603050405020304" pitchFamily="18" charset="0"/>
                <a:cs typeface="Times New Roman" panose="02020603050405020304" pitchFamily="18" charset="0"/>
              </a:rPr>
              <a:t>cung</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cấp</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các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phép</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toán</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để</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em</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tạo</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biểu</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thức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số</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biểu</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thức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điều</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kiện</a:t>
            </a:r>
            <a:r>
              <a:rPr lang="en-US" sz="1800" b="1" dirty="0">
                <a:solidFill>
                  <a:srgbClr val="007AC2"/>
                </a:solidFill>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nSpc>
                <a:spcPct val="150000"/>
              </a:lnSpc>
            </a:pP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Các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phép</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toán</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tạo</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biểu</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thức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thuộc</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nhóm</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007AC2"/>
                </a:solidFill>
                <a:effectLst/>
                <a:latin typeface="Times New Roman" panose="02020603050405020304" pitchFamily="18" charset="0"/>
                <a:cs typeface="Times New Roman" panose="02020603050405020304" pitchFamily="18" charset="0"/>
              </a:rPr>
              <a:t>lệnh</a:t>
            </a:r>
            <a:r>
              <a:rPr lang="en-US" sz="1800" b="1" dirty="0">
                <a:solidFill>
                  <a:srgbClr val="007AC2"/>
                </a:solidFill>
                <a:effectLst/>
                <a:latin typeface="Times New Roman" panose="02020603050405020304" pitchFamily="18" charset="0"/>
                <a:cs typeface="Times New Roman" panose="02020603050405020304" pitchFamily="18" charset="0"/>
              </a:rPr>
              <a:t> </a:t>
            </a:r>
            <a:r>
              <a:rPr lang="en-US" sz="1800" b="1" dirty="0" err="1">
                <a:solidFill>
                  <a:srgbClr val="F7941E"/>
                </a:solidFill>
                <a:effectLst/>
                <a:latin typeface="Times New Roman" panose="02020603050405020304" pitchFamily="18" charset="0"/>
                <a:cs typeface="Times New Roman" panose="02020603050405020304" pitchFamily="18" charset="0"/>
              </a:rPr>
              <a:t>Các</a:t>
            </a:r>
            <a:r>
              <a:rPr lang="en-US" sz="1800" b="1" dirty="0">
                <a:solidFill>
                  <a:srgbClr val="F7941E"/>
                </a:solidFill>
                <a:effectLst/>
                <a:latin typeface="Times New Roman" panose="02020603050405020304" pitchFamily="18" charset="0"/>
                <a:cs typeface="Times New Roman" panose="02020603050405020304" pitchFamily="18" charset="0"/>
              </a:rPr>
              <a:t> </a:t>
            </a:r>
            <a:r>
              <a:rPr lang="en-US" sz="1800" b="1" dirty="0" err="1">
                <a:solidFill>
                  <a:srgbClr val="F7941E"/>
                </a:solidFill>
                <a:effectLst/>
                <a:latin typeface="Times New Roman" panose="02020603050405020304" pitchFamily="18" charset="0"/>
                <a:cs typeface="Times New Roman" panose="02020603050405020304" pitchFamily="18" charset="0"/>
              </a:rPr>
              <a:t>phép</a:t>
            </a:r>
            <a:r>
              <a:rPr lang="en-US" sz="1800" b="1" dirty="0">
                <a:solidFill>
                  <a:srgbClr val="F7941E"/>
                </a:solidFill>
                <a:effectLst/>
                <a:latin typeface="Times New Roman" panose="02020603050405020304" pitchFamily="18" charset="0"/>
                <a:cs typeface="Times New Roman" panose="02020603050405020304" pitchFamily="18" charset="0"/>
              </a:rPr>
              <a:t> </a:t>
            </a:r>
            <a:r>
              <a:rPr lang="en-US" sz="1800" b="1" dirty="0" err="1">
                <a:solidFill>
                  <a:srgbClr val="F7941E"/>
                </a:solidFill>
                <a:effectLst/>
                <a:latin typeface="Times New Roman" panose="02020603050405020304" pitchFamily="18" charset="0"/>
                <a:cs typeface="Times New Roman" panose="02020603050405020304" pitchFamily="18" charset="0"/>
              </a:rPr>
              <a:t>toán</a:t>
            </a:r>
            <a:r>
              <a:rPr lang="en-US" sz="1800" b="1" dirty="0">
                <a:solidFill>
                  <a:srgbClr val="007AC2"/>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DE72305-C59D-42A5-B14D-01DC6FCC5115}"/>
              </a:ext>
            </a:extLst>
          </p:cNvPr>
          <p:cNvPicPr>
            <a:picLocks noChangeAspect="1"/>
          </p:cNvPicPr>
          <p:nvPr/>
        </p:nvPicPr>
        <p:blipFill>
          <a:blip r:embed="rId2"/>
          <a:stretch>
            <a:fillRect/>
          </a:stretch>
        </p:blipFill>
        <p:spPr>
          <a:xfrm>
            <a:off x="8979559" y="3295634"/>
            <a:ext cx="2951048" cy="1851211"/>
          </a:xfrm>
          <a:prstGeom prst="rect">
            <a:avLst/>
          </a:prstGeom>
        </p:spPr>
      </p:pic>
      <p:sp>
        <p:nvSpPr>
          <p:cNvPr id="4" name="TextBox 3">
            <a:extLst>
              <a:ext uri="{FF2B5EF4-FFF2-40B4-BE49-F238E27FC236}">
                <a16:creationId xmlns:a16="http://schemas.microsoft.com/office/drawing/2014/main" id="{76CBA839-22F3-4A26-BD4E-D0BD5BA5813C}"/>
              </a:ext>
            </a:extLst>
          </p:cNvPr>
          <p:cNvSpPr txBox="1"/>
          <p:nvPr/>
        </p:nvSpPr>
        <p:spPr>
          <a:xfrm>
            <a:off x="8796679" y="5505274"/>
            <a:ext cx="2951048" cy="369332"/>
          </a:xfrm>
          <a:prstGeom prst="rect">
            <a:avLst/>
          </a:prstGeom>
          <a:noFill/>
        </p:spPr>
        <p:txBody>
          <a:bodyPr wrap="square">
            <a:spAutoFit/>
          </a:bodyPr>
          <a:lstStyle/>
          <a:p>
            <a:r>
              <a:rPr lang="en-US" sz="1800" b="1" i="1" dirty="0" err="1">
                <a:solidFill>
                  <a:srgbClr val="58595B"/>
                </a:solidFill>
                <a:effectLst/>
                <a:latin typeface="Times New Roman" panose="02020603050405020304" pitchFamily="18" charset="0"/>
                <a:cs typeface="Times New Roman" panose="02020603050405020304" pitchFamily="18" charset="0"/>
              </a:rPr>
              <a:t>Hình</a:t>
            </a:r>
            <a:r>
              <a:rPr lang="en-US" sz="1800" b="1" i="1" dirty="0">
                <a:solidFill>
                  <a:srgbClr val="58595B"/>
                </a:solidFill>
                <a:effectLst/>
                <a:latin typeface="Times New Roman" panose="02020603050405020304" pitchFamily="18" charset="0"/>
                <a:cs typeface="Times New Roman" panose="02020603050405020304" pitchFamily="18" charset="0"/>
              </a:rPr>
              <a:t> 97.</a:t>
            </a:r>
            <a:r>
              <a:rPr lang="en-US" sz="1800" i="1" dirty="0">
                <a:solidFill>
                  <a:srgbClr val="58595B"/>
                </a:solidFill>
                <a:effectLst/>
                <a:latin typeface="Times New Roman" panose="02020603050405020304" pitchFamily="18" charset="0"/>
                <a:cs typeface="Times New Roman" panose="02020603050405020304" pitchFamily="18" charset="0"/>
              </a:rPr>
              <a:t> </a:t>
            </a:r>
            <a:r>
              <a:rPr lang="en-US" sz="1800" i="1" dirty="0" err="1">
                <a:solidFill>
                  <a:srgbClr val="58595B"/>
                </a:solidFill>
                <a:effectLst/>
                <a:latin typeface="Times New Roman" panose="02020603050405020304" pitchFamily="18" charset="0"/>
                <a:cs typeface="Times New Roman" panose="02020603050405020304" pitchFamily="18" charset="0"/>
              </a:rPr>
              <a:t>Biểu</a:t>
            </a:r>
            <a:r>
              <a:rPr lang="en-US" sz="1800" i="1" dirty="0">
                <a:solidFill>
                  <a:srgbClr val="58595B"/>
                </a:solidFill>
                <a:effectLst/>
                <a:latin typeface="Times New Roman" panose="02020603050405020304" pitchFamily="18" charset="0"/>
                <a:cs typeface="Times New Roman" panose="02020603050405020304" pitchFamily="18" charset="0"/>
              </a:rPr>
              <a:t> </a:t>
            </a:r>
            <a:r>
              <a:rPr lang="en-US" sz="1800" i="1" dirty="0" err="1">
                <a:solidFill>
                  <a:srgbClr val="58595B"/>
                </a:solidFill>
                <a:effectLst/>
                <a:latin typeface="Times New Roman" panose="02020603050405020304" pitchFamily="18" charset="0"/>
                <a:cs typeface="Times New Roman" panose="02020603050405020304" pitchFamily="18" charset="0"/>
              </a:rPr>
              <a:t>thức</a:t>
            </a:r>
            <a:r>
              <a:rPr lang="en-US" sz="1800" i="1" dirty="0">
                <a:solidFill>
                  <a:srgbClr val="58595B"/>
                </a:solidFill>
                <a:effectLst/>
                <a:latin typeface="Times New Roman" panose="02020603050405020304" pitchFamily="18" charset="0"/>
                <a:cs typeface="Times New Roman" panose="02020603050405020304" pitchFamily="18" charset="0"/>
              </a:rPr>
              <a:t> </a:t>
            </a:r>
            <a:r>
              <a:rPr lang="en-US" sz="1800" i="1" dirty="0" err="1">
                <a:solidFill>
                  <a:srgbClr val="58595B"/>
                </a:solidFill>
                <a:effectLst/>
                <a:latin typeface="Times New Roman" panose="02020603050405020304" pitchFamily="18" charset="0"/>
                <a:cs typeface="Times New Roman" panose="02020603050405020304" pitchFamily="18" charset="0"/>
              </a:rPr>
              <a:t>lồng</a:t>
            </a:r>
            <a:r>
              <a:rPr lang="en-US" sz="1800" i="1" dirty="0">
                <a:solidFill>
                  <a:srgbClr val="58595B"/>
                </a:solidFill>
                <a:effectLst/>
                <a:latin typeface="Times New Roman" panose="02020603050405020304" pitchFamily="18" charset="0"/>
                <a:cs typeface="Times New Roman" panose="02020603050405020304" pitchFamily="18" charset="0"/>
              </a:rPr>
              <a:t> </a:t>
            </a:r>
            <a:r>
              <a:rPr lang="en-US" sz="1800" i="1" dirty="0" err="1">
                <a:solidFill>
                  <a:srgbClr val="58595B"/>
                </a:solidFill>
                <a:effectLst/>
                <a:latin typeface="Times New Roman" panose="02020603050405020304" pitchFamily="18" charset="0"/>
                <a:cs typeface="Times New Roman" panose="02020603050405020304" pitchFamily="18" charset="0"/>
              </a:rPr>
              <a:t>nhau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041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571E7C-8DCF-E948-4482-CD6F8201BF10}"/>
              </a:ext>
            </a:extLst>
          </p:cNvPr>
          <p:cNvPicPr>
            <a:picLocks noChangeAspect="1"/>
          </p:cNvPicPr>
          <p:nvPr/>
        </p:nvPicPr>
        <p:blipFill>
          <a:blip r:embed="rId2"/>
          <a:stretch>
            <a:fillRect/>
          </a:stretch>
        </p:blipFill>
        <p:spPr>
          <a:xfrm>
            <a:off x="7535" y="52724"/>
            <a:ext cx="983065" cy="967824"/>
          </a:xfrm>
          <a:prstGeom prst="rect">
            <a:avLst/>
          </a:prstGeom>
        </p:spPr>
      </p:pic>
      <p:sp>
        <p:nvSpPr>
          <p:cNvPr id="14" name="TextBox 13">
            <a:extLst>
              <a:ext uri="{FF2B5EF4-FFF2-40B4-BE49-F238E27FC236}">
                <a16:creationId xmlns:a16="http://schemas.microsoft.com/office/drawing/2014/main" id="{AFDE69C0-2AB7-5838-26F9-C81E2ED6D780}"/>
              </a:ext>
            </a:extLst>
          </p:cNvPr>
          <p:cNvSpPr txBox="1"/>
          <p:nvPr/>
        </p:nvSpPr>
        <p:spPr>
          <a:xfrm>
            <a:off x="616017" y="536636"/>
            <a:ext cx="11076915" cy="5632311"/>
          </a:xfrm>
          <a:prstGeom prst="rect">
            <a:avLst/>
          </a:prstGeom>
          <a:noFill/>
        </p:spPr>
        <p:txBody>
          <a:bodyPr wrap="square">
            <a:spAutoFit/>
          </a:bodyPr>
          <a:lstStyle/>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Giả sử hai biến          và          lưu độ dài hai cạnh của hình chữ nhật. </a:t>
            </a:r>
            <a:endParaRPr lang="vi-VN" sz="3200" dirty="0">
              <a:latin typeface="Times New Roman" panose="02020603050405020304" pitchFamily="18" charset="0"/>
              <a:cs typeface="Times New Roman" panose="02020603050405020304" pitchFamily="18" charset="0"/>
            </a:endParaRPr>
          </a:p>
          <a:p>
            <a:pPr>
              <a:lnSpc>
                <a:spcPct val="150000"/>
              </a:lnSpc>
            </a:pPr>
            <a:r>
              <a:rPr lang="vi-VN" sz="2400" dirty="0">
                <a:solidFill>
                  <a:srgbClr val="000000"/>
                </a:solidFill>
                <a:effectLst/>
                <a:latin typeface="Times New Roman" panose="02020603050405020304" pitchFamily="18" charset="0"/>
                <a:cs typeface="Times New Roman" panose="02020603050405020304" pitchFamily="18" charset="0"/>
              </a:rPr>
              <a:t>a) Hãy ghép mỗi biểu thức trong Scratch ở cột bên trái với một biểu thức toán học tương ứng ở cột bên phải. </a:t>
            </a:r>
          </a:p>
          <a:p>
            <a:pPr>
              <a:lnSpc>
                <a:spcPct val="150000"/>
              </a:lnSpc>
            </a:pPr>
            <a:endParaRPr lang="vi-VN" sz="2400" dirty="0">
              <a:solidFill>
                <a:srgbClr val="000000"/>
              </a:solidFill>
              <a:latin typeface="Times New Roman" panose="02020603050405020304" pitchFamily="18" charset="0"/>
              <a:cs typeface="Times New Roman" panose="02020603050405020304" pitchFamily="18" charset="0"/>
            </a:endParaRPr>
          </a:p>
          <a:p>
            <a:pPr>
              <a:lnSpc>
                <a:spcPct val="150000"/>
              </a:lnSpc>
            </a:pPr>
            <a:endParaRPr lang="vi-VN" sz="3200" dirty="0">
              <a:solidFill>
                <a:srgbClr val="000000"/>
              </a:solidFill>
              <a:latin typeface="Times New Roman" panose="02020603050405020304" pitchFamily="18" charset="0"/>
              <a:cs typeface="Times New Roman" panose="02020603050405020304" pitchFamily="18" charset="0"/>
            </a:endParaRPr>
          </a:p>
          <a:p>
            <a:pPr>
              <a:lnSpc>
                <a:spcPct val="150000"/>
              </a:lnSpc>
            </a:pPr>
            <a:endParaRPr lang="vi-VN" sz="3200" dirty="0">
              <a:solidFill>
                <a:srgbClr val="000000"/>
              </a:solidFill>
              <a:latin typeface="Times New Roman" panose="02020603050405020304" pitchFamily="18" charset="0"/>
              <a:cs typeface="Times New Roman" panose="02020603050405020304" pitchFamily="18" charset="0"/>
            </a:endParaRPr>
          </a:p>
          <a:p>
            <a:pPr>
              <a:lnSpc>
                <a:spcPct val="150000"/>
              </a:lnSpc>
            </a:pPr>
            <a:endParaRPr lang="vi-VN" sz="32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en-US" sz="2400" dirty="0">
                <a:solidFill>
                  <a:srgbClr val="000000"/>
                </a:solidFill>
                <a:effectLst/>
                <a:latin typeface="Times New Roman" panose="02020603050405020304" pitchFamily="18" charset="0"/>
                <a:cs typeface="Times New Roman" panose="02020603050405020304" pitchFamily="18" charset="0"/>
              </a:rPr>
              <a:t>b) Trong </a:t>
            </a:r>
            <a:r>
              <a:rPr lang="en-US" sz="2400" dirty="0" err="1">
                <a:solidFill>
                  <a:srgbClr val="000000"/>
                </a:solidFill>
                <a:effectLst/>
                <a:latin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cs typeface="Times New Roman" panose="02020603050405020304" pitchFamily="18" charset="0"/>
              </a:rPr>
              <a:t>trên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cs typeface="Times New Roman" panose="02020603050405020304" pitchFamily="18" charset="0"/>
              </a:rPr>
              <a:t> Scratch </a:t>
            </a:r>
            <a:r>
              <a:rPr lang="en-US" sz="2400" dirty="0" err="1">
                <a:solidFill>
                  <a:srgbClr val="000000"/>
                </a:solidFill>
                <a:effectLst/>
                <a:latin typeface="Times New Roman" panose="02020603050405020304" pitchFamily="18" charset="0"/>
                <a:cs typeface="Times New Roman" panose="02020603050405020304" pitchFamily="18" charset="0"/>
              </a:rPr>
              <a:t>để</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cs typeface="Times New Roman" panose="02020603050405020304" pitchFamily="18" charset="0"/>
              </a:rPr>
              <a:t> chu vi </a:t>
            </a: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chữ</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nhật</a:t>
            </a:r>
            <a:r>
              <a:rPr lang="en-US" sz="2400" dirty="0">
                <a:solidFill>
                  <a:srgbClr val="000000"/>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0616F73-B22E-4890-636B-4B737CE1B0B3}"/>
              </a:ext>
            </a:extLst>
          </p:cNvPr>
          <p:cNvPicPr>
            <a:picLocks noChangeAspect="1"/>
          </p:cNvPicPr>
          <p:nvPr/>
        </p:nvPicPr>
        <p:blipFill>
          <a:blip r:embed="rId3"/>
          <a:stretch>
            <a:fillRect/>
          </a:stretch>
        </p:blipFill>
        <p:spPr>
          <a:xfrm>
            <a:off x="2692265" y="689053"/>
            <a:ext cx="555381" cy="442247"/>
          </a:xfrm>
          <a:prstGeom prst="rect">
            <a:avLst/>
          </a:prstGeom>
        </p:spPr>
      </p:pic>
      <p:pic>
        <p:nvPicPr>
          <p:cNvPr id="9" name="Picture 8">
            <a:extLst>
              <a:ext uri="{FF2B5EF4-FFF2-40B4-BE49-F238E27FC236}">
                <a16:creationId xmlns:a16="http://schemas.microsoft.com/office/drawing/2014/main" id="{D5311AA3-2477-5AED-4A95-1063822674F0}"/>
              </a:ext>
            </a:extLst>
          </p:cNvPr>
          <p:cNvPicPr>
            <a:picLocks noChangeAspect="1"/>
          </p:cNvPicPr>
          <p:nvPr/>
        </p:nvPicPr>
        <p:blipFill>
          <a:blip r:embed="rId4"/>
          <a:stretch>
            <a:fillRect/>
          </a:stretch>
        </p:blipFill>
        <p:spPr>
          <a:xfrm>
            <a:off x="3856128" y="650150"/>
            <a:ext cx="555381" cy="480619"/>
          </a:xfrm>
          <a:prstGeom prst="rect">
            <a:avLst/>
          </a:prstGeom>
        </p:spPr>
      </p:pic>
      <p:pic>
        <p:nvPicPr>
          <p:cNvPr id="13" name="Picture 12">
            <a:extLst>
              <a:ext uri="{FF2B5EF4-FFF2-40B4-BE49-F238E27FC236}">
                <a16:creationId xmlns:a16="http://schemas.microsoft.com/office/drawing/2014/main" id="{15E523DC-7A81-6408-5720-0A3D124127F3}"/>
              </a:ext>
            </a:extLst>
          </p:cNvPr>
          <p:cNvPicPr>
            <a:picLocks noChangeAspect="1"/>
          </p:cNvPicPr>
          <p:nvPr/>
        </p:nvPicPr>
        <p:blipFill>
          <a:blip r:embed="rId5"/>
          <a:stretch>
            <a:fillRect/>
          </a:stretch>
        </p:blipFill>
        <p:spPr>
          <a:xfrm>
            <a:off x="3071932" y="2205521"/>
            <a:ext cx="4865522" cy="2664862"/>
          </a:xfrm>
          <a:prstGeom prst="rect">
            <a:avLst/>
          </a:prstGeom>
        </p:spPr>
      </p:pic>
    </p:spTree>
    <p:extLst>
      <p:ext uri="{BB962C8B-B14F-4D97-AF65-F5344CB8AC3E}">
        <p14:creationId xmlns:p14="http://schemas.microsoft.com/office/powerpoint/2010/main" val="2685953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657482" y="257343"/>
            <a:ext cx="8211146" cy="742511"/>
          </a:xfrm>
          <a:prstGeom prst="rect">
            <a:avLst/>
          </a:prstGeom>
        </p:spPr>
        <p:txBody>
          <a:bodyPr wrap="square">
            <a:spAutoFit/>
          </a:bodyPr>
          <a:lstStyle/>
          <a:p>
            <a:pPr defTabSz="342900">
              <a:lnSpc>
                <a:spcPct val="150000"/>
              </a:lnSpc>
            </a:pPr>
            <a:r>
              <a:rPr lang="vi-VN" sz="3200" b="1" dirty="0">
                <a:solidFill>
                  <a:srgbClr val="F03C69"/>
                </a:solidFill>
                <a:latin typeface="Times New Roman" panose="02020603050405020304" pitchFamily="18" charset="0"/>
                <a:cs typeface="Times New Roman" panose="02020603050405020304" pitchFamily="18" charset="0"/>
              </a:rPr>
              <a:t>1. Thực hành sử dụng biểu thức</a:t>
            </a:r>
          </a:p>
        </p:txBody>
      </p:sp>
      <p:sp>
        <p:nvSpPr>
          <p:cNvPr id="23" name="TextBox 22">
            <a:extLst>
              <a:ext uri="{FF2B5EF4-FFF2-40B4-BE49-F238E27FC236}">
                <a16:creationId xmlns:a16="http://schemas.microsoft.com/office/drawing/2014/main" id="{7765D58D-440D-55AC-201F-9692030A45B3}"/>
              </a:ext>
            </a:extLst>
          </p:cNvPr>
          <p:cNvSpPr txBox="1"/>
          <p:nvPr/>
        </p:nvSpPr>
        <p:spPr>
          <a:xfrm>
            <a:off x="515988" y="1240529"/>
            <a:ext cx="10960778" cy="3970318"/>
          </a:xfrm>
          <a:prstGeom prst="rect">
            <a:avLst/>
          </a:prstGeom>
          <a:noFill/>
        </p:spPr>
        <p:txBody>
          <a:bodyPr wrap="square">
            <a:spAutoFit/>
          </a:bodyPr>
          <a:lstStyle/>
          <a:p>
            <a:r>
              <a:rPr lang="vi-VN" sz="2800" b="1" dirty="0">
                <a:solidFill>
                  <a:srgbClr val="F7941E"/>
                </a:solidFill>
                <a:effectLst/>
                <a:latin typeface="Times New Roman" panose="02020603050405020304" pitchFamily="18" charset="0"/>
                <a:cs typeface="Times New Roman" panose="02020603050405020304" pitchFamily="18" charset="0"/>
              </a:rPr>
              <a:t>NHIỆM VỤ</a:t>
            </a:r>
            <a:r>
              <a:rPr lang="vi-VN" sz="2800" dirty="0">
                <a:solidFill>
                  <a:srgbClr val="000000"/>
                </a:solidFill>
                <a:effectLst/>
                <a:latin typeface="Times New Roman" panose="02020603050405020304" pitchFamily="18" charset="0"/>
                <a:cs typeface="Times New Roman" panose="02020603050405020304" pitchFamily="18" charset="0"/>
              </a:rPr>
              <a:t> Tạo chương trình sử dụng biến. </a:t>
            </a:r>
            <a:endParaRPr lang="vi-VN" sz="2800" dirty="0">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Tạo chương trình tính chu vi hình chữ nhật với độ dài hai cạnh nhập vào từ bàn phím. </a:t>
            </a:r>
            <a:endParaRPr lang="vi-VN" sz="2800" dirty="0">
              <a:latin typeface="Times New Roman" panose="02020603050405020304" pitchFamily="18" charset="0"/>
              <a:cs typeface="Times New Roman" panose="02020603050405020304" pitchFamily="18" charset="0"/>
            </a:endParaRPr>
          </a:p>
          <a:p>
            <a:r>
              <a:rPr lang="vi-VN" sz="2800" b="1" dirty="0">
                <a:solidFill>
                  <a:srgbClr val="F7941E"/>
                </a:solidFill>
                <a:effectLst/>
                <a:latin typeface="Times New Roman" panose="02020603050405020304" pitchFamily="18" charset="0"/>
                <a:cs typeface="Times New Roman" panose="02020603050405020304" pitchFamily="18" charset="0"/>
              </a:rPr>
              <a:t>Hướng dẫn </a:t>
            </a:r>
            <a:endParaRPr lang="vi-VN" sz="2800" dirty="0">
              <a:latin typeface="Times New Roman" panose="02020603050405020304" pitchFamily="18" charset="0"/>
              <a:cs typeface="Times New Roman" panose="02020603050405020304" pitchFamily="18" charset="0"/>
            </a:endParaRPr>
          </a:p>
          <a:p>
            <a:r>
              <a:rPr lang="vi-VN" sz="2800" i="1" dirty="0">
                <a:solidFill>
                  <a:srgbClr val="F7941E"/>
                </a:solidFill>
                <a:effectLst/>
                <a:latin typeface="Times New Roman" panose="02020603050405020304" pitchFamily="18" charset="0"/>
                <a:cs typeface="Times New Roman" panose="02020603050405020304" pitchFamily="18" charset="0"/>
              </a:rPr>
              <a:t>Bước 1:</a:t>
            </a:r>
            <a:r>
              <a:rPr lang="vi-VN" sz="2800" dirty="0">
                <a:solidFill>
                  <a:srgbClr val="000000"/>
                </a:solidFill>
                <a:effectLst/>
                <a:latin typeface="Times New Roman" panose="02020603050405020304" pitchFamily="18" charset="0"/>
                <a:cs typeface="Times New Roman" panose="02020603050405020304" pitchFamily="18" charset="0"/>
              </a:rPr>
              <a:t> Tạo hai biến có tên là </a:t>
            </a:r>
            <a:r>
              <a:rPr lang="vi-VN" sz="2800" dirty="0">
                <a:solidFill>
                  <a:srgbClr val="F7941E"/>
                </a:solidFill>
                <a:effectLst/>
                <a:latin typeface="Times New Roman" panose="02020603050405020304" pitchFamily="18" charset="0"/>
                <a:cs typeface="Times New Roman" panose="02020603050405020304" pitchFamily="18" charset="0"/>
              </a:rPr>
              <a:t>a</a:t>
            </a:r>
            <a:r>
              <a:rPr lang="vi-VN" sz="2800" dirty="0">
                <a:solidFill>
                  <a:srgbClr val="000000"/>
                </a:solidFill>
                <a:effectLst/>
                <a:latin typeface="Times New Roman" panose="02020603050405020304" pitchFamily="18" charset="0"/>
                <a:cs typeface="Times New Roman" panose="02020603050405020304" pitchFamily="18" charset="0"/>
              </a:rPr>
              <a:t> và </a:t>
            </a:r>
            <a:r>
              <a:rPr lang="vi-VN" sz="2800" dirty="0">
                <a:solidFill>
                  <a:srgbClr val="F7941E"/>
                </a:solidFill>
                <a:effectLst/>
                <a:latin typeface="Times New Roman" panose="02020603050405020304" pitchFamily="18" charset="0"/>
                <a:cs typeface="Times New Roman" panose="02020603050405020304" pitchFamily="18" charset="0"/>
              </a:rPr>
              <a:t>b</a:t>
            </a:r>
            <a:r>
              <a:rPr lang="vi-VN" sz="2800" dirty="0">
                <a:solidFill>
                  <a:srgbClr val="000000"/>
                </a:solidFill>
                <a:effectLst/>
                <a:latin typeface="Times New Roman" panose="02020603050405020304" pitchFamily="18" charset="0"/>
                <a:cs typeface="Times New Roman" panose="02020603050405020304" pitchFamily="18" charset="0"/>
              </a:rPr>
              <a:t> để lưu độ dài hai cạnh của hình chữ nhật. </a:t>
            </a:r>
            <a:endParaRPr lang="vi-VN" sz="2800" dirty="0">
              <a:latin typeface="Times New Roman" panose="02020603050405020304" pitchFamily="18" charset="0"/>
              <a:cs typeface="Times New Roman" panose="02020603050405020304" pitchFamily="18" charset="0"/>
            </a:endParaRPr>
          </a:p>
          <a:p>
            <a:r>
              <a:rPr lang="vi-VN" sz="2800" i="1" dirty="0">
                <a:solidFill>
                  <a:srgbClr val="F7941E"/>
                </a:solidFill>
                <a:effectLst/>
                <a:latin typeface="Times New Roman" panose="02020603050405020304" pitchFamily="18" charset="0"/>
                <a:cs typeface="Times New Roman" panose="02020603050405020304" pitchFamily="18" charset="0"/>
              </a:rPr>
              <a:t>Bước 2:</a:t>
            </a:r>
            <a:r>
              <a:rPr lang="vi-VN" sz="2800" dirty="0">
                <a:solidFill>
                  <a:srgbClr val="000000"/>
                </a:solidFill>
                <a:effectLst/>
                <a:latin typeface="Times New Roman" panose="02020603050405020304" pitchFamily="18" charset="0"/>
                <a:cs typeface="Times New Roman" panose="02020603050405020304" pitchFamily="18" charset="0"/>
              </a:rPr>
              <a:t> Tạo khối lệnh nhập giá trị cho hai biến </a:t>
            </a:r>
            <a:r>
              <a:rPr lang="vi-VN" sz="2800" dirty="0">
                <a:solidFill>
                  <a:srgbClr val="F7941E"/>
                </a:solidFill>
                <a:effectLst/>
                <a:latin typeface="Times New Roman" panose="02020603050405020304" pitchFamily="18" charset="0"/>
                <a:cs typeface="Times New Roman" panose="02020603050405020304" pitchFamily="18" charset="0"/>
              </a:rPr>
              <a:t>a</a:t>
            </a:r>
            <a:r>
              <a:rPr lang="vi-VN" sz="2800" dirty="0">
                <a:solidFill>
                  <a:srgbClr val="000000"/>
                </a:solidFill>
                <a:effectLst/>
                <a:latin typeface="Times New Roman" panose="02020603050405020304" pitchFamily="18" charset="0"/>
                <a:cs typeface="Times New Roman" panose="02020603050405020304" pitchFamily="18" charset="0"/>
              </a:rPr>
              <a:t> và </a:t>
            </a:r>
            <a:r>
              <a:rPr lang="vi-VN" sz="2800" dirty="0">
                <a:solidFill>
                  <a:srgbClr val="F7941E"/>
                </a:solidFill>
                <a:effectLst/>
                <a:latin typeface="Times New Roman" panose="02020603050405020304" pitchFamily="18" charset="0"/>
                <a:cs typeface="Times New Roman" panose="02020603050405020304" pitchFamily="18" charset="0"/>
              </a:rPr>
              <a:t>b</a:t>
            </a:r>
            <a:r>
              <a:rPr lang="vi-VN" sz="2800" dirty="0">
                <a:solidFill>
                  <a:srgbClr val="000000"/>
                </a:solidFill>
                <a:effectLst/>
                <a:latin typeface="Times New Roman" panose="02020603050405020304" pitchFamily="18" charset="0"/>
                <a:cs typeface="Times New Roman" panose="02020603050405020304" pitchFamily="18" charset="0"/>
              </a:rPr>
              <a:t> từ bàn phím. Sử dụng các lệnh trong bảng sau để được khối lệnh như minh hoạ trong Hình 98.</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64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701</Words>
  <Application>Microsoft Office PowerPoint</Application>
  <PresentationFormat>Widescreen</PresentationFormat>
  <Paragraphs>58</Paragraphs>
  <Slides>13</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Microsoft YaHei</vt:lpstr>
      <vt:lpstr>Arial</vt:lpstr>
      <vt:lpstr>Calibri</vt:lpstr>
      <vt:lpstr>等线</vt:lpstr>
      <vt:lpstr>iCiel Cadena</vt:lpstr>
      <vt:lpstr>Segoe Print</vt:lpstr>
      <vt:lpstr>SVN-SAF</vt:lpstr>
      <vt:lpstr>Times New Roman</vt:lpstr>
      <vt:lpstr>UTM Avo</vt:lpstr>
      <vt:lpstr>UTM Bienvenue</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Dell7470 i7</cp:lastModifiedBy>
  <cp:revision>204</cp:revision>
  <dcterms:created xsi:type="dcterms:W3CDTF">2021-11-14T08:33:00Z</dcterms:created>
  <dcterms:modified xsi:type="dcterms:W3CDTF">2025-04-14T04:45:27Z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A3CF7C266B86485A86C45F67E6CC5091_13</vt:lpwstr>
  </property>
  <property fmtid="{D5CDD505-2E9C-101B-9397-08002B2CF9AE}" pid="3" name="KSOProductBuildVer">
    <vt:lpwstr>1033-12.2.0.13359</vt:lpwstr>
  </property>
</Properties>
</file>