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6"/>
  </p:notesMasterIdLst>
  <p:handoutMasterIdLst>
    <p:handoutMasterId r:id="rId17"/>
  </p:handoutMasterIdLst>
  <p:sldIdLst>
    <p:sldId id="524" r:id="rId2"/>
    <p:sldId id="526" r:id="rId3"/>
    <p:sldId id="527" r:id="rId4"/>
    <p:sldId id="528" r:id="rId5"/>
    <p:sldId id="260" r:id="rId6"/>
    <p:sldId id="529" r:id="rId7"/>
    <p:sldId id="363" r:id="rId8"/>
    <p:sldId id="520" r:id="rId9"/>
    <p:sldId id="521" r:id="rId10"/>
    <p:sldId id="358" r:id="rId11"/>
    <p:sldId id="522" r:id="rId12"/>
    <p:sldId id="523" r:id="rId13"/>
    <p:sldId id="531" r:id="rId14"/>
    <p:sldId id="530" r:id="rId15"/>
  </p:sldIdLst>
  <p:sldSz cx="12161838" cy="6858000"/>
  <p:notesSz cx="6858000" cy="9144000"/>
  <p:embeddedFontLst>
    <p:embeddedFont>
      <p:font typeface="等线" panose="02010600030101010101" pitchFamily="2" charset="-122"/>
      <p:regular r:id="rId18"/>
    </p:embeddedFont>
    <p:embeddedFont>
      <p:font typeface="HP001 4 hàng" panose="020B0604020202020204" charset="-93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DA9664"/>
    <a:srgbClr val="FFF79A"/>
    <a:srgbClr val="E36C09"/>
    <a:srgbClr val="AA2668"/>
    <a:srgbClr val="FFFF99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18" autoAdjust="0"/>
  </p:normalViewPr>
  <p:slideViewPr>
    <p:cSldViewPr snapToGrid="0">
      <p:cViewPr varScale="1">
        <p:scale>
          <a:sx n="67" d="100"/>
          <a:sy n="67" d="100"/>
        </p:scale>
        <p:origin x="7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36254-A237-4935-890C-6E9A0985AC7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C0C20-ACD5-4D25-BD36-4D7F30FDA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7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4-22T07:52:09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19055 9564 0,'40'80'140,"201"121"-124,-81-121-16,0 0 16,-40 40-16,0-80 15,0 80-15,-40-80 16,40 0-16,-80 0 16,40 0-16,0-40 15,-39 40 1,39 0-16,40-40 15,-40 40-15,80 0 16,0 40-16,-40-80 16,80 40-16,-80 40 15,40-40-15,41 40 16,-1-40-16,0 0 16,-40 0-16,-40 40 15,80-40-15,-40 40 16,81-80-16,-81 80 15,40-40-15,40 40 16,-80-40-16,-40 0 16,1-40-16,-1 81 15,0-41-15,0 0 16,0 0-16,0 0 16,0 40-16,0-80 15,80 80-15,-80 0 16,81 0-16,-81-40 15,40 0-15,0 40 16,-80-40-16,-40 0 16,40 0-1,0 0-15,-40 0 16,40 0-16,0 0 16,-40 0-16,40 40 15,1-40-15,-41 0 16,40 0-16,-40 0 15,0 40-15,40-80 16,-40 80-16,0-80 16,0 80-16,0-40 15,40 0 1,-80 0-16,40 0 16,0 0-16,0 0 15,-40 0-15,40 0 16,0 0-16,-40 0 15,40 1-15,0 39 16,-40-40 0,40 0-16,-40 40 15,40-40-15,0 40 16,-40-40-16,0 40 16,40-80-1,-40 40-15,0 0 31,40-40-15,-40 40-16,0 0 16,40-40-16,-40 40 15,0 0-15,40-40 16,-40 40-16,0 0 16,0 0-16,40-40 15,-40 40-15,0 0 16,0 0 15,40-40-31</inkml:trace>
  <inkml:trace contextRef="#ctx0" brushRef="#br0" timeOffset="47251.59">28343 9604 0,'0'40'140,"0"1"-124,-40-1-16,-40 40 15,80-40-15,-80 40 16,40 0-16,0-40 16,-40 80-16,0 0 15,-1-40-15,-39 80 16,80-80-16,-120 40 16,120-40-16,-40 40 15,-40-40-15,-40 40 16,0 0-16,40-40 15,0 0-15,-81 40 16,1 1-16,-40-1 16,-40 0-16,40-40 15,80-80-15,39 80 16,1-40-16,0 0 16,0-40-16,-40 40 15,40 0-15,0 40 16,-40-80-16,-40 40 15,-1 40 1,-39 0-16,-40 0 16,0 0-16,-81 40 15,41-40-15,0 80 16,-40-40-16,-1-40 16,81 0-16,0 0 15,40 0-15,-41 1 16,41-1-16,-40-40 15,80 0-15,-80 0 16,39 0-16,-39 0 16,0 0-16,80-40 15,-40 40-15,79-40 16,-39 40-16,-80 0 16,0-40-16,0 40 15,-41 0-15,41 0 16,0 0-16,-80 0 15,79-40-15,1 40 16,0 0-16,0-40 16,120 40-16,-81 0 15,1-40-15,40 40 16,80-40-16,-40 0 16,40 40-1,40-40-15,-40 0 16,80 0-16,-41 0 15,1 0-15,0 0 16,40 0-16,0 0 16,-40 0-16,40 0 15,0 0-15,0 0 16,-40 0-16,40 40 16,-40-40-16,40 0 15,-80 40-15,40 0 16,0-40-16,40 0 15,-80 40-15,40 0 16,39-40-16,1 0 16,-80 40-16,80-40 15,0 40-15,-40 0 16,0-40-16,40 0 16,0 40-16,-40 0 15,0-40 1,80 40-16,-40-40 15,0 40-15,0 0 16,0-40-16,0 40 31,0-40-15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4-22T07:55:05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7326 8844 0</inkml:trace>
  <inkml:trace contextRef="#ctx0" brushRef="#br0" timeOffset="901.17">18095 10125 0</inkml:trace>
  <inkml:trace contextRef="#ctx0" brushRef="#br0" timeOffset="4119.84">22979 16408 0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565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011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652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456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44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56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243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31704-B89D-4EFF-9D8E-0227E0BA8B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378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95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294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73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22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946E-2830-4FF2-B2D1-0B07958032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BC51-3C15-486C-B55C-E1D129BF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585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946E-2830-4FF2-B2D1-0B07958032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BC51-3C15-486C-B55C-E1D129BF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090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946E-2830-4FF2-B2D1-0B07958032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BC51-3C15-486C-B55C-E1D129BF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198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5454" y="469294"/>
            <a:ext cx="11130932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3592" y="-171430"/>
            <a:ext cx="70150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2248" y="5468730"/>
            <a:ext cx="1835401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35112" y="6442392"/>
            <a:ext cx="301429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29830" y="5138025"/>
            <a:ext cx="602779" cy="1763585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52579" y="-122394"/>
            <a:ext cx="416143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09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2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946E-2830-4FF2-B2D1-0B07958032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BC51-3C15-486C-B55C-E1D129BF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921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946E-2830-4FF2-B2D1-0B07958032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BC51-3C15-486C-B55C-E1D129BF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146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946E-2830-4FF2-B2D1-0B07958032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BC51-3C15-486C-B55C-E1D129BF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601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946E-2830-4FF2-B2D1-0B07958032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BC51-3C15-486C-B55C-E1D129BF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03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946E-2830-4FF2-B2D1-0B07958032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BC51-3C15-486C-B55C-E1D129BF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946E-2830-4FF2-B2D1-0B07958032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BC51-3C15-486C-B55C-E1D129BF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662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946E-2830-4FF2-B2D1-0B07958032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BC51-3C15-486C-B55C-E1D129BF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54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946E-2830-4FF2-B2D1-0B07958032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EBC51-3C15-486C-B55C-E1D129BF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3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customXml" Target="../ink/ink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" y="48016"/>
            <a:ext cx="12157484" cy="6841034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 flipV="1">
            <a:off x="375648" y="3980867"/>
            <a:ext cx="1068044" cy="572624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/>
          </a:p>
        </p:txBody>
      </p:sp>
      <p:sp>
        <p:nvSpPr>
          <p:cNvPr id="25" name="云形 24"/>
          <p:cNvSpPr/>
          <p:nvPr/>
        </p:nvSpPr>
        <p:spPr>
          <a:xfrm>
            <a:off x="10611975" y="4923307"/>
            <a:ext cx="1443336" cy="76418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/>
          </a:p>
        </p:txBody>
      </p:sp>
      <p:sp>
        <p:nvSpPr>
          <p:cNvPr id="26" name="云形 25"/>
          <p:cNvSpPr/>
          <p:nvPr/>
        </p:nvSpPr>
        <p:spPr>
          <a:xfrm>
            <a:off x="9288407" y="862560"/>
            <a:ext cx="1110336" cy="7357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/>
          </a:p>
        </p:txBody>
      </p:sp>
      <p:sp>
        <p:nvSpPr>
          <p:cNvPr id="27" name="云形 26"/>
          <p:cNvSpPr/>
          <p:nvPr/>
        </p:nvSpPr>
        <p:spPr>
          <a:xfrm rot="429982">
            <a:off x="10677725" y="2112636"/>
            <a:ext cx="1141612" cy="71122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/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1132973" y="3758119"/>
            <a:ext cx="14049051" cy="14049051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59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2267271" y="3143036"/>
            <a:ext cx="16349031" cy="16127302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59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12" y="319679"/>
            <a:ext cx="4581478" cy="430492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9899" y="5129977"/>
            <a:ext cx="11972176" cy="11972176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59"/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603983" y="3315400"/>
            <a:ext cx="14836988" cy="14836988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59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02344" y="1187233"/>
            <a:ext cx="74787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CHÀO MỪNG CÁC CON ĐẾN VỚI TIẾT TOÁN</a:t>
            </a:r>
            <a:endParaRPr lang="en-US" altLang="zh-CN" sz="9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zh-CN" altLang="en-US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任意多边形 28"/>
          <p:cNvSpPr/>
          <p:nvPr/>
        </p:nvSpPr>
        <p:spPr>
          <a:xfrm rot="2600086">
            <a:off x="3837424" y="3814593"/>
            <a:ext cx="555586" cy="485037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/>
          </a:p>
        </p:txBody>
      </p:sp>
      <p:sp>
        <p:nvSpPr>
          <p:cNvPr id="30" name="任意多边形 29"/>
          <p:cNvSpPr/>
          <p:nvPr/>
        </p:nvSpPr>
        <p:spPr>
          <a:xfrm rot="7755168">
            <a:off x="8309205" y="2275319"/>
            <a:ext cx="416052" cy="39365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 dirty="0"/>
          </a:p>
        </p:txBody>
      </p:sp>
      <p:sp>
        <p:nvSpPr>
          <p:cNvPr id="35" name="云形 25"/>
          <p:cNvSpPr/>
          <p:nvPr/>
        </p:nvSpPr>
        <p:spPr>
          <a:xfrm>
            <a:off x="-3421490" y="66037"/>
            <a:ext cx="1110336" cy="7357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/>
          </a:p>
        </p:txBody>
      </p:sp>
      <p:sp>
        <p:nvSpPr>
          <p:cNvPr id="45" name="云形 26"/>
          <p:cNvSpPr/>
          <p:nvPr/>
        </p:nvSpPr>
        <p:spPr>
          <a:xfrm rot="429982">
            <a:off x="338864" y="5090174"/>
            <a:ext cx="1141612" cy="71122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22810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326E-6 -2.22222E-6 L 0.65906 0.06158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6" y="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8111E-6 -1.11111E-6 L 0.50242 -0.0243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4" y="-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18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3 -0.01458 L 0.46286 0.0016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2" y="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3 -0.00254 L -4.41326E-6 -1.48148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7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66 -0.01713 L 2.96828E-6 4.8148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3" y="85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0" grpId="0"/>
      <p:bldP spid="29" grpId="0" animBg="1"/>
      <p:bldP spid="29" grpId="1" animBg="1"/>
      <p:bldP spid="29" grpId="2" animBg="1"/>
      <p:bldP spid="29" grpId="3" animBg="1"/>
      <p:bldP spid="30" grpId="0" animBg="1"/>
      <p:bldP spid="35" grpId="0" animBg="1"/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4386;p6">
            <a:extLst>
              <a:ext uri="{FF2B5EF4-FFF2-40B4-BE49-F238E27FC236}">
                <a16:creationId xmlns:a16="http://schemas.microsoft.com/office/drawing/2014/main" id="{373586F3-C0AF-4101-A141-A620AA469371}"/>
              </a:ext>
            </a:extLst>
          </p:cNvPr>
          <p:cNvGrpSpPr/>
          <p:nvPr/>
        </p:nvGrpSpPr>
        <p:grpSpPr>
          <a:xfrm>
            <a:off x="606655" y="426458"/>
            <a:ext cx="10605988" cy="581353"/>
            <a:chOff x="1183343" y="1464304"/>
            <a:chExt cx="10605988" cy="581353"/>
          </a:xfrm>
        </p:grpSpPr>
        <p:sp>
          <p:nvSpPr>
            <p:cNvPr id="26" name="Google Shape;4387;p6">
              <a:extLst>
                <a:ext uri="{FF2B5EF4-FFF2-40B4-BE49-F238E27FC236}">
                  <a16:creationId xmlns:a16="http://schemas.microsoft.com/office/drawing/2014/main" id="{28B16FDE-99ED-4D76-9864-59C2EF8B97C3}"/>
                </a:ext>
              </a:extLst>
            </p:cNvPr>
            <p:cNvSpPr txBox="1"/>
            <p:nvPr/>
          </p:nvSpPr>
          <p:spPr>
            <a:xfrm>
              <a:off x="1834539" y="1522477"/>
              <a:ext cx="995479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độ cao của một số núi ở Việt Nam như sau:</a:t>
              </a:r>
            </a:p>
          </p:txBody>
        </p:sp>
        <p:sp>
          <p:nvSpPr>
            <p:cNvPr id="27" name="Google Shape;4388;p6">
              <a:extLst>
                <a:ext uri="{FF2B5EF4-FFF2-40B4-BE49-F238E27FC236}">
                  <a16:creationId xmlns:a16="http://schemas.microsoft.com/office/drawing/2014/main" id="{9720401E-C4A5-4286-8C98-0490A01AEBB3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aphicFrame>
        <p:nvGraphicFramePr>
          <p:cNvPr id="28" name="Google Shape;3448;p26">
            <a:extLst>
              <a:ext uri="{FF2B5EF4-FFF2-40B4-BE49-F238E27FC236}">
                <a16:creationId xmlns:a16="http://schemas.microsoft.com/office/drawing/2014/main" id="{F3B49740-6064-4740-A5DE-590CDB0BD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700887"/>
              </p:ext>
            </p:extLst>
          </p:nvPr>
        </p:nvGraphicFramePr>
        <p:xfrm>
          <a:off x="764742" y="1502348"/>
          <a:ext cx="5374800" cy="3748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8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 Huế)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Sơn Trà (Đà Nẵng)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696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Google Shape;4387;p6">
            <a:extLst>
              <a:ext uri="{FF2B5EF4-FFF2-40B4-BE49-F238E27FC236}">
                <a16:creationId xmlns:a16="http://schemas.microsoft.com/office/drawing/2014/main" id="{2775829E-950F-42DD-BE40-627D04D2FE9B}"/>
              </a:ext>
            </a:extLst>
          </p:cNvPr>
          <p:cNvSpPr txBox="1"/>
          <p:nvPr/>
        </p:nvSpPr>
        <p:spPr>
          <a:xfrm>
            <a:off x="6235247" y="1420988"/>
            <a:ext cx="592659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núi đó, núi nào cao nhất, núi nào thấp nhất?</a:t>
            </a:r>
            <a:endParaRPr lang="vi-VN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4387;p6">
            <a:extLst>
              <a:ext uri="{FF2B5EF4-FFF2-40B4-BE49-F238E27FC236}">
                <a16:creationId xmlns:a16="http://schemas.microsoft.com/office/drawing/2014/main" id="{F9AA48BC-3083-4A28-A473-529DA799DE43}"/>
              </a:ext>
            </a:extLst>
          </p:cNvPr>
          <p:cNvSpPr txBox="1"/>
          <p:nvPr/>
        </p:nvSpPr>
        <p:spPr>
          <a:xfrm>
            <a:off x="6235247" y="2788233"/>
            <a:ext cx="592659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Núi Bà Đen cao hơn núi Cấm bao nhiêu mét?</a:t>
            </a:r>
            <a:endParaRPr lang="vi-VN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4387;p6">
            <a:extLst>
              <a:ext uri="{FF2B5EF4-FFF2-40B4-BE49-F238E27FC236}">
                <a16:creationId xmlns:a16="http://schemas.microsoft.com/office/drawing/2014/main" id="{9A2024FA-7646-4E11-9A51-5D32279AC703}"/>
              </a:ext>
            </a:extLst>
          </p:cNvPr>
          <p:cNvSpPr txBox="1"/>
          <p:nvPr/>
        </p:nvSpPr>
        <p:spPr>
          <a:xfrm>
            <a:off x="6235247" y="3952198"/>
            <a:ext cx="592659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Núi Ngự Bình thấp hơn núi Sơn Trà bao nhiều mét? </a:t>
            </a:r>
            <a:endParaRPr lang="vi-VN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637360" y="3183840"/>
              <a:ext cx="5635440" cy="272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8000" y="3174480"/>
                <a:ext cx="5654160" cy="27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609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4386;p6">
            <a:extLst>
              <a:ext uri="{FF2B5EF4-FFF2-40B4-BE49-F238E27FC236}">
                <a16:creationId xmlns:a16="http://schemas.microsoft.com/office/drawing/2014/main" id="{373586F3-C0AF-4101-A141-A620AA469371}"/>
              </a:ext>
            </a:extLst>
          </p:cNvPr>
          <p:cNvGrpSpPr/>
          <p:nvPr/>
        </p:nvGrpSpPr>
        <p:grpSpPr>
          <a:xfrm>
            <a:off x="606655" y="426458"/>
            <a:ext cx="10605988" cy="581353"/>
            <a:chOff x="1183343" y="1464304"/>
            <a:chExt cx="10605988" cy="581353"/>
          </a:xfrm>
        </p:grpSpPr>
        <p:sp>
          <p:nvSpPr>
            <p:cNvPr id="26" name="Google Shape;4387;p6">
              <a:extLst>
                <a:ext uri="{FF2B5EF4-FFF2-40B4-BE49-F238E27FC236}">
                  <a16:creationId xmlns:a16="http://schemas.microsoft.com/office/drawing/2014/main" id="{28B16FDE-99ED-4D76-9864-59C2EF8B97C3}"/>
                </a:ext>
              </a:extLst>
            </p:cNvPr>
            <p:cNvSpPr txBox="1"/>
            <p:nvPr/>
          </p:nvSpPr>
          <p:spPr>
            <a:xfrm>
              <a:off x="1834539" y="1522477"/>
              <a:ext cx="995479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độ cao của một số núi ở Việt Nam như sau:</a:t>
              </a:r>
            </a:p>
          </p:txBody>
        </p:sp>
        <p:sp>
          <p:nvSpPr>
            <p:cNvPr id="27" name="Google Shape;4388;p6">
              <a:extLst>
                <a:ext uri="{FF2B5EF4-FFF2-40B4-BE49-F238E27FC236}">
                  <a16:creationId xmlns:a16="http://schemas.microsoft.com/office/drawing/2014/main" id="{9720401E-C4A5-4286-8C98-0490A01AEBB3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aphicFrame>
        <p:nvGraphicFramePr>
          <p:cNvPr id="28" name="Google Shape;3448;p26">
            <a:extLst>
              <a:ext uri="{FF2B5EF4-FFF2-40B4-BE49-F238E27FC236}">
                <a16:creationId xmlns:a16="http://schemas.microsoft.com/office/drawing/2014/main" id="{F3B49740-6064-4740-A5DE-590CDB0BDDD0}"/>
              </a:ext>
            </a:extLst>
          </p:cNvPr>
          <p:cNvGraphicFramePr/>
          <p:nvPr/>
        </p:nvGraphicFramePr>
        <p:xfrm>
          <a:off x="764742" y="1502348"/>
          <a:ext cx="5374800" cy="3748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8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–Huế)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Sơn Trà (Đà Nẵng)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696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Google Shape;4387;p6">
            <a:extLst>
              <a:ext uri="{FF2B5EF4-FFF2-40B4-BE49-F238E27FC236}">
                <a16:creationId xmlns:a16="http://schemas.microsoft.com/office/drawing/2014/main" id="{2775829E-950F-42DD-BE40-627D04D2FE9B}"/>
              </a:ext>
            </a:extLst>
          </p:cNvPr>
          <p:cNvSpPr txBox="1"/>
          <p:nvPr/>
        </p:nvSpPr>
        <p:spPr>
          <a:xfrm>
            <a:off x="6235247" y="1420988"/>
            <a:ext cx="592659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núi đó, núi nào cao nhất, núi nào thấp nhất?</a:t>
            </a:r>
            <a:endParaRPr lang="vi-VN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4387;p6">
            <a:extLst>
              <a:ext uri="{FF2B5EF4-FFF2-40B4-BE49-F238E27FC236}">
                <a16:creationId xmlns:a16="http://schemas.microsoft.com/office/drawing/2014/main" id="{F9AA48BC-3083-4A28-A473-529DA799DE43}"/>
              </a:ext>
            </a:extLst>
          </p:cNvPr>
          <p:cNvSpPr txBox="1"/>
          <p:nvPr/>
        </p:nvSpPr>
        <p:spPr>
          <a:xfrm>
            <a:off x="6331499" y="2526642"/>
            <a:ext cx="592659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Núi cao nhất là: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núi Bà Đen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vi-VN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4387;p6">
            <a:extLst>
              <a:ext uri="{FF2B5EF4-FFF2-40B4-BE49-F238E27FC236}">
                <a16:creationId xmlns:a16="http://schemas.microsoft.com/office/drawing/2014/main" id="{D201B2A9-39D3-4A12-B32F-738E3C2DEF1E}"/>
              </a:ext>
            </a:extLst>
          </p:cNvPr>
          <p:cNvSpPr txBox="1"/>
          <p:nvPr/>
        </p:nvSpPr>
        <p:spPr>
          <a:xfrm>
            <a:off x="6315457" y="3121690"/>
            <a:ext cx="592659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Núi thấp nhất là: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núi Ngự Bình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vi-VN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3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4386;p6">
            <a:extLst>
              <a:ext uri="{FF2B5EF4-FFF2-40B4-BE49-F238E27FC236}">
                <a16:creationId xmlns:a16="http://schemas.microsoft.com/office/drawing/2014/main" id="{373586F3-C0AF-4101-A141-A620AA469371}"/>
              </a:ext>
            </a:extLst>
          </p:cNvPr>
          <p:cNvGrpSpPr/>
          <p:nvPr/>
        </p:nvGrpSpPr>
        <p:grpSpPr>
          <a:xfrm>
            <a:off x="606655" y="426458"/>
            <a:ext cx="10605988" cy="581353"/>
            <a:chOff x="1183343" y="1464304"/>
            <a:chExt cx="10605988" cy="581353"/>
          </a:xfrm>
        </p:grpSpPr>
        <p:sp>
          <p:nvSpPr>
            <p:cNvPr id="26" name="Google Shape;4387;p6">
              <a:extLst>
                <a:ext uri="{FF2B5EF4-FFF2-40B4-BE49-F238E27FC236}">
                  <a16:creationId xmlns:a16="http://schemas.microsoft.com/office/drawing/2014/main" id="{28B16FDE-99ED-4D76-9864-59C2EF8B97C3}"/>
                </a:ext>
              </a:extLst>
            </p:cNvPr>
            <p:cNvSpPr txBox="1"/>
            <p:nvPr/>
          </p:nvSpPr>
          <p:spPr>
            <a:xfrm>
              <a:off x="1834539" y="1522477"/>
              <a:ext cx="995479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độ cao của một số núi ở Việt Nam như sau:</a:t>
              </a:r>
            </a:p>
          </p:txBody>
        </p:sp>
        <p:sp>
          <p:nvSpPr>
            <p:cNvPr id="27" name="Google Shape;4388;p6">
              <a:extLst>
                <a:ext uri="{FF2B5EF4-FFF2-40B4-BE49-F238E27FC236}">
                  <a16:creationId xmlns:a16="http://schemas.microsoft.com/office/drawing/2014/main" id="{9720401E-C4A5-4286-8C98-0490A01AEBB3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aphicFrame>
        <p:nvGraphicFramePr>
          <p:cNvPr id="28" name="Google Shape;3448;p26">
            <a:extLst>
              <a:ext uri="{FF2B5EF4-FFF2-40B4-BE49-F238E27FC236}">
                <a16:creationId xmlns:a16="http://schemas.microsoft.com/office/drawing/2014/main" id="{F3B49740-6064-4740-A5DE-590CDB0BD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815366"/>
              </p:ext>
            </p:extLst>
          </p:nvPr>
        </p:nvGraphicFramePr>
        <p:xfrm>
          <a:off x="398760" y="1235241"/>
          <a:ext cx="4577279" cy="486579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00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5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Tên núi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Độ cao</a:t>
                      </a:r>
                      <a:endParaRPr sz="2800"/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9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Bà Đen (Tây Ninh)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986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9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Cấm (An Giang)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705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5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Ngự Bình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(Thừa Thiên –Huế)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107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9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Núi Sơn Trà (Đà Nẵng)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696 m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C0F9959-A062-4D68-B546-4BE5464E04FD}"/>
              </a:ext>
            </a:extLst>
          </p:cNvPr>
          <p:cNvGrpSpPr/>
          <p:nvPr/>
        </p:nvGrpSpPr>
        <p:grpSpPr>
          <a:xfrm>
            <a:off x="5092744" y="1171073"/>
            <a:ext cx="7069094" cy="2965607"/>
            <a:chOff x="3754160" y="2994024"/>
            <a:chExt cx="5388774" cy="190336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D42C00-D482-4B04-8112-E3D70AA09085}"/>
                </a:ext>
              </a:extLst>
            </p:cNvPr>
            <p:cNvCxnSpPr>
              <a:cxnSpLocks/>
            </p:cNvCxnSpPr>
            <p:nvPr/>
          </p:nvCxnSpPr>
          <p:spPr>
            <a:xfrm>
              <a:off x="3993411" y="2994024"/>
              <a:ext cx="0" cy="1903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D65E488-19FC-41F4-AAC3-9A7D7EF439F8}"/>
                </a:ext>
              </a:extLst>
            </p:cNvPr>
            <p:cNvGrpSpPr/>
            <p:nvPr/>
          </p:nvGrpSpPr>
          <p:grpSpPr>
            <a:xfrm>
              <a:off x="3754160" y="3013489"/>
              <a:ext cx="5388774" cy="1883904"/>
              <a:chOff x="3754160" y="3013489"/>
              <a:chExt cx="5388774" cy="188390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227E834-77A7-4C52-A308-364B96047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124" y="3013489"/>
                <a:ext cx="5138810" cy="1883904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3F2B3C-7EB7-4775-BCA8-15C99445FA09}"/>
                  </a:ext>
                </a:extLst>
              </p:cNvPr>
              <p:cNvSpPr txBox="1"/>
              <p:nvPr/>
            </p:nvSpPr>
            <p:spPr>
              <a:xfrm>
                <a:off x="3754160" y="3223960"/>
                <a:ext cx="1942011" cy="296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Bài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kern="1200">
                    <a:solidFill>
                      <a:srgbClr val="7030A0"/>
                    </a:solidFill>
                    <a:latin typeface="HP001 4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5: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837158" y="2057318"/>
            <a:ext cx="6576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</a:rPr>
              <a:t>b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) Núi Bà Đen cao hơn núi Cấm số</a:t>
            </a:r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endParaRPr lang="vi-VN" sz="24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0275" y="3194451"/>
            <a:ext cx="36415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986 – 705 = 281 (m)</a:t>
            </a:r>
            <a:endParaRPr lang="vi-VN" sz="2400" b="1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5374799" y="2621554"/>
            <a:ext cx="146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</a:rPr>
              <a:t>mét là: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0F9959-A062-4D68-B546-4BE5464E04FD}"/>
              </a:ext>
            </a:extLst>
          </p:cNvPr>
          <p:cNvGrpSpPr/>
          <p:nvPr/>
        </p:nvGrpSpPr>
        <p:grpSpPr>
          <a:xfrm>
            <a:off x="5092744" y="4040429"/>
            <a:ext cx="7069094" cy="2817572"/>
            <a:chOff x="3754160" y="2994024"/>
            <a:chExt cx="5388774" cy="190336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4D42C00-D482-4B04-8112-E3D70AA09085}"/>
                </a:ext>
              </a:extLst>
            </p:cNvPr>
            <p:cNvCxnSpPr>
              <a:cxnSpLocks/>
            </p:cNvCxnSpPr>
            <p:nvPr/>
          </p:nvCxnSpPr>
          <p:spPr>
            <a:xfrm>
              <a:off x="3993411" y="2994024"/>
              <a:ext cx="0" cy="1903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D65E488-19FC-41F4-AAC3-9A7D7EF439F8}"/>
                </a:ext>
              </a:extLst>
            </p:cNvPr>
            <p:cNvGrpSpPr/>
            <p:nvPr/>
          </p:nvGrpSpPr>
          <p:grpSpPr>
            <a:xfrm>
              <a:off x="3754160" y="3013489"/>
              <a:ext cx="5388774" cy="1883904"/>
              <a:chOff x="3754160" y="3013489"/>
              <a:chExt cx="5388774" cy="188390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227E834-77A7-4C52-A308-364B96047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124" y="3013489"/>
                <a:ext cx="5138810" cy="1883904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3F2B3C-7EB7-4775-BCA8-15C99445FA09}"/>
                  </a:ext>
                </a:extLst>
              </p:cNvPr>
              <p:cNvSpPr txBox="1"/>
              <p:nvPr/>
            </p:nvSpPr>
            <p:spPr>
              <a:xfrm>
                <a:off x="3754160" y="3223960"/>
                <a:ext cx="1942011" cy="311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7721754" y="3742693"/>
            <a:ext cx="354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7030A0"/>
                </a:solidFill>
                <a:latin typeface="HP001 4 hàng" panose="020B0603050302020204" pitchFamily="34" charset="0"/>
              </a:rPr>
              <a:t>Đáp số: 281 m</a:t>
            </a:r>
            <a:endParaRPr lang="vi-VN" sz="2800" b="1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endParaRPr lang="en-US" sz="2800"/>
          </a:p>
        </p:txBody>
      </p:sp>
      <p:sp>
        <p:nvSpPr>
          <p:cNvPr id="6" name="Rectangle 5"/>
          <p:cNvSpPr/>
          <p:nvPr/>
        </p:nvSpPr>
        <p:spPr>
          <a:xfrm>
            <a:off x="5839826" y="4324281"/>
            <a:ext cx="6239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</a:rPr>
              <a:t>c</a:t>
            </a:r>
            <a:r>
              <a:rPr lang="vi-VN" sz="2800" b="1">
                <a:solidFill>
                  <a:srgbClr val="7030A0"/>
                </a:solidFill>
                <a:latin typeface="HP001 4 hàng" panose="020B0603050302020204" pitchFamily="34" charset="0"/>
              </a:rPr>
              <a:t>) Núi Ngự Bình thấp hơn núi Sơn </a:t>
            </a:r>
            <a:endParaRPr lang="en-US" sz="2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8185" y="4834572"/>
            <a:ext cx="3236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7030A0"/>
                </a:solidFill>
                <a:latin typeface="HP001 4 hàng" panose="020B0603050302020204" pitchFamily="34" charset="0"/>
              </a:rPr>
              <a:t>Trà số mét là:</a:t>
            </a:r>
            <a:endParaRPr lang="vi-VN" sz="2800" b="1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6270275" y="5388161"/>
            <a:ext cx="41585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</a:rPr>
              <a:t>696 – 107 = 589 (m)</a:t>
            </a:r>
            <a:endParaRPr lang="en-US" sz="2800" b="1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endParaRPr lang="en-US" sz="2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39834" y="5965449"/>
            <a:ext cx="2928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>
                <a:solidFill>
                  <a:srgbClr val="7030A0"/>
                </a:solidFill>
                <a:latin typeface="HP001 4 hàng" panose="020B0603050302020204" pitchFamily="34" charset="0"/>
              </a:rPr>
              <a:t>Đáp số: 589 m</a:t>
            </a:r>
          </a:p>
          <a:p>
            <a:endParaRPr lang="en-US" sz="24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1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14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6722" y="3103703"/>
            <a:ext cx="10925116" cy="119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0071" indent="-570071" defTabSz="912114">
              <a:buClrTx/>
              <a:buFontTx/>
              <a:buChar char="-"/>
              <a:defRPr/>
            </a:pPr>
            <a:r>
              <a:rPr lang="en-US" sz="3591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Xem</a:t>
            </a:r>
            <a:r>
              <a:rPr lang="en-US" sz="3591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591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lang="en-US" sz="3591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591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lang="en-US" sz="3591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591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3591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defTabSz="912114">
              <a:buClrTx/>
              <a:defRPr/>
            </a:pPr>
            <a:r>
              <a:rPr lang="en-US" sz="3591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lang="en-US" sz="3591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lang="en-US" sz="3591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63 – </a:t>
            </a:r>
            <a:r>
              <a:rPr lang="en-US" sz="3591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lang="en-US" sz="3591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591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3591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3591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lang="en-US" sz="3591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591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lang="en-US" sz="3591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591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endParaRPr lang="en-US" sz="3591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6722" y="2411462"/>
            <a:ext cx="10354448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0071" indent="-570071" defTabSz="912114">
              <a:buClrTx/>
              <a:buFontTx/>
              <a:buChar char="-"/>
              <a:defRPr/>
            </a:pPr>
            <a:r>
              <a:rPr lang="en-US" sz="3591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lang="en-US" sz="3591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lang="en-US" sz="3591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3591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591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3591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591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lang="en-US" sz="3591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591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lang="en-US" sz="3591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36722" y="1011877"/>
            <a:ext cx="9501847" cy="92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4086">
              <a:buClrTx/>
              <a:defRPr/>
            </a:pPr>
            <a:r>
              <a:rPr lang="en-US" sz="5387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Vận</a:t>
            </a:r>
            <a:r>
              <a:rPr lang="en-US" sz="5387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dụng, trải nghiệm</a:t>
            </a:r>
            <a:endParaRPr lang="en-US" sz="5387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42647" y="6529587"/>
            <a:ext cx="3049535" cy="2246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en-US" sz="1795" kern="12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44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" y="27285"/>
            <a:ext cx="12157484" cy="6841034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737229" y="1476804"/>
            <a:ext cx="1068044" cy="708344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>
              <a:solidFill>
                <a:prstClr val="white"/>
              </a:solidFill>
            </a:endParaRPr>
          </a:p>
        </p:txBody>
      </p:sp>
      <p:sp>
        <p:nvSpPr>
          <p:cNvPr id="25" name="云形 24"/>
          <p:cNvSpPr/>
          <p:nvPr/>
        </p:nvSpPr>
        <p:spPr>
          <a:xfrm>
            <a:off x="2289567" y="513726"/>
            <a:ext cx="1443336" cy="76418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>
              <a:solidFill>
                <a:prstClr val="white"/>
              </a:solidFill>
            </a:endParaRPr>
          </a:p>
        </p:txBody>
      </p:sp>
      <p:sp>
        <p:nvSpPr>
          <p:cNvPr id="26" name="云形 25"/>
          <p:cNvSpPr/>
          <p:nvPr/>
        </p:nvSpPr>
        <p:spPr>
          <a:xfrm>
            <a:off x="9288407" y="862560"/>
            <a:ext cx="1110336" cy="7357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>
              <a:solidFill>
                <a:prstClr val="white"/>
              </a:solidFill>
            </a:endParaRPr>
          </a:p>
        </p:txBody>
      </p:sp>
      <p:sp>
        <p:nvSpPr>
          <p:cNvPr id="27" name="云形 26"/>
          <p:cNvSpPr/>
          <p:nvPr/>
        </p:nvSpPr>
        <p:spPr>
          <a:xfrm rot="429982">
            <a:off x="10677725" y="2112636"/>
            <a:ext cx="1141612" cy="71122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1132973" y="3758119"/>
            <a:ext cx="14049051" cy="14049051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59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2267271" y="2623823"/>
            <a:ext cx="16646515" cy="16646515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59">
                <a:solidFill>
                  <a:prstClr val="white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48" y="27286"/>
            <a:ext cx="4581478" cy="430492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9899" y="5129977"/>
            <a:ext cx="11972176" cy="11972176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59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93990" y="4476394"/>
            <a:ext cx="10966293" cy="144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778" b="1" spc="599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HẸN GẶP LẠI!</a:t>
            </a:r>
            <a:endParaRPr lang="zh-CN" altLang="en-US" sz="8778" b="1" spc="599" dirty="0">
              <a:ln>
                <a:solidFill>
                  <a:prstClr val="white"/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任意多边形 28"/>
          <p:cNvSpPr/>
          <p:nvPr/>
        </p:nvSpPr>
        <p:spPr>
          <a:xfrm rot="2600086">
            <a:off x="3394328" y="1503458"/>
            <a:ext cx="555586" cy="485037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7755168">
            <a:off x="8309205" y="2275319"/>
            <a:ext cx="416052" cy="393650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 dirty="0">
              <a:solidFill>
                <a:prstClr val="white"/>
              </a:solidFill>
            </a:endParaRPr>
          </a:p>
        </p:txBody>
      </p:sp>
      <p:sp>
        <p:nvSpPr>
          <p:cNvPr id="35" name="云形 25"/>
          <p:cNvSpPr/>
          <p:nvPr/>
        </p:nvSpPr>
        <p:spPr>
          <a:xfrm>
            <a:off x="-3523872" y="487701"/>
            <a:ext cx="1110336" cy="7357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>
              <a:solidFill>
                <a:prstClr val="white"/>
              </a:solidFill>
            </a:endParaRPr>
          </a:p>
        </p:txBody>
      </p:sp>
      <p:sp>
        <p:nvSpPr>
          <p:cNvPr id="45" name="云形 26"/>
          <p:cNvSpPr/>
          <p:nvPr/>
        </p:nvSpPr>
        <p:spPr>
          <a:xfrm rot="429982">
            <a:off x="1721153" y="2485508"/>
            <a:ext cx="1141612" cy="71122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7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65911 0.06157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30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0247 -0.02431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12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12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14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 -0.01458 L 0.46289 0.00162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8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5 -0.00255 L -1.45833E-6 1.11111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719 -0.017227 L 0 0 E" pathEditMode="relative" ptsTypes="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9" grpId="0" animBg="1"/>
      <p:bldP spid="29" grpId="1" animBg="1"/>
      <p:bldP spid="29" grpId="2" animBg="1"/>
      <p:bldP spid="29" grpId="3" animBg="1"/>
      <p:bldP spid="30" grpId="0" animBg="1"/>
      <p:bldP spid="35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25527"/>
          <a:stretch/>
        </p:blipFill>
        <p:spPr>
          <a:xfrm>
            <a:off x="23898" y="-25875"/>
            <a:ext cx="12251958" cy="689419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516854" y="1125314"/>
            <a:ext cx="64915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pc="599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62: PHÉP TRỪ (CÓ NHỚ) TRONG PHẠM VI 1000</a:t>
            </a:r>
            <a:endParaRPr lang="zh-CN" altLang="en-US" sz="4400" b="1" spc="599" dirty="0"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任意多边形 24"/>
          <p:cNvSpPr/>
          <p:nvPr/>
        </p:nvSpPr>
        <p:spPr>
          <a:xfrm rot="16200000">
            <a:off x="-877768" y="2847522"/>
            <a:ext cx="1755539" cy="3139687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/>
          </a:p>
        </p:txBody>
      </p:sp>
      <p:sp>
        <p:nvSpPr>
          <p:cNvPr id="26" name="任意多边形 25"/>
          <p:cNvSpPr/>
          <p:nvPr/>
        </p:nvSpPr>
        <p:spPr>
          <a:xfrm rot="16200000">
            <a:off x="-877768" y="935175"/>
            <a:ext cx="1755539" cy="3138254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/>
          </a:p>
        </p:txBody>
      </p:sp>
      <p:sp>
        <p:nvSpPr>
          <p:cNvPr id="27" name="任意多边形 26"/>
          <p:cNvSpPr/>
          <p:nvPr/>
        </p:nvSpPr>
        <p:spPr>
          <a:xfrm rot="16200000">
            <a:off x="-873313" y="4936860"/>
            <a:ext cx="1746628" cy="2796049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/>
          </a:p>
        </p:txBody>
      </p:sp>
      <p:sp>
        <p:nvSpPr>
          <p:cNvPr id="28" name="任意多边形 27"/>
          <p:cNvSpPr/>
          <p:nvPr/>
        </p:nvSpPr>
        <p:spPr>
          <a:xfrm rot="16200000">
            <a:off x="-873178" y="-798699"/>
            <a:ext cx="1746359" cy="2789058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/>
          </a:p>
        </p:txBody>
      </p:sp>
      <p:sp>
        <p:nvSpPr>
          <p:cNvPr id="36" name="任意多边形 35"/>
          <p:cNvSpPr/>
          <p:nvPr/>
        </p:nvSpPr>
        <p:spPr>
          <a:xfrm rot="16200000">
            <a:off x="10647473" y="2847523"/>
            <a:ext cx="1755539" cy="3139687"/>
          </a:xfrm>
          <a:custGeom>
            <a:avLst/>
            <a:gdLst>
              <a:gd name="connsiteX0" fmla="*/ 2859314 w 2859314"/>
              <a:gd name="connsiteY0" fmla="*/ 0 h 5113730"/>
              <a:gd name="connsiteX1" fmla="*/ 2859314 w 2859314"/>
              <a:gd name="connsiteY1" fmla="*/ 5113730 h 5113730"/>
              <a:gd name="connsiteX2" fmla="*/ 2600663 w 2859314"/>
              <a:gd name="connsiteY2" fmla="*/ 5110713 h 5113730"/>
              <a:gd name="connsiteX3" fmla="*/ 725446 w 2859314"/>
              <a:gd name="connsiteY3" fmla="*/ 4964525 h 5113730"/>
              <a:gd name="connsiteX4" fmla="*/ 0 w 2859314"/>
              <a:gd name="connsiteY4" fmla="*/ 4871620 h 5113730"/>
              <a:gd name="connsiteX5" fmla="*/ 0 w 2859314"/>
              <a:gd name="connsiteY5" fmla="*/ 242109 h 5113730"/>
              <a:gd name="connsiteX6" fmla="*/ 725446 w 2859314"/>
              <a:gd name="connsiteY6" fmla="*/ 149204 h 5113730"/>
              <a:gd name="connsiteX7" fmla="*/ 2600663 w 2859314"/>
              <a:gd name="connsiteY7" fmla="*/ 3016 h 5113730"/>
              <a:gd name="connsiteX8" fmla="*/ 2859314 w 2859314"/>
              <a:gd name="connsiteY8" fmla="*/ 0 h 511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3730">
                <a:moveTo>
                  <a:pt x="2859314" y="0"/>
                </a:moveTo>
                <a:lnTo>
                  <a:pt x="2859314" y="5113730"/>
                </a:lnTo>
                <a:lnTo>
                  <a:pt x="2600663" y="5110713"/>
                </a:lnTo>
                <a:cubicBezTo>
                  <a:pt x="1989056" y="5095293"/>
                  <a:pt x="1361179" y="5039624"/>
                  <a:pt x="725446" y="4964525"/>
                </a:cubicBezTo>
                <a:lnTo>
                  <a:pt x="0" y="4871620"/>
                </a:lnTo>
                <a:lnTo>
                  <a:pt x="0" y="242109"/>
                </a:lnTo>
                <a:lnTo>
                  <a:pt x="725446" y="149204"/>
                </a:lnTo>
                <a:cubicBezTo>
                  <a:pt x="1361179" y="74105"/>
                  <a:pt x="1989056" y="18436"/>
                  <a:pt x="2600663" y="3016"/>
                </a:cubicBezTo>
                <a:lnTo>
                  <a:pt x="2859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/>
          </a:p>
        </p:txBody>
      </p:sp>
      <p:sp>
        <p:nvSpPr>
          <p:cNvPr id="37" name="任意多边形 36"/>
          <p:cNvSpPr/>
          <p:nvPr/>
        </p:nvSpPr>
        <p:spPr>
          <a:xfrm rot="16200000">
            <a:off x="10647473" y="935176"/>
            <a:ext cx="1755539" cy="3138254"/>
          </a:xfrm>
          <a:custGeom>
            <a:avLst/>
            <a:gdLst>
              <a:gd name="connsiteX0" fmla="*/ 0 w 2859314"/>
              <a:gd name="connsiteY0" fmla="*/ 0 h 5111395"/>
              <a:gd name="connsiteX1" fmla="*/ 214891 w 2859314"/>
              <a:gd name="connsiteY1" fmla="*/ 3443 h 5111395"/>
              <a:gd name="connsiteX2" fmla="*/ 2096521 w 2859314"/>
              <a:gd name="connsiteY2" fmla="*/ 152289 h 5111395"/>
              <a:gd name="connsiteX3" fmla="*/ 2859314 w 2859314"/>
              <a:gd name="connsiteY3" fmla="*/ 248821 h 5111395"/>
              <a:gd name="connsiteX4" fmla="*/ 2859314 w 2859314"/>
              <a:gd name="connsiteY4" fmla="*/ 4862574 h 5111395"/>
              <a:gd name="connsiteX5" fmla="*/ 2096521 w 2859314"/>
              <a:gd name="connsiteY5" fmla="*/ 4959106 h 5111395"/>
              <a:gd name="connsiteX6" fmla="*/ 214891 w 2859314"/>
              <a:gd name="connsiteY6" fmla="*/ 5107952 h 5111395"/>
              <a:gd name="connsiteX7" fmla="*/ 0 w 2859314"/>
              <a:gd name="connsiteY7" fmla="*/ 5111395 h 5111395"/>
              <a:gd name="connsiteX8" fmla="*/ 0 w 2859314"/>
              <a:gd name="connsiteY8" fmla="*/ 0 h 51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314" h="5111395">
                <a:moveTo>
                  <a:pt x="0" y="0"/>
                </a:moveTo>
                <a:lnTo>
                  <a:pt x="214891" y="3443"/>
                </a:lnTo>
                <a:cubicBezTo>
                  <a:pt x="827219" y="21167"/>
                  <a:pt x="1457529" y="77426"/>
                  <a:pt x="2096521" y="152289"/>
                </a:cubicBezTo>
                <a:lnTo>
                  <a:pt x="2859314" y="248821"/>
                </a:lnTo>
                <a:lnTo>
                  <a:pt x="2859314" y="4862574"/>
                </a:lnTo>
                <a:lnTo>
                  <a:pt x="2096521" y="4959106"/>
                </a:lnTo>
                <a:cubicBezTo>
                  <a:pt x="1457529" y="5033969"/>
                  <a:pt x="827219" y="5090228"/>
                  <a:pt x="214891" y="5107952"/>
                </a:cubicBezTo>
                <a:lnTo>
                  <a:pt x="0" y="51113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/>
          </a:p>
        </p:txBody>
      </p:sp>
      <p:sp>
        <p:nvSpPr>
          <p:cNvPr id="38" name="任意多边形 37"/>
          <p:cNvSpPr/>
          <p:nvPr/>
        </p:nvSpPr>
        <p:spPr>
          <a:xfrm rot="16200000">
            <a:off x="10651929" y="4936861"/>
            <a:ext cx="1746628" cy="2796049"/>
          </a:xfrm>
          <a:custGeom>
            <a:avLst/>
            <a:gdLst>
              <a:gd name="connsiteX0" fmla="*/ 2844800 w 2844800"/>
              <a:gd name="connsiteY0" fmla="*/ 0 h 4554033"/>
              <a:gd name="connsiteX1" fmla="*/ 2844800 w 2844800"/>
              <a:gd name="connsiteY1" fmla="*/ 4554033 h 4554033"/>
              <a:gd name="connsiteX2" fmla="*/ 2304795 w 2844800"/>
              <a:gd name="connsiteY2" fmla="*/ 4477792 h 4554033"/>
              <a:gd name="connsiteX3" fmla="*/ 0 w 2844800"/>
              <a:gd name="connsiteY3" fmla="*/ 4167464 h 4554033"/>
              <a:gd name="connsiteX4" fmla="*/ 0 w 2844800"/>
              <a:gd name="connsiteY4" fmla="*/ 3768359 h 4554033"/>
              <a:gd name="connsiteX5" fmla="*/ 0 w 2844800"/>
              <a:gd name="connsiteY5" fmla="*/ 785674 h 4554033"/>
              <a:gd name="connsiteX6" fmla="*/ 0 w 2844800"/>
              <a:gd name="connsiteY6" fmla="*/ 386569 h 4554033"/>
              <a:gd name="connsiteX7" fmla="*/ 2304795 w 2844800"/>
              <a:gd name="connsiteY7" fmla="*/ 76241 h 4554033"/>
              <a:gd name="connsiteX8" fmla="*/ 2844800 w 2844800"/>
              <a:gd name="connsiteY8" fmla="*/ 0 h 455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800" h="4554033">
                <a:moveTo>
                  <a:pt x="2844800" y="0"/>
                </a:moveTo>
                <a:lnTo>
                  <a:pt x="2844800" y="4554033"/>
                </a:lnTo>
                <a:lnTo>
                  <a:pt x="2304795" y="4477792"/>
                </a:lnTo>
                <a:cubicBezTo>
                  <a:pt x="1533298" y="4366355"/>
                  <a:pt x="760186" y="4250921"/>
                  <a:pt x="0" y="4167464"/>
                </a:cubicBezTo>
                <a:lnTo>
                  <a:pt x="0" y="3768359"/>
                </a:lnTo>
                <a:lnTo>
                  <a:pt x="0" y="785674"/>
                </a:lnTo>
                <a:lnTo>
                  <a:pt x="0" y="386569"/>
                </a:lnTo>
                <a:cubicBezTo>
                  <a:pt x="760186" y="303112"/>
                  <a:pt x="1533298" y="187678"/>
                  <a:pt x="2304795" y="76241"/>
                </a:cubicBezTo>
                <a:lnTo>
                  <a:pt x="284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/>
          </a:p>
        </p:txBody>
      </p:sp>
      <p:sp>
        <p:nvSpPr>
          <p:cNvPr id="39" name="任意多边形 38"/>
          <p:cNvSpPr/>
          <p:nvPr/>
        </p:nvSpPr>
        <p:spPr>
          <a:xfrm rot="16200000">
            <a:off x="10652063" y="-798698"/>
            <a:ext cx="1746359" cy="2789058"/>
          </a:xfrm>
          <a:custGeom>
            <a:avLst/>
            <a:gdLst>
              <a:gd name="connsiteX0" fmla="*/ 0 w 2844362"/>
              <a:gd name="connsiteY0" fmla="*/ 0 h 4542647"/>
              <a:gd name="connsiteX1" fmla="*/ 526130 w 2844362"/>
              <a:gd name="connsiteY1" fmla="*/ 73100 h 4542647"/>
              <a:gd name="connsiteX2" fmla="*/ 2844362 w 2844362"/>
              <a:gd name="connsiteY2" fmla="*/ 380876 h 4542647"/>
              <a:gd name="connsiteX3" fmla="*/ 2844362 w 2844362"/>
              <a:gd name="connsiteY3" fmla="*/ 779981 h 4542647"/>
              <a:gd name="connsiteX4" fmla="*/ 2844362 w 2844362"/>
              <a:gd name="connsiteY4" fmla="*/ 3762666 h 4542647"/>
              <a:gd name="connsiteX5" fmla="*/ 2844362 w 2844362"/>
              <a:gd name="connsiteY5" fmla="*/ 4161771 h 4542647"/>
              <a:gd name="connsiteX6" fmla="*/ 526130 w 2844362"/>
              <a:gd name="connsiteY6" fmla="*/ 4469547 h 4542647"/>
              <a:gd name="connsiteX7" fmla="*/ 0 w 2844362"/>
              <a:gd name="connsiteY7" fmla="*/ 4542647 h 4542647"/>
              <a:gd name="connsiteX8" fmla="*/ 0 w 2844362"/>
              <a:gd name="connsiteY8" fmla="*/ 0 h 45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4362" h="4542647">
                <a:moveTo>
                  <a:pt x="0" y="0"/>
                </a:moveTo>
                <a:lnTo>
                  <a:pt x="526130" y="73100"/>
                </a:lnTo>
                <a:cubicBezTo>
                  <a:pt x="1302446" y="183346"/>
                  <a:pt x="2080548" y="297419"/>
                  <a:pt x="2844362" y="380876"/>
                </a:cubicBezTo>
                <a:lnTo>
                  <a:pt x="2844362" y="779981"/>
                </a:lnTo>
                <a:lnTo>
                  <a:pt x="2844362" y="3762666"/>
                </a:lnTo>
                <a:lnTo>
                  <a:pt x="2844362" y="4161771"/>
                </a:lnTo>
                <a:cubicBezTo>
                  <a:pt x="2080548" y="4245228"/>
                  <a:pt x="1302446" y="4359301"/>
                  <a:pt x="526130" y="4469547"/>
                </a:cubicBezTo>
                <a:lnTo>
                  <a:pt x="0" y="45426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14" tIns="45607" rIns="91214" bIns="456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59"/>
          </a:p>
        </p:txBody>
      </p:sp>
      <p:sp>
        <p:nvSpPr>
          <p:cNvPr id="3" name="TextBox 2"/>
          <p:cNvSpPr txBox="1"/>
          <p:nvPr/>
        </p:nvSpPr>
        <p:spPr>
          <a:xfrm>
            <a:off x="4414372" y="4138551"/>
            <a:ext cx="2406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(TIẾT 4)</a:t>
            </a:r>
          </a:p>
        </p:txBody>
      </p:sp>
    </p:spTree>
    <p:extLst>
      <p:ext uri="{BB962C8B-B14F-4D97-AF65-F5344CB8AC3E}">
        <p14:creationId xmlns:p14="http://schemas.microsoft.com/office/powerpoint/2010/main" val="14985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2" t="19045" r="23093" b="48622"/>
          <a:stretch/>
        </p:blipFill>
        <p:spPr>
          <a:xfrm>
            <a:off x="4363453" y="373338"/>
            <a:ext cx="3495038" cy="163777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25079" y="2095111"/>
            <a:ext cx="5213181" cy="646986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599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YÊU CẦU CẦN ĐẠT</a:t>
            </a:r>
            <a:endParaRPr lang="zh-CN" altLang="en-US" sz="3200" b="1" spc="599" dirty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8275" y="4007539"/>
            <a:ext cx="2952680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1. Ôn tập, củng cố kiến thức về phép trừ (có nhớ) trong phạm vi 1000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华康娃娃体W5(P)" panose="040B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90163" y="4007949"/>
            <a:ext cx="26485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康娃娃体W5(P)" panose="040B0500000000000000" pitchFamily="82" charset="-122"/>
                <a:cs typeface="Times New Roman" panose="02020603050405020304" pitchFamily="18" charset="0"/>
              </a:rPr>
              <a:t>2. Ôn tập về so sánh số và đơn vị đo độ dài mét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华康娃娃体W5(P)" panose="040B0500000000000000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43" y="1854481"/>
            <a:ext cx="1833598" cy="243179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32" y="2893146"/>
            <a:ext cx="1199775" cy="15911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2" r="37270"/>
          <a:stretch/>
        </p:blipFill>
        <p:spPr>
          <a:xfrm>
            <a:off x="8656821" y="2003916"/>
            <a:ext cx="1715197" cy="2271877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 rot="5400000">
            <a:off x="906037" y="435626"/>
            <a:ext cx="218986" cy="2189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20" name="椭圆 19"/>
          <p:cNvSpPr/>
          <p:nvPr/>
        </p:nvSpPr>
        <p:spPr>
          <a:xfrm rot="5400000">
            <a:off x="387473" y="432327"/>
            <a:ext cx="218986" cy="21898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21" name="椭圆 20"/>
          <p:cNvSpPr/>
          <p:nvPr/>
        </p:nvSpPr>
        <p:spPr>
          <a:xfrm rot="5400000">
            <a:off x="11433627" y="454575"/>
            <a:ext cx="218986" cy="21898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22" name="椭圆 21"/>
          <p:cNvSpPr/>
          <p:nvPr/>
        </p:nvSpPr>
        <p:spPr>
          <a:xfrm rot="5400000">
            <a:off x="10915063" y="451276"/>
            <a:ext cx="218986" cy="2189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28159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09" y="900035"/>
            <a:ext cx="3800574" cy="57008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1" y="730592"/>
            <a:ext cx="7629808" cy="47678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7918" y="1717512"/>
            <a:ext cx="5776020" cy="279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778" b="1" spc="599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TẬP</a:t>
            </a:r>
            <a:endParaRPr lang="zh-CN" altLang="en-US" sz="8778" b="1" spc="599" dirty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98" y="-183098"/>
            <a:ext cx="1944666" cy="18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04903" y="58604"/>
            <a:ext cx="11333659" cy="1569620"/>
            <a:chOff x="970788" y="1084946"/>
            <a:chExt cx="11333659" cy="1569620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541376" y="1084946"/>
              <a:ext cx="10763071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 bức tranh, Việt vô ý xoá mất kết quả của các phép tính. Hãy giúp Mai tìm lại kết quả của các phép tính trên bảng.</a:t>
              </a:r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970788" y="1100988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7CC7758-75A9-489F-891F-5985E8E00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659" y="1644266"/>
            <a:ext cx="9937613" cy="52137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4388;p6">
            <a:extLst>
              <a:ext uri="{FF2B5EF4-FFF2-40B4-BE49-F238E27FC236}">
                <a16:creationId xmlns:a16="http://schemas.microsoft.com/office/drawing/2014/main" id="{ED2FB827-EE65-4A08-8B14-DB7328B5F12D}"/>
              </a:ext>
            </a:extLst>
          </p:cNvPr>
          <p:cNvSpPr/>
          <p:nvPr/>
        </p:nvSpPr>
        <p:spPr>
          <a:xfrm>
            <a:off x="661836" y="293584"/>
            <a:ext cx="570588" cy="570588"/>
          </a:xfrm>
          <a:prstGeom prst="ellipse">
            <a:avLst/>
          </a:prstGeom>
          <a:solidFill>
            <a:srgbClr val="AA26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CC7758-75A9-489F-891F-5985E8E00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6025" y="48126"/>
            <a:ext cx="5389788" cy="2909936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0" y="2909936"/>
            <a:ext cx="12161838" cy="400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8334" y="4168422"/>
            <a:ext cx="120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346</a:t>
            </a:r>
          </a:p>
        </p:txBody>
      </p:sp>
      <p:sp>
        <p:nvSpPr>
          <p:cNvPr id="41" name="Google Shape;3353;p22">
            <a:extLst>
              <a:ext uri="{FF2B5EF4-FFF2-40B4-BE49-F238E27FC236}">
                <a16:creationId xmlns:a16="http://schemas.microsoft.com/office/drawing/2014/main" id="{7F9E90BA-1146-48C2-978A-BE105F8B0837}"/>
              </a:ext>
            </a:extLst>
          </p:cNvPr>
          <p:cNvSpPr txBox="1"/>
          <p:nvPr/>
        </p:nvSpPr>
        <p:spPr>
          <a:xfrm>
            <a:off x="1349325" y="4397298"/>
            <a:ext cx="3766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sym typeface="Arial"/>
              </a:rPr>
              <a:t>–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07740" y="5043425"/>
            <a:ext cx="120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128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>
            <a:off x="1587806" y="5727589"/>
            <a:ext cx="9454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35176" y="4152382"/>
            <a:ext cx="120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673</a:t>
            </a:r>
          </a:p>
        </p:txBody>
      </p:sp>
      <p:sp>
        <p:nvSpPr>
          <p:cNvPr id="47" name="Google Shape;3353;p22">
            <a:extLst>
              <a:ext uri="{FF2B5EF4-FFF2-40B4-BE49-F238E27FC236}">
                <a16:creationId xmlns:a16="http://schemas.microsoft.com/office/drawing/2014/main" id="{7F9E90BA-1146-48C2-978A-BE105F8B0837}"/>
              </a:ext>
            </a:extLst>
          </p:cNvPr>
          <p:cNvSpPr txBox="1"/>
          <p:nvPr/>
        </p:nvSpPr>
        <p:spPr>
          <a:xfrm>
            <a:off x="3972211" y="4421363"/>
            <a:ext cx="3766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sym typeface="Arial"/>
              </a:rPr>
              <a:t>–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4582" y="5035403"/>
            <a:ext cx="120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280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>
            <a:off x="4226734" y="5719568"/>
            <a:ext cx="9454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325" y="3434807"/>
            <a:ext cx="1364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</a:rPr>
              <a:t>Bài 1: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56374" y="4160406"/>
            <a:ext cx="120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484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26222" y="5035402"/>
            <a:ext cx="120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75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>
            <a:off x="6865664" y="5759674"/>
            <a:ext cx="9454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518307" y="4160405"/>
            <a:ext cx="120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161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764758" y="5029871"/>
            <a:ext cx="120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90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>
            <a:off x="9488552" y="5751654"/>
            <a:ext cx="94544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oogle Shape;3353;p22">
            <a:extLst>
              <a:ext uri="{FF2B5EF4-FFF2-40B4-BE49-F238E27FC236}">
                <a16:creationId xmlns:a16="http://schemas.microsoft.com/office/drawing/2014/main" id="{7F9E90BA-1146-48C2-978A-BE105F8B0837}"/>
              </a:ext>
            </a:extLst>
          </p:cNvPr>
          <p:cNvSpPr txBox="1"/>
          <p:nvPr/>
        </p:nvSpPr>
        <p:spPr>
          <a:xfrm>
            <a:off x="6595094" y="4445427"/>
            <a:ext cx="3766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sym typeface="Arial"/>
              </a:rPr>
              <a:t>–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57" name="Google Shape;3353;p22">
            <a:extLst>
              <a:ext uri="{FF2B5EF4-FFF2-40B4-BE49-F238E27FC236}">
                <a16:creationId xmlns:a16="http://schemas.microsoft.com/office/drawing/2014/main" id="{7F9E90BA-1146-48C2-978A-BE105F8B0837}"/>
              </a:ext>
            </a:extLst>
          </p:cNvPr>
          <p:cNvSpPr txBox="1"/>
          <p:nvPr/>
        </p:nvSpPr>
        <p:spPr>
          <a:xfrm>
            <a:off x="9217978" y="4437407"/>
            <a:ext cx="3766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sym typeface="Arial"/>
              </a:rPr>
              <a:t>–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58" name="Google Shape;3370;p22">
            <a:extLst>
              <a:ext uri="{FF2B5EF4-FFF2-40B4-BE49-F238E27FC236}">
                <a16:creationId xmlns:a16="http://schemas.microsoft.com/office/drawing/2014/main" id="{40286CCC-30A8-4F76-9797-53B2837F2683}"/>
              </a:ext>
            </a:extLst>
          </p:cNvPr>
          <p:cNvSpPr txBox="1"/>
          <p:nvPr/>
        </p:nvSpPr>
        <p:spPr>
          <a:xfrm>
            <a:off x="1592464" y="5734094"/>
            <a:ext cx="134324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218</a:t>
            </a:r>
            <a:endParaRPr sz="36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3371;p22">
            <a:extLst>
              <a:ext uri="{FF2B5EF4-FFF2-40B4-BE49-F238E27FC236}">
                <a16:creationId xmlns:a16="http://schemas.microsoft.com/office/drawing/2014/main" id="{613D78AD-34AD-4E4E-8E6D-9A37F7101365}"/>
              </a:ext>
            </a:extLst>
          </p:cNvPr>
          <p:cNvSpPr txBox="1"/>
          <p:nvPr/>
        </p:nvSpPr>
        <p:spPr>
          <a:xfrm>
            <a:off x="4226734" y="5734092"/>
            <a:ext cx="111139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393</a:t>
            </a:r>
            <a:endParaRPr sz="36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3372;p22">
            <a:extLst>
              <a:ext uri="{FF2B5EF4-FFF2-40B4-BE49-F238E27FC236}">
                <a16:creationId xmlns:a16="http://schemas.microsoft.com/office/drawing/2014/main" id="{3CD38F3B-860B-445E-8CA5-518F211C76A2}"/>
              </a:ext>
            </a:extLst>
          </p:cNvPr>
          <p:cNvSpPr txBox="1"/>
          <p:nvPr/>
        </p:nvSpPr>
        <p:spPr>
          <a:xfrm>
            <a:off x="6877498" y="5730680"/>
            <a:ext cx="97263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409</a:t>
            </a:r>
            <a:endParaRPr sz="36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3373;p22">
            <a:extLst>
              <a:ext uri="{FF2B5EF4-FFF2-40B4-BE49-F238E27FC236}">
                <a16:creationId xmlns:a16="http://schemas.microsoft.com/office/drawing/2014/main" id="{3AD1AC45-EDE5-4DB4-B72F-686AAC5E3B1D}"/>
              </a:ext>
            </a:extLst>
          </p:cNvPr>
          <p:cNvSpPr txBox="1"/>
          <p:nvPr/>
        </p:nvSpPr>
        <p:spPr>
          <a:xfrm>
            <a:off x="9504556" y="5727589"/>
            <a:ext cx="148220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71</a:t>
            </a:r>
            <a:endParaRPr sz="36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4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989561" y="726632"/>
            <a:ext cx="6942074" cy="707846"/>
            <a:chOff x="1167301" y="1457695"/>
            <a:chExt cx="6942074" cy="707846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57695"/>
              <a:ext cx="6304613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</a:rPr>
                <a:t>Tìm chữ số thích hợp.</a:t>
              </a:r>
              <a:endParaRPr sz="280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67301" y="1496388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</a:rPr>
                <a:t>2</a:t>
              </a:r>
              <a:endParaRPr/>
            </a:p>
          </p:txBody>
        </p:sp>
      </p:grpSp>
      <p:grpSp>
        <p:nvGrpSpPr>
          <p:cNvPr id="25" name="Google Shape;3381;p23">
            <a:extLst>
              <a:ext uri="{FF2B5EF4-FFF2-40B4-BE49-F238E27FC236}">
                <a16:creationId xmlns:a16="http://schemas.microsoft.com/office/drawing/2014/main" id="{88A61F55-4A11-4911-95D0-305D4FAF6CD3}"/>
              </a:ext>
            </a:extLst>
          </p:cNvPr>
          <p:cNvGrpSpPr/>
          <p:nvPr/>
        </p:nvGrpSpPr>
        <p:grpSpPr>
          <a:xfrm>
            <a:off x="1314656" y="1886642"/>
            <a:ext cx="1969573" cy="2123658"/>
            <a:chOff x="1566470" y="2095726"/>
            <a:chExt cx="1147790" cy="2123658"/>
          </a:xfrm>
        </p:grpSpPr>
        <p:grpSp>
          <p:nvGrpSpPr>
            <p:cNvPr id="26" name="Google Shape;3382;p23">
              <a:extLst>
                <a:ext uri="{FF2B5EF4-FFF2-40B4-BE49-F238E27FC236}">
                  <a16:creationId xmlns:a16="http://schemas.microsoft.com/office/drawing/2014/main" id="{34691F18-21F0-4E58-AB2B-979EE2F611A2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28" name="Google Shape;3383;p23">
                <a:extLst>
                  <a:ext uri="{FF2B5EF4-FFF2-40B4-BE49-F238E27FC236}">
                    <a16:creationId xmlns:a16="http://schemas.microsoft.com/office/drawing/2014/main" id="{BFEDDBF3-064E-4E49-8D4D-C72BC14ADFA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5 5 2</a:t>
                </a:r>
                <a:endParaRPr sz="4400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0 8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384;p23">
                <a:extLst>
                  <a:ext uri="{FF2B5EF4-FFF2-40B4-BE49-F238E27FC236}">
                    <a16:creationId xmlns:a16="http://schemas.microsoft.com/office/drawing/2014/main" id="{8C9CC16D-2281-47B6-ADFC-21912D00884A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107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</a:rPr>
                  <a:t>–</a:t>
                </a:r>
                <a:endParaRPr/>
              </a:p>
            </p:txBody>
          </p:sp>
        </p:grpSp>
        <p:cxnSp>
          <p:nvCxnSpPr>
            <p:cNvPr id="27" name="Google Shape;3385;p23">
              <a:extLst>
                <a:ext uri="{FF2B5EF4-FFF2-40B4-BE49-F238E27FC236}">
                  <a16:creationId xmlns:a16="http://schemas.microsoft.com/office/drawing/2014/main" id="{0EDE54AA-97F6-451C-8A9F-0F70FD99C3E6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" name="Google Shape;3386;p23">
            <a:extLst>
              <a:ext uri="{FF2B5EF4-FFF2-40B4-BE49-F238E27FC236}">
                <a16:creationId xmlns:a16="http://schemas.microsoft.com/office/drawing/2014/main" id="{EB9A5012-0579-4A0F-B307-801CB4CFE18B}"/>
              </a:ext>
            </a:extLst>
          </p:cNvPr>
          <p:cNvSpPr txBox="1"/>
          <p:nvPr/>
        </p:nvSpPr>
        <p:spPr>
          <a:xfrm>
            <a:off x="1722645" y="386309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3 4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4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3387;p23">
            <a:extLst>
              <a:ext uri="{FF2B5EF4-FFF2-40B4-BE49-F238E27FC236}">
                <a16:creationId xmlns:a16="http://schemas.microsoft.com/office/drawing/2014/main" id="{D068109D-25EE-43E9-B92E-F6F43DB8E2DF}"/>
              </a:ext>
            </a:extLst>
          </p:cNvPr>
          <p:cNvSpPr/>
          <p:nvPr/>
        </p:nvSpPr>
        <p:spPr>
          <a:xfrm>
            <a:off x="1656145" y="317647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388;p23">
            <a:extLst>
              <a:ext uri="{FF2B5EF4-FFF2-40B4-BE49-F238E27FC236}">
                <a16:creationId xmlns:a16="http://schemas.microsoft.com/office/drawing/2014/main" id="{736A6A9C-E3E8-42E1-9708-C18DD97A9A68}"/>
              </a:ext>
            </a:extLst>
          </p:cNvPr>
          <p:cNvSpPr/>
          <p:nvPr/>
        </p:nvSpPr>
        <p:spPr>
          <a:xfrm>
            <a:off x="2612612" y="415007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oogle Shape;3389;p23">
            <a:extLst>
              <a:ext uri="{FF2B5EF4-FFF2-40B4-BE49-F238E27FC236}">
                <a16:creationId xmlns:a16="http://schemas.microsoft.com/office/drawing/2014/main" id="{930DB737-9C7A-49D1-9ABD-E6A3E02FE343}"/>
              </a:ext>
            </a:extLst>
          </p:cNvPr>
          <p:cNvGrpSpPr/>
          <p:nvPr/>
        </p:nvGrpSpPr>
        <p:grpSpPr>
          <a:xfrm>
            <a:off x="4060630" y="1886642"/>
            <a:ext cx="1969573" cy="2123658"/>
            <a:chOff x="1566470" y="2095726"/>
            <a:chExt cx="1147790" cy="2123658"/>
          </a:xfrm>
        </p:grpSpPr>
        <p:grpSp>
          <p:nvGrpSpPr>
            <p:cNvPr id="51" name="Google Shape;3390;p23">
              <a:extLst>
                <a:ext uri="{FF2B5EF4-FFF2-40B4-BE49-F238E27FC236}">
                  <a16:creationId xmlns:a16="http://schemas.microsoft.com/office/drawing/2014/main" id="{27C36098-EECC-429A-8735-FBA5A2293901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53" name="Google Shape;3391;p23">
                <a:extLst>
                  <a:ext uri="{FF2B5EF4-FFF2-40B4-BE49-F238E27FC236}">
                    <a16:creationId xmlns:a16="http://schemas.microsoft.com/office/drawing/2014/main" id="{10CF13CE-D9C6-4E06-9048-D9D3FCCED98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7 2 9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1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392;p23">
                <a:extLst>
                  <a:ext uri="{FF2B5EF4-FFF2-40B4-BE49-F238E27FC236}">
                    <a16:creationId xmlns:a16="http://schemas.microsoft.com/office/drawing/2014/main" id="{F9E61E3B-715A-440B-8627-79578B99C784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107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</a:rPr>
                  <a:t>–</a:t>
                </a:r>
                <a:endParaRPr lang="en-US" sz="4400"/>
              </a:p>
            </p:txBody>
          </p:sp>
        </p:grpSp>
        <p:cxnSp>
          <p:nvCxnSpPr>
            <p:cNvPr id="52" name="Google Shape;3393;p23">
              <a:extLst>
                <a:ext uri="{FF2B5EF4-FFF2-40B4-BE49-F238E27FC236}">
                  <a16:creationId xmlns:a16="http://schemas.microsoft.com/office/drawing/2014/main" id="{9958C9F8-DDBF-4753-A69A-292C6DE243C8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5" name="Google Shape;3394;p23">
            <a:extLst>
              <a:ext uri="{FF2B5EF4-FFF2-40B4-BE49-F238E27FC236}">
                <a16:creationId xmlns:a16="http://schemas.microsoft.com/office/drawing/2014/main" id="{73F3CF6F-E963-4D1F-A590-D47A515D0A41}"/>
              </a:ext>
            </a:extLst>
          </p:cNvPr>
          <p:cNvSpPr txBox="1"/>
          <p:nvPr/>
        </p:nvSpPr>
        <p:spPr>
          <a:xfrm>
            <a:off x="4468619" y="3863094"/>
            <a:ext cx="156158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5 6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8</a:t>
            </a:r>
            <a:endParaRPr sz="44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3395;p23">
            <a:extLst>
              <a:ext uri="{FF2B5EF4-FFF2-40B4-BE49-F238E27FC236}">
                <a16:creationId xmlns:a16="http://schemas.microsoft.com/office/drawing/2014/main" id="{A5DED446-484B-4A2B-8B13-C0864020AE3B}"/>
              </a:ext>
            </a:extLst>
          </p:cNvPr>
          <p:cNvSpPr/>
          <p:nvPr/>
        </p:nvSpPr>
        <p:spPr>
          <a:xfrm>
            <a:off x="4375709" y="317646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3396;p23">
            <a:extLst>
              <a:ext uri="{FF2B5EF4-FFF2-40B4-BE49-F238E27FC236}">
                <a16:creationId xmlns:a16="http://schemas.microsoft.com/office/drawing/2014/main" id="{9D2A9D43-AA38-443E-9450-11C307AF2C0B}"/>
              </a:ext>
            </a:extLst>
          </p:cNvPr>
          <p:cNvSpPr/>
          <p:nvPr/>
        </p:nvSpPr>
        <p:spPr>
          <a:xfrm>
            <a:off x="5369748" y="4150075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3397;p23">
            <a:extLst>
              <a:ext uri="{FF2B5EF4-FFF2-40B4-BE49-F238E27FC236}">
                <a16:creationId xmlns:a16="http://schemas.microsoft.com/office/drawing/2014/main" id="{5671CE66-C2CD-4EC4-BEA2-787241A462E4}"/>
              </a:ext>
            </a:extLst>
          </p:cNvPr>
          <p:cNvGrpSpPr/>
          <p:nvPr/>
        </p:nvGrpSpPr>
        <p:grpSpPr>
          <a:xfrm>
            <a:off x="6799567" y="1886642"/>
            <a:ext cx="1969573" cy="2123658"/>
            <a:chOff x="1566470" y="2095726"/>
            <a:chExt cx="1147790" cy="2123658"/>
          </a:xfrm>
        </p:grpSpPr>
        <p:grpSp>
          <p:nvGrpSpPr>
            <p:cNvPr id="59" name="Google Shape;3398;p23">
              <a:extLst>
                <a:ext uri="{FF2B5EF4-FFF2-40B4-BE49-F238E27FC236}">
                  <a16:creationId xmlns:a16="http://schemas.microsoft.com/office/drawing/2014/main" id="{D332A750-95A5-49E9-97BE-467915903B36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61" name="Google Shape;3399;p23">
                <a:extLst>
                  <a:ext uri="{FF2B5EF4-FFF2-40B4-BE49-F238E27FC236}">
                    <a16:creationId xmlns:a16="http://schemas.microsoft.com/office/drawing/2014/main" id="{2F97C985-875A-4B5C-8E81-BBA261A118D0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6 2 6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1 9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3400;p23">
                <a:extLst>
                  <a:ext uri="{FF2B5EF4-FFF2-40B4-BE49-F238E27FC236}">
                    <a16:creationId xmlns:a16="http://schemas.microsoft.com/office/drawing/2014/main" id="{906569FC-E22D-4C8B-BA7A-F5D7172AA8FC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107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</a:rPr>
                  <a:t>–</a:t>
                </a:r>
                <a:endParaRPr lang="en-US" sz="4400"/>
              </a:p>
            </p:txBody>
          </p:sp>
        </p:grpSp>
        <p:cxnSp>
          <p:nvCxnSpPr>
            <p:cNvPr id="60" name="Google Shape;3401;p23">
              <a:extLst>
                <a:ext uri="{FF2B5EF4-FFF2-40B4-BE49-F238E27FC236}">
                  <a16:creationId xmlns:a16="http://schemas.microsoft.com/office/drawing/2014/main" id="{EA01F0D0-F5F1-4D19-8C1F-CF489C595865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3" name="Google Shape;3402;p23">
            <a:extLst>
              <a:ext uri="{FF2B5EF4-FFF2-40B4-BE49-F238E27FC236}">
                <a16:creationId xmlns:a16="http://schemas.microsoft.com/office/drawing/2014/main" id="{DA22CBAF-4937-440C-B30D-2BE7C61D8B6B}"/>
              </a:ext>
            </a:extLst>
          </p:cNvPr>
          <p:cNvSpPr txBox="1"/>
          <p:nvPr/>
        </p:nvSpPr>
        <p:spPr>
          <a:xfrm>
            <a:off x="7207556" y="386309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0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3403;p23">
            <a:extLst>
              <a:ext uri="{FF2B5EF4-FFF2-40B4-BE49-F238E27FC236}">
                <a16:creationId xmlns:a16="http://schemas.microsoft.com/office/drawing/2014/main" id="{3E3F36F5-BCC5-48C7-A581-E000A378D175}"/>
              </a:ext>
            </a:extLst>
          </p:cNvPr>
          <p:cNvSpPr/>
          <p:nvPr/>
        </p:nvSpPr>
        <p:spPr>
          <a:xfrm>
            <a:off x="7094223" y="317647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3404;p23">
            <a:extLst>
              <a:ext uri="{FF2B5EF4-FFF2-40B4-BE49-F238E27FC236}">
                <a16:creationId xmlns:a16="http://schemas.microsoft.com/office/drawing/2014/main" id="{EA0BF805-3FAC-4E6E-BA7D-57C1EDE31AB6}"/>
              </a:ext>
            </a:extLst>
          </p:cNvPr>
          <p:cNvSpPr/>
          <p:nvPr/>
        </p:nvSpPr>
        <p:spPr>
          <a:xfrm>
            <a:off x="7619269" y="41574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3405;p23">
            <a:extLst>
              <a:ext uri="{FF2B5EF4-FFF2-40B4-BE49-F238E27FC236}">
                <a16:creationId xmlns:a16="http://schemas.microsoft.com/office/drawing/2014/main" id="{16B5BD44-7265-4278-A8B4-209C1708A61F}"/>
              </a:ext>
            </a:extLst>
          </p:cNvPr>
          <p:cNvGrpSpPr/>
          <p:nvPr/>
        </p:nvGrpSpPr>
        <p:grpSpPr>
          <a:xfrm>
            <a:off x="9608081" y="1886642"/>
            <a:ext cx="1969573" cy="2123658"/>
            <a:chOff x="1566470" y="2095726"/>
            <a:chExt cx="1147790" cy="2123658"/>
          </a:xfrm>
        </p:grpSpPr>
        <p:grpSp>
          <p:nvGrpSpPr>
            <p:cNvPr id="67" name="Google Shape;3406;p23">
              <a:extLst>
                <a:ext uri="{FF2B5EF4-FFF2-40B4-BE49-F238E27FC236}">
                  <a16:creationId xmlns:a16="http://schemas.microsoft.com/office/drawing/2014/main" id="{DED2635E-8310-44FD-AD15-F856D0F07EF7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69" name="Google Shape;3407;p23">
                <a:extLst>
                  <a:ext uri="{FF2B5EF4-FFF2-40B4-BE49-F238E27FC236}">
                    <a16:creationId xmlns:a16="http://schemas.microsoft.com/office/drawing/2014/main" id="{714508B9-E344-4EBD-8054-8EFFF5B01472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7 5 4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 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6 3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3408;p23">
                <a:extLst>
                  <a:ext uri="{FF2B5EF4-FFF2-40B4-BE49-F238E27FC236}">
                    <a16:creationId xmlns:a16="http://schemas.microsoft.com/office/drawing/2014/main" id="{77700A83-CBDD-40E6-B148-0EF3258584F8}"/>
                  </a:ext>
                </a:extLst>
              </p:cNvPr>
              <p:cNvSpPr txBox="1"/>
              <p:nvPr/>
            </p:nvSpPr>
            <p:spPr>
              <a:xfrm>
                <a:off x="1697011" y="2523394"/>
                <a:ext cx="237760" cy="1107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</a:rPr>
                  <a:t>–</a:t>
                </a:r>
                <a:endParaRPr lang="en-US" sz="4400"/>
              </a:p>
            </p:txBody>
          </p:sp>
        </p:grpSp>
        <p:cxnSp>
          <p:nvCxnSpPr>
            <p:cNvPr id="68" name="Google Shape;3409;p23">
              <a:extLst>
                <a:ext uri="{FF2B5EF4-FFF2-40B4-BE49-F238E27FC236}">
                  <a16:creationId xmlns:a16="http://schemas.microsoft.com/office/drawing/2014/main" id="{5E0FEBC6-C7DF-4B14-9322-6416BF999940}"/>
                </a:ext>
              </a:extLst>
            </p:cNvPr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1" name="Google Shape;3410;p23">
            <a:extLst>
              <a:ext uri="{FF2B5EF4-FFF2-40B4-BE49-F238E27FC236}">
                <a16:creationId xmlns:a16="http://schemas.microsoft.com/office/drawing/2014/main" id="{38B0A6B5-DC69-49BC-9510-BED0B139184A}"/>
              </a:ext>
            </a:extLst>
          </p:cNvPr>
          <p:cNvSpPr txBox="1"/>
          <p:nvPr/>
        </p:nvSpPr>
        <p:spPr>
          <a:xfrm>
            <a:off x="10016070" y="386309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3411;p23">
            <a:extLst>
              <a:ext uri="{FF2B5EF4-FFF2-40B4-BE49-F238E27FC236}">
                <a16:creationId xmlns:a16="http://schemas.microsoft.com/office/drawing/2014/main" id="{0F1B2EE6-B863-4729-A9ED-AF28E29EE3E8}"/>
              </a:ext>
            </a:extLst>
          </p:cNvPr>
          <p:cNvSpPr/>
          <p:nvPr/>
        </p:nvSpPr>
        <p:spPr>
          <a:xfrm>
            <a:off x="9902737" y="317647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3412;p23">
            <a:extLst>
              <a:ext uri="{FF2B5EF4-FFF2-40B4-BE49-F238E27FC236}">
                <a16:creationId xmlns:a16="http://schemas.microsoft.com/office/drawing/2014/main" id="{49635202-CFEA-4918-BAC0-FFA7A7D6772F}"/>
              </a:ext>
            </a:extLst>
          </p:cNvPr>
          <p:cNvSpPr/>
          <p:nvPr/>
        </p:nvSpPr>
        <p:spPr>
          <a:xfrm>
            <a:off x="10419268" y="41081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8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73949" y="596116"/>
            <a:ext cx="11599580" cy="596748"/>
            <a:chOff x="1151259" y="1528472"/>
            <a:chExt cx="11599580" cy="596748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753931" y="1540485"/>
              <a:ext cx="1099690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Kết quả của mỗi phép tính tương ứng với một chữ cái sau:</a:t>
              </a:r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51259" y="1528472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</a:rPr>
                <a:t>3</a:t>
              </a:r>
              <a:endParaRPr/>
            </a:p>
          </p:txBody>
        </p:sp>
      </p:grpSp>
      <p:graphicFrame>
        <p:nvGraphicFramePr>
          <p:cNvPr id="37" name="Google Shape;3420;p24">
            <a:extLst>
              <a:ext uri="{FF2B5EF4-FFF2-40B4-BE49-F238E27FC236}">
                <a16:creationId xmlns:a16="http://schemas.microsoft.com/office/drawing/2014/main" id="{38BE8044-C2E2-44BA-BEF7-B262CB2DB2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361517"/>
              </p:ext>
            </p:extLst>
          </p:nvPr>
        </p:nvGraphicFramePr>
        <p:xfrm>
          <a:off x="1747659" y="1752826"/>
          <a:ext cx="8666500" cy="10363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521 – 140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145 – 38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1 000 – 600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231+ 427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Google Shape;3421;p24">
            <a:extLst>
              <a:ext uri="{FF2B5EF4-FFF2-40B4-BE49-F238E27FC236}">
                <a16:creationId xmlns:a16="http://schemas.microsoft.com/office/drawing/2014/main" id="{52D3FF04-A086-4FBF-A30F-474C7A215FE3}"/>
              </a:ext>
            </a:extLst>
          </p:cNvPr>
          <p:cNvSpPr txBox="1"/>
          <p:nvPr/>
        </p:nvSpPr>
        <p:spPr>
          <a:xfrm>
            <a:off x="1462376" y="3317815"/>
            <a:ext cx="95199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 kết quả của mỗi phép tính rồi tìm chữ cái tương ứng với kết quả đó để giải ô chữ trong bảng sau: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422;p24" descr="Screen Clipping">
            <a:extLst>
              <a:ext uri="{FF2B5EF4-FFF2-40B4-BE49-F238E27FC236}">
                <a16:creationId xmlns:a16="http://schemas.microsoft.com/office/drawing/2014/main" id="{DDE97AB4-C9B2-40DD-85BD-10274C84C8B4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51873" y="4385469"/>
            <a:ext cx="10458073" cy="15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3423;p24">
            <a:extLst>
              <a:ext uri="{FF2B5EF4-FFF2-40B4-BE49-F238E27FC236}">
                <a16:creationId xmlns:a16="http://schemas.microsoft.com/office/drawing/2014/main" id="{C70404DA-0F1D-40EA-9464-92F5E1698A82}"/>
              </a:ext>
            </a:extLst>
          </p:cNvPr>
          <p:cNvSpPr txBox="1"/>
          <p:nvPr/>
        </p:nvSpPr>
        <p:spPr>
          <a:xfrm>
            <a:off x="2907335" y="2265926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= 381</a:t>
            </a:r>
            <a:endParaRPr sz="2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3424;p24">
            <a:extLst>
              <a:ext uri="{FF2B5EF4-FFF2-40B4-BE49-F238E27FC236}">
                <a16:creationId xmlns:a16="http://schemas.microsoft.com/office/drawing/2014/main" id="{EA400925-7AD4-4EE4-9D9E-295E9E3B8C16}"/>
              </a:ext>
            </a:extLst>
          </p:cNvPr>
          <p:cNvSpPr txBox="1"/>
          <p:nvPr/>
        </p:nvSpPr>
        <p:spPr>
          <a:xfrm>
            <a:off x="5098912" y="2265926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= 107</a:t>
            </a:r>
            <a:endParaRPr sz="2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3425;p24">
            <a:extLst>
              <a:ext uri="{FF2B5EF4-FFF2-40B4-BE49-F238E27FC236}">
                <a16:creationId xmlns:a16="http://schemas.microsoft.com/office/drawing/2014/main" id="{A34BEE22-A289-406A-B221-62D5B0780F75}"/>
              </a:ext>
            </a:extLst>
          </p:cNvPr>
          <p:cNvSpPr txBox="1"/>
          <p:nvPr/>
        </p:nvSpPr>
        <p:spPr>
          <a:xfrm>
            <a:off x="7208940" y="2265926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= 400</a:t>
            </a:r>
            <a:endParaRPr sz="2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3426;p24">
            <a:extLst>
              <a:ext uri="{FF2B5EF4-FFF2-40B4-BE49-F238E27FC236}">
                <a16:creationId xmlns:a16="http://schemas.microsoft.com/office/drawing/2014/main" id="{E9C0EAFE-4F28-402E-B03B-DE2825E9A781}"/>
              </a:ext>
            </a:extLst>
          </p:cNvPr>
          <p:cNvSpPr txBox="1"/>
          <p:nvPr/>
        </p:nvSpPr>
        <p:spPr>
          <a:xfrm>
            <a:off x="9386099" y="2265926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= 658</a:t>
            </a:r>
            <a:endParaRPr sz="2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3427;p24">
            <a:extLst>
              <a:ext uri="{FF2B5EF4-FFF2-40B4-BE49-F238E27FC236}">
                <a16:creationId xmlns:a16="http://schemas.microsoft.com/office/drawing/2014/main" id="{F7E41E01-FA31-4891-8610-3CE655881249}"/>
              </a:ext>
            </a:extLst>
          </p:cNvPr>
          <p:cNvSpPr txBox="1"/>
          <p:nvPr/>
        </p:nvSpPr>
        <p:spPr>
          <a:xfrm>
            <a:off x="2618027" y="2325758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3428;p24">
            <a:extLst>
              <a:ext uri="{FF2B5EF4-FFF2-40B4-BE49-F238E27FC236}">
                <a16:creationId xmlns:a16="http://schemas.microsoft.com/office/drawing/2014/main" id="{BFD02F13-8CF2-4E1B-9D56-2886EEDC82EB}"/>
              </a:ext>
            </a:extLst>
          </p:cNvPr>
          <p:cNvSpPr txBox="1"/>
          <p:nvPr/>
        </p:nvSpPr>
        <p:spPr>
          <a:xfrm>
            <a:off x="4795187" y="2325758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3429;p24">
            <a:extLst>
              <a:ext uri="{FF2B5EF4-FFF2-40B4-BE49-F238E27FC236}">
                <a16:creationId xmlns:a16="http://schemas.microsoft.com/office/drawing/2014/main" id="{2340A761-48FE-4FFE-B2C5-EF8F48EB4820}"/>
              </a:ext>
            </a:extLst>
          </p:cNvPr>
          <p:cNvSpPr txBox="1"/>
          <p:nvPr/>
        </p:nvSpPr>
        <p:spPr>
          <a:xfrm>
            <a:off x="6868467" y="2325758"/>
            <a:ext cx="463588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3430;p24">
            <a:extLst>
              <a:ext uri="{FF2B5EF4-FFF2-40B4-BE49-F238E27FC236}">
                <a16:creationId xmlns:a16="http://schemas.microsoft.com/office/drawing/2014/main" id="{C77073AE-580C-415F-BF21-64AA6BD7D377}"/>
              </a:ext>
            </a:extLst>
          </p:cNvPr>
          <p:cNvSpPr txBox="1"/>
          <p:nvPr/>
        </p:nvSpPr>
        <p:spPr>
          <a:xfrm>
            <a:off x="9106410" y="2325758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3427;p24">
            <a:extLst>
              <a:ext uri="{FF2B5EF4-FFF2-40B4-BE49-F238E27FC236}">
                <a16:creationId xmlns:a16="http://schemas.microsoft.com/office/drawing/2014/main" id="{AD423FD0-3B71-44BB-B7B8-87B9EBAB743D}"/>
              </a:ext>
            </a:extLst>
          </p:cNvPr>
          <p:cNvSpPr txBox="1"/>
          <p:nvPr/>
        </p:nvSpPr>
        <p:spPr>
          <a:xfrm>
            <a:off x="8081936" y="5289009"/>
            <a:ext cx="444352" cy="369332"/>
          </a:xfrm>
          <a:prstGeom prst="rect">
            <a:avLst/>
          </a:prstGeom>
          <a:solidFill>
            <a:srgbClr val="FFF79A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3427;p24">
            <a:extLst>
              <a:ext uri="{FF2B5EF4-FFF2-40B4-BE49-F238E27FC236}">
                <a16:creationId xmlns:a16="http://schemas.microsoft.com/office/drawing/2014/main" id="{B041C5A1-407B-4ED0-A90C-C8D83BD74BA0}"/>
              </a:ext>
            </a:extLst>
          </p:cNvPr>
          <p:cNvSpPr txBox="1"/>
          <p:nvPr/>
        </p:nvSpPr>
        <p:spPr>
          <a:xfrm>
            <a:off x="2508703" y="5289009"/>
            <a:ext cx="386897" cy="369332"/>
          </a:xfrm>
          <a:prstGeom prst="rect">
            <a:avLst/>
          </a:prstGeom>
          <a:solidFill>
            <a:srgbClr val="FFF79A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3427;p24">
            <a:extLst>
              <a:ext uri="{FF2B5EF4-FFF2-40B4-BE49-F238E27FC236}">
                <a16:creationId xmlns:a16="http://schemas.microsoft.com/office/drawing/2014/main" id="{7251A169-E45F-46E4-BFEF-B763F9961C96}"/>
              </a:ext>
            </a:extLst>
          </p:cNvPr>
          <p:cNvSpPr txBox="1"/>
          <p:nvPr/>
        </p:nvSpPr>
        <p:spPr>
          <a:xfrm>
            <a:off x="4754138" y="5289009"/>
            <a:ext cx="386897" cy="369332"/>
          </a:xfrm>
          <a:prstGeom prst="rect">
            <a:avLst/>
          </a:prstGeom>
          <a:solidFill>
            <a:srgbClr val="FFF79A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3427;p24">
            <a:extLst>
              <a:ext uri="{FF2B5EF4-FFF2-40B4-BE49-F238E27FC236}">
                <a16:creationId xmlns:a16="http://schemas.microsoft.com/office/drawing/2014/main" id="{4D53EF1D-1EFC-4C48-AFED-0A2DF8BB2E42}"/>
              </a:ext>
            </a:extLst>
          </p:cNvPr>
          <p:cNvSpPr txBox="1"/>
          <p:nvPr/>
        </p:nvSpPr>
        <p:spPr>
          <a:xfrm>
            <a:off x="5901963" y="5289009"/>
            <a:ext cx="386897" cy="369332"/>
          </a:xfrm>
          <a:prstGeom prst="rect">
            <a:avLst/>
          </a:prstGeom>
          <a:solidFill>
            <a:srgbClr val="FFF79A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3427;p24">
            <a:extLst>
              <a:ext uri="{FF2B5EF4-FFF2-40B4-BE49-F238E27FC236}">
                <a16:creationId xmlns:a16="http://schemas.microsoft.com/office/drawing/2014/main" id="{418219BD-542C-4715-9815-D8E63CC29966}"/>
              </a:ext>
            </a:extLst>
          </p:cNvPr>
          <p:cNvSpPr txBox="1"/>
          <p:nvPr/>
        </p:nvSpPr>
        <p:spPr>
          <a:xfrm>
            <a:off x="3264788" y="6045900"/>
            <a:ext cx="5841622" cy="6771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TRUNG THỰC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49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1151189" y="640686"/>
            <a:ext cx="11599580" cy="596748"/>
            <a:chOff x="1151259" y="1528472"/>
            <a:chExt cx="11599580" cy="596748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753931" y="1540485"/>
              <a:ext cx="1099690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Tìm cây nấm cho mỗi bạn nhím.</a:t>
              </a:r>
              <a:endParaRPr lang="vi-V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51259" y="1528472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</a:rPr>
                <a:t>4</a:t>
              </a:r>
              <a:endParaRPr/>
            </a:p>
          </p:txBody>
        </p:sp>
      </p:grpSp>
      <p:pic>
        <p:nvPicPr>
          <p:cNvPr id="21" name="Google Shape;3438;p25" descr="Screen Clipping">
            <a:extLst>
              <a:ext uri="{FF2B5EF4-FFF2-40B4-BE49-F238E27FC236}">
                <a16:creationId xmlns:a16="http://schemas.microsoft.com/office/drawing/2014/main" id="{A2F62C3B-6C1F-45E7-8697-9DED4BBE91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398" y="1733824"/>
            <a:ext cx="10831785" cy="4819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3439;p25">
            <a:extLst>
              <a:ext uri="{FF2B5EF4-FFF2-40B4-BE49-F238E27FC236}">
                <a16:creationId xmlns:a16="http://schemas.microsoft.com/office/drawing/2014/main" id="{3B4621E6-BC27-4569-8B5B-7F238EBBAEA0}"/>
              </a:ext>
            </a:extLst>
          </p:cNvPr>
          <p:cNvCxnSpPr>
            <a:cxnSpLocks/>
          </p:cNvCxnSpPr>
          <p:nvPr/>
        </p:nvCxnSpPr>
        <p:spPr>
          <a:xfrm flipH="1">
            <a:off x="4297680" y="2903621"/>
            <a:ext cx="5119036" cy="218653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3440;p25">
            <a:extLst>
              <a:ext uri="{FF2B5EF4-FFF2-40B4-BE49-F238E27FC236}">
                <a16:creationId xmlns:a16="http://schemas.microsoft.com/office/drawing/2014/main" id="{1B021650-6084-400F-8676-A1F80D4AEF88}"/>
              </a:ext>
            </a:extLst>
          </p:cNvPr>
          <p:cNvCxnSpPr/>
          <p:nvPr/>
        </p:nvCxnSpPr>
        <p:spPr>
          <a:xfrm>
            <a:off x="7502434" y="3429000"/>
            <a:ext cx="2690949" cy="163400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4E8CCD4B-8766-4B7E-B614-5082DA902380}"/>
              </a:ext>
            </a:extLst>
          </p:cNvPr>
          <p:cNvSpPr/>
          <p:nvPr/>
        </p:nvSpPr>
        <p:spPr>
          <a:xfrm>
            <a:off x="2345254" y="5090160"/>
            <a:ext cx="582285" cy="3505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DC5B55-4BA2-49B9-AF98-2DEB3B3BFB88}"/>
              </a:ext>
            </a:extLst>
          </p:cNvPr>
          <p:cNvSpPr/>
          <p:nvPr/>
        </p:nvSpPr>
        <p:spPr>
          <a:xfrm>
            <a:off x="11032054" y="5824301"/>
            <a:ext cx="582285" cy="3505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905640" y="3443040"/>
              <a:ext cx="6298200" cy="1945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6280" y="3433680"/>
                <a:ext cx="6316920" cy="19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20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</TotalTime>
  <Words>592</Words>
  <Application>Microsoft Office PowerPoint</Application>
  <PresentationFormat>Custom</PresentationFormat>
  <Paragraphs>141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 Light</vt:lpstr>
      <vt:lpstr>HP001 4 hàng</vt:lpstr>
      <vt:lpstr>iCiel Mijas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MY PC</cp:lastModifiedBy>
  <cp:revision>177</cp:revision>
  <dcterms:modified xsi:type="dcterms:W3CDTF">2025-04-07T06:13:26Z</dcterms:modified>
</cp:coreProperties>
</file>