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66" r:id="rId2"/>
    <p:sldId id="301" r:id="rId3"/>
    <p:sldId id="300" r:id="rId4"/>
    <p:sldId id="278" r:id="rId5"/>
    <p:sldId id="297" r:id="rId6"/>
    <p:sldId id="279" r:id="rId7"/>
    <p:sldId id="287" r:id="rId8"/>
    <p:sldId id="257" r:id="rId9"/>
    <p:sldId id="284" r:id="rId10"/>
    <p:sldId id="285" r:id="rId11"/>
    <p:sldId id="272" r:id="rId12"/>
    <p:sldId id="273" r:id="rId13"/>
    <p:sldId id="260" r:id="rId14"/>
    <p:sldId id="296" r:id="rId15"/>
    <p:sldId id="261" r:id="rId16"/>
    <p:sldId id="264" r:id="rId17"/>
  </p:sldIdLst>
  <p:sldSz cx="12190413" cy="6858000"/>
  <p:notesSz cx="9144000" cy="6858000"/>
  <p:defaultTextStyle>
    <a:defPPr>
      <a:defRPr lang="en-US"/>
    </a:defPPr>
    <a:lvl1pPr marL="0" algn="l" defTabSz="1219078" rtl="0" eaLnBrk="1" latinLnBrk="0" hangingPunct="1">
      <a:defRPr sz="2400" kern="1200">
        <a:solidFill>
          <a:schemeClr val="tx1"/>
        </a:solidFill>
        <a:latin typeface="+mn-lt"/>
        <a:ea typeface="+mn-ea"/>
        <a:cs typeface="+mn-cs"/>
      </a:defRPr>
    </a:lvl1pPr>
    <a:lvl2pPr marL="609539" algn="l" defTabSz="1219078" rtl="0" eaLnBrk="1" latinLnBrk="0" hangingPunct="1">
      <a:defRPr sz="2400" kern="1200">
        <a:solidFill>
          <a:schemeClr val="tx1"/>
        </a:solidFill>
        <a:latin typeface="+mn-lt"/>
        <a:ea typeface="+mn-ea"/>
        <a:cs typeface="+mn-cs"/>
      </a:defRPr>
    </a:lvl2pPr>
    <a:lvl3pPr marL="1219078" algn="l" defTabSz="1219078" rtl="0" eaLnBrk="1" latinLnBrk="0" hangingPunct="1">
      <a:defRPr sz="2400" kern="1200">
        <a:solidFill>
          <a:schemeClr val="tx1"/>
        </a:solidFill>
        <a:latin typeface="+mn-lt"/>
        <a:ea typeface="+mn-ea"/>
        <a:cs typeface="+mn-cs"/>
      </a:defRPr>
    </a:lvl3pPr>
    <a:lvl4pPr marL="1828617" algn="l" defTabSz="1219078" rtl="0" eaLnBrk="1" latinLnBrk="0" hangingPunct="1">
      <a:defRPr sz="2400" kern="1200">
        <a:solidFill>
          <a:schemeClr val="tx1"/>
        </a:solidFill>
        <a:latin typeface="+mn-lt"/>
        <a:ea typeface="+mn-ea"/>
        <a:cs typeface="+mn-cs"/>
      </a:defRPr>
    </a:lvl4pPr>
    <a:lvl5pPr marL="2438156" algn="l" defTabSz="1219078" rtl="0" eaLnBrk="1" latinLnBrk="0" hangingPunct="1">
      <a:defRPr sz="2400" kern="1200">
        <a:solidFill>
          <a:schemeClr val="tx1"/>
        </a:solidFill>
        <a:latin typeface="+mn-lt"/>
        <a:ea typeface="+mn-ea"/>
        <a:cs typeface="+mn-cs"/>
      </a:defRPr>
    </a:lvl5pPr>
    <a:lvl6pPr marL="3047695" algn="l" defTabSz="1219078" rtl="0" eaLnBrk="1" latinLnBrk="0" hangingPunct="1">
      <a:defRPr sz="2400" kern="1200">
        <a:solidFill>
          <a:schemeClr val="tx1"/>
        </a:solidFill>
        <a:latin typeface="+mn-lt"/>
        <a:ea typeface="+mn-ea"/>
        <a:cs typeface="+mn-cs"/>
      </a:defRPr>
    </a:lvl6pPr>
    <a:lvl7pPr marL="3657234" algn="l" defTabSz="1219078" rtl="0" eaLnBrk="1" latinLnBrk="0" hangingPunct="1">
      <a:defRPr sz="2400" kern="1200">
        <a:solidFill>
          <a:schemeClr val="tx1"/>
        </a:solidFill>
        <a:latin typeface="+mn-lt"/>
        <a:ea typeface="+mn-ea"/>
        <a:cs typeface="+mn-cs"/>
      </a:defRPr>
    </a:lvl7pPr>
    <a:lvl8pPr marL="4266773" algn="l" defTabSz="1219078" rtl="0" eaLnBrk="1" latinLnBrk="0" hangingPunct="1">
      <a:defRPr sz="2400" kern="1200">
        <a:solidFill>
          <a:schemeClr val="tx1"/>
        </a:solidFill>
        <a:latin typeface="+mn-lt"/>
        <a:ea typeface="+mn-ea"/>
        <a:cs typeface="+mn-cs"/>
      </a:defRPr>
    </a:lvl8pPr>
    <a:lvl9pPr marL="4876312" algn="l" defTabSz="1219078"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FBF3"/>
    <a:srgbClr val="DFF3FE"/>
    <a:srgbClr val="0000FF"/>
    <a:srgbClr val="00FFFF"/>
    <a:srgbClr val="33CCFF"/>
    <a:srgbClr val="FF6600"/>
    <a:srgbClr val="6600CC"/>
    <a:srgbClr val="0099FF"/>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7" d="100"/>
          <a:sy n="67" d="100"/>
        </p:scale>
        <p:origin x="834" y="72"/>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711700B3-80E4-4EEA-B163-7AFEEF427FDF}" type="datetimeFigureOut">
              <a:rPr lang="vi-VN" smtClean="0"/>
              <a:t>30/09/2024</a:t>
            </a:fld>
            <a:endParaRPr lang="vi-VN"/>
          </a:p>
        </p:txBody>
      </p:sp>
      <p:sp>
        <p:nvSpPr>
          <p:cNvPr id="4" name="Slide Image Placeholder 3"/>
          <p:cNvSpPr>
            <a:spLocks noGrp="1" noRot="1" noChangeAspect="1"/>
          </p:cNvSpPr>
          <p:nvPr>
            <p:ph type="sldImg" idx="2"/>
          </p:nvPr>
        </p:nvSpPr>
        <p:spPr>
          <a:xfrm>
            <a:off x="2286000" y="514350"/>
            <a:ext cx="4572000" cy="257175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6513513"/>
            <a:ext cx="3962400" cy="3429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5180013" y="6513513"/>
            <a:ext cx="3962400" cy="342900"/>
          </a:xfrm>
          <a:prstGeom prst="rect">
            <a:avLst/>
          </a:prstGeom>
        </p:spPr>
        <p:txBody>
          <a:bodyPr vert="horz" lIns="91440" tIns="45720" rIns="91440" bIns="45720" rtlCol="0" anchor="b"/>
          <a:lstStyle>
            <a:lvl1pPr algn="r">
              <a:defRPr sz="1200"/>
            </a:lvl1pPr>
          </a:lstStyle>
          <a:p>
            <a:fld id="{9E7BDE05-5849-4FDB-8845-BE677FBA1096}" type="slidenum">
              <a:rPr lang="vi-VN" smtClean="0"/>
              <a:t>‹#›</a:t>
            </a:fld>
            <a:endParaRPr lang="vi-VN"/>
          </a:p>
        </p:txBody>
      </p:sp>
    </p:spTree>
    <p:extLst>
      <p:ext uri="{BB962C8B-B14F-4D97-AF65-F5344CB8AC3E}">
        <p14:creationId xmlns:p14="http://schemas.microsoft.com/office/powerpoint/2010/main" val="3796634548"/>
      </p:ext>
    </p:extLst>
  </p:cSld>
  <p:clrMap bg1="lt1" tx1="dk1" bg2="lt2" tx2="dk2" accent1="accent1" accent2="accent2" accent3="accent3" accent4="accent4" accent5="accent5" accent6="accent6" hlink="hlink" folHlink="folHlink"/>
  <p:notesStyle>
    <a:lvl1pPr marL="0" algn="l" defTabSz="1219078" rtl="0" eaLnBrk="1" latinLnBrk="0" hangingPunct="1">
      <a:defRPr sz="1600" kern="1200">
        <a:solidFill>
          <a:schemeClr val="tx1"/>
        </a:solidFill>
        <a:latin typeface="+mn-lt"/>
        <a:ea typeface="+mn-ea"/>
        <a:cs typeface="+mn-cs"/>
      </a:defRPr>
    </a:lvl1pPr>
    <a:lvl2pPr marL="609539" algn="l" defTabSz="1219078" rtl="0" eaLnBrk="1" latinLnBrk="0" hangingPunct="1">
      <a:defRPr sz="1600" kern="1200">
        <a:solidFill>
          <a:schemeClr val="tx1"/>
        </a:solidFill>
        <a:latin typeface="+mn-lt"/>
        <a:ea typeface="+mn-ea"/>
        <a:cs typeface="+mn-cs"/>
      </a:defRPr>
    </a:lvl2pPr>
    <a:lvl3pPr marL="1219078" algn="l" defTabSz="1219078" rtl="0" eaLnBrk="1" latinLnBrk="0" hangingPunct="1">
      <a:defRPr sz="1600" kern="1200">
        <a:solidFill>
          <a:schemeClr val="tx1"/>
        </a:solidFill>
        <a:latin typeface="+mn-lt"/>
        <a:ea typeface="+mn-ea"/>
        <a:cs typeface="+mn-cs"/>
      </a:defRPr>
    </a:lvl3pPr>
    <a:lvl4pPr marL="1828617" algn="l" defTabSz="1219078" rtl="0" eaLnBrk="1" latinLnBrk="0" hangingPunct="1">
      <a:defRPr sz="1600" kern="1200">
        <a:solidFill>
          <a:schemeClr val="tx1"/>
        </a:solidFill>
        <a:latin typeface="+mn-lt"/>
        <a:ea typeface="+mn-ea"/>
        <a:cs typeface="+mn-cs"/>
      </a:defRPr>
    </a:lvl4pPr>
    <a:lvl5pPr marL="2438156" algn="l" defTabSz="1219078" rtl="0" eaLnBrk="1" latinLnBrk="0" hangingPunct="1">
      <a:defRPr sz="1600" kern="1200">
        <a:solidFill>
          <a:schemeClr val="tx1"/>
        </a:solidFill>
        <a:latin typeface="+mn-lt"/>
        <a:ea typeface="+mn-ea"/>
        <a:cs typeface="+mn-cs"/>
      </a:defRPr>
    </a:lvl5pPr>
    <a:lvl6pPr marL="3047695" algn="l" defTabSz="1219078" rtl="0" eaLnBrk="1" latinLnBrk="0" hangingPunct="1">
      <a:defRPr sz="1600" kern="1200">
        <a:solidFill>
          <a:schemeClr val="tx1"/>
        </a:solidFill>
        <a:latin typeface="+mn-lt"/>
        <a:ea typeface="+mn-ea"/>
        <a:cs typeface="+mn-cs"/>
      </a:defRPr>
    </a:lvl6pPr>
    <a:lvl7pPr marL="3657234" algn="l" defTabSz="1219078" rtl="0" eaLnBrk="1" latinLnBrk="0" hangingPunct="1">
      <a:defRPr sz="1600" kern="1200">
        <a:solidFill>
          <a:schemeClr val="tx1"/>
        </a:solidFill>
        <a:latin typeface="+mn-lt"/>
        <a:ea typeface="+mn-ea"/>
        <a:cs typeface="+mn-cs"/>
      </a:defRPr>
    </a:lvl7pPr>
    <a:lvl8pPr marL="4266773" algn="l" defTabSz="1219078" rtl="0" eaLnBrk="1" latinLnBrk="0" hangingPunct="1">
      <a:defRPr sz="1600" kern="1200">
        <a:solidFill>
          <a:schemeClr val="tx1"/>
        </a:solidFill>
        <a:latin typeface="+mn-lt"/>
        <a:ea typeface="+mn-ea"/>
        <a:cs typeface="+mn-cs"/>
      </a:defRPr>
    </a:lvl8pPr>
    <a:lvl9pPr marL="4876312" algn="l" defTabSz="1219078"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err="1"/>
              <a:t>Bài</a:t>
            </a:r>
            <a:r>
              <a:rPr lang="en-US" b="1" baseline="0" dirty="0"/>
              <a:t> </a:t>
            </a:r>
            <a:r>
              <a:rPr lang="en-US" b="1" baseline="0" dirty="0" err="1"/>
              <a:t>giải</a:t>
            </a:r>
            <a:r>
              <a:rPr lang="en-US" b="1" baseline="0" dirty="0"/>
              <a:t> </a:t>
            </a:r>
            <a:r>
              <a:rPr lang="en-US" b="1" baseline="0" dirty="0" err="1"/>
              <a:t>thiết</a:t>
            </a:r>
            <a:r>
              <a:rPr lang="en-US" b="1" baseline="0" dirty="0"/>
              <a:t> </a:t>
            </a:r>
            <a:r>
              <a:rPr lang="en-US" b="1" baseline="0" dirty="0" err="1"/>
              <a:t>kế</a:t>
            </a:r>
            <a:r>
              <a:rPr lang="en-US" b="1" baseline="0" dirty="0"/>
              <a:t> </a:t>
            </a:r>
            <a:r>
              <a:rPr lang="en-US" b="1" baseline="0" dirty="0" err="1"/>
              <a:t>bởi</a:t>
            </a:r>
            <a:r>
              <a:rPr lang="en-US" b="1" baseline="0" dirty="0"/>
              <a:t>: HUY DUẨN – fb: </a:t>
            </a:r>
            <a:r>
              <a:rPr lang="en-US" b="1" baseline="0" dirty="0" err="1"/>
              <a:t>Huy</a:t>
            </a:r>
            <a:r>
              <a:rPr lang="en-US" b="1" baseline="0" dirty="0"/>
              <a:t> </a:t>
            </a:r>
            <a:r>
              <a:rPr lang="en-US" b="1" baseline="0" dirty="0" err="1"/>
              <a:t>Duẩn</a:t>
            </a:r>
            <a:r>
              <a:rPr lang="en-US" b="1" baseline="0" dirty="0"/>
              <a:t> – </a:t>
            </a:r>
            <a:r>
              <a:rPr lang="en-US" b="1" baseline="0" dirty="0" err="1"/>
              <a:t>gmail</a:t>
            </a:r>
            <a:r>
              <a:rPr lang="en-US" b="1" baseline="0" dirty="0"/>
              <a:t>: huyduan2410@gmail.com</a:t>
            </a:r>
            <a:endParaRPr lang="en-US" b="1" dirty="0"/>
          </a:p>
          <a:p>
            <a:endParaRPr lang="en-US" dirty="0"/>
          </a:p>
          <a:p>
            <a:endParaRPr lang="en-US" dirty="0"/>
          </a:p>
        </p:txBody>
      </p:sp>
      <p:sp>
        <p:nvSpPr>
          <p:cNvPr id="4" name="Slide Number Placeholder 3"/>
          <p:cNvSpPr>
            <a:spLocks noGrp="1"/>
          </p:cNvSpPr>
          <p:nvPr>
            <p:ph type="sldNum" sz="quarter" idx="10"/>
          </p:nvPr>
        </p:nvSpPr>
        <p:spPr/>
        <p:txBody>
          <a:bodyPr/>
          <a:lstStyle/>
          <a:p>
            <a:fld id="{9E7BDE05-5849-4FDB-8845-BE677FBA1096}" type="slidenum">
              <a:rPr lang="vi-VN" smtClean="0"/>
              <a:t>1</a:t>
            </a:fld>
            <a:endParaRPr lang="vi-VN"/>
          </a:p>
        </p:txBody>
      </p:sp>
    </p:spTree>
    <p:extLst>
      <p:ext uri="{BB962C8B-B14F-4D97-AF65-F5344CB8AC3E}">
        <p14:creationId xmlns:p14="http://schemas.microsoft.com/office/powerpoint/2010/main" val="15407117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426"/>
            <a:ext cx="10361851" cy="1470025"/>
          </a:xfrm>
        </p:spPr>
        <p:txBody>
          <a:bodyPr/>
          <a:lstStyle/>
          <a:p>
            <a:r>
              <a:rPr lang="en-US"/>
              <a:t>Click to edit Master title style</a:t>
            </a:r>
          </a:p>
        </p:txBody>
      </p:sp>
      <p:sp>
        <p:nvSpPr>
          <p:cNvPr id="3" name="Subtitle 2"/>
          <p:cNvSpPr>
            <a:spLocks noGrp="1"/>
          </p:cNvSpPr>
          <p:nvPr>
            <p:ph type="subTitle" idx="1"/>
          </p:nvPr>
        </p:nvSpPr>
        <p:spPr>
          <a:xfrm>
            <a:off x="1828562" y="3886200"/>
            <a:ext cx="8533289"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7910511-6FAF-4B5E-A0B4-AB5D21C1DBE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CA657-C5CB-4299-8B80-1AC3CC80B1AF}" type="slidenum">
              <a:rPr lang="en-US" smtClean="0"/>
              <a:t>‹#›</a:t>
            </a:fld>
            <a:endParaRPr lang="en-US"/>
          </a:p>
        </p:txBody>
      </p:sp>
    </p:spTree>
    <p:extLst>
      <p:ext uri="{BB962C8B-B14F-4D97-AF65-F5344CB8AC3E}">
        <p14:creationId xmlns:p14="http://schemas.microsoft.com/office/powerpoint/2010/main" val="17377769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910511-6FAF-4B5E-A0B4-AB5D21C1DBE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CA657-C5CB-4299-8B80-1AC3CC80B1AF}" type="slidenum">
              <a:rPr lang="en-US" smtClean="0"/>
              <a:t>‹#›</a:t>
            </a:fld>
            <a:endParaRPr lang="en-US"/>
          </a:p>
        </p:txBody>
      </p:sp>
    </p:spTree>
    <p:extLst>
      <p:ext uri="{BB962C8B-B14F-4D97-AF65-F5344CB8AC3E}">
        <p14:creationId xmlns:p14="http://schemas.microsoft.com/office/powerpoint/2010/main" val="403563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74639"/>
            <a:ext cx="2742843"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74639"/>
            <a:ext cx="8025355"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910511-6FAF-4B5E-A0B4-AB5D21C1DBE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CA657-C5CB-4299-8B80-1AC3CC80B1AF}" type="slidenum">
              <a:rPr lang="en-US" smtClean="0"/>
              <a:t>‹#›</a:t>
            </a:fld>
            <a:endParaRPr lang="en-US"/>
          </a:p>
        </p:txBody>
      </p:sp>
    </p:spTree>
    <p:extLst>
      <p:ext uri="{BB962C8B-B14F-4D97-AF65-F5344CB8AC3E}">
        <p14:creationId xmlns:p14="http://schemas.microsoft.com/office/powerpoint/2010/main" val="477262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7910511-6FAF-4B5E-A0B4-AB5D21C1DBE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CA657-C5CB-4299-8B80-1AC3CC80B1AF}" type="slidenum">
              <a:rPr lang="en-US" smtClean="0"/>
              <a:t>‹#›</a:t>
            </a:fld>
            <a:endParaRPr lang="en-US"/>
          </a:p>
        </p:txBody>
      </p:sp>
    </p:spTree>
    <p:extLst>
      <p:ext uri="{BB962C8B-B14F-4D97-AF65-F5344CB8AC3E}">
        <p14:creationId xmlns:p14="http://schemas.microsoft.com/office/powerpoint/2010/main" val="993067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6901"/>
            <a:ext cx="1036185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2959" y="2906713"/>
            <a:ext cx="1036185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7910511-6FAF-4B5E-A0B4-AB5D21C1DBE5}" type="datetimeFigureOut">
              <a:rPr lang="en-US" smtClean="0"/>
              <a:t>9/30/2024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8CA657-C5CB-4299-8B80-1AC3CC80B1AF}" type="slidenum">
              <a:rPr lang="en-US" smtClean="0"/>
              <a:t>‹#›</a:t>
            </a:fld>
            <a:endParaRPr lang="en-US"/>
          </a:p>
        </p:txBody>
      </p:sp>
    </p:spTree>
    <p:extLst>
      <p:ext uri="{BB962C8B-B14F-4D97-AF65-F5344CB8AC3E}">
        <p14:creationId xmlns:p14="http://schemas.microsoft.com/office/powerpoint/2010/main" val="11895463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600201"/>
            <a:ext cx="538409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7910511-6FAF-4B5E-A0B4-AB5D21C1DBE5}"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CA657-C5CB-4299-8B80-1AC3CC80B1AF}" type="slidenum">
              <a:rPr lang="en-US" smtClean="0"/>
              <a:t>‹#›</a:t>
            </a:fld>
            <a:endParaRPr lang="en-US"/>
          </a:p>
        </p:txBody>
      </p:sp>
    </p:spTree>
    <p:extLst>
      <p:ext uri="{BB962C8B-B14F-4D97-AF65-F5344CB8AC3E}">
        <p14:creationId xmlns:p14="http://schemas.microsoft.com/office/powerpoint/2010/main" val="38636880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113"/>
            <a:ext cx="5386216"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21" y="2174875"/>
            <a:ext cx="538621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113"/>
            <a:ext cx="5388332"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2562" y="2174875"/>
            <a:ext cx="538833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7910511-6FAF-4B5E-A0B4-AB5D21C1DBE5}" type="datetimeFigureOut">
              <a:rPr lang="en-US" smtClean="0"/>
              <a:t>9/30/2024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8CA657-C5CB-4299-8B80-1AC3CC80B1AF}" type="slidenum">
              <a:rPr lang="en-US" smtClean="0"/>
              <a:t>‹#›</a:t>
            </a:fld>
            <a:endParaRPr lang="en-US"/>
          </a:p>
        </p:txBody>
      </p:sp>
    </p:spTree>
    <p:extLst>
      <p:ext uri="{BB962C8B-B14F-4D97-AF65-F5344CB8AC3E}">
        <p14:creationId xmlns:p14="http://schemas.microsoft.com/office/powerpoint/2010/main" val="3182457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7910511-6FAF-4B5E-A0B4-AB5D21C1DBE5}" type="datetimeFigureOut">
              <a:rPr lang="en-US" smtClean="0"/>
              <a:t>9/30/2024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8CA657-C5CB-4299-8B80-1AC3CC80B1AF}" type="slidenum">
              <a:rPr lang="en-US" smtClean="0"/>
              <a:t>‹#›</a:t>
            </a:fld>
            <a:endParaRPr lang="en-US"/>
          </a:p>
        </p:txBody>
      </p:sp>
    </p:spTree>
    <p:extLst>
      <p:ext uri="{BB962C8B-B14F-4D97-AF65-F5344CB8AC3E}">
        <p14:creationId xmlns:p14="http://schemas.microsoft.com/office/powerpoint/2010/main" val="8058931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910511-6FAF-4B5E-A0B4-AB5D21C1DBE5}" type="datetimeFigureOut">
              <a:rPr lang="en-US" smtClean="0"/>
              <a:t>9/30/2024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8CA657-C5CB-4299-8B80-1AC3CC80B1AF}" type="slidenum">
              <a:rPr lang="en-US" smtClean="0"/>
              <a:t>‹#›</a:t>
            </a:fld>
            <a:endParaRPr lang="en-US"/>
          </a:p>
        </p:txBody>
      </p:sp>
    </p:spTree>
    <p:extLst>
      <p:ext uri="{BB962C8B-B14F-4D97-AF65-F5344CB8AC3E}">
        <p14:creationId xmlns:p14="http://schemas.microsoft.com/office/powerpoint/2010/main" val="576671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049"/>
            <a:ext cx="4010562"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113" y="273052"/>
            <a:ext cx="681477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3" y="1435102"/>
            <a:ext cx="401056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910511-6FAF-4B5E-A0B4-AB5D21C1DBE5}"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CA657-C5CB-4299-8B80-1AC3CC80B1AF}" type="slidenum">
              <a:rPr lang="en-US" smtClean="0"/>
              <a:t>‹#›</a:t>
            </a:fld>
            <a:endParaRPr lang="en-US"/>
          </a:p>
        </p:txBody>
      </p:sp>
    </p:spTree>
    <p:extLst>
      <p:ext uri="{BB962C8B-B14F-4D97-AF65-F5344CB8AC3E}">
        <p14:creationId xmlns:p14="http://schemas.microsoft.com/office/powerpoint/2010/main" val="2191673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0600"/>
            <a:ext cx="7314248"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406" y="612775"/>
            <a:ext cx="7314248"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406" y="5367338"/>
            <a:ext cx="7314248"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7910511-6FAF-4B5E-A0B4-AB5D21C1DBE5}" type="datetimeFigureOut">
              <a:rPr lang="en-US" smtClean="0"/>
              <a:t>9/30/2024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8CA657-C5CB-4299-8B80-1AC3CC80B1AF}" type="slidenum">
              <a:rPr lang="en-US" smtClean="0"/>
              <a:t>‹#›</a:t>
            </a:fld>
            <a:endParaRPr lang="en-US"/>
          </a:p>
        </p:txBody>
      </p:sp>
    </p:spTree>
    <p:extLst>
      <p:ext uri="{BB962C8B-B14F-4D97-AF65-F5344CB8AC3E}">
        <p14:creationId xmlns:p14="http://schemas.microsoft.com/office/powerpoint/2010/main" val="33613699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639"/>
            <a:ext cx="10971372"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521" y="1600201"/>
            <a:ext cx="10971372"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6351"/>
            <a:ext cx="284443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10511-6FAF-4B5E-A0B4-AB5D21C1DBE5}" type="datetimeFigureOut">
              <a:rPr lang="en-US" smtClean="0"/>
              <a:t>9/30/2024</a:t>
            </a:fld>
            <a:endParaRPr lang="en-US"/>
          </a:p>
        </p:txBody>
      </p:sp>
      <p:sp>
        <p:nvSpPr>
          <p:cNvPr id="5" name="Footer Placeholder 4"/>
          <p:cNvSpPr>
            <a:spLocks noGrp="1"/>
          </p:cNvSpPr>
          <p:nvPr>
            <p:ph type="ftr" sz="quarter" idx="3"/>
          </p:nvPr>
        </p:nvSpPr>
        <p:spPr>
          <a:xfrm>
            <a:off x="4165058" y="6356351"/>
            <a:ext cx="386029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6351"/>
            <a:ext cx="284443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8CA657-C5CB-4299-8B80-1AC3CC80B1AF}" type="slidenum">
              <a:rPr lang="en-US" smtClean="0"/>
              <a:t>‹#›</a:t>
            </a:fld>
            <a:endParaRPr lang="en-US"/>
          </a:p>
        </p:txBody>
      </p:sp>
    </p:spTree>
    <p:extLst>
      <p:ext uri="{BB962C8B-B14F-4D97-AF65-F5344CB8AC3E}">
        <p14:creationId xmlns:p14="http://schemas.microsoft.com/office/powerpoint/2010/main" val="1539385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2.wdp"/></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emf"/><Relationship Id="rId5" Type="http://schemas.openxmlformats.org/officeDocument/2006/relationships/image" Target="../media/image8.emf"/><Relationship Id="rId4" Type="http://schemas.openxmlformats.org/officeDocument/2006/relationships/image" Target="../media/image7.emf"/></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2.png"/><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r="-1000"/>
          </a:stretch>
        </a:blipFill>
        <a:effectLst/>
      </p:bgPr>
    </p:bg>
    <p:spTree>
      <p:nvGrpSpPr>
        <p:cNvPr id="1" name=""/>
        <p:cNvGrpSpPr/>
        <p:nvPr/>
      </p:nvGrpSpPr>
      <p:grpSpPr>
        <a:xfrm>
          <a:off x="0" y="0"/>
          <a:ext cx="0" cy="0"/>
          <a:chOff x="0" y="0"/>
          <a:chExt cx="0" cy="0"/>
        </a:xfrm>
      </p:grpSpPr>
      <p:sp>
        <p:nvSpPr>
          <p:cNvPr id="2" name="Google Shape;88;p1"/>
          <p:cNvSpPr txBox="1"/>
          <p:nvPr/>
        </p:nvSpPr>
        <p:spPr>
          <a:xfrm>
            <a:off x="761206" y="1524000"/>
            <a:ext cx="10287000" cy="2123616"/>
          </a:xfrm>
          <a:prstGeom prst="rect">
            <a:avLst/>
          </a:prstGeom>
          <a:noFill/>
          <a:ln>
            <a:noFill/>
          </a:ln>
        </p:spPr>
        <p:txBody>
          <a:bodyPr spcFirstLastPara="1" wrap="square" lIns="91423" tIns="45699" rIns="91423" bIns="45699" anchor="t" anchorCtr="0">
            <a:spAutoFit/>
            <a:scene3d>
              <a:camera prst="perspectiveAbove"/>
              <a:lightRig rig="threePt" dir="t"/>
            </a:scene3d>
          </a:bodyPr>
          <a:lstStyle/>
          <a:p>
            <a:pPr algn="ctr"/>
            <a:r>
              <a:rPr lang="en-US"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TIẾNG VIỆT LỚP 2 </a:t>
            </a:r>
          </a:p>
          <a:p>
            <a:pPr algn="ctr"/>
            <a:r>
              <a:rPr lang="en-US"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BÀI ĐỌC 2: MỘT TIẾT HỌC VUI</a:t>
            </a:r>
          </a:p>
          <a:p>
            <a:pPr algn="ctr"/>
            <a:r>
              <a:rPr lang="en-US"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rPr>
              <a:t>TRƯỜNG TIỂU HỌC ĐÔNG HẢI 1</a:t>
            </a:r>
            <a:endParaRPr sz="4400" b="1" dirty="0">
              <a:solidFill>
                <a:srgbClr val="0000FF"/>
              </a:solidFill>
              <a:effectLst>
                <a:outerShdw blurRad="38100" dist="38100" dir="2700000" algn="tl">
                  <a:srgbClr val="000000">
                    <a:alpha val="43137"/>
                  </a:srgbClr>
                </a:outerShdw>
              </a:effectLst>
              <a:latin typeface="Times New Roman" pitchFamily="18" charset="0"/>
              <a:cs typeface="Times New Roman" pitchFamily="18" charset="0"/>
              <a:sym typeface="Arial"/>
            </a:endParaRPr>
          </a:p>
        </p:txBody>
      </p:sp>
    </p:spTree>
    <p:extLst>
      <p:ext uri="{BB962C8B-B14F-4D97-AF65-F5344CB8AC3E}">
        <p14:creationId xmlns:p14="http://schemas.microsoft.com/office/powerpoint/2010/main" val="3637765433"/>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10" repeatCount="indefinite" fill="hold" grpId="0" nodeType="withEffect">
                                  <p:stCondLst>
                                    <p:cond delay="0"/>
                                  </p:stCondLst>
                                  <p:childTnLst>
                                    <p:animClr clrSpc="hsl" dir="ccw">
                                      <p:cBhvr override="childStyle">
                                        <p:cTn id="6" dur="2000" fill="hold"/>
                                        <p:tgtEl>
                                          <p:spTgt spid="2"/>
                                        </p:tgtEl>
                                        <p:attrNameLst>
                                          <p:attrName>style.color</p:attrName>
                                        </p:attrNameLst>
                                      </p:cBhvr>
                                      <p:to>
                                        <a:srgbClr val="FF00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1000"/>
          </a:stretch>
        </a:blipFill>
        <a:effectLst/>
      </p:bgPr>
    </p:bg>
    <p:spTree>
      <p:nvGrpSpPr>
        <p:cNvPr id="1" name=""/>
        <p:cNvGrpSpPr/>
        <p:nvPr/>
      </p:nvGrpSpPr>
      <p:grpSpPr>
        <a:xfrm>
          <a:off x="0" y="0"/>
          <a:ext cx="0" cy="0"/>
          <a:chOff x="0" y="0"/>
          <a:chExt cx="0" cy="0"/>
        </a:xfrm>
      </p:grpSpPr>
      <p:sp>
        <p:nvSpPr>
          <p:cNvPr id="2" name="Rectangle 1"/>
          <p:cNvSpPr/>
          <p:nvPr/>
        </p:nvSpPr>
        <p:spPr>
          <a:xfrm>
            <a:off x="1491019" y="351175"/>
            <a:ext cx="10437794" cy="707886"/>
          </a:xfrm>
          <a:prstGeom prst="rect">
            <a:avLst/>
          </a:prstGeom>
        </p:spPr>
        <p:txBody>
          <a:bodyPr wrap="none">
            <a:spAutoFit/>
          </a:bodyPr>
          <a:lstStyle/>
          <a:p>
            <a:r>
              <a:rPr lang="en-US" sz="4000" b="1" dirty="0">
                <a:solidFill>
                  <a:srgbClr val="FF0000"/>
                </a:solidFill>
                <a:latin typeface="Times New Roman" pitchFamily="18" charset="0"/>
                <a:cs typeface="Times New Roman" pitchFamily="18" charset="0"/>
              </a:rPr>
              <a:t>3. </a:t>
            </a:r>
            <a:r>
              <a:rPr lang="vi-VN" sz="4000" b="1" dirty="0">
                <a:solidFill>
                  <a:srgbClr val="FF0000"/>
                </a:solidFill>
                <a:latin typeface="Times New Roman" pitchFamily="18" charset="0"/>
                <a:cs typeface="Times New Roman" pitchFamily="18" charset="0"/>
              </a:rPr>
              <a:t>Theo em, vì sao các bạn thấy tiết học rất vui.</a:t>
            </a:r>
          </a:p>
        </p:txBody>
      </p:sp>
      <p:sp>
        <p:nvSpPr>
          <p:cNvPr id="3" name="Rectangle 2"/>
          <p:cNvSpPr/>
          <p:nvPr/>
        </p:nvSpPr>
        <p:spPr>
          <a:xfrm>
            <a:off x="3542506" y="1490178"/>
            <a:ext cx="7543800" cy="2308324"/>
          </a:xfrm>
          <a:prstGeom prst="rect">
            <a:avLst/>
          </a:prstGeom>
          <a:noFill/>
        </p:spPr>
        <p:txBody>
          <a:bodyPr wrap="square">
            <a:spAutoFit/>
          </a:bodyPr>
          <a:lstStyle/>
          <a:p>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thấy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rất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vui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vì</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được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sát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vuốt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ve</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để</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viết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đoạn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tả</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một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loại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mình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yêu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thích</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pic>
        <p:nvPicPr>
          <p:cNvPr id="4" name="Picture 2" descr="Thầy Giáo, Giáo Viên, Học Tập, Lớp Học, Giáo Dục, Tải hình PNG 191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28800"/>
            <a:ext cx="4673041" cy="50101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r="2222" b="7778"/>
          <a:stretch/>
        </p:blipFill>
        <p:spPr>
          <a:xfrm>
            <a:off x="837406" y="3581400"/>
            <a:ext cx="1308814" cy="1481531"/>
          </a:xfrm>
          <a:prstGeom prst="rect">
            <a:avLst/>
          </a:prstGeom>
        </p:spPr>
      </p:pic>
      <p:pic>
        <p:nvPicPr>
          <p:cNvPr id="6" name="Picture 5"/>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33333" t="18127" r="-84" b="-2872"/>
          <a:stretch/>
        </p:blipFill>
        <p:spPr bwMode="auto">
          <a:xfrm>
            <a:off x="7314406" y="3798502"/>
            <a:ext cx="4114800" cy="300234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5403" y="-95256"/>
            <a:ext cx="1524006" cy="1524006"/>
          </a:xfrm>
          <a:prstGeom prst="rect">
            <a:avLst/>
          </a:prstGeom>
        </p:spPr>
      </p:pic>
    </p:spTree>
    <p:extLst>
      <p:ext uri="{BB962C8B-B14F-4D97-AF65-F5344CB8AC3E}">
        <p14:creationId xmlns:p14="http://schemas.microsoft.com/office/powerpoint/2010/main" val="1995615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ircle(in)">
                                      <p:cBhvr>
                                        <p:cTn id="17" dur="20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4190206" y="2133600"/>
            <a:ext cx="3728905" cy="3046988"/>
          </a:xfrm>
          <a:prstGeom prst="rect">
            <a:avLst/>
          </a:prstGeom>
          <a:noFill/>
        </p:spPr>
        <p:txBody>
          <a:bodyPr wrap="none" lIns="91440" tIns="45720" rIns="91440" bIns="45720">
            <a:spAutoFit/>
          </a:bodyPr>
          <a:lstStyle/>
          <a:p>
            <a:pPr algn="ctr"/>
            <a:r>
              <a:rPr lang="en-US" sz="9600" b="1" spc="300" dirty="0" err="1">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Luyện</a:t>
            </a:r>
            <a:endParaRPr lang="en-US" sz="96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a:p>
            <a:pPr algn="ctr"/>
            <a:r>
              <a:rPr lang="en-US" sz="9600" b="1" spc="300" dirty="0" err="1">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Times New Roman" panose="02020603050405020304" pitchFamily="18" charset="0"/>
                <a:cs typeface="Times New Roman" panose="02020603050405020304" pitchFamily="18" charset="0"/>
              </a:rPr>
              <a:t>tập</a:t>
            </a:r>
            <a:endParaRPr lang="en-US" sz="9600" b="1" spc="300" dirty="0">
              <a:ln w="11430" cmpd="sng">
                <a:solidFill>
                  <a:schemeClr val="accent1">
                    <a:tint val="10000"/>
                  </a:schemeClr>
                </a:solidFill>
                <a:prstDash val="solid"/>
                <a:miter lim="800000"/>
              </a:ln>
              <a:solidFill>
                <a:srgbClr val="FF0000"/>
              </a:solidFill>
              <a:effectLst>
                <a:glow rad="45500">
                  <a:schemeClr val="accent1">
                    <a:satMod val="220000"/>
                    <a:alpha val="35000"/>
                  </a:schemeClr>
                </a:glo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04451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1000"/>
          </a:stretch>
        </a:blipFill>
        <a:effectLst/>
      </p:bgPr>
    </p:bg>
    <p:spTree>
      <p:nvGrpSpPr>
        <p:cNvPr id="1" name=""/>
        <p:cNvGrpSpPr/>
        <p:nvPr/>
      </p:nvGrpSpPr>
      <p:grpSpPr>
        <a:xfrm>
          <a:off x="0" y="0"/>
          <a:ext cx="0" cy="0"/>
          <a:chOff x="0" y="0"/>
          <a:chExt cx="0" cy="0"/>
        </a:xfrm>
      </p:grpSpPr>
      <p:sp>
        <p:nvSpPr>
          <p:cNvPr id="2" name="Rectangle 1"/>
          <p:cNvSpPr/>
          <p:nvPr/>
        </p:nvSpPr>
        <p:spPr>
          <a:xfrm>
            <a:off x="1370806" y="455594"/>
            <a:ext cx="9829800" cy="1077218"/>
          </a:xfrm>
          <a:prstGeom prst="rect">
            <a:avLst/>
          </a:prstGeom>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1.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Tìm trong bài đọc một câ</a:t>
            </a:r>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u</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dùng để kể. Cho biết cuối câu đó có dấu câu gì?</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Rectangle 2"/>
          <p:cNvSpPr/>
          <p:nvPr/>
        </p:nvSpPr>
        <p:spPr>
          <a:xfrm>
            <a:off x="875506" y="1532812"/>
            <a:ext cx="10820400" cy="2062103"/>
          </a:xfrm>
          <a:prstGeom prst="rect">
            <a:avLst/>
          </a:prstGeom>
        </p:spPr>
        <p:txBody>
          <a:bodyPr wrap="square">
            <a:spAutoFit/>
          </a:bodyPr>
          <a:lstStyle/>
          <a:p>
            <a:pPr marL="342900" indent="-342900">
              <a:buFont typeface="Arial" pitchFamily="34" charset="0"/>
              <a:buChar char="•"/>
            </a:pP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kể</a:t>
            </a:r>
            <a:r>
              <a:rPr lang="en-US" sz="3200"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Chúng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tôi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chuyền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tay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nhau</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vuốt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ve</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ngắm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nghía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ngửi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những</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trái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táo</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lê</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chuối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xoài</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quýt</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mà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thầy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đưa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cho</a:t>
            </a:r>
            <a:r>
              <a:rPr lang="en-US" sz="3200" i="1"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a:p>
            <a:pPr marL="342900" indent="-342900">
              <a:buFont typeface="Arial" pitchFamily="34" charset="0"/>
              <a:buChar char="•"/>
            </a:pPr>
            <a:r>
              <a:rPr lang="en-US" sz="3200" dirty="0" err="1">
                <a:latin typeface="Times New Roman" pitchFamily="18" charset="0"/>
                <a:cs typeface="Times New Roman" pitchFamily="18" charset="0"/>
              </a:rPr>
              <a:t>Cuối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chấm</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sp>
        <p:nvSpPr>
          <p:cNvPr id="4" name="Rectangle 3"/>
          <p:cNvSpPr/>
          <p:nvPr/>
        </p:nvSpPr>
        <p:spPr>
          <a:xfrm>
            <a:off x="1370806" y="3686652"/>
            <a:ext cx="10515600" cy="1077218"/>
          </a:xfrm>
          <a:prstGeom prst="rect">
            <a:avLst/>
          </a:prstGeom>
        </p:spPr>
        <p:txBody>
          <a:bodyPr wrap="square">
            <a:spAutoFit/>
          </a:bodyPr>
          <a:lstStyle/>
          <a:p>
            <a:r>
              <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2. </a:t>
            </a:r>
            <a:r>
              <a:rPr lang="vi-VN"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Tìm trong bài đọc một câu dùng để nêu yêu cầu, đề nghị. Cuối câu nêu yêu cầu, đề nghị có dấu câu gì?</a:t>
            </a:r>
            <a:endParaRPr lang="en-US" sz="32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5" name="Rectangle 4"/>
          <p:cNvSpPr/>
          <p:nvPr/>
        </p:nvSpPr>
        <p:spPr>
          <a:xfrm>
            <a:off x="875506" y="4963925"/>
            <a:ext cx="11010900" cy="1569660"/>
          </a:xfrm>
          <a:prstGeom prst="rect">
            <a:avLst/>
          </a:prstGeom>
        </p:spPr>
        <p:txBody>
          <a:bodyPr wrap="square">
            <a:spAutoFit/>
          </a:bodyPr>
          <a:lstStyle/>
          <a:p>
            <a:pPr marL="285750" indent="-285750">
              <a:buFont typeface="Arial" pitchFamily="34" charset="0"/>
              <a:buChar char="•"/>
            </a:pPr>
            <a:r>
              <a:rPr lang="en-US" sz="3200" dirty="0" err="1">
                <a:latin typeface="Times New Roman" pitchFamily="18" charset="0"/>
                <a:cs typeface="Times New Roman" pitchFamily="18" charset="0"/>
              </a:rPr>
              <a:t>Một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dùng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để</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nghị</a:t>
            </a:r>
            <a:r>
              <a:rPr lang="en-US" sz="3200" dirty="0">
                <a:latin typeface="Times New Roman" pitchFamily="18" charset="0"/>
                <a:cs typeface="Times New Roman" pitchFamily="18" charset="0"/>
              </a:rPr>
              <a:t>: </a:t>
            </a:r>
            <a:r>
              <a:rPr lang="en-US" sz="3200" i="1" dirty="0" err="1">
                <a:latin typeface="Times New Roman" pitchFamily="18" charset="0"/>
                <a:cs typeface="Times New Roman" pitchFamily="18" charset="0"/>
              </a:rPr>
              <a:t>Bây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giờ</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các</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em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hãy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nếm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thử</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trá</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cây</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và</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cảm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nhận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vị</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thơm</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ngon</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của</a:t>
            </a:r>
            <a:r>
              <a:rPr lang="en-US" sz="3200" i="1" dirty="0">
                <a:latin typeface="Times New Roman" pitchFamily="18" charset="0"/>
                <a:cs typeface="Times New Roman" pitchFamily="18" charset="0"/>
              </a:rPr>
              <a:t> </a:t>
            </a:r>
            <a:r>
              <a:rPr lang="en-US" sz="3200" i="1" dirty="0" err="1">
                <a:latin typeface="Times New Roman" pitchFamily="18" charset="0"/>
                <a:cs typeface="Times New Roman" pitchFamily="18" charset="0"/>
              </a:rPr>
              <a:t>chúng</a:t>
            </a:r>
            <a:r>
              <a:rPr lang="en-US" sz="3200" i="1"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a:p>
            <a:pPr marL="285750" indent="-285750">
              <a:buFont typeface="Arial" pitchFamily="34" charset="0"/>
              <a:buChar char="•"/>
            </a:pPr>
            <a:r>
              <a:rPr lang="en-US" sz="3200" dirty="0" err="1">
                <a:latin typeface="Times New Roman" pitchFamily="18" charset="0"/>
                <a:cs typeface="Times New Roman" pitchFamily="18" charset="0"/>
              </a:rPr>
              <a:t>Cuối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câu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cầu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nghị</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có</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dấu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chấm</a:t>
            </a:r>
            <a:r>
              <a:rPr lang="en-US" sz="3200" dirty="0">
                <a:latin typeface="Times New Roman" pitchFamily="18" charset="0"/>
                <a:cs typeface="Times New Roman" pitchFamily="18" charset="0"/>
              </a:rPr>
              <a:t>.</a:t>
            </a:r>
            <a:endParaRPr lang="vi-VN" sz="3200" dirty="0">
              <a:latin typeface="Times New Roman" pitchFamily="18" charset="0"/>
              <a:cs typeface="Times New Roman" pitchFamily="18" charset="0"/>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97" y="232200"/>
            <a:ext cx="1524006" cy="152400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07" y="3339892"/>
            <a:ext cx="1524006" cy="1524006"/>
          </a:xfrm>
          <a:prstGeom prst="rect">
            <a:avLst/>
          </a:prstGeom>
        </p:spPr>
      </p:pic>
    </p:spTree>
    <p:extLst>
      <p:ext uri="{BB962C8B-B14F-4D97-AF65-F5344CB8AC3E}">
        <p14:creationId xmlns:p14="http://schemas.microsoft.com/office/powerpoint/2010/main" val="12215431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1000"/>
                                        <p:tgtEl>
                                          <p:spTgt spid="3">
                                            <p:txEl>
                                              <p:pRg st="0" end="0"/>
                                            </p:txEl>
                                          </p:spTgt>
                                        </p:tgtEl>
                                      </p:cBhvr>
                                    </p:animEffect>
                                    <p:anim calcmode="lin" valueType="num">
                                      <p:cBhvr>
                                        <p:cTn id="20"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1000"/>
                                        <p:tgtEl>
                                          <p:spTgt spid="3">
                                            <p:txEl>
                                              <p:pRg st="1" end="1"/>
                                            </p:txEl>
                                          </p:spTgt>
                                        </p:tgtEl>
                                      </p:cBhvr>
                                    </p:animEffect>
                                    <p:anim calcmode="lin" valueType="num">
                                      <p:cBhvr>
                                        <p:cTn id="27"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1000"/>
                                        <p:tgtEl>
                                          <p:spTgt spid="4"/>
                                        </p:tgtEl>
                                      </p:cBhvr>
                                    </p:animEffect>
                                    <p:anim calcmode="lin" valueType="num">
                                      <p:cBhvr>
                                        <p:cTn id="34" dur="1000" fill="hold"/>
                                        <p:tgtEl>
                                          <p:spTgt spid="4"/>
                                        </p:tgtEl>
                                        <p:attrNameLst>
                                          <p:attrName>ppt_x</p:attrName>
                                        </p:attrNameLst>
                                      </p:cBhvr>
                                      <p:tavLst>
                                        <p:tav tm="0">
                                          <p:val>
                                            <p:strVal val="#ppt_x"/>
                                          </p:val>
                                        </p:tav>
                                        <p:tav tm="100000">
                                          <p:val>
                                            <p:strVal val="#ppt_x"/>
                                          </p:val>
                                        </p:tav>
                                      </p:tavLst>
                                    </p:anim>
                                    <p:anim calcmode="lin" valueType="num">
                                      <p:cBhvr>
                                        <p:cTn id="35" dur="1000" fill="hold"/>
                                        <p:tgtEl>
                                          <p:spTgt spid="4"/>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1000"/>
                                        <p:tgtEl>
                                          <p:spTgt spid="7"/>
                                        </p:tgtEl>
                                      </p:cBhvr>
                                    </p:animEffect>
                                    <p:anim calcmode="lin" valueType="num">
                                      <p:cBhvr>
                                        <p:cTn id="39" dur="1000" fill="hold"/>
                                        <p:tgtEl>
                                          <p:spTgt spid="7"/>
                                        </p:tgtEl>
                                        <p:attrNameLst>
                                          <p:attrName>ppt_x</p:attrName>
                                        </p:attrNameLst>
                                      </p:cBhvr>
                                      <p:tavLst>
                                        <p:tav tm="0">
                                          <p:val>
                                            <p:strVal val="#ppt_x"/>
                                          </p:val>
                                        </p:tav>
                                        <p:tav tm="100000">
                                          <p:val>
                                            <p:strVal val="#ppt_x"/>
                                          </p:val>
                                        </p:tav>
                                      </p:tavLst>
                                    </p:anim>
                                    <p:anim calcmode="lin" valueType="num">
                                      <p:cBhvr>
                                        <p:cTn id="4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5">
                                            <p:txEl>
                                              <p:pRg st="0" end="0"/>
                                            </p:txEl>
                                          </p:spTgt>
                                        </p:tgtEl>
                                        <p:attrNameLst>
                                          <p:attrName>style.visibility</p:attrName>
                                        </p:attrNameLst>
                                      </p:cBhvr>
                                      <p:to>
                                        <p:strVal val="visible"/>
                                      </p:to>
                                    </p:set>
                                    <p:animEffect transition="in" filter="fade">
                                      <p:cBhvr>
                                        <p:cTn id="45" dur="1000"/>
                                        <p:tgtEl>
                                          <p:spTgt spid="5">
                                            <p:txEl>
                                              <p:pRg st="0" end="0"/>
                                            </p:txEl>
                                          </p:spTgt>
                                        </p:tgtEl>
                                      </p:cBhvr>
                                    </p:animEffect>
                                    <p:anim calcmode="lin" valueType="num">
                                      <p:cBhvr>
                                        <p:cTn id="4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
                                            <p:txEl>
                                              <p:pRg st="1" end="1"/>
                                            </p:txEl>
                                          </p:spTgt>
                                        </p:tgtEl>
                                        <p:attrNameLst>
                                          <p:attrName>style.visibility</p:attrName>
                                        </p:attrNameLst>
                                      </p:cBhvr>
                                      <p:to>
                                        <p:strVal val="visible"/>
                                      </p:to>
                                    </p:set>
                                    <p:animEffect transition="in" filter="fade">
                                      <p:cBhvr>
                                        <p:cTn id="52" dur="1000"/>
                                        <p:tgtEl>
                                          <p:spTgt spid="5">
                                            <p:txEl>
                                              <p:pRg st="1" end="1"/>
                                            </p:txEl>
                                          </p:spTgt>
                                        </p:tgtEl>
                                      </p:cBhvr>
                                    </p:animEffect>
                                    <p:anim calcmode="lin" valueType="num">
                                      <p:cBhvr>
                                        <p:cTn id="5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54"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P spid="4" grpId="0"/>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1000"/>
          </a:stretch>
        </a:blipFill>
        <a:effectLst/>
      </p:bgPr>
    </p:bg>
    <p:spTree>
      <p:nvGrpSpPr>
        <p:cNvPr id="1" name=""/>
        <p:cNvGrpSpPr/>
        <p:nvPr/>
      </p:nvGrpSpPr>
      <p:grpSpPr>
        <a:xfrm>
          <a:off x="0" y="0"/>
          <a:ext cx="0" cy="0"/>
          <a:chOff x="0" y="0"/>
          <a:chExt cx="0" cy="0"/>
        </a:xfrm>
      </p:grpSpPr>
      <p:sp>
        <p:nvSpPr>
          <p:cNvPr id="2" name="Rectangle 1"/>
          <p:cNvSpPr/>
          <p:nvPr/>
        </p:nvSpPr>
        <p:spPr>
          <a:xfrm>
            <a:off x="1447008" y="381000"/>
            <a:ext cx="9753597" cy="1323439"/>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3. </a:t>
            </a: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Tiết</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học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vui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quá</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thể</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hiện</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cảm</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xúc</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gì</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Cuối</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đó</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có</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dấu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câu</a:t>
            </a:r>
            <a:r>
              <a:rPr lang="en-US" sz="4000" b="1" dirty="0">
                <a:solidFill>
                  <a:srgbClr val="FF0000"/>
                </a:solidFill>
                <a:latin typeface="Times New Roman" pitchFamily="18" charset="0"/>
                <a:cs typeface="Times New Roman" pitchFamily="18" charset="0"/>
              </a:rPr>
              <a:t> </a:t>
            </a:r>
            <a:r>
              <a:rPr lang="en-US" sz="4000" b="1" dirty="0" err="1">
                <a:solidFill>
                  <a:srgbClr val="FF0000"/>
                </a:solidFill>
                <a:latin typeface="Times New Roman" pitchFamily="18" charset="0"/>
                <a:cs typeface="Times New Roman" pitchFamily="18" charset="0"/>
              </a:rPr>
              <a:t>gì</a:t>
            </a:r>
            <a:r>
              <a:rPr lang="en-US" sz="4000" b="1" dirty="0">
                <a:solidFill>
                  <a:srgbClr val="FF0000"/>
                </a:solidFill>
                <a:latin typeface="Times New Roman" pitchFamily="18" charset="0"/>
                <a:cs typeface="Times New Roman" pitchFamily="18" charset="0"/>
              </a:rPr>
              <a:t>?</a:t>
            </a:r>
          </a:p>
        </p:txBody>
      </p:sp>
      <p:sp>
        <p:nvSpPr>
          <p:cNvPr id="4" name="Rectangle 3"/>
          <p:cNvSpPr/>
          <p:nvPr/>
        </p:nvSpPr>
        <p:spPr>
          <a:xfrm>
            <a:off x="950912" y="2286000"/>
            <a:ext cx="10363200" cy="3477875"/>
          </a:xfrm>
          <a:prstGeom prst="rect">
            <a:avLst/>
          </a:prstGeom>
          <a:solidFill>
            <a:schemeClr val="bg1"/>
          </a:solidFill>
        </p:spPr>
        <p:txBody>
          <a:bodyPr wrap="square">
            <a:spAutoFit/>
          </a:bodyPr>
          <a:lstStyle/>
          <a:p>
            <a:pPr marL="342900" indent="-342900">
              <a:spcAft>
                <a:spcPts val="1200"/>
              </a:spcAft>
              <a:buFont typeface="Arial" pitchFamily="34" charset="0"/>
              <a:buChar char="•"/>
            </a:pP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học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cảm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xúc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sướng</a:t>
            </a:r>
            <a:r>
              <a:rPr lang="en-US" sz="4000" dirty="0">
                <a:latin typeface="Times New Roman" pitchFamily="18" charset="0"/>
                <a:cs typeface="Times New Roman" pitchFamily="18" charset="0"/>
              </a:rPr>
              <a:t>, reo </a:t>
            </a:r>
            <a:r>
              <a:rPr lang="en-US" sz="4000" dirty="0" err="1">
                <a:latin typeface="Times New Roman" pitchFamily="18" charset="0"/>
                <a:cs typeface="Times New Roman" pitchFamily="18" charset="0"/>
              </a:rPr>
              <a:t>lên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muốn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thể</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hiện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mọi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người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biết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niềm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a:t>
            </a:r>
          </a:p>
          <a:p>
            <a:pPr>
              <a:spcAft>
                <a:spcPts val="1200"/>
              </a:spcAft>
            </a:pPr>
            <a:endParaRPr lang="vi-VN" sz="4000" dirty="0">
              <a:latin typeface="Times New Roman" pitchFamily="18" charset="0"/>
              <a:cs typeface="Times New Roman" pitchFamily="18" charset="0"/>
            </a:endParaRPr>
          </a:p>
          <a:p>
            <a:pPr marL="342900" indent="-342900">
              <a:buFont typeface="Arial" pitchFamily="34" charset="0"/>
              <a:buChar char="•"/>
            </a:pPr>
            <a:r>
              <a:rPr lang="en-US" sz="4000" dirty="0" err="1">
                <a:latin typeface="Times New Roman" pitchFamily="18" charset="0"/>
                <a:cs typeface="Times New Roman" pitchFamily="18" charset="0"/>
              </a:rPr>
              <a:t>Cuối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có</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dấu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chấm</a:t>
            </a:r>
            <a:r>
              <a:rPr lang="en-US" sz="4000" dirty="0">
                <a:latin typeface="Times New Roman" pitchFamily="18" charset="0"/>
                <a:cs typeface="Times New Roman" pitchFamily="18" charset="0"/>
              </a:rPr>
              <a:t> than.</a:t>
            </a:r>
          </a:p>
        </p:txBody>
      </p:sp>
      <p:pic>
        <p:nvPicPr>
          <p:cNvPr id="2050" name="Picture 2" descr="Dấu chấm than Dấu chấm hỏi Biểu tượng máy tính Biểu tượng, chú ý, chú ý,  đen png | PNGEgg"/>
          <p:cNvPicPr>
            <a:picLocks noChangeAspect="1" noChangeArrowheads="1"/>
          </p:cNvPicPr>
          <p:nvPr/>
        </p:nvPicPr>
        <p:blipFill rotWithShape="1">
          <a:blip r:embed="rId3" cstate="print">
            <a:duotone>
              <a:schemeClr val="accent1">
                <a:shade val="45000"/>
                <a:satMod val="135000"/>
              </a:schemeClr>
              <a:prstClr val="white"/>
            </a:duotone>
            <a:extLst>
              <a:ext uri="{BEBA8EAE-BF5A-486C-A8C5-ECC9F3942E4B}">
                <a14:imgProps xmlns:a14="http://schemas.microsoft.com/office/drawing/2010/main">
                  <a14:imgLayer r:embed="rId4">
                    <a14:imgEffect>
                      <a14:backgroundRemoval t="3222" b="93556" l="10000" r="90000">
                        <a14:foregroundMark x1="46000" y1="75778" x2="50444" y2="89778"/>
                        <a14:foregroundMark x1="47333" y1="93556" x2="50889" y2="93556"/>
                      </a14:backgroundRemoval>
                    </a14:imgEffect>
                  </a14:imgLayer>
                </a14:imgProps>
              </a:ext>
              <a:ext uri="{28A0092B-C50C-407E-A947-70E740481C1C}">
                <a14:useLocalDpi xmlns:a14="http://schemas.microsoft.com/office/drawing/2010/main" val="0"/>
              </a:ext>
            </a:extLst>
          </a:blip>
          <a:srcRect l="31065" t="3555" r="32491" b="4000"/>
          <a:stretch/>
        </p:blipFill>
        <p:spPr bwMode="auto">
          <a:xfrm>
            <a:off x="8381206" y="4267200"/>
            <a:ext cx="720969" cy="182879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97" y="232200"/>
            <a:ext cx="1524006" cy="1524006"/>
          </a:xfrm>
          <a:prstGeom prst="rect">
            <a:avLst/>
          </a:prstGeom>
        </p:spPr>
      </p:pic>
    </p:spTree>
    <p:extLst>
      <p:ext uri="{BB962C8B-B14F-4D97-AF65-F5344CB8AC3E}">
        <p14:creationId xmlns:p14="http://schemas.microsoft.com/office/powerpoint/2010/main" val="3124217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bg/>
                                          </p:spTgt>
                                        </p:tgtEl>
                                        <p:attrNameLst>
                                          <p:attrName>style.visibility</p:attrName>
                                        </p:attrNameLst>
                                      </p:cBhvr>
                                      <p:to>
                                        <p:strVal val="visible"/>
                                      </p:to>
                                    </p:set>
                                    <p:animEffect transition="in" filter="randombar(horizontal)">
                                      <p:cBhvr>
                                        <p:cTn id="19" dur="500"/>
                                        <p:tgtEl>
                                          <p:spTgt spid="4">
                                            <p:bg/>
                                          </p:spTgt>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4">
                                            <p:txEl>
                                              <p:pRg st="0" end="0"/>
                                            </p:txEl>
                                          </p:spTgt>
                                        </p:tgtEl>
                                        <p:attrNameLst>
                                          <p:attrName>style.visibility</p:attrName>
                                        </p:attrNameLst>
                                      </p:cBhvr>
                                      <p:to>
                                        <p:strVal val="visible"/>
                                      </p:to>
                                    </p:set>
                                    <p:animEffect transition="in" filter="randombar(horizontal)">
                                      <p:cBhvr>
                                        <p:cTn id="24" dur="500"/>
                                        <p:tgtEl>
                                          <p:spTgt spid="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4">
                                            <p:txEl>
                                              <p:pRg st="2" end="2"/>
                                            </p:txEl>
                                          </p:spTgt>
                                        </p:tgtEl>
                                        <p:attrNameLst>
                                          <p:attrName>style.visibility</p:attrName>
                                        </p:attrNameLst>
                                      </p:cBhvr>
                                      <p:to>
                                        <p:strVal val="visible"/>
                                      </p:to>
                                    </p:set>
                                    <p:animEffect transition="in" filter="randombar(horizontal)">
                                      <p:cBhvr>
                                        <p:cTn id="29" dur="500"/>
                                        <p:tgtEl>
                                          <p:spTgt spid="4">
                                            <p:txEl>
                                              <p:pRg st="2" end="2"/>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2050"/>
                                        </p:tgtEl>
                                        <p:attrNameLst>
                                          <p:attrName>style.visibility</p:attrName>
                                        </p:attrNameLst>
                                      </p:cBhvr>
                                      <p:to>
                                        <p:strVal val="visible"/>
                                      </p:to>
                                    </p:set>
                                    <p:animEffect transition="in" filter="fade">
                                      <p:cBhvr>
                                        <p:cTn id="32"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90413" cy="413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06" y="4133850"/>
            <a:ext cx="12038807"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955136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
          </a:stretch>
        </a:blipFill>
        <a:effectLst/>
      </p:bgPr>
    </p:bg>
    <p:spTree>
      <p:nvGrpSpPr>
        <p:cNvPr id="1" name=""/>
        <p:cNvGrpSpPr/>
        <p:nvPr/>
      </p:nvGrpSpPr>
      <p:grpSpPr>
        <a:xfrm>
          <a:off x="0" y="0"/>
          <a:ext cx="0" cy="0"/>
          <a:chOff x="0" y="0"/>
          <a:chExt cx="0" cy="0"/>
        </a:xfrm>
      </p:grpSpPr>
      <p:sp>
        <p:nvSpPr>
          <p:cNvPr id="2" name="TextBox 1"/>
          <p:cNvSpPr txBox="1"/>
          <p:nvPr/>
        </p:nvSpPr>
        <p:spPr>
          <a:xfrm>
            <a:off x="3580606" y="304800"/>
            <a:ext cx="8305007" cy="1015663"/>
          </a:xfrm>
          <a:prstGeom prst="rect">
            <a:avLst/>
          </a:prstGeom>
          <a:noFill/>
        </p:spPr>
        <p:txBody>
          <a:bodyPr wrap="square" rtlCol="0">
            <a:spAutoFit/>
          </a:bodyPr>
          <a:lstStyle/>
          <a:p>
            <a:pPr algn="ctr"/>
            <a:r>
              <a:rPr lang="en-US"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CỦNG CỐ - DẶN DÒ</a:t>
            </a:r>
            <a:endParaRPr lang="vi-VN" sz="6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367352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209006" y="2438400"/>
            <a:ext cx="8242300" cy="1754326"/>
          </a:xfrm>
          <a:prstGeom prst="rect">
            <a:avLst/>
          </a:prstGeom>
          <a:noFill/>
        </p:spPr>
        <p:txBody>
          <a:bodyPr spcFirstLastPara="1" wrap="square" lIns="91440" tIns="45720" rIns="91440" bIns="45720" numCol="1">
            <a:prstTxWarp prst="textArchUp">
              <a:avLst/>
            </a:prstTxWarp>
            <a:spAutoFit/>
          </a:bodyPr>
          <a:lstStyle/>
          <a:p>
            <a:pPr algn="ctr"/>
            <a:r>
              <a:rPr lang="en-US" sz="5400" b="1" spc="50" dirty="0">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THANK YOU</a:t>
            </a:r>
          </a:p>
          <a:p>
            <a:pPr algn="ctr"/>
            <a:r>
              <a:rPr lang="en-US" sz="5400" b="1" spc="50" dirty="0" err="1">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Tạm</a:t>
            </a:r>
            <a:r>
              <a:rPr lang="en-US" sz="5400" b="1" spc="50" dirty="0">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 </a:t>
            </a:r>
            <a:r>
              <a:rPr lang="en-US" sz="5400" b="1" spc="50" dirty="0" err="1">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biệt</a:t>
            </a:r>
            <a:r>
              <a:rPr lang="en-US" sz="5400" b="1" spc="50" dirty="0">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 </a:t>
            </a:r>
            <a:r>
              <a:rPr lang="en-US" sz="5400" b="1" spc="50" dirty="0" err="1">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và</a:t>
            </a:r>
            <a:r>
              <a:rPr lang="en-US" sz="5400" b="1" spc="50" dirty="0">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 </a:t>
            </a:r>
            <a:r>
              <a:rPr lang="en-US" sz="5400" b="1" spc="50" dirty="0" err="1">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hẹn</a:t>
            </a:r>
            <a:r>
              <a:rPr lang="en-US" sz="5400" b="1" spc="50" dirty="0">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 </a:t>
            </a:r>
            <a:r>
              <a:rPr lang="en-US" sz="5400" b="1" spc="50" dirty="0" err="1">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gặp</a:t>
            </a:r>
            <a:r>
              <a:rPr lang="en-US" sz="5400" b="1" spc="50" dirty="0">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 </a:t>
            </a:r>
            <a:r>
              <a:rPr lang="en-US" sz="5400" b="1" spc="50" dirty="0" err="1">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rPr>
              <a:t>lại</a:t>
            </a:r>
            <a:endParaRPr lang="en-US" sz="5400" b="1" spc="50" dirty="0">
              <a:ln w="12700" cmpd="sng">
                <a:solidFill>
                  <a:srgbClr val="FF0000"/>
                </a:solidFill>
                <a:prstDash val="solid"/>
              </a:ln>
              <a:solidFill>
                <a:schemeClr val="accent6">
                  <a:tint val="1000"/>
                </a:schemeClr>
              </a:solidFill>
              <a:effectLst>
                <a:glow rad="53100">
                  <a:schemeClr val="accent6">
                    <a:satMod val="180000"/>
                    <a:alpha val="30000"/>
                  </a:schemeClr>
                </a:glow>
              </a:effectLst>
              <a:latin typeface="Times New Roman" panose="02020603050405020304" pitchFamily="18" charset="0"/>
              <a:cs typeface="Times New Roman" panose="02020603050405020304" pitchFamily="18" charset="0"/>
            </a:endParaRPr>
          </a:p>
        </p:txBody>
      </p:sp>
      <p:pic>
        <p:nvPicPr>
          <p:cNvPr id="3" name="Picture 2" descr="Pin on ~Cute wittle things~"/>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733006" y="3180443"/>
            <a:ext cx="4535654" cy="3677557"/>
          </a:xfrm>
          <a:prstGeom prst="rect">
            <a:avLst/>
          </a:prstGeom>
          <a:noFill/>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0" y="0"/>
            <a:ext cx="913606" cy="838200"/>
          </a:xfrm>
          <a:prstGeom prst="roundRect">
            <a:avLst/>
          </a:prstGeom>
          <a:solidFill>
            <a:srgbClr val="F0FBF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50353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repeatCount="indefinite" fill="hold" grpId="0" nodeType="withEffect">
                                  <p:stCondLst>
                                    <p:cond delay="0"/>
                                  </p:stCondLst>
                                  <p:iterate type="lt">
                                    <p:tmPct val="10000"/>
                                  </p:iterate>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8" dur="1000" fill="hold"/>
                                        <p:tgtEl>
                                          <p:spTgt spid="2"/>
                                        </p:tgtEl>
                                        <p:attrNameLst>
                                          <p:attrName>ppt_y</p:attrName>
                                        </p:attrNameLst>
                                      </p:cBhvr>
                                      <p:tavLst>
                                        <p:tav tm="0">
                                          <p:val>
                                            <p:strVal val="#ppt_y"/>
                                          </p:val>
                                        </p:tav>
                                        <p:tav tm="100000">
                                          <p:val>
                                            <p:strVal val="#ppt_y"/>
                                          </p:val>
                                        </p:tav>
                                      </p:tavLst>
                                    </p:anim>
                                    <p:anim calcmode="lin" valueType="num">
                                      <p:cBhvr>
                                        <p:cTn id="9" dur="10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10" dur="10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11" dur="10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m Yêu Trường Em_Trim">
            <a:hlinkClick r:id="" action="ppaction://media"/>
            <a:extLst>
              <a:ext uri="{FF2B5EF4-FFF2-40B4-BE49-F238E27FC236}">
                <a16:creationId xmlns:a16="http://schemas.microsoft.com/office/drawing/2014/main" id="{004A407B-9257-4FCD-A96E-1230011CF18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8425" y="98425"/>
            <a:ext cx="12190413" cy="6856413"/>
          </a:xfrm>
          <a:prstGeom prst="rect">
            <a:avLst/>
          </a:prstGeom>
        </p:spPr>
      </p:pic>
    </p:spTree>
    <p:extLst>
      <p:ext uri="{BB962C8B-B14F-4D97-AF65-F5344CB8AC3E}">
        <p14:creationId xmlns:p14="http://schemas.microsoft.com/office/powerpoint/2010/main" val="148858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419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B7F1D2-74C2-4654-B8A5-3E6B71B2DBBD}"/>
              </a:ext>
            </a:extLst>
          </p:cNvPr>
          <p:cNvPicPr>
            <a:picLocks noChangeAspect="1"/>
          </p:cNvPicPr>
          <p:nvPr/>
        </p:nvPicPr>
        <p:blipFill>
          <a:blip r:embed="rId2"/>
          <a:stretch>
            <a:fillRect/>
          </a:stretch>
        </p:blipFill>
        <p:spPr>
          <a:xfrm>
            <a:off x="-153194" y="0"/>
            <a:ext cx="12343607" cy="6858000"/>
          </a:xfrm>
          <a:prstGeom prst="rect">
            <a:avLst/>
          </a:prstGeom>
        </p:spPr>
      </p:pic>
    </p:spTree>
    <p:extLst>
      <p:ext uri="{BB962C8B-B14F-4D97-AF65-F5344CB8AC3E}">
        <p14:creationId xmlns:p14="http://schemas.microsoft.com/office/powerpoint/2010/main" val="20654465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1000"/>
          </a:stretch>
        </a:blipFill>
        <a:effectLst/>
      </p:bgPr>
    </p:bg>
    <p:spTree>
      <p:nvGrpSpPr>
        <p:cNvPr id="1" name=""/>
        <p:cNvGrpSpPr/>
        <p:nvPr/>
      </p:nvGrpSpPr>
      <p:grpSpPr>
        <a:xfrm>
          <a:off x="0" y="0"/>
          <a:ext cx="0" cy="0"/>
          <a:chOff x="0" y="0"/>
          <a:chExt cx="0" cy="0"/>
        </a:xfrm>
      </p:grpSpPr>
      <p:sp>
        <p:nvSpPr>
          <p:cNvPr id="11" name="Rectangle 10"/>
          <p:cNvSpPr/>
          <p:nvPr/>
        </p:nvSpPr>
        <p:spPr>
          <a:xfrm>
            <a:off x="532606" y="1066800"/>
            <a:ext cx="11478156" cy="1077218"/>
          </a:xfrm>
          <a:prstGeom prst="rect">
            <a:avLst/>
          </a:prstGeom>
        </p:spPr>
        <p:txBody>
          <a:bodyPr wrap="square">
            <a:spAutoFit/>
          </a:bodyPr>
          <a:lstStyle/>
          <a:p>
            <a:r>
              <a:rPr lang="vi-VN" sz="3200" b="1" dirty="0">
                <a:latin typeface="Times New Roman" pitchFamily="18" charset="0"/>
                <a:cs typeface="Times New Roman" pitchFamily="18" charset="0"/>
              </a:rPr>
              <a:t>Thầy muốn các em quan sát những trái cây này để viết đoạn văn tả một loại trái cây mà mình yêu thích.</a:t>
            </a:r>
          </a:p>
        </p:txBody>
      </p:sp>
      <p:cxnSp>
        <p:nvCxnSpPr>
          <p:cNvPr id="13" name="Straight Connector 12"/>
          <p:cNvCxnSpPr/>
          <p:nvPr/>
        </p:nvCxnSpPr>
        <p:spPr>
          <a:xfrm flipH="1">
            <a:off x="8838406" y="1084014"/>
            <a:ext cx="1524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885406" y="1152010"/>
            <a:ext cx="1524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1887863" y="1152009"/>
            <a:ext cx="152400" cy="5386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1206045" y="6742266"/>
            <a:ext cx="11597879" cy="1384995"/>
          </a:xfrm>
          <a:prstGeom prst="rect">
            <a:avLst/>
          </a:prstGeom>
        </p:spPr>
        <p:txBody>
          <a:bodyPr wrap="square">
            <a:spAutoFit/>
          </a:bodyPr>
          <a:lstStyle/>
          <a:p>
            <a:r>
              <a:rPr lang="vi-VN" sz="2800" b="1" dirty="0">
                <a:latin typeface="Times New Roman" pitchFamily="18" charset="0"/>
                <a:cs typeface="Times New Roman" pitchFamily="18" charset="0"/>
              </a:rPr>
              <a:t>Bây giờ, các em hãy nếm thử trái cây và cảm nhận vị thơm ngon của chúng! Các em cho thầy biết mình thích ăn loại trái nào nhất và tại sao mình thích loại trái đó nhé!</a:t>
            </a:r>
          </a:p>
        </p:txBody>
      </p:sp>
    </p:spTree>
    <p:extLst>
      <p:ext uri="{BB962C8B-B14F-4D97-AF65-F5344CB8AC3E}">
        <p14:creationId xmlns:p14="http://schemas.microsoft.com/office/powerpoint/2010/main" val="197767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par>
                                <p:cTn id="15" presetID="22" presetClass="entr" presetSubtype="4" fill="hold"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wipe(down)">
                                      <p:cBhvr>
                                        <p:cTn id="17" dur="500"/>
                                        <p:tgtEl>
                                          <p:spTgt spid="15"/>
                                        </p:tgtEl>
                                      </p:cBhvr>
                                    </p:animEffect>
                                  </p:childTnLst>
                                </p:cTn>
                              </p:par>
                              <p:par>
                                <p:cTn id="18" presetID="22" presetClass="entr" presetSubtype="4" fill="hold" nodeType="with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par>
                                <p:cTn id="29" presetID="10" presetClass="exit" presetSubtype="0" fill="hold" nodeType="withEffect">
                                  <p:stCondLst>
                                    <p:cond delay="0"/>
                                  </p:stCondLst>
                                  <p:childTnLst>
                                    <p:animEffect transition="out" filter="fade">
                                      <p:cBhvr>
                                        <p:cTn id="30" dur="500"/>
                                        <p:tgtEl>
                                          <p:spTgt spid="15"/>
                                        </p:tgtEl>
                                      </p:cBhvr>
                                    </p:animEffect>
                                    <p:set>
                                      <p:cBhvr>
                                        <p:cTn id="31" dur="1" fill="hold">
                                          <p:stCondLst>
                                            <p:cond delay="499"/>
                                          </p:stCondLst>
                                        </p:cTn>
                                        <p:tgtEl>
                                          <p:spTgt spid="15"/>
                                        </p:tgtEl>
                                        <p:attrNameLst>
                                          <p:attrName>style.visibility</p:attrName>
                                        </p:attrNameLst>
                                      </p:cBhvr>
                                      <p:to>
                                        <p:strVal val="hidden"/>
                                      </p:to>
                                    </p:set>
                                  </p:childTnLst>
                                </p:cTn>
                              </p:par>
                              <p:par>
                                <p:cTn id="32" presetID="10" presetClass="exit" presetSubtype="0" fill="hold" nodeType="withEffect">
                                  <p:stCondLst>
                                    <p:cond delay="0"/>
                                  </p:stCondLst>
                                  <p:childTnLst>
                                    <p:animEffect transition="out" filter="fade">
                                      <p:cBhvr>
                                        <p:cTn id="33" dur="500"/>
                                        <p:tgtEl>
                                          <p:spTgt spid="16"/>
                                        </p:tgtEl>
                                      </p:cBhvr>
                                    </p:animEffect>
                                    <p:set>
                                      <p:cBhvr>
                                        <p:cTn id="34" dur="1" fill="hold">
                                          <p:stCondLst>
                                            <p:cond delay="499"/>
                                          </p:stCondLst>
                                        </p:cTn>
                                        <p:tgtEl>
                                          <p:spTgt spid="1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1000"/>
                                        <p:tgtEl>
                                          <p:spTgt spid="19"/>
                                        </p:tgtEl>
                                      </p:cBhvr>
                                    </p:animEffect>
                                    <p:anim calcmode="lin" valueType="num">
                                      <p:cBhvr>
                                        <p:cTn id="40" dur="1000" fill="hold"/>
                                        <p:tgtEl>
                                          <p:spTgt spid="19"/>
                                        </p:tgtEl>
                                        <p:attrNameLst>
                                          <p:attrName>ppt_x</p:attrName>
                                        </p:attrNameLst>
                                      </p:cBhvr>
                                      <p:tavLst>
                                        <p:tav tm="0">
                                          <p:val>
                                            <p:strVal val="#ppt_x"/>
                                          </p:val>
                                        </p:tav>
                                        <p:tav tm="100000">
                                          <p:val>
                                            <p:strVal val="#ppt_x"/>
                                          </p:val>
                                        </p:tav>
                                      </p:tavLst>
                                    </p:anim>
                                    <p:anim calcmode="lin" valueType="num">
                                      <p:cBhvr>
                                        <p:cTn id="4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92534" y="2895600"/>
            <a:ext cx="11597879" cy="954107"/>
          </a:xfrm>
          <a:prstGeom prst="rect">
            <a:avLst/>
          </a:prstGeom>
        </p:spPr>
        <p:txBody>
          <a:bodyPr wrap="square">
            <a:spAutoFit/>
          </a:bodyPr>
          <a:lstStyle/>
          <a:p>
            <a:r>
              <a:rPr lang="vi-VN" sz="2800" b="1" dirty="0">
                <a:latin typeface="Times New Roman" pitchFamily="18" charset="0"/>
                <a:cs typeface="Times New Roman" pitchFamily="18" charset="0"/>
              </a:rPr>
              <a:t>Các em cho thầy biết </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mình thích ăn loại trái nào nhất</a:t>
            </a:r>
            <a:r>
              <a:rPr lang="en-US" sz="2800" b="1" dirty="0">
                <a:latin typeface="Times New Roman" pitchFamily="18" charset="0"/>
                <a:cs typeface="Times New Roman" pitchFamily="18" charset="0"/>
              </a:rPr>
              <a:t> </a:t>
            </a:r>
            <a:r>
              <a:rPr lang="vi-VN" sz="2800" b="1" dirty="0">
                <a:latin typeface="Times New Roman" pitchFamily="18" charset="0"/>
                <a:cs typeface="Times New Roman" pitchFamily="18" charset="0"/>
              </a:rPr>
              <a:t> và tại sao mình thích loại trái đó nhé!</a:t>
            </a:r>
          </a:p>
        </p:txBody>
      </p:sp>
      <p:cxnSp>
        <p:nvCxnSpPr>
          <p:cNvPr id="4" name="Straight Connector 3"/>
          <p:cNvCxnSpPr>
            <a:cxnSpLocks/>
          </p:cNvCxnSpPr>
          <p:nvPr/>
        </p:nvCxnSpPr>
        <p:spPr>
          <a:xfrm flipH="1">
            <a:off x="3885406" y="2895600"/>
            <a:ext cx="762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a:cxnSpLocks/>
          </p:cNvCxnSpPr>
          <p:nvPr/>
        </p:nvCxnSpPr>
        <p:spPr>
          <a:xfrm flipH="1">
            <a:off x="8914606" y="2868609"/>
            <a:ext cx="76200" cy="53340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72272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par>
                                <p:cTn id="15" presetID="22" presetClass="entr" presetSubtype="4"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1000"/>
          </a:stretch>
        </a:blipFill>
        <a:effectLst/>
      </p:bgPr>
    </p:bg>
    <p:spTree>
      <p:nvGrpSpPr>
        <p:cNvPr id="1" name=""/>
        <p:cNvGrpSpPr/>
        <p:nvPr/>
      </p:nvGrpSpPr>
      <p:grpSpPr>
        <a:xfrm>
          <a:off x="0" y="0"/>
          <a:ext cx="0" cy="0"/>
          <a:chOff x="0" y="0"/>
          <a:chExt cx="0" cy="0"/>
        </a:xfrm>
      </p:grpSpPr>
      <p:sp>
        <p:nvSpPr>
          <p:cNvPr id="8" name="Rectangle 7"/>
          <p:cNvSpPr/>
          <p:nvPr/>
        </p:nvSpPr>
        <p:spPr>
          <a:xfrm>
            <a:off x="1142206" y="2286000"/>
            <a:ext cx="11229499" cy="1490729"/>
          </a:xfrm>
          <a:prstGeom prst="rect">
            <a:avLst/>
          </a:prstGeom>
        </p:spPr>
        <p:txBody>
          <a:bodyPr wrap="square">
            <a:spAutoFit/>
          </a:bodyPr>
          <a:lstStyle/>
          <a:p>
            <a:pPr>
              <a:lnSpc>
                <a:spcPct val="150000"/>
              </a:lnSpc>
            </a:pPr>
            <a:r>
              <a:rPr lang="vi-VN" sz="3200" b="1" dirty="0">
                <a:latin typeface="Times New Roman" pitchFamily="18" charset="0"/>
                <a:cs typeface="Times New Roman" pitchFamily="18" charset="0"/>
              </a:rPr>
              <a:t>Các em hãy nhớ lại những điều đã quan sát và tả loại trái câ</a:t>
            </a:r>
            <a:r>
              <a:rPr lang="en-US" sz="3200" b="1" dirty="0">
                <a:latin typeface="Times New Roman" pitchFamily="18" charset="0"/>
                <a:cs typeface="Times New Roman" pitchFamily="18" charset="0"/>
              </a:rPr>
              <a:t>y</a:t>
            </a:r>
            <a:r>
              <a:rPr lang="vi-VN" sz="3200" b="1" dirty="0">
                <a:latin typeface="Times New Roman" pitchFamily="18" charset="0"/>
                <a:cs typeface="Times New Roman" pitchFamily="18" charset="0"/>
              </a:rPr>
              <a:t> mà mình thích nhất!</a:t>
            </a:r>
            <a:endParaRPr lang="en-US" sz="3200" b="1" dirty="0"/>
          </a:p>
        </p:txBody>
      </p:sp>
      <p:cxnSp>
        <p:nvCxnSpPr>
          <p:cNvPr id="9" name="Straight Connector 8"/>
          <p:cNvCxnSpPr>
            <a:cxnSpLocks/>
          </p:cNvCxnSpPr>
          <p:nvPr/>
        </p:nvCxnSpPr>
        <p:spPr>
          <a:xfrm flipH="1">
            <a:off x="8762206" y="2514600"/>
            <a:ext cx="76200" cy="51676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0976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8"/>
                                        </p:tgtEl>
                                      </p:cBhvr>
                                    </p:animEffect>
                                    <p:set>
                                      <p:cBhvr>
                                        <p:cTn id="19" dur="1" fill="hold">
                                          <p:stCondLst>
                                            <p:cond delay="499"/>
                                          </p:stCondLst>
                                        </p:cTn>
                                        <p:tgtEl>
                                          <p:spTgt spid="8"/>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500"/>
          </a:stretch>
        </a:blip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2742406" y="1066800"/>
            <a:ext cx="6648944" cy="3333011"/>
          </a:xfrm>
          <a:prstGeom prst="rect">
            <a:avLst/>
          </a:prstGeom>
        </p:spPr>
      </p:pic>
      <p:pic>
        <p:nvPicPr>
          <p:cNvPr id="4" name="图片 3"/>
          <p:cNvPicPr>
            <a:picLocks noChangeAspect="1"/>
          </p:cNvPicPr>
          <p:nvPr/>
        </p:nvPicPr>
        <p:blipFill>
          <a:blip r:embed="rId4"/>
          <a:stretch>
            <a:fillRect/>
          </a:stretch>
        </p:blipFill>
        <p:spPr>
          <a:xfrm>
            <a:off x="2429687" y="552452"/>
            <a:ext cx="1599789" cy="1726682"/>
          </a:xfrm>
          <a:prstGeom prst="rect">
            <a:avLst/>
          </a:prstGeom>
        </p:spPr>
      </p:pic>
      <p:pic>
        <p:nvPicPr>
          <p:cNvPr id="5" name="图片 4"/>
          <p:cNvPicPr>
            <a:picLocks noChangeAspect="1"/>
          </p:cNvPicPr>
          <p:nvPr/>
        </p:nvPicPr>
        <p:blipFill>
          <a:blip r:embed="rId5"/>
          <a:stretch>
            <a:fillRect/>
          </a:stretch>
        </p:blipFill>
        <p:spPr>
          <a:xfrm>
            <a:off x="9421608" y="462990"/>
            <a:ext cx="1241047" cy="1532672"/>
          </a:xfrm>
          <a:prstGeom prst="rect">
            <a:avLst/>
          </a:prstGeom>
        </p:spPr>
      </p:pic>
      <p:pic>
        <p:nvPicPr>
          <p:cNvPr id="6" name="图片 5"/>
          <p:cNvPicPr>
            <a:picLocks noChangeAspect="1"/>
          </p:cNvPicPr>
          <p:nvPr/>
        </p:nvPicPr>
        <p:blipFill>
          <a:blip r:embed="rId6"/>
          <a:stretch>
            <a:fillRect/>
          </a:stretch>
        </p:blipFill>
        <p:spPr>
          <a:xfrm>
            <a:off x="3472577" y="3772854"/>
            <a:ext cx="5149820" cy="1264630"/>
          </a:xfrm>
          <a:prstGeom prst="rect">
            <a:avLst/>
          </a:prstGeom>
        </p:spPr>
      </p:pic>
      <p:grpSp>
        <p:nvGrpSpPr>
          <p:cNvPr id="7" name="组合 10"/>
          <p:cNvGrpSpPr/>
          <p:nvPr/>
        </p:nvGrpSpPr>
        <p:grpSpPr>
          <a:xfrm rot="6329695" flipH="1">
            <a:off x="8711463" y="2338373"/>
            <a:ext cx="876175" cy="724630"/>
            <a:chOff x="9015984" y="2528554"/>
            <a:chExt cx="2157344" cy="1473489"/>
          </a:xfrm>
        </p:grpSpPr>
        <p:sp>
          <p:nvSpPr>
            <p:cNvPr id="8" name="Freeform 166"/>
            <p:cNvSpPr/>
            <p:nvPr/>
          </p:nvSpPr>
          <p:spPr bwMode="auto">
            <a:xfrm>
              <a:off x="10132784" y="3116474"/>
              <a:ext cx="831450" cy="526422"/>
            </a:xfrm>
            <a:custGeom>
              <a:avLst/>
              <a:gdLst>
                <a:gd name="T0" fmla="*/ 10 w 143"/>
                <a:gd name="T1" fmla="*/ 90 h 90"/>
                <a:gd name="T2" fmla="*/ 10 w 143"/>
                <a:gd name="T3" fmla="*/ 90 h 90"/>
                <a:gd name="T4" fmla="*/ 143 w 143"/>
                <a:gd name="T5" fmla="*/ 18 h 90"/>
                <a:gd name="T6" fmla="*/ 130 w 143"/>
                <a:gd name="T7" fmla="*/ 0 h 90"/>
                <a:gd name="T8" fmla="*/ 0 w 143"/>
                <a:gd name="T9" fmla="*/ 77 h 90"/>
                <a:gd name="T10" fmla="*/ 10 w 143"/>
                <a:gd name="T11" fmla="*/ 90 h 90"/>
              </a:gdLst>
              <a:ahLst/>
              <a:cxnLst>
                <a:cxn ang="0">
                  <a:pos x="T0" y="T1"/>
                </a:cxn>
                <a:cxn ang="0">
                  <a:pos x="T2" y="T3"/>
                </a:cxn>
                <a:cxn ang="0">
                  <a:pos x="T4" y="T5"/>
                </a:cxn>
                <a:cxn ang="0">
                  <a:pos x="T6" y="T7"/>
                </a:cxn>
                <a:cxn ang="0">
                  <a:pos x="T8" y="T9"/>
                </a:cxn>
                <a:cxn ang="0">
                  <a:pos x="T10" y="T11"/>
                </a:cxn>
              </a:cxnLst>
              <a:rect l="0" t="0" r="r" b="b"/>
              <a:pathLst>
                <a:path w="143" h="90">
                  <a:moveTo>
                    <a:pt x="10" y="90"/>
                  </a:moveTo>
                  <a:cubicBezTo>
                    <a:pt x="10" y="90"/>
                    <a:pt x="10" y="90"/>
                    <a:pt x="10" y="90"/>
                  </a:cubicBezTo>
                  <a:cubicBezTo>
                    <a:pt x="52" y="61"/>
                    <a:pt x="98" y="41"/>
                    <a:pt x="143" y="18"/>
                  </a:cubicBezTo>
                  <a:cubicBezTo>
                    <a:pt x="138" y="12"/>
                    <a:pt x="134" y="7"/>
                    <a:pt x="130" y="0"/>
                  </a:cubicBezTo>
                  <a:cubicBezTo>
                    <a:pt x="0" y="77"/>
                    <a:pt x="0" y="77"/>
                    <a:pt x="0" y="77"/>
                  </a:cubicBezTo>
                  <a:cubicBezTo>
                    <a:pt x="4" y="79"/>
                    <a:pt x="8" y="83"/>
                    <a:pt x="10" y="9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9" name="Freeform 167"/>
            <p:cNvSpPr/>
            <p:nvPr/>
          </p:nvSpPr>
          <p:spPr bwMode="auto">
            <a:xfrm>
              <a:off x="9933530" y="2779466"/>
              <a:ext cx="954446" cy="787173"/>
            </a:xfrm>
            <a:custGeom>
              <a:avLst/>
              <a:gdLst>
                <a:gd name="T0" fmla="*/ 164 w 164"/>
                <a:gd name="T1" fmla="*/ 58 h 135"/>
                <a:gd name="T2" fmla="*/ 140 w 164"/>
                <a:gd name="T3" fmla="*/ 0 h 135"/>
                <a:gd name="T4" fmla="*/ 9 w 164"/>
                <a:gd name="T5" fmla="*/ 77 h 135"/>
                <a:gd name="T6" fmla="*/ 5 w 164"/>
                <a:gd name="T7" fmla="*/ 120 h 135"/>
                <a:gd name="T8" fmla="*/ 34 w 164"/>
                <a:gd name="T9" fmla="*/ 135 h 135"/>
                <a:gd name="T10" fmla="*/ 164 w 164"/>
                <a:gd name="T11" fmla="*/ 58 h 135"/>
              </a:gdLst>
              <a:ahLst/>
              <a:cxnLst>
                <a:cxn ang="0">
                  <a:pos x="T0" y="T1"/>
                </a:cxn>
                <a:cxn ang="0">
                  <a:pos x="T2" y="T3"/>
                </a:cxn>
                <a:cxn ang="0">
                  <a:pos x="T4" y="T5"/>
                </a:cxn>
                <a:cxn ang="0">
                  <a:pos x="T6" y="T7"/>
                </a:cxn>
                <a:cxn ang="0">
                  <a:pos x="T8" y="T9"/>
                </a:cxn>
                <a:cxn ang="0">
                  <a:pos x="T10" y="T11"/>
                </a:cxn>
              </a:cxnLst>
              <a:rect l="0" t="0" r="r" b="b"/>
              <a:pathLst>
                <a:path w="164" h="135">
                  <a:moveTo>
                    <a:pt x="164" y="58"/>
                  </a:moveTo>
                  <a:cubicBezTo>
                    <a:pt x="154" y="40"/>
                    <a:pt x="146" y="20"/>
                    <a:pt x="140" y="0"/>
                  </a:cubicBezTo>
                  <a:cubicBezTo>
                    <a:pt x="9" y="77"/>
                    <a:pt x="9" y="77"/>
                    <a:pt x="9" y="77"/>
                  </a:cubicBezTo>
                  <a:cubicBezTo>
                    <a:pt x="13" y="92"/>
                    <a:pt x="0" y="109"/>
                    <a:pt x="5" y="120"/>
                  </a:cubicBezTo>
                  <a:cubicBezTo>
                    <a:pt x="10" y="129"/>
                    <a:pt x="24" y="128"/>
                    <a:pt x="34" y="135"/>
                  </a:cubicBezTo>
                  <a:cubicBezTo>
                    <a:pt x="164" y="58"/>
                    <a:pt x="164" y="58"/>
                    <a:pt x="164" y="58"/>
                  </a:cubicBezTo>
                </a:path>
              </a:pathLst>
            </a:custGeom>
            <a:solidFill>
              <a:srgbClr val="ECC669"/>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10" name="Freeform 168"/>
            <p:cNvSpPr/>
            <p:nvPr/>
          </p:nvSpPr>
          <p:spPr bwMode="auto">
            <a:xfrm>
              <a:off x="9618662" y="2570374"/>
              <a:ext cx="1129101" cy="656798"/>
            </a:xfrm>
            <a:custGeom>
              <a:avLst/>
              <a:gdLst>
                <a:gd name="T0" fmla="*/ 185 w 194"/>
                <a:gd name="T1" fmla="*/ 0 h 113"/>
                <a:gd name="T2" fmla="*/ 0 w 194"/>
                <a:gd name="T3" fmla="*/ 110 h 113"/>
                <a:gd name="T4" fmla="*/ 59 w 194"/>
                <a:gd name="T5" fmla="*/ 105 h 113"/>
                <a:gd name="T6" fmla="*/ 63 w 194"/>
                <a:gd name="T7" fmla="*/ 113 h 113"/>
                <a:gd name="T8" fmla="*/ 194 w 194"/>
                <a:gd name="T9" fmla="*/ 36 h 113"/>
                <a:gd name="T10" fmla="*/ 185 w 194"/>
                <a:gd name="T11" fmla="*/ 0 h 113"/>
              </a:gdLst>
              <a:ahLst/>
              <a:cxnLst>
                <a:cxn ang="0">
                  <a:pos x="T0" y="T1"/>
                </a:cxn>
                <a:cxn ang="0">
                  <a:pos x="T2" y="T3"/>
                </a:cxn>
                <a:cxn ang="0">
                  <a:pos x="T4" y="T5"/>
                </a:cxn>
                <a:cxn ang="0">
                  <a:pos x="T6" y="T7"/>
                </a:cxn>
                <a:cxn ang="0">
                  <a:pos x="T8" y="T9"/>
                </a:cxn>
                <a:cxn ang="0">
                  <a:pos x="T10" y="T11"/>
                </a:cxn>
              </a:cxnLst>
              <a:rect l="0" t="0" r="r" b="b"/>
              <a:pathLst>
                <a:path w="194" h="113">
                  <a:moveTo>
                    <a:pt x="185" y="0"/>
                  </a:moveTo>
                  <a:cubicBezTo>
                    <a:pt x="0" y="110"/>
                    <a:pt x="0" y="110"/>
                    <a:pt x="0" y="110"/>
                  </a:cubicBezTo>
                  <a:cubicBezTo>
                    <a:pt x="4" y="108"/>
                    <a:pt x="47" y="90"/>
                    <a:pt x="59" y="105"/>
                  </a:cubicBezTo>
                  <a:cubicBezTo>
                    <a:pt x="61" y="108"/>
                    <a:pt x="63" y="110"/>
                    <a:pt x="63" y="113"/>
                  </a:cubicBezTo>
                  <a:cubicBezTo>
                    <a:pt x="194" y="36"/>
                    <a:pt x="194" y="36"/>
                    <a:pt x="194" y="36"/>
                  </a:cubicBezTo>
                  <a:cubicBezTo>
                    <a:pt x="191" y="24"/>
                    <a:pt x="188" y="12"/>
                    <a:pt x="185" y="0"/>
                  </a:cubicBezTo>
                </a:path>
              </a:pathLst>
            </a:custGeom>
            <a:solidFill>
              <a:srgbClr val="F8E57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11" name="Freeform 169"/>
            <p:cNvSpPr/>
            <p:nvPr/>
          </p:nvSpPr>
          <p:spPr bwMode="auto">
            <a:xfrm>
              <a:off x="9200477" y="3094334"/>
              <a:ext cx="996266" cy="797012"/>
            </a:xfrm>
            <a:custGeom>
              <a:avLst/>
              <a:gdLst>
                <a:gd name="T0" fmla="*/ 170 w 171"/>
                <a:gd name="T1" fmla="*/ 94 h 137"/>
                <a:gd name="T2" fmla="*/ 159 w 171"/>
                <a:gd name="T3" fmla="*/ 102 h 137"/>
                <a:gd name="T4" fmla="*/ 170 w 171"/>
                <a:gd name="T5" fmla="*/ 94 h 137"/>
                <a:gd name="T6" fmla="*/ 170 w 171"/>
                <a:gd name="T7" fmla="*/ 94 h 137"/>
                <a:gd name="T8" fmla="*/ 160 w 171"/>
                <a:gd name="T9" fmla="*/ 81 h 137"/>
                <a:gd name="T10" fmla="*/ 131 w 171"/>
                <a:gd name="T11" fmla="*/ 66 h 137"/>
                <a:gd name="T12" fmla="*/ 135 w 171"/>
                <a:gd name="T13" fmla="*/ 23 h 137"/>
                <a:gd name="T14" fmla="*/ 131 w 171"/>
                <a:gd name="T15" fmla="*/ 15 h 137"/>
                <a:gd name="T16" fmla="*/ 72 w 171"/>
                <a:gd name="T17" fmla="*/ 20 h 137"/>
                <a:gd name="T18" fmla="*/ 72 w 171"/>
                <a:gd name="T19" fmla="*/ 20 h 137"/>
                <a:gd name="T20" fmla="*/ 0 w 171"/>
                <a:gd name="T21" fmla="*/ 114 h 137"/>
                <a:gd name="T22" fmla="*/ 17 w 171"/>
                <a:gd name="T23" fmla="*/ 137 h 137"/>
                <a:gd name="T24" fmla="*/ 171 w 171"/>
                <a:gd name="T25" fmla="*/ 97 h 137"/>
                <a:gd name="T26" fmla="*/ 170 w 171"/>
                <a:gd name="T27" fmla="*/ 94 h 1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71" h="137">
                  <a:moveTo>
                    <a:pt x="170" y="94"/>
                  </a:moveTo>
                  <a:cubicBezTo>
                    <a:pt x="166" y="97"/>
                    <a:pt x="163" y="99"/>
                    <a:pt x="159" y="102"/>
                  </a:cubicBezTo>
                  <a:cubicBezTo>
                    <a:pt x="163" y="99"/>
                    <a:pt x="166" y="97"/>
                    <a:pt x="170" y="94"/>
                  </a:cubicBezTo>
                  <a:cubicBezTo>
                    <a:pt x="170" y="94"/>
                    <a:pt x="170" y="94"/>
                    <a:pt x="170" y="94"/>
                  </a:cubicBezTo>
                  <a:cubicBezTo>
                    <a:pt x="168" y="87"/>
                    <a:pt x="164" y="83"/>
                    <a:pt x="160" y="81"/>
                  </a:cubicBezTo>
                  <a:cubicBezTo>
                    <a:pt x="150" y="74"/>
                    <a:pt x="136" y="75"/>
                    <a:pt x="131" y="66"/>
                  </a:cubicBezTo>
                  <a:cubicBezTo>
                    <a:pt x="126" y="55"/>
                    <a:pt x="139" y="38"/>
                    <a:pt x="135" y="23"/>
                  </a:cubicBezTo>
                  <a:cubicBezTo>
                    <a:pt x="135" y="20"/>
                    <a:pt x="133" y="18"/>
                    <a:pt x="131" y="15"/>
                  </a:cubicBezTo>
                  <a:cubicBezTo>
                    <a:pt x="119" y="0"/>
                    <a:pt x="76" y="18"/>
                    <a:pt x="72" y="20"/>
                  </a:cubicBezTo>
                  <a:cubicBezTo>
                    <a:pt x="72" y="20"/>
                    <a:pt x="72" y="20"/>
                    <a:pt x="72" y="20"/>
                  </a:cubicBezTo>
                  <a:cubicBezTo>
                    <a:pt x="0" y="114"/>
                    <a:pt x="0" y="114"/>
                    <a:pt x="0" y="114"/>
                  </a:cubicBezTo>
                  <a:cubicBezTo>
                    <a:pt x="0" y="114"/>
                    <a:pt x="12" y="121"/>
                    <a:pt x="17" y="137"/>
                  </a:cubicBezTo>
                  <a:cubicBezTo>
                    <a:pt x="69" y="125"/>
                    <a:pt x="126" y="124"/>
                    <a:pt x="171" y="97"/>
                  </a:cubicBezTo>
                  <a:cubicBezTo>
                    <a:pt x="171" y="96"/>
                    <a:pt x="171" y="95"/>
                    <a:pt x="170" y="94"/>
                  </a:cubicBezTo>
                </a:path>
              </a:pathLst>
            </a:custGeom>
            <a:solidFill>
              <a:srgbClr val="EACEA7"/>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dirty="0">
                <a:solidFill>
                  <a:srgbClr val="5FA080"/>
                </a:solidFill>
                <a:latin typeface="等线"/>
                <a:ea typeface="等线" panose="02010600030101010101" pitchFamily="2" charset="-122"/>
              </a:endParaRPr>
            </a:p>
          </p:txBody>
        </p:sp>
        <p:sp>
          <p:nvSpPr>
            <p:cNvPr id="12" name="Freeform 170"/>
            <p:cNvSpPr/>
            <p:nvPr/>
          </p:nvSpPr>
          <p:spPr bwMode="auto">
            <a:xfrm>
              <a:off x="9033203" y="3758510"/>
              <a:ext cx="265671" cy="221392"/>
            </a:xfrm>
            <a:custGeom>
              <a:avLst/>
              <a:gdLst>
                <a:gd name="T0" fmla="*/ 29 w 46"/>
                <a:gd name="T1" fmla="*/ 0 h 38"/>
                <a:gd name="T2" fmla="*/ 0 w 46"/>
                <a:gd name="T3" fmla="*/ 38 h 38"/>
                <a:gd name="T4" fmla="*/ 46 w 46"/>
                <a:gd name="T5" fmla="*/ 23 h 38"/>
                <a:gd name="T6" fmla="*/ 29 w 46"/>
                <a:gd name="T7" fmla="*/ 0 h 38"/>
              </a:gdLst>
              <a:ahLst/>
              <a:cxnLst>
                <a:cxn ang="0">
                  <a:pos x="T0" y="T1"/>
                </a:cxn>
                <a:cxn ang="0">
                  <a:pos x="T2" y="T3"/>
                </a:cxn>
                <a:cxn ang="0">
                  <a:pos x="T4" y="T5"/>
                </a:cxn>
                <a:cxn ang="0">
                  <a:pos x="T6" y="T7"/>
                </a:cxn>
              </a:cxnLst>
              <a:rect l="0" t="0" r="r" b="b"/>
              <a:pathLst>
                <a:path w="46" h="38">
                  <a:moveTo>
                    <a:pt x="29" y="0"/>
                  </a:moveTo>
                  <a:cubicBezTo>
                    <a:pt x="0" y="38"/>
                    <a:pt x="0" y="38"/>
                    <a:pt x="0" y="38"/>
                  </a:cubicBezTo>
                  <a:cubicBezTo>
                    <a:pt x="15" y="31"/>
                    <a:pt x="30" y="27"/>
                    <a:pt x="46" y="23"/>
                  </a:cubicBezTo>
                  <a:cubicBezTo>
                    <a:pt x="41" y="7"/>
                    <a:pt x="29" y="0"/>
                    <a:pt x="29" y="0"/>
                  </a:cubicBezTo>
                </a:path>
              </a:pathLst>
            </a:custGeom>
            <a:solidFill>
              <a:srgbClr val="1F12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13" name="Freeform 175"/>
            <p:cNvSpPr/>
            <p:nvPr/>
          </p:nvSpPr>
          <p:spPr bwMode="auto">
            <a:xfrm>
              <a:off x="9945831" y="3030377"/>
              <a:ext cx="1227497" cy="890489"/>
            </a:xfrm>
            <a:custGeom>
              <a:avLst/>
              <a:gdLst>
                <a:gd name="T0" fmla="*/ 189 w 211"/>
                <a:gd name="T1" fmla="*/ 0 h 153"/>
                <a:gd name="T2" fmla="*/ 189 w 211"/>
                <a:gd name="T3" fmla="*/ 0 h 153"/>
                <a:gd name="T4" fmla="*/ 162 w 211"/>
                <a:gd name="T5" fmla="*/ 15 h 153"/>
                <a:gd name="T6" fmla="*/ 175 w 211"/>
                <a:gd name="T7" fmla="*/ 33 h 153"/>
                <a:gd name="T8" fmla="*/ 175 w 211"/>
                <a:gd name="T9" fmla="*/ 33 h 153"/>
                <a:gd name="T10" fmla="*/ 175 w 211"/>
                <a:gd name="T11" fmla="*/ 33 h 153"/>
                <a:gd name="T12" fmla="*/ 42 w 211"/>
                <a:gd name="T13" fmla="*/ 105 h 153"/>
                <a:gd name="T14" fmla="*/ 43 w 211"/>
                <a:gd name="T15" fmla="*/ 108 h 153"/>
                <a:gd name="T16" fmla="*/ 0 w 211"/>
                <a:gd name="T17" fmla="*/ 153 h 153"/>
                <a:gd name="T18" fmla="*/ 185 w 211"/>
                <a:gd name="T19" fmla="*/ 45 h 153"/>
                <a:gd name="T20" fmla="*/ 211 w 211"/>
                <a:gd name="T21" fmla="*/ 30 h 153"/>
                <a:gd name="T22" fmla="*/ 211 w 211"/>
                <a:gd name="T23" fmla="*/ 30 h 153"/>
                <a:gd name="T24" fmla="*/ 211 w 211"/>
                <a:gd name="T25" fmla="*/ 29 h 153"/>
                <a:gd name="T26" fmla="*/ 190 w 211"/>
                <a:gd name="T27" fmla="*/ 0 h 153"/>
                <a:gd name="T28" fmla="*/ 189 w 211"/>
                <a:gd name="T29" fmla="*/ 0 h 153"/>
                <a:gd name="T30" fmla="*/ 189 w 211"/>
                <a:gd name="T31" fmla="*/ 0 h 1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11" h="153">
                  <a:moveTo>
                    <a:pt x="189" y="0"/>
                  </a:moveTo>
                  <a:cubicBezTo>
                    <a:pt x="189" y="0"/>
                    <a:pt x="189" y="0"/>
                    <a:pt x="189" y="0"/>
                  </a:cubicBezTo>
                  <a:cubicBezTo>
                    <a:pt x="162" y="15"/>
                    <a:pt x="162" y="15"/>
                    <a:pt x="162" y="15"/>
                  </a:cubicBezTo>
                  <a:cubicBezTo>
                    <a:pt x="166" y="22"/>
                    <a:pt x="170" y="27"/>
                    <a:pt x="175" y="33"/>
                  </a:cubicBezTo>
                  <a:cubicBezTo>
                    <a:pt x="175" y="33"/>
                    <a:pt x="175" y="33"/>
                    <a:pt x="175" y="33"/>
                  </a:cubicBezTo>
                  <a:cubicBezTo>
                    <a:pt x="175" y="33"/>
                    <a:pt x="175" y="33"/>
                    <a:pt x="175" y="33"/>
                  </a:cubicBezTo>
                  <a:cubicBezTo>
                    <a:pt x="130" y="56"/>
                    <a:pt x="84" y="76"/>
                    <a:pt x="42" y="105"/>
                  </a:cubicBezTo>
                  <a:cubicBezTo>
                    <a:pt x="43" y="106"/>
                    <a:pt x="43" y="107"/>
                    <a:pt x="43" y="108"/>
                  </a:cubicBezTo>
                  <a:cubicBezTo>
                    <a:pt x="43" y="125"/>
                    <a:pt x="6" y="149"/>
                    <a:pt x="0" y="153"/>
                  </a:cubicBezTo>
                  <a:cubicBezTo>
                    <a:pt x="185" y="45"/>
                    <a:pt x="185" y="45"/>
                    <a:pt x="185" y="45"/>
                  </a:cubicBezTo>
                  <a:cubicBezTo>
                    <a:pt x="211" y="30"/>
                    <a:pt x="211" y="30"/>
                    <a:pt x="211" y="30"/>
                  </a:cubicBezTo>
                  <a:cubicBezTo>
                    <a:pt x="211" y="30"/>
                    <a:pt x="211" y="30"/>
                    <a:pt x="211" y="30"/>
                  </a:cubicBezTo>
                  <a:cubicBezTo>
                    <a:pt x="211" y="29"/>
                    <a:pt x="211" y="29"/>
                    <a:pt x="211" y="29"/>
                  </a:cubicBezTo>
                  <a:cubicBezTo>
                    <a:pt x="204" y="20"/>
                    <a:pt x="196" y="10"/>
                    <a:pt x="190" y="0"/>
                  </a:cubicBezTo>
                  <a:cubicBezTo>
                    <a:pt x="189" y="0"/>
                    <a:pt x="189" y="0"/>
                    <a:pt x="189" y="0"/>
                  </a:cubicBezTo>
                  <a:cubicBezTo>
                    <a:pt x="189" y="0"/>
                    <a:pt x="189" y="0"/>
                    <a:pt x="189"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14" name="Freeform 176"/>
            <p:cNvSpPr/>
            <p:nvPr/>
          </p:nvSpPr>
          <p:spPr bwMode="auto">
            <a:xfrm>
              <a:off x="10747762" y="2720427"/>
              <a:ext cx="297650" cy="396047"/>
            </a:xfrm>
            <a:custGeom>
              <a:avLst/>
              <a:gdLst>
                <a:gd name="T0" fmla="*/ 18 w 51"/>
                <a:gd name="T1" fmla="*/ 0 h 68"/>
                <a:gd name="T2" fmla="*/ 18 w 51"/>
                <a:gd name="T3" fmla="*/ 0 h 68"/>
                <a:gd name="T4" fmla="*/ 0 w 51"/>
                <a:gd name="T5" fmla="*/ 10 h 68"/>
                <a:gd name="T6" fmla="*/ 0 w 51"/>
                <a:gd name="T7" fmla="*/ 10 h 68"/>
                <a:gd name="T8" fmla="*/ 24 w 51"/>
                <a:gd name="T9" fmla="*/ 68 h 68"/>
                <a:gd name="T10" fmla="*/ 24 w 51"/>
                <a:gd name="T11" fmla="*/ 68 h 68"/>
                <a:gd name="T12" fmla="*/ 51 w 51"/>
                <a:gd name="T13" fmla="*/ 53 h 68"/>
                <a:gd name="T14" fmla="*/ 18 w 51"/>
                <a:gd name="T15" fmla="*/ 0 h 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1" h="68">
                  <a:moveTo>
                    <a:pt x="18" y="0"/>
                  </a:moveTo>
                  <a:cubicBezTo>
                    <a:pt x="18" y="0"/>
                    <a:pt x="18" y="0"/>
                    <a:pt x="18" y="0"/>
                  </a:cubicBezTo>
                  <a:cubicBezTo>
                    <a:pt x="0" y="10"/>
                    <a:pt x="0" y="10"/>
                    <a:pt x="0" y="10"/>
                  </a:cubicBezTo>
                  <a:cubicBezTo>
                    <a:pt x="0" y="10"/>
                    <a:pt x="0" y="10"/>
                    <a:pt x="0" y="10"/>
                  </a:cubicBezTo>
                  <a:cubicBezTo>
                    <a:pt x="6" y="30"/>
                    <a:pt x="14" y="50"/>
                    <a:pt x="24" y="68"/>
                  </a:cubicBezTo>
                  <a:cubicBezTo>
                    <a:pt x="24" y="68"/>
                    <a:pt x="24" y="68"/>
                    <a:pt x="24" y="68"/>
                  </a:cubicBezTo>
                  <a:cubicBezTo>
                    <a:pt x="51" y="53"/>
                    <a:pt x="51" y="53"/>
                    <a:pt x="51" y="53"/>
                  </a:cubicBezTo>
                  <a:cubicBezTo>
                    <a:pt x="38" y="35"/>
                    <a:pt x="27" y="17"/>
                    <a:pt x="18" y="0"/>
                  </a:cubicBezTo>
                </a:path>
              </a:pathLst>
            </a:custGeom>
            <a:solidFill>
              <a:srgbClr val="DCB463"/>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15" name="Freeform 177"/>
            <p:cNvSpPr/>
            <p:nvPr/>
          </p:nvSpPr>
          <p:spPr bwMode="auto">
            <a:xfrm>
              <a:off x="10696104" y="2528554"/>
              <a:ext cx="157435" cy="250912"/>
            </a:xfrm>
            <a:custGeom>
              <a:avLst/>
              <a:gdLst>
                <a:gd name="T0" fmla="*/ 11 w 27"/>
                <a:gd name="T1" fmla="*/ 0 h 43"/>
                <a:gd name="T2" fmla="*/ 11 w 27"/>
                <a:gd name="T3" fmla="*/ 0 h 43"/>
                <a:gd name="T4" fmla="*/ 0 w 27"/>
                <a:gd name="T5" fmla="*/ 7 h 43"/>
                <a:gd name="T6" fmla="*/ 9 w 27"/>
                <a:gd name="T7" fmla="*/ 43 h 43"/>
                <a:gd name="T8" fmla="*/ 27 w 27"/>
                <a:gd name="T9" fmla="*/ 33 h 43"/>
                <a:gd name="T10" fmla="*/ 11 w 27"/>
                <a:gd name="T11" fmla="*/ 0 h 43"/>
              </a:gdLst>
              <a:ahLst/>
              <a:cxnLst>
                <a:cxn ang="0">
                  <a:pos x="T0" y="T1"/>
                </a:cxn>
                <a:cxn ang="0">
                  <a:pos x="T2" y="T3"/>
                </a:cxn>
                <a:cxn ang="0">
                  <a:pos x="T4" y="T5"/>
                </a:cxn>
                <a:cxn ang="0">
                  <a:pos x="T6" y="T7"/>
                </a:cxn>
                <a:cxn ang="0">
                  <a:pos x="T8" y="T9"/>
                </a:cxn>
                <a:cxn ang="0">
                  <a:pos x="T10" y="T11"/>
                </a:cxn>
              </a:cxnLst>
              <a:rect l="0" t="0" r="r" b="b"/>
              <a:pathLst>
                <a:path w="27" h="43">
                  <a:moveTo>
                    <a:pt x="11" y="0"/>
                  </a:moveTo>
                  <a:cubicBezTo>
                    <a:pt x="11" y="0"/>
                    <a:pt x="11" y="0"/>
                    <a:pt x="11" y="0"/>
                  </a:cubicBezTo>
                  <a:cubicBezTo>
                    <a:pt x="0" y="7"/>
                    <a:pt x="0" y="7"/>
                    <a:pt x="0" y="7"/>
                  </a:cubicBezTo>
                  <a:cubicBezTo>
                    <a:pt x="3" y="19"/>
                    <a:pt x="6" y="31"/>
                    <a:pt x="9" y="43"/>
                  </a:cubicBezTo>
                  <a:cubicBezTo>
                    <a:pt x="27" y="33"/>
                    <a:pt x="27" y="33"/>
                    <a:pt x="27" y="33"/>
                  </a:cubicBezTo>
                  <a:cubicBezTo>
                    <a:pt x="21" y="22"/>
                    <a:pt x="15" y="11"/>
                    <a:pt x="11" y="0"/>
                  </a:cubicBezTo>
                </a:path>
              </a:pathLst>
            </a:custGeom>
            <a:solidFill>
              <a:srgbClr val="E7D06A"/>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16" name="Freeform 178"/>
            <p:cNvSpPr/>
            <p:nvPr/>
          </p:nvSpPr>
          <p:spPr bwMode="auto">
            <a:xfrm>
              <a:off x="9298873" y="3642896"/>
              <a:ext cx="897869" cy="337009"/>
            </a:xfrm>
            <a:custGeom>
              <a:avLst/>
              <a:gdLst>
                <a:gd name="T0" fmla="*/ 153 w 154"/>
                <a:gd name="T1" fmla="*/ 0 h 58"/>
                <a:gd name="T2" fmla="*/ 153 w 154"/>
                <a:gd name="T3" fmla="*/ 0 h 58"/>
                <a:gd name="T4" fmla="*/ 154 w 154"/>
                <a:gd name="T5" fmla="*/ 3 h 58"/>
                <a:gd name="T6" fmla="*/ 154 w 154"/>
                <a:gd name="T7" fmla="*/ 3 h 58"/>
                <a:gd name="T8" fmla="*/ 154 w 154"/>
                <a:gd name="T9" fmla="*/ 3 h 58"/>
                <a:gd name="T10" fmla="*/ 0 w 154"/>
                <a:gd name="T11" fmla="*/ 43 h 58"/>
                <a:gd name="T12" fmla="*/ 3 w 154"/>
                <a:gd name="T13" fmla="*/ 58 h 58"/>
                <a:gd name="T14" fmla="*/ 3 w 154"/>
                <a:gd name="T15" fmla="*/ 58 h 58"/>
                <a:gd name="T16" fmla="*/ 110 w 154"/>
                <a:gd name="T17" fmla="*/ 49 h 58"/>
                <a:gd name="T18" fmla="*/ 111 w 154"/>
                <a:gd name="T19" fmla="*/ 48 h 58"/>
                <a:gd name="T20" fmla="*/ 111 w 154"/>
                <a:gd name="T21" fmla="*/ 48 h 58"/>
                <a:gd name="T22" fmla="*/ 154 w 154"/>
                <a:gd name="T23" fmla="*/ 3 h 58"/>
                <a:gd name="T24" fmla="*/ 153 w 154"/>
                <a:gd name="T25" fmla="*/ 0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4" h="58">
                  <a:moveTo>
                    <a:pt x="153" y="0"/>
                  </a:moveTo>
                  <a:cubicBezTo>
                    <a:pt x="153" y="0"/>
                    <a:pt x="153" y="0"/>
                    <a:pt x="153" y="0"/>
                  </a:cubicBezTo>
                  <a:cubicBezTo>
                    <a:pt x="154" y="1"/>
                    <a:pt x="154" y="2"/>
                    <a:pt x="154" y="3"/>
                  </a:cubicBezTo>
                  <a:cubicBezTo>
                    <a:pt x="154" y="3"/>
                    <a:pt x="154" y="3"/>
                    <a:pt x="154" y="3"/>
                  </a:cubicBezTo>
                  <a:cubicBezTo>
                    <a:pt x="154" y="3"/>
                    <a:pt x="154" y="3"/>
                    <a:pt x="154" y="3"/>
                  </a:cubicBezTo>
                  <a:cubicBezTo>
                    <a:pt x="109" y="30"/>
                    <a:pt x="53" y="31"/>
                    <a:pt x="0" y="43"/>
                  </a:cubicBezTo>
                  <a:cubicBezTo>
                    <a:pt x="2" y="47"/>
                    <a:pt x="3" y="52"/>
                    <a:pt x="3" y="58"/>
                  </a:cubicBezTo>
                  <a:cubicBezTo>
                    <a:pt x="3" y="58"/>
                    <a:pt x="3" y="58"/>
                    <a:pt x="3" y="58"/>
                  </a:cubicBezTo>
                  <a:cubicBezTo>
                    <a:pt x="110" y="49"/>
                    <a:pt x="110" y="49"/>
                    <a:pt x="110" y="49"/>
                  </a:cubicBezTo>
                  <a:cubicBezTo>
                    <a:pt x="110" y="49"/>
                    <a:pt x="110" y="49"/>
                    <a:pt x="111" y="48"/>
                  </a:cubicBezTo>
                  <a:cubicBezTo>
                    <a:pt x="111" y="48"/>
                    <a:pt x="111" y="48"/>
                    <a:pt x="111" y="48"/>
                  </a:cubicBezTo>
                  <a:cubicBezTo>
                    <a:pt x="117" y="44"/>
                    <a:pt x="154" y="20"/>
                    <a:pt x="154" y="3"/>
                  </a:cubicBezTo>
                  <a:cubicBezTo>
                    <a:pt x="154" y="2"/>
                    <a:pt x="154" y="1"/>
                    <a:pt x="153" y="0"/>
                  </a:cubicBezTo>
                </a:path>
              </a:pathLst>
            </a:custGeom>
            <a:solidFill>
              <a:srgbClr val="DABB9E"/>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sp>
          <p:nvSpPr>
            <p:cNvPr id="17" name="Freeform 179"/>
            <p:cNvSpPr/>
            <p:nvPr/>
          </p:nvSpPr>
          <p:spPr bwMode="auto">
            <a:xfrm>
              <a:off x="9015984" y="3891346"/>
              <a:ext cx="302571" cy="110697"/>
            </a:xfrm>
            <a:custGeom>
              <a:avLst/>
              <a:gdLst>
                <a:gd name="T0" fmla="*/ 49 w 52"/>
                <a:gd name="T1" fmla="*/ 0 h 19"/>
                <a:gd name="T2" fmla="*/ 49 w 52"/>
                <a:gd name="T3" fmla="*/ 0 h 19"/>
                <a:gd name="T4" fmla="*/ 49 w 52"/>
                <a:gd name="T5" fmla="*/ 0 h 19"/>
                <a:gd name="T6" fmla="*/ 3 w 52"/>
                <a:gd name="T7" fmla="*/ 15 h 19"/>
                <a:gd name="T8" fmla="*/ 0 w 52"/>
                <a:gd name="T9" fmla="*/ 19 h 19"/>
                <a:gd name="T10" fmla="*/ 52 w 52"/>
                <a:gd name="T11" fmla="*/ 15 h 19"/>
                <a:gd name="T12" fmla="*/ 49 w 52"/>
                <a:gd name="T13" fmla="*/ 0 h 19"/>
              </a:gdLst>
              <a:ahLst/>
              <a:cxnLst>
                <a:cxn ang="0">
                  <a:pos x="T0" y="T1"/>
                </a:cxn>
                <a:cxn ang="0">
                  <a:pos x="T2" y="T3"/>
                </a:cxn>
                <a:cxn ang="0">
                  <a:pos x="T4" y="T5"/>
                </a:cxn>
                <a:cxn ang="0">
                  <a:pos x="T6" y="T7"/>
                </a:cxn>
                <a:cxn ang="0">
                  <a:pos x="T8" y="T9"/>
                </a:cxn>
                <a:cxn ang="0">
                  <a:pos x="T10" y="T11"/>
                </a:cxn>
                <a:cxn ang="0">
                  <a:pos x="T12" y="T13"/>
                </a:cxn>
              </a:cxnLst>
              <a:rect l="0" t="0" r="r" b="b"/>
              <a:pathLst>
                <a:path w="52" h="19">
                  <a:moveTo>
                    <a:pt x="49" y="0"/>
                  </a:moveTo>
                  <a:cubicBezTo>
                    <a:pt x="49" y="0"/>
                    <a:pt x="49" y="0"/>
                    <a:pt x="49" y="0"/>
                  </a:cubicBezTo>
                  <a:cubicBezTo>
                    <a:pt x="49" y="0"/>
                    <a:pt x="49" y="0"/>
                    <a:pt x="49" y="0"/>
                  </a:cubicBezTo>
                  <a:cubicBezTo>
                    <a:pt x="33" y="4"/>
                    <a:pt x="18" y="8"/>
                    <a:pt x="3" y="15"/>
                  </a:cubicBezTo>
                  <a:cubicBezTo>
                    <a:pt x="0" y="19"/>
                    <a:pt x="0" y="19"/>
                    <a:pt x="0" y="19"/>
                  </a:cubicBezTo>
                  <a:cubicBezTo>
                    <a:pt x="52" y="15"/>
                    <a:pt x="52" y="15"/>
                    <a:pt x="52" y="15"/>
                  </a:cubicBezTo>
                  <a:cubicBezTo>
                    <a:pt x="52" y="9"/>
                    <a:pt x="51" y="4"/>
                    <a:pt x="49" y="0"/>
                  </a:cubicBezTo>
                </a:path>
              </a:pathLst>
            </a:custGeom>
            <a:solidFill>
              <a:srgbClr val="1D1000"/>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pPr defTabSz="1219200">
                <a:defRPr/>
              </a:pPr>
              <a:endParaRPr lang="zh-CN" altLang="en-US">
                <a:solidFill>
                  <a:srgbClr val="5FA080"/>
                </a:solidFill>
                <a:latin typeface="等线"/>
                <a:ea typeface="等线" panose="02010600030101010101" pitchFamily="2" charset="-122"/>
              </a:endParaRPr>
            </a:p>
          </p:txBody>
        </p:sp>
      </p:grpSp>
      <p:sp>
        <p:nvSpPr>
          <p:cNvPr id="18" name="文本框 32"/>
          <p:cNvSpPr txBox="1"/>
          <p:nvPr/>
        </p:nvSpPr>
        <p:spPr>
          <a:xfrm>
            <a:off x="3013894" y="2049755"/>
            <a:ext cx="6201039" cy="1575624"/>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ctr" defTabSz="457200">
              <a:defRPr/>
            </a:pPr>
            <a:r>
              <a:rPr lang="en-US" altLang="zh-CN" sz="8800" b="1" dirty="0">
                <a:ln w="0"/>
                <a:solidFill>
                  <a:srgbClr val="FF0000"/>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TIẾT 2</a:t>
            </a:r>
          </a:p>
        </p:txBody>
      </p:sp>
    </p:spTree>
    <p:extLst>
      <p:ext uri="{BB962C8B-B14F-4D97-AF65-F5344CB8AC3E}">
        <p14:creationId xmlns:p14="http://schemas.microsoft.com/office/powerpoint/2010/main" val="4023865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47"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500"/>
                            </p:stCondLst>
                            <p:childTnLst>
                              <p:par>
                                <p:cTn id="17" presetID="47"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42" presetClass="entr" presetSubtype="0" fill="hold" nodeType="after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1000"/>
                                        <p:tgtEl>
                                          <p:spTgt spid="6"/>
                                        </p:tgtEl>
                                      </p:cBhvr>
                                    </p:animEffect>
                                    <p:anim calcmode="lin" valueType="num">
                                      <p:cBhvr>
                                        <p:cTn id="26" dur="1000" fill="hold"/>
                                        <p:tgtEl>
                                          <p:spTgt spid="6"/>
                                        </p:tgtEl>
                                        <p:attrNameLst>
                                          <p:attrName>ppt_x</p:attrName>
                                        </p:attrNameLst>
                                      </p:cBhvr>
                                      <p:tavLst>
                                        <p:tav tm="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1"/>
                                          </p:val>
                                        </p:tav>
                                        <p:tav tm="100000">
                                          <p:val>
                                            <p:strVal val="#ppt_y"/>
                                          </p:val>
                                        </p:tav>
                                      </p:tavLst>
                                    </p:anim>
                                  </p:childTnLst>
                                </p:cTn>
                              </p:par>
                            </p:childTnLst>
                          </p:cTn>
                        </p:par>
                        <p:par>
                          <p:cTn id="28" fill="hold">
                            <p:stCondLst>
                              <p:cond delay="3500"/>
                            </p:stCondLst>
                            <p:childTnLst>
                              <p:par>
                                <p:cTn id="29" presetID="53" presetClass="entr" presetSubtype="16" fill="hold" grpId="0" nodeType="afterEffect">
                                  <p:stCondLst>
                                    <p:cond delay="0"/>
                                  </p:stCondLst>
                                  <p:childTnLst>
                                    <p:set>
                                      <p:cBhvr>
                                        <p:cTn id="30" dur="2000" fill="hold">
                                          <p:stCondLst>
                                            <p:cond delay="0"/>
                                          </p:stCondLst>
                                        </p:cTn>
                                        <p:tgtEl>
                                          <p:spTgt spid="18"/>
                                        </p:tgtEl>
                                        <p:attrNameLst>
                                          <p:attrName>style.visibility</p:attrName>
                                        </p:attrNameLst>
                                      </p:cBhvr>
                                      <p:to>
                                        <p:strVal val="visible"/>
                                      </p:to>
                                    </p:set>
                                    <p:anim calcmode="lin" valueType="num">
                                      <p:cBhvr>
                                        <p:cTn id="31" dur="2000" fill="hold"/>
                                        <p:tgtEl>
                                          <p:spTgt spid="18"/>
                                        </p:tgtEl>
                                        <p:attrNameLst>
                                          <p:attrName>ppt_w</p:attrName>
                                        </p:attrNameLst>
                                      </p:cBhvr>
                                      <p:tavLst>
                                        <p:tav tm="0">
                                          <p:val>
                                            <p:fltVal val="0"/>
                                          </p:val>
                                        </p:tav>
                                        <p:tav tm="100000">
                                          <p:val>
                                            <p:strVal val="#ppt_w"/>
                                          </p:val>
                                        </p:tav>
                                      </p:tavLst>
                                    </p:anim>
                                    <p:anim calcmode="lin" valueType="num">
                                      <p:cBhvr>
                                        <p:cTn id="32" dur="2000" fill="hold"/>
                                        <p:tgtEl>
                                          <p:spTgt spid="18"/>
                                        </p:tgtEl>
                                        <p:attrNameLst>
                                          <p:attrName>ppt_h</p:attrName>
                                        </p:attrNameLst>
                                      </p:cBhvr>
                                      <p:tavLst>
                                        <p:tav tm="0">
                                          <p:val>
                                            <p:fltVal val="0"/>
                                          </p:val>
                                        </p:tav>
                                        <p:tav tm="100000">
                                          <p:val>
                                            <p:strVal val="#ppt_h"/>
                                          </p:val>
                                        </p:tav>
                                      </p:tavLst>
                                    </p:anim>
                                    <p:animEffect transition="in" filter="fade">
                                      <p:cBhvr>
                                        <p:cTn id="33"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1000"/>
          </a:stretch>
        </a:blipFill>
        <a:effectLst/>
      </p:bgPr>
    </p:bg>
    <p:spTree>
      <p:nvGrpSpPr>
        <p:cNvPr id="1" name=""/>
        <p:cNvGrpSpPr/>
        <p:nvPr/>
      </p:nvGrpSpPr>
      <p:grpSpPr>
        <a:xfrm>
          <a:off x="0" y="0"/>
          <a:ext cx="0" cy="0"/>
          <a:chOff x="0" y="0"/>
          <a:chExt cx="0" cy="0"/>
        </a:xfrm>
      </p:grpSpPr>
      <p:sp>
        <p:nvSpPr>
          <p:cNvPr id="4" name="Rectangle 3"/>
          <p:cNvSpPr/>
          <p:nvPr/>
        </p:nvSpPr>
        <p:spPr>
          <a:xfrm>
            <a:off x="1447006" y="449759"/>
            <a:ext cx="10743407" cy="707886"/>
          </a:xfrm>
          <a:prstGeom prst="rect">
            <a:avLst/>
          </a:prstGeom>
        </p:spPr>
        <p:txBody>
          <a:bodyPr wrap="square">
            <a:spAutoFit/>
          </a:bodyPr>
          <a:lstStyle/>
          <a:p>
            <a:r>
              <a:rPr lang="en-US" sz="4000" b="1" dirty="0">
                <a:solidFill>
                  <a:srgbClr val="FF0000"/>
                </a:solidFill>
                <a:latin typeface="Times New Roman" pitchFamily="18" charset="0"/>
                <a:cs typeface="Times New Roman" pitchFamily="18" charset="0"/>
              </a:rPr>
              <a:t>1.</a:t>
            </a:r>
            <a:r>
              <a:rPr lang="vi-VN" sz="4000" b="1" dirty="0">
                <a:solidFill>
                  <a:srgbClr val="FF0000"/>
                </a:solidFill>
                <a:latin typeface="Times New Roman" pitchFamily="18" charset="0"/>
                <a:cs typeface="Times New Roman" pitchFamily="18" charset="0"/>
              </a:rPr>
              <a:t>Thầy giáo mang giỏ trái cây đến lớp để làm gì?</a:t>
            </a:r>
          </a:p>
        </p:txBody>
      </p:sp>
      <p:sp>
        <p:nvSpPr>
          <p:cNvPr id="5" name="Rectangle 4"/>
          <p:cNvSpPr/>
          <p:nvPr/>
        </p:nvSpPr>
        <p:spPr>
          <a:xfrm>
            <a:off x="6209109" y="1676400"/>
            <a:ext cx="5485725" cy="4247317"/>
          </a:xfrm>
          <a:prstGeom prst="rect">
            <a:avLst/>
          </a:prstGeom>
        </p:spPr>
        <p:txBody>
          <a:bodyPr wrap="square">
            <a:spAutoFit/>
          </a:bodyPr>
          <a:lstStyle/>
          <a:p>
            <a:pPr>
              <a:lnSpc>
                <a:spcPct val="150000"/>
              </a:lnSpc>
            </a:pPr>
            <a:r>
              <a:rPr lang="vi-VN" sz="3600" dirty="0">
                <a:latin typeface="Times New Roman" pitchFamily="18" charset="0"/>
                <a:cs typeface="Times New Roman" pitchFamily="18" charset="0"/>
              </a:rPr>
              <a:t>Thầy giáo mang giỏ trái cây đến lớp để cho các bạn học sinh quan sát và viết đoạn văn tả một loại trái cây mà mình yêu thích.</a:t>
            </a:r>
            <a:endParaRPr lang="en-US" sz="3600" dirty="0">
              <a:latin typeface="Times New Roman" pitchFamily="18" charset="0"/>
              <a:cs typeface="Times New Roman" pitchFamily="18" charset="0"/>
            </a:endParaRPr>
          </a:p>
        </p:txBody>
      </p:sp>
      <p:pic>
        <p:nvPicPr>
          <p:cNvPr id="1026" name="Picture 2" descr="Thầy Giáo, Giáo Viên, Học Tập, Lớp Học, Giáo Dục, Tải hình PNG 191 -  Free.Vector6.c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28750"/>
            <a:ext cx="6056193" cy="54102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rotWithShape="1">
          <a:blip r:embed="rId4" cstate="print">
            <a:extLst>
              <a:ext uri="{28A0092B-C50C-407E-A947-70E740481C1C}">
                <a14:useLocalDpi xmlns:a14="http://schemas.microsoft.com/office/drawing/2010/main" val="0"/>
              </a:ext>
            </a:extLst>
          </a:blip>
          <a:srcRect r="2222" b="7778"/>
          <a:stretch/>
        </p:blipFill>
        <p:spPr>
          <a:xfrm>
            <a:off x="1218406" y="3505200"/>
            <a:ext cx="1576330" cy="1486766"/>
          </a:xfrm>
          <a:prstGeom prst="rect">
            <a:avLst/>
          </a:prstGeom>
        </p:spPr>
      </p:pic>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403" y="-95256"/>
            <a:ext cx="1524006" cy="1524006"/>
          </a:xfrm>
          <a:prstGeom prst="rect">
            <a:avLst/>
          </a:prstGeom>
        </p:spPr>
      </p:pic>
    </p:spTree>
    <p:extLst>
      <p:ext uri="{BB962C8B-B14F-4D97-AF65-F5344CB8AC3E}">
        <p14:creationId xmlns:p14="http://schemas.microsoft.com/office/powerpoint/2010/main" val="41411994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10" presetClass="entr" presetSubtype="0" fill="hold" nodeType="withEffect">
                                  <p:stCondLst>
                                    <p:cond delay="0"/>
                                  </p:stCondLst>
                                  <p:childTnLst>
                                    <p:set>
                                      <p:cBhvr>
                                        <p:cTn id="24" dur="1" fill="hold">
                                          <p:stCondLst>
                                            <p:cond delay="0"/>
                                          </p:stCondLst>
                                        </p:cTn>
                                        <p:tgtEl>
                                          <p:spTgt spid="1026"/>
                                        </p:tgtEl>
                                        <p:attrNameLst>
                                          <p:attrName>style.visibility</p:attrName>
                                        </p:attrNameLst>
                                      </p:cBhvr>
                                      <p:to>
                                        <p:strVal val="visible"/>
                                      </p:to>
                                    </p:set>
                                    <p:animEffect transition="in" filter="fade">
                                      <p:cBhvr>
                                        <p:cTn id="2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r="-11000"/>
          </a:stretch>
        </a:blipFill>
        <a:effectLst/>
      </p:bgPr>
    </p:bg>
    <p:spTree>
      <p:nvGrpSpPr>
        <p:cNvPr id="1" name=""/>
        <p:cNvGrpSpPr/>
        <p:nvPr/>
      </p:nvGrpSpPr>
      <p:grpSpPr>
        <a:xfrm>
          <a:off x="0" y="0"/>
          <a:ext cx="0" cy="0"/>
          <a:chOff x="0" y="0"/>
          <a:chExt cx="0" cy="0"/>
        </a:xfrm>
      </p:grpSpPr>
      <p:sp>
        <p:nvSpPr>
          <p:cNvPr id="2" name="Rectangle 1"/>
          <p:cNvSpPr/>
          <p:nvPr/>
        </p:nvSpPr>
        <p:spPr>
          <a:xfrm>
            <a:off x="1523206" y="381000"/>
            <a:ext cx="10287000" cy="1446550"/>
          </a:xfrm>
          <a:prstGeom prst="rect">
            <a:avLst/>
          </a:prstGeom>
        </p:spPr>
        <p:txBody>
          <a:bodyPr wrap="square">
            <a:spAutoFit/>
          </a:bodyPr>
          <a:lstStyle/>
          <a:p>
            <a:r>
              <a:rPr lang="en-US" sz="4400" b="1" dirty="0">
                <a:solidFill>
                  <a:srgbClr val="FF0000"/>
                </a:solidFill>
                <a:latin typeface="Times New Roman" pitchFamily="18" charset="0"/>
                <a:cs typeface="Times New Roman" pitchFamily="18" charset="0"/>
              </a:rPr>
              <a:t>2. </a:t>
            </a:r>
            <a:r>
              <a:rPr lang="vi-VN" sz="4400" b="1" dirty="0">
                <a:solidFill>
                  <a:srgbClr val="FF0000"/>
                </a:solidFill>
                <a:latin typeface="Times New Roman" pitchFamily="18" charset="0"/>
                <a:cs typeface="Times New Roman" pitchFamily="18" charset="0"/>
              </a:rPr>
              <a:t>Các bạn học sinh đã làm gì với giỏ trái cây đó?</a:t>
            </a:r>
          </a:p>
        </p:txBody>
      </p:sp>
      <p:sp>
        <p:nvSpPr>
          <p:cNvPr id="3" name="Rectangle 2"/>
          <p:cNvSpPr/>
          <p:nvPr/>
        </p:nvSpPr>
        <p:spPr>
          <a:xfrm>
            <a:off x="6323806" y="2133600"/>
            <a:ext cx="5334000" cy="3970318"/>
          </a:xfrm>
          <a:prstGeom prst="rect">
            <a:avLst/>
          </a:prstGeom>
          <a:noFill/>
        </p:spPr>
        <p:txBody>
          <a:bodyPr wrap="square">
            <a:spAutoFit/>
          </a:bodyPr>
          <a:lstStyle/>
          <a:p>
            <a:pPr lvl="0">
              <a:spcAft>
                <a:spcPts val="1200"/>
              </a:spcAft>
            </a:pP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học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sinh</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chuyền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tay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vuốt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ve</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ngắm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nghía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ngửi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những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táo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lê</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chuối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xoài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quýt</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mà</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thầy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đưa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cho</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Các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bạn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cùng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nhau</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ăn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trái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cây</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rồi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nói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cảm</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nhận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mình</a:t>
            </a:r>
            <a:r>
              <a:rPr lang="en-US" sz="3600" dirty="0">
                <a:latin typeface="Times New Roman" pitchFamily="18" charset="0"/>
                <a:cs typeface="Times New Roman" pitchFamily="18" charset="0"/>
              </a:rPr>
              <a:t>.</a:t>
            </a:r>
            <a:endParaRPr lang="vi-VN" sz="3600" dirty="0">
              <a:latin typeface="Times New Roman" pitchFamily="18" charset="0"/>
              <a:cs typeface="Times New Roman" pitchFamily="18" charset="0"/>
            </a:endParaRPr>
          </a:p>
        </p:txBody>
      </p:sp>
      <p:pic>
        <p:nvPicPr>
          <p:cNvPr id="6" name="Picture 5"/>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3333" t="18127" r="-84" b="-2872"/>
          <a:stretch/>
        </p:blipFill>
        <p:spPr bwMode="auto">
          <a:xfrm>
            <a:off x="227806" y="1980575"/>
            <a:ext cx="5860880" cy="4276368"/>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686" y="243215"/>
            <a:ext cx="1524006" cy="1524006"/>
          </a:xfrm>
          <a:prstGeom prst="rect">
            <a:avLst/>
          </a:prstGeom>
        </p:spPr>
      </p:pic>
    </p:spTree>
    <p:extLst>
      <p:ext uri="{BB962C8B-B14F-4D97-AF65-F5344CB8AC3E}">
        <p14:creationId xmlns:p14="http://schemas.microsoft.com/office/powerpoint/2010/main" val="2747166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500"/>
                                        <p:tgtEl>
                                          <p:spTgt spid="3"/>
                                        </p:tgtEl>
                                      </p:cBhvr>
                                    </p:animEffect>
                                  </p:childTnLst>
                                </p:cTn>
                              </p:par>
                              <p:par>
                                <p:cTn id="18" presetID="10" presetClass="entr" presetSubtype="0"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713</TotalTime>
  <Words>516</Words>
  <Application>Microsoft Office PowerPoint</Application>
  <PresentationFormat>Tùy chỉnh</PresentationFormat>
  <Paragraphs>32</Paragraphs>
  <Slides>16</Slides>
  <Notes>1</Notes>
  <HiddenSlides>0</HiddenSlides>
  <MMClips>1</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16</vt:i4>
      </vt:variant>
    </vt:vector>
  </HeadingPairs>
  <TitlesOfParts>
    <vt:vector size="21" baseType="lpstr">
      <vt:lpstr>等线</vt:lpstr>
      <vt:lpstr>Arial</vt:lpstr>
      <vt:lpstr>Calibri</vt:lpstr>
      <vt:lpstr>Times New Roman</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MỘT TIẾT HỌC VUI</dc:title>
  <dc:creator>Huy Duẩn</dc:creator>
  <cp:lastModifiedBy>Hải Đoàn</cp:lastModifiedBy>
  <cp:revision>66</cp:revision>
  <dcterms:created xsi:type="dcterms:W3CDTF">2021-07-17T05:04:48Z</dcterms:created>
  <dcterms:modified xsi:type="dcterms:W3CDTF">2024-09-30T15:14:56Z</dcterms:modified>
</cp:coreProperties>
</file>