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05" r:id="rId3"/>
    <p:sldMasterId id="2147483730" r:id="rId4"/>
    <p:sldMasterId id="2147483746" r:id="rId5"/>
    <p:sldMasterId id="2147483755" r:id="rId6"/>
  </p:sldMasterIdLst>
  <p:notesMasterIdLst>
    <p:notesMasterId r:id="rId26"/>
  </p:notesMasterIdLst>
  <p:sldIdLst>
    <p:sldId id="260" r:id="rId7"/>
    <p:sldId id="11088410" r:id="rId8"/>
    <p:sldId id="408" r:id="rId9"/>
    <p:sldId id="11088446" r:id="rId10"/>
    <p:sldId id="11088420" r:id="rId11"/>
    <p:sldId id="11088442" r:id="rId12"/>
    <p:sldId id="876" r:id="rId13"/>
    <p:sldId id="11088444" r:id="rId14"/>
    <p:sldId id="11088428" r:id="rId15"/>
    <p:sldId id="11088435" r:id="rId16"/>
    <p:sldId id="11088434" r:id="rId17"/>
    <p:sldId id="11088441" r:id="rId18"/>
    <p:sldId id="11088430" r:id="rId19"/>
    <p:sldId id="11088431" r:id="rId20"/>
    <p:sldId id="277" r:id="rId21"/>
    <p:sldId id="11088438" r:id="rId22"/>
    <p:sldId id="11088440" r:id="rId23"/>
    <p:sldId id="11088439" r:id="rId24"/>
    <p:sldId id="110884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7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0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83BB21-0903-4FD0-9D63-EA6AC147F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818077" y="224266"/>
            <a:ext cx="9601829" cy="8783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6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76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94300" cy="6858000"/>
            <a:chOff x="0" y="0"/>
            <a:chExt cx="121943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690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0414"/>
      </p:ext>
    </p:extLst>
  </p:cSld>
  <p:clrMapOvr>
    <a:masterClrMapping/>
  </p:clrMapOvr>
  <p:transition spd="slow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14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12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66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16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1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8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3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078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89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Title 1"/>
          <p:cNvSpPr txBox="1"/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033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53" r:id="rId6"/>
    <p:sldLayoutId id="2147483754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68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702B-488C-46EC-BE73-05D4E5D5A28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9395-A476-4EBD-A7E7-ADBEF59B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4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5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audio" Target="../media/audio2.wav"/><Relationship Id="rId7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5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5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sv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73" y="5549698"/>
            <a:ext cx="1640979" cy="14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3311" y="-146950"/>
            <a:ext cx="1501739" cy="179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94879" y="546584"/>
            <a:ext cx="7518777" cy="51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ĐÔNG HẢI 1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57398" y="1545441"/>
            <a:ext cx="8592548" cy="1216677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0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22" y="4756821"/>
            <a:ext cx="4207090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4050127" y="1088821"/>
            <a:ext cx="448415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9228725" y="5062845"/>
            <a:ext cx="870432" cy="1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89726" y="5640119"/>
            <a:ext cx="800275" cy="5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0" y="3094844"/>
            <a:ext cx="12191999" cy="13603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endParaRPr lang="en-US" sz="1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87940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EM NHẬN BIẾT QUY TẮC AN TOÀN GIAO THÔNG (T1)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5922" y="5353680"/>
            <a:ext cx="426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Huyền</a:t>
            </a:r>
          </a:p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2003</a:t>
            </a:r>
          </a:p>
        </p:txBody>
      </p:sp>
    </p:spTree>
    <p:extLst>
      <p:ext uri="{BB962C8B-B14F-4D97-AF65-F5344CB8AC3E}">
        <p14:creationId xmlns:p14="http://schemas.microsoft.com/office/powerpoint/2010/main" val="36766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66302" y="4917824"/>
            <a:ext cx="10449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qua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AC28E-E60E-4B8C-B41B-FA184BBC1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9" y="308008"/>
            <a:ext cx="8805808" cy="42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48740" y="4994826"/>
            <a:ext cx="10449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2178B-E882-4BB2-AAC3-2A1D77745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04" y="442762"/>
            <a:ext cx="8056344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90D71-123C-1EA4-7409-1F973A15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DB8E64-E962-1BD5-0F09-7D1EA356A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8" y="497841"/>
            <a:ext cx="5692692" cy="3553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B195CB-031D-D18A-5E96-DA84E0F0B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4684"/>
            <a:ext cx="5692692" cy="347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0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" name="Hình chữ nhật: Góc Tròn 130"/>
          <p:cNvSpPr/>
          <p:nvPr/>
        </p:nvSpPr>
        <p:spPr>
          <a:xfrm>
            <a:off x="464185" y="977265"/>
            <a:ext cx="11263630" cy="51447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Hộp Văn bản 131"/>
          <p:cNvSpPr txBox="1"/>
          <p:nvPr/>
        </p:nvSpPr>
        <p:spPr>
          <a:xfrm>
            <a:off x="1044575" y="1295400"/>
            <a:ext cx="9736455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tuân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tắc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an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giao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4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sz="54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?</a:t>
            </a:r>
            <a:endParaRPr kumimoji="0" lang="en-US" altLang="vi-VN" sz="5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>
            <a:fillRect/>
          </a:stretch>
        </p:blipFill>
        <p:spPr>
          <a:xfrm flipH="1">
            <a:off x="-228376" y="3810311"/>
            <a:ext cx="2094608" cy="3365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2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" name="Hộp Văn bản 131"/>
          <p:cNvSpPr txBox="1"/>
          <p:nvPr/>
        </p:nvSpPr>
        <p:spPr>
          <a:xfrm>
            <a:off x="1044575" y="1295400"/>
            <a:ext cx="10806766" cy="461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Tuân thủ đúng quy tắc an toàn giao thông để:</a:t>
            </a:r>
          </a:p>
          <a:p>
            <a:r>
              <a:rPr lang="vi-VN" sz="4400" dirty="0">
                <a:latin typeface="+mj-lt"/>
              </a:rPr>
              <a:t>+ Bảo vệ bản thân, người khác</a:t>
            </a:r>
          </a:p>
          <a:p>
            <a:r>
              <a:rPr lang="vi-VN" sz="4400" dirty="0">
                <a:latin typeface="+mj-lt"/>
              </a:rPr>
              <a:t>+ Giảm thiểu tai nạn</a:t>
            </a:r>
          </a:p>
          <a:p>
            <a:r>
              <a:rPr lang="vi-VN" sz="4400" dirty="0">
                <a:latin typeface="+mj-lt"/>
              </a:rPr>
              <a:t>+ Xây dựng văn hóa giao thông</a:t>
            </a:r>
          </a:p>
          <a:p>
            <a:r>
              <a:rPr lang="vi-VN" sz="4400" dirty="0">
                <a:latin typeface="+mj-lt"/>
              </a:rPr>
              <a:t>+ Đảm bảo an toàn cho mọi người,...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vi-VN" sz="5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>
            <a:fillRect/>
          </a:stretch>
        </p:blipFill>
        <p:spPr>
          <a:xfrm flipH="1">
            <a:off x="-349311" y="4748621"/>
            <a:ext cx="2094608" cy="3365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4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83" y="2596039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1722462" y="1371792"/>
            <a:ext cx="110725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b="1" dirty="0">
                <a:latin typeface="+mj-lt"/>
              </a:rPr>
              <a:t>Khi qua đường, em cần làm gì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2197165" y="1976417"/>
            <a:ext cx="1199308" cy="1013068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2192635" y="3111330"/>
            <a:ext cx="1165188" cy="89655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2386765" y="4452516"/>
            <a:ext cx="1073455" cy="952079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2158515" y="3051040"/>
            <a:ext cx="1199308" cy="1013068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63AC5-D7F8-4C76-94AC-D552C47CA549}"/>
              </a:ext>
            </a:extLst>
          </p:cNvPr>
          <p:cNvSpPr txBox="1"/>
          <p:nvPr/>
        </p:nvSpPr>
        <p:spPr>
          <a:xfrm>
            <a:off x="3770657" y="2127710"/>
            <a:ext cx="6499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Chạy thật nhanh sang đường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21EC0-4EF9-44C0-A161-8DE93799A88B}"/>
              </a:ext>
            </a:extLst>
          </p:cNvPr>
          <p:cNvSpPr txBox="1"/>
          <p:nvPr/>
        </p:nvSpPr>
        <p:spPr>
          <a:xfrm>
            <a:off x="3703603" y="2999064"/>
            <a:ext cx="7234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Quan sát, đi đúng nơi có vạch dành cho người đi bộ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AE32-7940-4D6C-BC01-F0C94664485E}"/>
              </a:ext>
            </a:extLst>
          </p:cNvPr>
          <p:cNvSpPr txBox="1"/>
          <p:nvPr/>
        </p:nvSpPr>
        <p:spPr>
          <a:xfrm>
            <a:off x="3705769" y="4550078"/>
            <a:ext cx="6564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97657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5" y="2584148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438150" y="1443529"/>
            <a:ext cx="110725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1698172" y="2324157"/>
            <a:ext cx="1105412" cy="86177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6611885" y="2656070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4713809" y="4860028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4698484" y="4860027"/>
            <a:ext cx="947601" cy="694025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Quiz image">
            <a:extLst>
              <a:ext uri="{FF2B5EF4-FFF2-40B4-BE49-F238E27FC236}">
                <a16:creationId xmlns:a16="http://schemas.microsoft.com/office/drawing/2014/main" id="{2C2076BB-C184-4661-9712-55CBC27C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639" y="2123396"/>
            <a:ext cx="2981293" cy="20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iz image">
            <a:extLst>
              <a:ext uri="{FF2B5EF4-FFF2-40B4-BE49-F238E27FC236}">
                <a16:creationId xmlns:a16="http://schemas.microsoft.com/office/drawing/2014/main" id="{EF3A5050-3F1D-4DE1-B67F-AAFECB4E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977" y="1991826"/>
            <a:ext cx="2749797" cy="23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iz image">
            <a:extLst>
              <a:ext uri="{FF2B5EF4-FFF2-40B4-BE49-F238E27FC236}">
                <a16:creationId xmlns:a16="http://schemas.microsoft.com/office/drawing/2014/main" id="{12390BCE-F585-474F-861C-5FABC012A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82" y="4016363"/>
            <a:ext cx="2535518" cy="23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20043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5" y="2584148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438150" y="1443529"/>
            <a:ext cx="1107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b="1" dirty="0">
                <a:latin typeface="+mj-lt"/>
              </a:rPr>
              <a:t>Khi qua đường có đèn tín hiệu, em chỉ được đi khi đèn ________ bật sáng.</a:t>
            </a:r>
            <a:endParaRPr lang="vi-VN" sz="3200" dirty="0">
              <a:latin typeface="+mj-lt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1749980" y="2712809"/>
            <a:ext cx="1105412" cy="86177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6611885" y="2656070"/>
            <a:ext cx="1231819" cy="98488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4466651" y="4789963"/>
            <a:ext cx="1276379" cy="1018258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1678360" y="2634149"/>
            <a:ext cx="1190234" cy="987604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A42427-68FB-417E-B2FC-AB4371F5F493}"/>
              </a:ext>
            </a:extLst>
          </p:cNvPr>
          <p:cNvSpPr txBox="1"/>
          <p:nvPr/>
        </p:nvSpPr>
        <p:spPr>
          <a:xfrm>
            <a:off x="3271893" y="2807650"/>
            <a:ext cx="2389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FCDF42-A393-4D78-A698-0169134FAF43}"/>
              </a:ext>
            </a:extLst>
          </p:cNvPr>
          <p:cNvSpPr txBox="1"/>
          <p:nvPr/>
        </p:nvSpPr>
        <p:spPr>
          <a:xfrm>
            <a:off x="6063487" y="4789019"/>
            <a:ext cx="2389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8AC53D-019B-49D9-83C7-8E7C7DDF3071}"/>
              </a:ext>
            </a:extLst>
          </p:cNvPr>
          <p:cNvSpPr txBox="1"/>
          <p:nvPr/>
        </p:nvSpPr>
        <p:spPr>
          <a:xfrm>
            <a:off x="8052503" y="2583284"/>
            <a:ext cx="2389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5209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3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" y="2585195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751114" y="1371792"/>
            <a:ext cx="12043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         </a:t>
            </a:r>
            <a:r>
              <a:rPr lang="vi-VN" sz="3600" b="1" dirty="0">
                <a:latin typeface="+mj-lt"/>
              </a:rPr>
              <a:t>Đường gì mà có đường ray</a:t>
            </a:r>
            <a:endParaRPr lang="vi-VN" sz="3600" dirty="0">
              <a:latin typeface="+mj-lt"/>
            </a:endParaRPr>
          </a:p>
          <a:p>
            <a:pPr algn="ctr"/>
            <a:r>
              <a:rPr lang="vi-VN" sz="3600" b="1" dirty="0">
                <a:latin typeface="+mj-lt"/>
              </a:rPr>
              <a:t>Xình xịch tàu chạy đêm ngày bạn ơi?</a:t>
            </a:r>
            <a:endParaRPr lang="vi-VN" sz="2800" dirty="0">
              <a:latin typeface="+mj-lt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2196184" y="2404987"/>
            <a:ext cx="1199308" cy="1013068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2322039" y="3669632"/>
            <a:ext cx="1073454" cy="90681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2498159" y="4724672"/>
            <a:ext cx="1073455" cy="952079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2288887" y="3624728"/>
            <a:ext cx="1199308" cy="1013068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63AC5-D7F8-4C76-94AC-D552C47CA549}"/>
              </a:ext>
            </a:extLst>
          </p:cNvPr>
          <p:cNvSpPr txBox="1"/>
          <p:nvPr/>
        </p:nvSpPr>
        <p:spPr>
          <a:xfrm>
            <a:off x="3705769" y="2571423"/>
            <a:ext cx="6564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21EC0-4EF9-44C0-A161-8DE93799A88B}"/>
              </a:ext>
            </a:extLst>
          </p:cNvPr>
          <p:cNvSpPr txBox="1"/>
          <p:nvPr/>
        </p:nvSpPr>
        <p:spPr>
          <a:xfrm>
            <a:off x="3768764" y="3502041"/>
            <a:ext cx="723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AE32-7940-4D6C-BC01-F0C94664485E}"/>
              </a:ext>
            </a:extLst>
          </p:cNvPr>
          <p:cNvSpPr txBox="1"/>
          <p:nvPr/>
        </p:nvSpPr>
        <p:spPr>
          <a:xfrm>
            <a:off x="3847837" y="4813055"/>
            <a:ext cx="6564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30180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3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21" name="Picture 20" descr="A close-up of a calculato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5648" b="304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矩形: 圆角 14"/>
          <p:cNvSpPr/>
          <p:nvPr/>
        </p:nvSpPr>
        <p:spPr>
          <a:xfrm>
            <a:off x="3701828" y="2807970"/>
            <a:ext cx="5538470" cy="53403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Trò</a:t>
            </a:r>
            <a:r>
              <a:rPr lang="en-US" altLang="zh-CN" sz="4000" b="1" u="sng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0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chơi</a:t>
            </a:r>
            <a:endParaRPr kumimoji="0" lang="en-US" altLang="zh-CN" sz="4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45" y="3314700"/>
            <a:ext cx="2677611" cy="3279856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415665" y="3903345"/>
            <a:ext cx="5897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quy tắc an toàn giao thông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0821 (1)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5FB64ACB-E913-437B-B666-FC9310CFB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7070" y="57680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0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bldLvl="0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21" name="Picture 20" descr="A close-up of a calculato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5648" b="304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矩形: 圆角 14"/>
          <p:cNvSpPr/>
          <p:nvPr/>
        </p:nvSpPr>
        <p:spPr>
          <a:xfrm>
            <a:off x="3701828" y="2807970"/>
            <a:ext cx="5538470" cy="53403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u="sng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Đạo</a:t>
            </a:r>
            <a:r>
              <a:rPr lang="en-US" altLang="zh-CN" sz="4000" b="1" u="sng" noProof="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000" b="1" u="sng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đức</a:t>
            </a:r>
            <a:endParaRPr kumimoji="0" lang="en-US" altLang="zh-CN" sz="4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45" y="3314700"/>
            <a:ext cx="2677611" cy="3279856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415665" y="3903345"/>
            <a:ext cx="5897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nhận biết quy tắc an toàn giao thông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40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7851" y="345824"/>
            <a:ext cx="11389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nêu các quy tắc an toàn giao thông.</a:t>
            </a:r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C0F8C-401A-B344-1586-9BE3AC3EA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62" t="51688" b="13364"/>
          <a:stretch/>
        </p:blipFill>
        <p:spPr>
          <a:xfrm>
            <a:off x="6916433" y="3835588"/>
            <a:ext cx="3942625" cy="2860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850B0-D53B-56A4-1BC1-4976508B0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" t="17834" r="48770" b="48542"/>
          <a:stretch/>
        </p:blipFill>
        <p:spPr>
          <a:xfrm>
            <a:off x="873534" y="1042515"/>
            <a:ext cx="3942624" cy="2568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D6E98-A243-40B9-8876-D6844754E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62" t="17977" b="48543"/>
          <a:stretch/>
        </p:blipFill>
        <p:spPr>
          <a:xfrm>
            <a:off x="6916433" y="1042515"/>
            <a:ext cx="3942625" cy="2568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25EA3-F26E-9DED-865C-65F5AD86A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" t="51919" r="48770" b="13364"/>
          <a:stretch/>
        </p:blipFill>
        <p:spPr>
          <a:xfrm>
            <a:off x="873533" y="3835588"/>
            <a:ext cx="3942624" cy="2860036"/>
          </a:xfrm>
          <a:prstGeom prst="rect">
            <a:avLst/>
          </a:prstGeom>
        </p:spPr>
      </p:pic>
      <p:pic>
        <p:nvPicPr>
          <p:cNvPr id="7" name="v4.www-y2mate.blog - 2 Minute Timer with Music for Kids Countdown Videos HD (720p)">
            <a:hlinkClick r:id="" action="ppaction://media"/>
            <a:extLst>
              <a:ext uri="{FF2B5EF4-FFF2-40B4-BE49-F238E27FC236}">
                <a16:creationId xmlns:a16="http://schemas.microsoft.com/office/drawing/2014/main" id="{1B2843AF-C142-425A-ACF7-E038BB781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2933" y="3076077"/>
            <a:ext cx="1846723" cy="10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6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80BF6-D7C9-EB03-97E3-6E76CCB35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CE3178-7B58-AFF3-1504-D4E5C11BFB14}"/>
              </a:ext>
            </a:extLst>
          </p:cNvPr>
          <p:cNvSpPr/>
          <p:nvPr/>
        </p:nvSpPr>
        <p:spPr>
          <a:xfrm>
            <a:off x="690933" y="164304"/>
            <a:ext cx="11389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nêu các quy tắc an toàn giao thông.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D167A-4148-32DF-599A-301B3C955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62" t="51688" b="13364"/>
          <a:stretch/>
        </p:blipFill>
        <p:spPr>
          <a:xfrm>
            <a:off x="7055222" y="3395322"/>
            <a:ext cx="3942625" cy="2860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08FE8-59FB-5F74-AD14-FA81F1113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" t="17834" r="48770" b="48542"/>
          <a:stretch/>
        </p:blipFill>
        <p:spPr>
          <a:xfrm>
            <a:off x="873533" y="723095"/>
            <a:ext cx="3942624" cy="2568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4EF2BA-6F21-7232-07E1-16D586540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62" t="17977" b="48543"/>
          <a:stretch/>
        </p:blipFill>
        <p:spPr>
          <a:xfrm>
            <a:off x="6938083" y="653649"/>
            <a:ext cx="3942625" cy="2568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9368F-6A14-73AF-1E10-EAD8F2C3C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" t="51919" r="48770" b="13364"/>
          <a:stretch/>
        </p:blipFill>
        <p:spPr>
          <a:xfrm>
            <a:off x="873533" y="3566555"/>
            <a:ext cx="3942624" cy="2860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D3310-5BC0-DC31-0149-30FF19BE1656}"/>
              </a:ext>
            </a:extLst>
          </p:cNvPr>
          <p:cNvSpPr txBox="1"/>
          <p:nvPr/>
        </p:nvSpPr>
        <p:spPr>
          <a:xfrm>
            <a:off x="529319" y="3222000"/>
            <a:ext cx="4899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 đường ở nơi có vạch kẻ đường</a:t>
            </a:r>
            <a:endParaRPr lang="en-US" sz="2400" b="1" dirty="0">
              <a:solidFill>
                <a:srgbClr val="1BB29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57A7B-9EB7-CCEC-EB1A-51C1E3A827C7}"/>
              </a:ext>
            </a:extLst>
          </p:cNvPr>
          <p:cNvSpPr txBox="1"/>
          <p:nvPr/>
        </p:nvSpPr>
        <p:spPr>
          <a:xfrm>
            <a:off x="6619512" y="3132887"/>
            <a:ext cx="4814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400" b="1" dirty="0">
                <a:latin typeface="Times New Roman" panose="02020603050405020304" pitchFamily="18" charset="0"/>
              </a:rPr>
              <a:t>Thắt dây an toàn khi ngồi trên ô tô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28362-45E9-0CBE-4C76-2AC3DB03E448}"/>
              </a:ext>
            </a:extLst>
          </p:cNvPr>
          <p:cNvSpPr txBox="1"/>
          <p:nvPr/>
        </p:nvSpPr>
        <p:spPr>
          <a:xfrm>
            <a:off x="134471" y="6396335"/>
            <a:ext cx="596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400" b="1" dirty="0">
                <a:latin typeface="Times New Roman" panose="02020603050405020304" pitchFamily="18" charset="0"/>
              </a:rPr>
              <a:t>Mặc áo phao khi đi đò, đi phà,... qua sông.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206A4-5FAB-4FB8-FA41-75761E0BD9C0}"/>
              </a:ext>
            </a:extLst>
          </p:cNvPr>
          <p:cNvSpPr txBox="1"/>
          <p:nvPr/>
        </p:nvSpPr>
        <p:spPr>
          <a:xfrm>
            <a:off x="6558267" y="6201253"/>
            <a:ext cx="55222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Times New Roman" panose="02020603050405020304" pitchFamily="18" charset="0"/>
              </a:rPr>
              <a:t>Đi bộ trên vỉa hè, phần đường dành riêng cho người đi bộ</a:t>
            </a:r>
            <a:endParaRPr lang="en-US" sz="2000" b="1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288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" name="Hình chữ nhật: Góc Tròn 130"/>
          <p:cNvSpPr/>
          <p:nvPr/>
        </p:nvSpPr>
        <p:spPr>
          <a:xfrm>
            <a:off x="464185" y="977265"/>
            <a:ext cx="11263630" cy="51447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Hộp Văn bản 131"/>
          <p:cNvSpPr txBox="1"/>
          <p:nvPr/>
        </p:nvSpPr>
        <p:spPr>
          <a:xfrm>
            <a:off x="1044575" y="1295400"/>
            <a:ext cx="9736455" cy="289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b="1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vi-VN" sz="6600" b="1" kern="0" dirty="0">
              <a:solidFill>
                <a:srgbClr val="0052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vi-VN" sz="5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>
            <a:fillRect/>
          </a:stretch>
        </p:blipFill>
        <p:spPr>
          <a:xfrm flipH="1">
            <a:off x="-228376" y="3810311"/>
            <a:ext cx="2094608" cy="3365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289" y="-477756"/>
            <a:ext cx="12697483" cy="7792810"/>
            <a:chOff x="0" y="0"/>
            <a:chExt cx="25394967" cy="1558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61638" cy="7932644"/>
            </a:xfrm>
            <a:custGeom>
              <a:avLst/>
              <a:gdLst/>
              <a:ahLst/>
              <a:cxnLst/>
              <a:rect l="l" t="t" r="r" b="b"/>
              <a:pathLst>
                <a:path w="12661638" h="7932644">
                  <a:moveTo>
                    <a:pt x="0" y="0"/>
                  </a:moveTo>
                  <a:lnTo>
                    <a:pt x="12661638" y="0"/>
                  </a:lnTo>
                  <a:lnTo>
                    <a:pt x="12661638" y="7932644"/>
                  </a:lnTo>
                  <a:lnTo>
                    <a:pt x="0" y="7932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11404" t="-6449" b="-644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7652977"/>
              <a:ext cx="12661638" cy="7932644"/>
            </a:xfrm>
            <a:custGeom>
              <a:avLst/>
              <a:gdLst/>
              <a:ahLst/>
              <a:cxnLst/>
              <a:rect l="l" t="t" r="r" b="b"/>
              <a:pathLst>
                <a:path w="12661638" h="7932644">
                  <a:moveTo>
                    <a:pt x="0" y="0"/>
                  </a:moveTo>
                  <a:lnTo>
                    <a:pt x="12661638" y="0"/>
                  </a:lnTo>
                  <a:lnTo>
                    <a:pt x="12661638" y="7932643"/>
                  </a:lnTo>
                  <a:lnTo>
                    <a:pt x="0" y="793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11404" t="-6449" b="-644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33329" y="0"/>
              <a:ext cx="12661638" cy="7932644"/>
            </a:xfrm>
            <a:custGeom>
              <a:avLst/>
              <a:gdLst/>
              <a:ahLst/>
              <a:cxnLst/>
              <a:rect l="l" t="t" r="r" b="b"/>
              <a:pathLst>
                <a:path w="12661638" h="7932644">
                  <a:moveTo>
                    <a:pt x="0" y="0"/>
                  </a:moveTo>
                  <a:lnTo>
                    <a:pt x="12661638" y="0"/>
                  </a:lnTo>
                  <a:lnTo>
                    <a:pt x="12661638" y="7932644"/>
                  </a:lnTo>
                  <a:lnTo>
                    <a:pt x="0" y="7932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11404" t="-6449" b="-644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733329" y="7652977"/>
              <a:ext cx="12661638" cy="7932644"/>
            </a:xfrm>
            <a:custGeom>
              <a:avLst/>
              <a:gdLst/>
              <a:ahLst/>
              <a:cxnLst/>
              <a:rect l="l" t="t" r="r" b="b"/>
              <a:pathLst>
                <a:path w="12661638" h="7932644">
                  <a:moveTo>
                    <a:pt x="0" y="0"/>
                  </a:moveTo>
                  <a:lnTo>
                    <a:pt x="12661638" y="0"/>
                  </a:lnTo>
                  <a:lnTo>
                    <a:pt x="12661638" y="7932643"/>
                  </a:lnTo>
                  <a:lnTo>
                    <a:pt x="0" y="793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11404" t="-6449" b="-644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18397" y="3528293"/>
            <a:ext cx="3451325" cy="1270000"/>
            <a:chOff x="0" y="0"/>
            <a:chExt cx="1843484" cy="6783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3484" cy="678355"/>
            </a:xfrm>
            <a:custGeom>
              <a:avLst/>
              <a:gdLst/>
              <a:ahLst/>
              <a:cxnLst/>
              <a:rect l="l" t="t" r="r" b="b"/>
              <a:pathLst>
                <a:path w="1843484" h="678355">
                  <a:moveTo>
                    <a:pt x="35891" y="0"/>
                  </a:moveTo>
                  <a:lnTo>
                    <a:pt x="1807593" y="0"/>
                  </a:lnTo>
                  <a:cubicBezTo>
                    <a:pt x="1827415" y="0"/>
                    <a:pt x="1843484" y="16069"/>
                    <a:pt x="1843484" y="35891"/>
                  </a:cubicBezTo>
                  <a:lnTo>
                    <a:pt x="1843484" y="642464"/>
                  </a:lnTo>
                  <a:cubicBezTo>
                    <a:pt x="1843484" y="662286"/>
                    <a:pt x="1827415" y="678355"/>
                    <a:pt x="1807593" y="678355"/>
                  </a:cubicBezTo>
                  <a:lnTo>
                    <a:pt x="35891" y="678355"/>
                  </a:lnTo>
                  <a:cubicBezTo>
                    <a:pt x="16069" y="678355"/>
                    <a:pt x="0" y="662286"/>
                    <a:pt x="0" y="642464"/>
                  </a:cubicBezTo>
                  <a:lnTo>
                    <a:pt x="0" y="35891"/>
                  </a:lnTo>
                  <a:cubicBezTo>
                    <a:pt x="0" y="16069"/>
                    <a:pt x="16069" y="0"/>
                    <a:pt x="35891" y="0"/>
                  </a:cubicBezTo>
                  <a:close/>
                </a:path>
              </a:pathLst>
            </a:custGeom>
            <a:solidFill>
              <a:srgbClr val="F6D89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43484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8215" y="3810215"/>
            <a:ext cx="3451225" cy="1270000"/>
            <a:chOff x="0" y="0"/>
            <a:chExt cx="1843430" cy="6783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3430" cy="678355"/>
            </a:xfrm>
            <a:custGeom>
              <a:avLst/>
              <a:gdLst/>
              <a:ahLst/>
              <a:cxnLst/>
              <a:rect l="l" t="t" r="r" b="b"/>
              <a:pathLst>
                <a:path w="1843430" h="678355">
                  <a:moveTo>
                    <a:pt x="35892" y="0"/>
                  </a:moveTo>
                  <a:lnTo>
                    <a:pt x="1807539" y="0"/>
                  </a:lnTo>
                  <a:cubicBezTo>
                    <a:pt x="1817058" y="0"/>
                    <a:pt x="1826187" y="3781"/>
                    <a:pt x="1832918" y="10512"/>
                  </a:cubicBezTo>
                  <a:cubicBezTo>
                    <a:pt x="1839649" y="17243"/>
                    <a:pt x="1843430" y="26373"/>
                    <a:pt x="1843430" y="35892"/>
                  </a:cubicBezTo>
                  <a:lnTo>
                    <a:pt x="1843430" y="642463"/>
                  </a:lnTo>
                  <a:cubicBezTo>
                    <a:pt x="1843430" y="651982"/>
                    <a:pt x="1839649" y="661112"/>
                    <a:pt x="1832918" y="667843"/>
                  </a:cubicBezTo>
                  <a:cubicBezTo>
                    <a:pt x="1826187" y="674574"/>
                    <a:pt x="1817058" y="678355"/>
                    <a:pt x="1807539" y="678355"/>
                  </a:cubicBezTo>
                  <a:lnTo>
                    <a:pt x="35892" y="678355"/>
                  </a:lnTo>
                  <a:cubicBezTo>
                    <a:pt x="26373" y="678355"/>
                    <a:pt x="17243" y="674574"/>
                    <a:pt x="10512" y="667843"/>
                  </a:cubicBezTo>
                  <a:cubicBezTo>
                    <a:pt x="3781" y="661112"/>
                    <a:pt x="0" y="651982"/>
                    <a:pt x="0" y="642463"/>
                  </a:cubicBezTo>
                  <a:lnTo>
                    <a:pt x="0" y="35892"/>
                  </a:lnTo>
                  <a:cubicBezTo>
                    <a:pt x="0" y="26373"/>
                    <a:pt x="3781" y="17243"/>
                    <a:pt x="10512" y="10512"/>
                  </a:cubicBezTo>
                  <a:cubicBezTo>
                    <a:pt x="17243" y="3781"/>
                    <a:pt x="26373" y="0"/>
                    <a:pt x="35892" y="0"/>
                  </a:cubicBezTo>
                  <a:close/>
                </a:path>
              </a:pathLst>
            </a:custGeom>
            <a:solidFill>
              <a:srgbClr val="F6D89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843430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46257" y="481030"/>
            <a:ext cx="3451325" cy="1270000"/>
            <a:chOff x="0" y="0"/>
            <a:chExt cx="1843484" cy="6783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3484" cy="678355"/>
            </a:xfrm>
            <a:custGeom>
              <a:avLst/>
              <a:gdLst/>
              <a:ahLst/>
              <a:cxnLst/>
              <a:rect l="l" t="t" r="r" b="b"/>
              <a:pathLst>
                <a:path w="1843484" h="678355">
                  <a:moveTo>
                    <a:pt x="35891" y="0"/>
                  </a:moveTo>
                  <a:lnTo>
                    <a:pt x="1807593" y="0"/>
                  </a:lnTo>
                  <a:cubicBezTo>
                    <a:pt x="1827415" y="0"/>
                    <a:pt x="1843484" y="16069"/>
                    <a:pt x="1843484" y="35891"/>
                  </a:cubicBezTo>
                  <a:lnTo>
                    <a:pt x="1843484" y="642464"/>
                  </a:lnTo>
                  <a:cubicBezTo>
                    <a:pt x="1843484" y="662286"/>
                    <a:pt x="1827415" y="678355"/>
                    <a:pt x="1807593" y="678355"/>
                  </a:cubicBezTo>
                  <a:lnTo>
                    <a:pt x="35891" y="678355"/>
                  </a:lnTo>
                  <a:cubicBezTo>
                    <a:pt x="16069" y="678355"/>
                    <a:pt x="0" y="662286"/>
                    <a:pt x="0" y="642464"/>
                  </a:cubicBezTo>
                  <a:lnTo>
                    <a:pt x="0" y="35891"/>
                  </a:lnTo>
                  <a:cubicBezTo>
                    <a:pt x="0" y="16069"/>
                    <a:pt x="16069" y="0"/>
                    <a:pt x="35891" y="0"/>
                  </a:cubicBezTo>
                  <a:close/>
                </a:path>
              </a:pathLst>
            </a:custGeom>
            <a:solidFill>
              <a:srgbClr val="ACC8DC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843484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15132" y="434816"/>
            <a:ext cx="3451225" cy="1270000"/>
            <a:chOff x="0" y="0"/>
            <a:chExt cx="1843430" cy="6783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43430" cy="678355"/>
            </a:xfrm>
            <a:custGeom>
              <a:avLst/>
              <a:gdLst/>
              <a:ahLst/>
              <a:cxnLst/>
              <a:rect l="l" t="t" r="r" b="b"/>
              <a:pathLst>
                <a:path w="1843430" h="678355">
                  <a:moveTo>
                    <a:pt x="35892" y="0"/>
                  </a:moveTo>
                  <a:lnTo>
                    <a:pt x="1807539" y="0"/>
                  </a:lnTo>
                  <a:cubicBezTo>
                    <a:pt x="1817058" y="0"/>
                    <a:pt x="1826187" y="3781"/>
                    <a:pt x="1832918" y="10512"/>
                  </a:cubicBezTo>
                  <a:cubicBezTo>
                    <a:pt x="1839649" y="17243"/>
                    <a:pt x="1843430" y="26373"/>
                    <a:pt x="1843430" y="35892"/>
                  </a:cubicBezTo>
                  <a:lnTo>
                    <a:pt x="1843430" y="642463"/>
                  </a:lnTo>
                  <a:cubicBezTo>
                    <a:pt x="1843430" y="651982"/>
                    <a:pt x="1839649" y="661112"/>
                    <a:pt x="1832918" y="667843"/>
                  </a:cubicBezTo>
                  <a:cubicBezTo>
                    <a:pt x="1826187" y="674574"/>
                    <a:pt x="1817058" y="678355"/>
                    <a:pt x="1807539" y="678355"/>
                  </a:cubicBezTo>
                  <a:lnTo>
                    <a:pt x="35892" y="678355"/>
                  </a:lnTo>
                  <a:cubicBezTo>
                    <a:pt x="26373" y="678355"/>
                    <a:pt x="17243" y="674574"/>
                    <a:pt x="10512" y="667843"/>
                  </a:cubicBezTo>
                  <a:cubicBezTo>
                    <a:pt x="3781" y="661112"/>
                    <a:pt x="0" y="651982"/>
                    <a:pt x="0" y="642463"/>
                  </a:cubicBezTo>
                  <a:lnTo>
                    <a:pt x="0" y="35892"/>
                  </a:lnTo>
                  <a:cubicBezTo>
                    <a:pt x="0" y="26373"/>
                    <a:pt x="3781" y="17243"/>
                    <a:pt x="10512" y="10512"/>
                  </a:cubicBezTo>
                  <a:cubicBezTo>
                    <a:pt x="17243" y="3781"/>
                    <a:pt x="26373" y="0"/>
                    <a:pt x="35892" y="0"/>
                  </a:cubicBezTo>
                  <a:close/>
                </a:path>
              </a:pathLst>
            </a:custGeom>
            <a:solidFill>
              <a:srgbClr val="F0AECA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843430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099563" y="2879100"/>
            <a:ext cx="413699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6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QUY TẮC AN TOÀN GIAO THÔNG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033793" y="5142437"/>
            <a:ext cx="3451325" cy="1270000"/>
            <a:chOff x="0" y="0"/>
            <a:chExt cx="1843484" cy="6783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43484" cy="678355"/>
            </a:xfrm>
            <a:custGeom>
              <a:avLst/>
              <a:gdLst/>
              <a:ahLst/>
              <a:cxnLst/>
              <a:rect l="l" t="t" r="r" b="b"/>
              <a:pathLst>
                <a:path w="1843484" h="678355">
                  <a:moveTo>
                    <a:pt x="35891" y="0"/>
                  </a:moveTo>
                  <a:lnTo>
                    <a:pt x="1807593" y="0"/>
                  </a:lnTo>
                  <a:cubicBezTo>
                    <a:pt x="1827415" y="0"/>
                    <a:pt x="1843484" y="16069"/>
                    <a:pt x="1843484" y="35891"/>
                  </a:cubicBezTo>
                  <a:lnTo>
                    <a:pt x="1843484" y="642464"/>
                  </a:lnTo>
                  <a:cubicBezTo>
                    <a:pt x="1843484" y="662286"/>
                    <a:pt x="1827415" y="678355"/>
                    <a:pt x="1807593" y="678355"/>
                  </a:cubicBezTo>
                  <a:lnTo>
                    <a:pt x="35891" y="678355"/>
                  </a:lnTo>
                  <a:cubicBezTo>
                    <a:pt x="16069" y="678355"/>
                    <a:pt x="0" y="662286"/>
                    <a:pt x="0" y="642464"/>
                  </a:cubicBezTo>
                  <a:lnTo>
                    <a:pt x="0" y="35891"/>
                  </a:lnTo>
                  <a:cubicBezTo>
                    <a:pt x="0" y="16069"/>
                    <a:pt x="16069" y="0"/>
                    <a:pt x="35891" y="0"/>
                  </a:cubicBezTo>
                  <a:close/>
                </a:path>
              </a:pathLst>
            </a:custGeom>
            <a:solidFill>
              <a:srgbClr val="F0AECA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843484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33068" y="5362970"/>
            <a:ext cx="3451225" cy="1270000"/>
            <a:chOff x="0" y="0"/>
            <a:chExt cx="1843430" cy="6783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43430" cy="678355"/>
            </a:xfrm>
            <a:custGeom>
              <a:avLst/>
              <a:gdLst/>
              <a:ahLst/>
              <a:cxnLst/>
              <a:rect l="l" t="t" r="r" b="b"/>
              <a:pathLst>
                <a:path w="1843430" h="678355">
                  <a:moveTo>
                    <a:pt x="35892" y="0"/>
                  </a:moveTo>
                  <a:lnTo>
                    <a:pt x="1807539" y="0"/>
                  </a:lnTo>
                  <a:cubicBezTo>
                    <a:pt x="1817058" y="0"/>
                    <a:pt x="1826187" y="3781"/>
                    <a:pt x="1832918" y="10512"/>
                  </a:cubicBezTo>
                  <a:cubicBezTo>
                    <a:pt x="1839649" y="17243"/>
                    <a:pt x="1843430" y="26373"/>
                    <a:pt x="1843430" y="35892"/>
                  </a:cubicBezTo>
                  <a:lnTo>
                    <a:pt x="1843430" y="642463"/>
                  </a:lnTo>
                  <a:cubicBezTo>
                    <a:pt x="1843430" y="651982"/>
                    <a:pt x="1839649" y="661112"/>
                    <a:pt x="1832918" y="667843"/>
                  </a:cubicBezTo>
                  <a:cubicBezTo>
                    <a:pt x="1826187" y="674574"/>
                    <a:pt x="1817058" y="678355"/>
                    <a:pt x="1807539" y="678355"/>
                  </a:cubicBezTo>
                  <a:lnTo>
                    <a:pt x="35892" y="678355"/>
                  </a:lnTo>
                  <a:cubicBezTo>
                    <a:pt x="26373" y="678355"/>
                    <a:pt x="17243" y="674574"/>
                    <a:pt x="10512" y="667843"/>
                  </a:cubicBezTo>
                  <a:cubicBezTo>
                    <a:pt x="3781" y="661112"/>
                    <a:pt x="0" y="651982"/>
                    <a:pt x="0" y="642463"/>
                  </a:cubicBezTo>
                  <a:lnTo>
                    <a:pt x="0" y="35892"/>
                  </a:lnTo>
                  <a:cubicBezTo>
                    <a:pt x="0" y="26373"/>
                    <a:pt x="3781" y="17243"/>
                    <a:pt x="10512" y="10512"/>
                  </a:cubicBezTo>
                  <a:cubicBezTo>
                    <a:pt x="17243" y="3781"/>
                    <a:pt x="26373" y="0"/>
                    <a:pt x="35892" y="0"/>
                  </a:cubicBezTo>
                  <a:close/>
                </a:path>
              </a:pathLst>
            </a:custGeom>
            <a:solidFill>
              <a:srgbClr val="ACC8DC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843430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sp>
        <p:nvSpPr>
          <p:cNvPr id="26" name="Freeform 26"/>
          <p:cNvSpPr/>
          <p:nvPr/>
        </p:nvSpPr>
        <p:spPr>
          <a:xfrm rot="4734653">
            <a:off x="5300594" y="2075314"/>
            <a:ext cx="805881" cy="428702"/>
          </a:xfrm>
          <a:custGeom>
            <a:avLst/>
            <a:gdLst/>
            <a:ahLst/>
            <a:cxnLst/>
            <a:rect l="l" t="t" r="r" b="b"/>
            <a:pathLst>
              <a:path w="1208822" h="643053">
                <a:moveTo>
                  <a:pt x="0" y="0"/>
                </a:moveTo>
                <a:lnTo>
                  <a:pt x="1208822" y="0"/>
                </a:lnTo>
                <a:lnTo>
                  <a:pt x="1208822" y="643053"/>
                </a:lnTo>
                <a:lnTo>
                  <a:pt x="0" y="64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0490090">
            <a:off x="7413016" y="4075264"/>
            <a:ext cx="805881" cy="428702"/>
          </a:xfrm>
          <a:custGeom>
            <a:avLst/>
            <a:gdLst/>
            <a:ahLst/>
            <a:cxnLst/>
            <a:rect l="l" t="t" r="r" b="b"/>
            <a:pathLst>
              <a:path w="1208822" h="643053">
                <a:moveTo>
                  <a:pt x="0" y="0"/>
                </a:moveTo>
                <a:lnTo>
                  <a:pt x="1208822" y="0"/>
                </a:lnTo>
                <a:lnTo>
                  <a:pt x="1208822" y="643053"/>
                </a:lnTo>
                <a:lnTo>
                  <a:pt x="0" y="64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866315">
            <a:off x="4609874" y="4474170"/>
            <a:ext cx="805881" cy="428702"/>
          </a:xfrm>
          <a:custGeom>
            <a:avLst/>
            <a:gdLst/>
            <a:ahLst/>
            <a:cxnLst/>
            <a:rect l="l" t="t" r="r" b="b"/>
            <a:pathLst>
              <a:path w="1208822" h="643053">
                <a:moveTo>
                  <a:pt x="0" y="0"/>
                </a:moveTo>
                <a:lnTo>
                  <a:pt x="1208822" y="0"/>
                </a:lnTo>
                <a:lnTo>
                  <a:pt x="1208822" y="643053"/>
                </a:lnTo>
                <a:lnTo>
                  <a:pt x="0" y="64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7858741" flipH="1">
            <a:off x="4325555" y="3423605"/>
            <a:ext cx="445887" cy="842743"/>
          </a:xfrm>
          <a:custGeom>
            <a:avLst/>
            <a:gdLst/>
            <a:ahLst/>
            <a:cxnLst/>
            <a:rect l="l" t="t" r="r" b="b"/>
            <a:pathLst>
              <a:path w="668831" h="1264114">
                <a:moveTo>
                  <a:pt x="668831" y="0"/>
                </a:moveTo>
                <a:lnTo>
                  <a:pt x="0" y="0"/>
                </a:lnTo>
                <a:lnTo>
                  <a:pt x="0" y="1264113"/>
                </a:lnTo>
                <a:lnTo>
                  <a:pt x="668831" y="1264113"/>
                </a:lnTo>
                <a:lnTo>
                  <a:pt x="6688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8997309">
            <a:off x="6599208" y="1771929"/>
            <a:ext cx="445887" cy="842743"/>
          </a:xfrm>
          <a:custGeom>
            <a:avLst/>
            <a:gdLst/>
            <a:ahLst/>
            <a:cxnLst/>
            <a:rect l="l" t="t" r="r" b="b"/>
            <a:pathLst>
              <a:path w="668831" h="1264114">
                <a:moveTo>
                  <a:pt x="0" y="0"/>
                </a:moveTo>
                <a:lnTo>
                  <a:pt x="668831" y="0"/>
                </a:lnTo>
                <a:lnTo>
                  <a:pt x="668831" y="1264114"/>
                </a:lnTo>
                <a:lnTo>
                  <a:pt x="0" y="1264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03571" flipH="1">
            <a:off x="6472028" y="4358661"/>
            <a:ext cx="445887" cy="842743"/>
          </a:xfrm>
          <a:custGeom>
            <a:avLst/>
            <a:gdLst/>
            <a:ahLst/>
            <a:cxnLst/>
            <a:rect l="l" t="t" r="r" b="b"/>
            <a:pathLst>
              <a:path w="668831" h="1264114">
                <a:moveTo>
                  <a:pt x="668831" y="0"/>
                </a:moveTo>
                <a:lnTo>
                  <a:pt x="0" y="0"/>
                </a:lnTo>
                <a:lnTo>
                  <a:pt x="0" y="1264113"/>
                </a:lnTo>
                <a:lnTo>
                  <a:pt x="668831" y="1264113"/>
                </a:lnTo>
                <a:lnTo>
                  <a:pt x="6688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79233" y="5204988"/>
            <a:ext cx="248751" cy="315965"/>
          </a:xfrm>
          <a:custGeom>
            <a:avLst/>
            <a:gdLst/>
            <a:ahLst/>
            <a:cxnLst/>
            <a:rect l="l" t="t" r="r" b="b"/>
            <a:pathLst>
              <a:path w="373126" h="473948">
                <a:moveTo>
                  <a:pt x="0" y="0"/>
                </a:moveTo>
                <a:lnTo>
                  <a:pt x="373127" y="0"/>
                </a:lnTo>
                <a:lnTo>
                  <a:pt x="373127" y="473948"/>
                </a:lnTo>
                <a:lnTo>
                  <a:pt x="0" y="473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926744" y="2078219"/>
            <a:ext cx="3451325" cy="1270000"/>
            <a:chOff x="0" y="0"/>
            <a:chExt cx="1843484" cy="67835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843484" cy="678355"/>
            </a:xfrm>
            <a:custGeom>
              <a:avLst/>
              <a:gdLst/>
              <a:ahLst/>
              <a:cxnLst/>
              <a:rect l="l" t="t" r="r" b="b"/>
              <a:pathLst>
                <a:path w="1843484" h="678355">
                  <a:moveTo>
                    <a:pt x="35891" y="0"/>
                  </a:moveTo>
                  <a:lnTo>
                    <a:pt x="1807593" y="0"/>
                  </a:lnTo>
                  <a:cubicBezTo>
                    <a:pt x="1827415" y="0"/>
                    <a:pt x="1843484" y="16069"/>
                    <a:pt x="1843484" y="35891"/>
                  </a:cubicBezTo>
                  <a:lnTo>
                    <a:pt x="1843484" y="642464"/>
                  </a:lnTo>
                  <a:cubicBezTo>
                    <a:pt x="1843484" y="662286"/>
                    <a:pt x="1827415" y="678355"/>
                    <a:pt x="1807593" y="678355"/>
                  </a:cubicBezTo>
                  <a:lnTo>
                    <a:pt x="35891" y="678355"/>
                  </a:lnTo>
                  <a:cubicBezTo>
                    <a:pt x="16069" y="678355"/>
                    <a:pt x="0" y="662286"/>
                    <a:pt x="0" y="642464"/>
                  </a:cubicBezTo>
                  <a:lnTo>
                    <a:pt x="0" y="35891"/>
                  </a:lnTo>
                  <a:cubicBezTo>
                    <a:pt x="0" y="16069"/>
                    <a:pt x="16069" y="0"/>
                    <a:pt x="35891" y="0"/>
                  </a:cubicBezTo>
                  <a:close/>
                </a:path>
              </a:pathLst>
            </a:custGeom>
            <a:solidFill>
              <a:srgbClr val="ACC8DC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1843484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952360" y="2212887"/>
            <a:ext cx="345132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Dừng lại khi có đèn đỏ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endParaRPr lang="en-US" sz="26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37" name="Freeform 37"/>
          <p:cNvSpPr/>
          <p:nvPr/>
        </p:nvSpPr>
        <p:spPr>
          <a:xfrm rot="7858741" flipH="1">
            <a:off x="4619443" y="2378955"/>
            <a:ext cx="445887" cy="842743"/>
          </a:xfrm>
          <a:custGeom>
            <a:avLst/>
            <a:gdLst/>
            <a:ahLst/>
            <a:cxnLst/>
            <a:rect l="l" t="t" r="r" b="b"/>
            <a:pathLst>
              <a:path w="668831" h="1264114">
                <a:moveTo>
                  <a:pt x="668831" y="0"/>
                </a:moveTo>
                <a:lnTo>
                  <a:pt x="0" y="0"/>
                </a:lnTo>
                <a:lnTo>
                  <a:pt x="0" y="1264114"/>
                </a:lnTo>
                <a:lnTo>
                  <a:pt x="668831" y="1264114"/>
                </a:lnTo>
                <a:lnTo>
                  <a:pt x="6688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8458680" y="2034676"/>
            <a:ext cx="3451225" cy="1270000"/>
            <a:chOff x="0" y="0"/>
            <a:chExt cx="1843430" cy="67835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843430" cy="678355"/>
            </a:xfrm>
            <a:custGeom>
              <a:avLst/>
              <a:gdLst/>
              <a:ahLst/>
              <a:cxnLst/>
              <a:rect l="l" t="t" r="r" b="b"/>
              <a:pathLst>
                <a:path w="1843430" h="678355">
                  <a:moveTo>
                    <a:pt x="35892" y="0"/>
                  </a:moveTo>
                  <a:lnTo>
                    <a:pt x="1807539" y="0"/>
                  </a:lnTo>
                  <a:cubicBezTo>
                    <a:pt x="1817058" y="0"/>
                    <a:pt x="1826187" y="3781"/>
                    <a:pt x="1832918" y="10512"/>
                  </a:cubicBezTo>
                  <a:cubicBezTo>
                    <a:pt x="1839649" y="17243"/>
                    <a:pt x="1843430" y="26373"/>
                    <a:pt x="1843430" y="35892"/>
                  </a:cubicBezTo>
                  <a:lnTo>
                    <a:pt x="1843430" y="642463"/>
                  </a:lnTo>
                  <a:cubicBezTo>
                    <a:pt x="1843430" y="651982"/>
                    <a:pt x="1839649" y="661112"/>
                    <a:pt x="1832918" y="667843"/>
                  </a:cubicBezTo>
                  <a:cubicBezTo>
                    <a:pt x="1826187" y="674574"/>
                    <a:pt x="1817058" y="678355"/>
                    <a:pt x="1807539" y="678355"/>
                  </a:cubicBezTo>
                  <a:lnTo>
                    <a:pt x="35892" y="678355"/>
                  </a:lnTo>
                  <a:cubicBezTo>
                    <a:pt x="26373" y="678355"/>
                    <a:pt x="17243" y="674574"/>
                    <a:pt x="10512" y="667843"/>
                  </a:cubicBezTo>
                  <a:cubicBezTo>
                    <a:pt x="3781" y="661112"/>
                    <a:pt x="0" y="651982"/>
                    <a:pt x="0" y="642463"/>
                  </a:cubicBezTo>
                  <a:lnTo>
                    <a:pt x="0" y="35892"/>
                  </a:lnTo>
                  <a:cubicBezTo>
                    <a:pt x="0" y="26373"/>
                    <a:pt x="3781" y="17243"/>
                    <a:pt x="10512" y="10512"/>
                  </a:cubicBezTo>
                  <a:cubicBezTo>
                    <a:pt x="17243" y="3781"/>
                    <a:pt x="26373" y="0"/>
                    <a:pt x="35892" y="0"/>
                  </a:cubicBezTo>
                  <a:close/>
                </a:path>
              </a:pathLst>
            </a:custGeom>
            <a:solidFill>
              <a:srgbClr val="F6D89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843430" cy="706930"/>
            </a:xfrm>
            <a:prstGeom prst="rect">
              <a:avLst/>
            </a:prstGeom>
          </p:spPr>
          <p:txBody>
            <a:bodyPr lIns="25049" tIns="25049" rIns="25049" bIns="25049" rtlCol="0" anchor="ctr"/>
            <a:lstStyle/>
            <a:p>
              <a:pPr algn="ctr">
                <a:lnSpc>
                  <a:spcPts val="1119"/>
                </a:lnSpc>
              </a:pPr>
              <a:endParaRPr sz="1200"/>
            </a:p>
          </p:txBody>
        </p:sp>
      </p:grpSp>
      <p:sp>
        <p:nvSpPr>
          <p:cNvPr id="41" name="Freeform 41"/>
          <p:cNvSpPr/>
          <p:nvPr/>
        </p:nvSpPr>
        <p:spPr>
          <a:xfrm rot="-8997309">
            <a:off x="7744665" y="2406929"/>
            <a:ext cx="445887" cy="842743"/>
          </a:xfrm>
          <a:custGeom>
            <a:avLst/>
            <a:gdLst/>
            <a:ahLst/>
            <a:cxnLst/>
            <a:rect l="l" t="t" r="r" b="b"/>
            <a:pathLst>
              <a:path w="668831" h="1264114">
                <a:moveTo>
                  <a:pt x="0" y="0"/>
                </a:moveTo>
                <a:lnTo>
                  <a:pt x="668831" y="0"/>
                </a:lnTo>
                <a:lnTo>
                  <a:pt x="668831" y="1264114"/>
                </a:lnTo>
                <a:lnTo>
                  <a:pt x="0" y="1264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89726" y="242840"/>
            <a:ext cx="1638928" cy="1707217"/>
          </a:xfrm>
          <a:custGeom>
            <a:avLst/>
            <a:gdLst/>
            <a:ahLst/>
            <a:cxnLst/>
            <a:rect l="l" t="t" r="r" b="b"/>
            <a:pathLst>
              <a:path w="2458392" h="2560825">
                <a:moveTo>
                  <a:pt x="0" y="0"/>
                </a:moveTo>
                <a:lnTo>
                  <a:pt x="2458392" y="0"/>
                </a:lnTo>
                <a:lnTo>
                  <a:pt x="2458392" y="2560825"/>
                </a:lnTo>
                <a:lnTo>
                  <a:pt x="0" y="2560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0304378" y="5420738"/>
            <a:ext cx="1958731" cy="1759593"/>
          </a:xfrm>
          <a:custGeom>
            <a:avLst/>
            <a:gdLst/>
            <a:ahLst/>
            <a:cxnLst/>
            <a:rect l="l" t="t" r="r" b="b"/>
            <a:pathLst>
              <a:path w="2938096" h="2639390">
                <a:moveTo>
                  <a:pt x="0" y="0"/>
                </a:moveTo>
                <a:lnTo>
                  <a:pt x="2938096" y="0"/>
                </a:lnTo>
                <a:lnTo>
                  <a:pt x="2938096" y="2639390"/>
                </a:lnTo>
                <a:lnTo>
                  <a:pt x="0" y="2639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88499" y="4995361"/>
            <a:ext cx="1957809" cy="1910644"/>
          </a:xfrm>
          <a:custGeom>
            <a:avLst/>
            <a:gdLst/>
            <a:ahLst/>
            <a:cxnLst/>
            <a:rect l="l" t="t" r="r" b="b"/>
            <a:pathLst>
              <a:path w="2936714" h="2865966">
                <a:moveTo>
                  <a:pt x="0" y="0"/>
                </a:moveTo>
                <a:lnTo>
                  <a:pt x="2936714" y="0"/>
                </a:lnTo>
                <a:lnTo>
                  <a:pt x="2936714" y="2865966"/>
                </a:lnTo>
                <a:lnTo>
                  <a:pt x="0" y="2865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3046349" y="719698"/>
            <a:ext cx="337184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Qua đường ở nơi có vạch kẻ đường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8397" y="3677131"/>
            <a:ext cx="34513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Thắt dây an toàn khi ngồi trên ô tô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160608" y="5107901"/>
            <a:ext cx="32550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Mặc áo phao khi đi đò, đi phà,... qua sông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098929" y="521732"/>
            <a:ext cx="3601255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3"/>
              </a:lnSpc>
              <a:spcBef>
                <a:spcPct val="0"/>
              </a:spcBef>
            </a:pPr>
            <a:r>
              <a:rPr lang="en-US" sz="2277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Đi bộ trên vỉa hè, phần đường dành riêng cho người đi bộ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371568" y="3966899"/>
            <a:ext cx="34512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Đội mũ bảo hiểm khi tham gia giao thông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822151" y="5520953"/>
            <a:ext cx="3201676" cy="101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3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uống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rượu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bia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thì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lái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xe</a:t>
            </a:r>
            <a:r>
              <a:rPr lang="en-US" sz="280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,...</a:t>
            </a:r>
          </a:p>
          <a:p>
            <a:pPr algn="ctr">
              <a:lnSpc>
                <a:spcPts val="2653"/>
              </a:lnSpc>
              <a:spcBef>
                <a:spcPct val="0"/>
              </a:spcBef>
            </a:pPr>
            <a:endParaRPr lang="en-US" sz="2211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458680" y="2275070"/>
            <a:ext cx="34512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Không đi xe hàng hai, hàng ba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7851" y="345824"/>
            <a:ext cx="11439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Việc làm của các bạn trong tranh gây ra hậu quả gì ?</a:t>
            </a:r>
            <a:endParaRPr lang="en-US" sz="2696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AC28E-E60E-4B8C-B41B-FA184BBC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8" y="992155"/>
            <a:ext cx="5692692" cy="330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A2178B-E882-4BB2-AAC3-2A1D77745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4684"/>
            <a:ext cx="5692692" cy="3475475"/>
          </a:xfrm>
          <a:prstGeom prst="rect">
            <a:avLst/>
          </a:prstGeom>
        </p:spPr>
      </p:pic>
      <p:pic>
        <p:nvPicPr>
          <p:cNvPr id="5" name="v4.www-y2mate.blog - 2 Minute Timer with Music for Kids Countdown Videos HD (720p)">
            <a:hlinkClick r:id="" action="ppaction://media"/>
            <a:extLst>
              <a:ext uri="{FF2B5EF4-FFF2-40B4-BE49-F238E27FC236}">
                <a16:creationId xmlns:a16="http://schemas.microsoft.com/office/drawing/2014/main" id="{FAB31D97-F352-4657-8FE1-68FFE27A6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573" y="4796267"/>
            <a:ext cx="1846723" cy="10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550</Words>
  <Application>Microsoft Office PowerPoint</Application>
  <PresentationFormat>Widescreen</PresentationFormat>
  <Paragraphs>104</Paragraphs>
  <Slides>19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Microsoft YaHei</vt:lpstr>
      <vt:lpstr>宋体</vt:lpstr>
      <vt:lpstr>#9Slide02 Noi dung dai</vt:lpstr>
      <vt:lpstr>#9Slide05 SVNEgregio Script</vt:lpstr>
      <vt:lpstr>.VnAristote</vt:lpstr>
      <vt:lpstr>Abril Fatface</vt:lpstr>
      <vt:lpstr>Aldrich</vt:lpstr>
      <vt:lpstr>Arial</vt:lpstr>
      <vt:lpstr>Arial-Rounded</vt:lpstr>
      <vt:lpstr>Calibri</vt:lpstr>
      <vt:lpstr>Calibri Light</vt:lpstr>
      <vt:lpstr>等线</vt:lpstr>
      <vt:lpstr>Helvetica World Bold</vt:lpstr>
      <vt:lpstr>Times New Roman</vt:lpstr>
      <vt:lpstr>Wingdings</vt:lpstr>
      <vt:lpstr>字魂105号-简雅黑</vt:lpstr>
      <vt:lpstr>字魂58号-创中黑</vt:lpstr>
      <vt:lpstr>迷你简细行楷</vt:lpstr>
      <vt:lpstr>3_Office Theme</vt:lpstr>
      <vt:lpstr>Office Theme</vt:lpstr>
      <vt:lpstr>1_Office 主题</vt:lpstr>
      <vt:lpstr>5_Office 主题</vt:lpstr>
      <vt:lpstr>7_Office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Administrator</cp:lastModifiedBy>
  <cp:revision>75</cp:revision>
  <dcterms:created xsi:type="dcterms:W3CDTF">2021-06-03T08:15:00Z</dcterms:created>
  <dcterms:modified xsi:type="dcterms:W3CDTF">2025-10-13T15:14:32Z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1033-12.2.0.18607</vt:lpwstr>
  </property>
  <property fmtid="{D5CDD505-2E9C-101B-9397-08002B2CF9AE}" pid="3" name="ICV">
    <vt:lpwstr>854B6D4262C048B1BF729EA2A4450FD2_12</vt:lpwstr>
  </property>
</Properties>
</file>