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1"/>
  </p:notesMasterIdLst>
  <p:sldIdLst>
    <p:sldId id="256" r:id="rId4"/>
    <p:sldId id="297" r:id="rId5"/>
    <p:sldId id="411" r:id="rId6"/>
    <p:sldId id="412" r:id="rId7"/>
    <p:sldId id="406" r:id="rId8"/>
    <p:sldId id="401" r:id="rId9"/>
    <p:sldId id="408" r:id="rId10"/>
    <p:sldId id="403" r:id="rId11"/>
    <p:sldId id="400" r:id="rId12"/>
    <p:sldId id="387" r:id="rId13"/>
    <p:sldId id="409" r:id="rId14"/>
    <p:sldId id="384" r:id="rId15"/>
    <p:sldId id="385" r:id="rId16"/>
    <p:sldId id="389" r:id="rId17"/>
    <p:sldId id="407" r:id="rId18"/>
    <p:sldId id="410" r:id="rId19"/>
    <p:sldId id="40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Hoan" initials="H" lastIdx="1" clrIdx="1">
    <p:extLst>
      <p:ext uri="{19B8F6BF-5375-455C-9EA6-DF929625EA0E}">
        <p15:presenceInfo xmlns:p15="http://schemas.microsoft.com/office/powerpoint/2012/main" userId="1b2ec3c39fcfb0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BE4B48"/>
    <a:srgbClr val="EE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 autoAdjust="0"/>
    <p:restoredTop sz="94767" autoAdjust="0"/>
  </p:normalViewPr>
  <p:slideViewPr>
    <p:cSldViewPr>
      <p:cViewPr varScale="1">
        <p:scale>
          <a:sx n="69" d="100"/>
          <a:sy n="69" d="100"/>
        </p:scale>
        <p:origin x="69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5641D-7CF2-4994-9FDF-9FF556C2980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BF9D7-0EC6-4F5B-93E1-F807D1551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7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F365370-AE4B-4113-B85C-111384F7E145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BF9D7-0EC6-4F5B-93E1-F807D15517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F365370-AE4B-4113-B85C-111384F7E145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8FAD31-A808-4E13-82E8-C7A6276126A9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241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83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611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59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34CBF-0F73-8BD2-BBC3-C08A2A36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57D1F-B691-674C-01AC-5B0004450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96B84E-44ED-9751-9D09-804B488E0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512E6-B688-5115-F409-1167B7DFF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BF9D7-0EC6-4F5B-93E1-F807D15517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8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7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3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07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351967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3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77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50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6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07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4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73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19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50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 userDrawn="1"/>
        </p:nvSpPr>
        <p:spPr>
          <a:xfrm>
            <a:off x="460918" y="416312"/>
            <a:ext cx="11270165" cy="5560741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7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15230"/>
          <a:stretch>
            <a:fillRect/>
          </a:stretch>
        </p:blipFill>
        <p:spPr>
          <a:xfrm>
            <a:off x="-61332" y="1"/>
            <a:ext cx="12445904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26538" y="707325"/>
            <a:ext cx="11270165" cy="5560741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95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3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9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30ABB-2682-448E-9618-3E47EEC6D8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DA4B3-3A17-4C7C-ABBC-3676A971A5E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6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6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0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4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1F044-C86F-432A-9C42-42B7F1C3ECE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64D4B-6C33-4A36-A252-C8CB1900B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9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7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908993" y="6176965"/>
            <a:ext cx="127445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Bienvenue" panose="02040603050506020204" pitchFamily="18" charset="0"/>
                <a:ea typeface="+mn-ea"/>
                <a:cs typeface="+mn-cs"/>
              </a:rPr>
              <a:t>XuanMy</a:t>
            </a:r>
            <a:endParaRPr kumimoji="0" lang="en-US" sz="24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Bienvenu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70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6.svg"/><Relationship Id="rId4" Type="http://schemas.openxmlformats.org/officeDocument/2006/relationships/image" Target="../media/image25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6.svg"/><Relationship Id="rId4" Type="http://schemas.openxmlformats.org/officeDocument/2006/relationships/image" Target="../media/image25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openxmlformats.org/officeDocument/2006/relationships/slide" Target="slide17.xml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openxmlformats.org/officeDocument/2006/relationships/slide" Target="slide15.xml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5.png"/><Relationship Id="rId7" Type="http://schemas.openxmlformats.org/officeDocument/2006/relationships/image" Target="../media/image37.jfif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fif"/><Relationship Id="rId5" Type="http://schemas.openxmlformats.org/officeDocument/2006/relationships/image" Target="../media/image35.jpg"/><Relationship Id="rId4" Type="http://schemas.openxmlformats.org/officeDocument/2006/relationships/image" Target="../media/image34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51" y="3124200"/>
            <a:ext cx="12517367" cy="3911677"/>
          </a:xfrm>
          <a:custGeom>
            <a:avLst/>
            <a:gdLst/>
            <a:ahLst/>
            <a:cxnLst/>
            <a:rect l="l" t="t" r="r" b="b"/>
            <a:pathLst>
              <a:path w="18776051" h="5867516">
                <a:moveTo>
                  <a:pt x="0" y="0"/>
                </a:moveTo>
                <a:lnTo>
                  <a:pt x="18776050" y="0"/>
                </a:lnTo>
                <a:lnTo>
                  <a:pt x="18776050" y="5867516"/>
                </a:lnTo>
                <a:lnTo>
                  <a:pt x="0" y="586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3766173" y="3945004"/>
            <a:ext cx="4572655" cy="4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53"/>
              </a:lnSpc>
            </a:pPr>
            <a:r>
              <a:rPr lang="en-US" sz="2466" b="1">
                <a:solidFill>
                  <a:srgbClr val="021E42"/>
                </a:solidFill>
                <a:latin typeface="Garet Bold"/>
                <a:ea typeface="Garet Bold"/>
                <a:cs typeface="Garet Bold"/>
                <a:sym typeface="Garet Bold"/>
              </a:rPr>
              <a:t>Mr. Olive Wilson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18C5DA77-FA03-D22C-1653-9FF7394E9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89" y="1966547"/>
            <a:ext cx="10257022" cy="156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705D46-8DCA-DC86-C896-E835A922B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9" t="15302" r="12442" b="15303"/>
          <a:stretch/>
        </p:blipFill>
        <p:spPr>
          <a:xfrm>
            <a:off x="1371600" y="838200"/>
            <a:ext cx="10439400" cy="5185132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37171" y="236698"/>
            <a:ext cx="10591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a) Đọc tên các </a:t>
            </a:r>
            <a:r>
              <a:rPr lang="vi-VN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 vuông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đây</a:t>
            </a:r>
            <a:r>
              <a:rPr lang="vi-VN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228600" y="6023332"/>
            <a:ext cx="11658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Đo rồi cho biết độ dài các cạnh của mỗi hình vuông ở hình trên</a:t>
            </a:r>
            <a:endParaRPr lang="vi-VN" sz="32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16469" cy="10452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E52705-AAF4-94EB-D544-14F4BE185E95}"/>
              </a:ext>
            </a:extLst>
          </p:cNvPr>
          <p:cNvCxnSpPr>
            <a:cxnSpLocks/>
          </p:cNvCxnSpPr>
          <p:nvPr/>
        </p:nvCxnSpPr>
        <p:spPr>
          <a:xfrm>
            <a:off x="1600200" y="743764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E52705-AAF4-94EB-D544-14F4BE185E95}"/>
              </a:ext>
            </a:extLst>
          </p:cNvPr>
          <p:cNvCxnSpPr>
            <a:cxnSpLocks/>
          </p:cNvCxnSpPr>
          <p:nvPr/>
        </p:nvCxnSpPr>
        <p:spPr>
          <a:xfrm>
            <a:off x="3733800" y="743764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739153" y="6535022"/>
            <a:ext cx="495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2057400" y="6535022"/>
            <a:ext cx="40003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6934200" y="6608107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194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0" y="152873"/>
            <a:ext cx="11740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	D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ùng ê ke và thước thẳng kiểm tra xem mỗi hình sau có phải hình vuông hay không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DDB88-A28B-C19A-B635-726E49561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7" t="33665" r="56452" b="2341"/>
          <a:stretch/>
        </p:blipFill>
        <p:spPr>
          <a:xfrm>
            <a:off x="1219200" y="1754325"/>
            <a:ext cx="4598386" cy="4200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2DE46-50A9-E741-6690-7314E1541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8" t="28796" r="11484" b="10268"/>
          <a:stretch/>
        </p:blipFill>
        <p:spPr>
          <a:xfrm>
            <a:off x="7239000" y="936401"/>
            <a:ext cx="4323353" cy="462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76200"/>
            <a:ext cx="1066800" cy="1066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990600" y="753037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3733800" y="69404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6477000" y="694045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2164D75C-9D8D-04BD-291B-E87B27A01494}"/>
              </a:ext>
            </a:extLst>
          </p:cNvPr>
          <p:cNvSpPr/>
          <p:nvPr/>
        </p:nvSpPr>
        <p:spPr>
          <a:xfrm>
            <a:off x="1600201" y="5868560"/>
            <a:ext cx="3737424" cy="583047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ABCD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82BDAAAF-56FB-3352-ECA4-2ABB6CD08390}"/>
              </a:ext>
            </a:extLst>
          </p:cNvPr>
          <p:cNvSpPr/>
          <p:nvPr/>
        </p:nvSpPr>
        <p:spPr>
          <a:xfrm>
            <a:off x="7558492" y="5839822"/>
            <a:ext cx="4161068" cy="65357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DEGH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2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381000" y="641285"/>
            <a:ext cx="11681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	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kẻ thêm một đoạn thẳng để được hình vuông: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6BEA28-94CB-6240-FC87-EE41B0D35FC4}"/>
              </a:ext>
            </a:extLst>
          </p:cNvPr>
          <p:cNvGrpSpPr/>
          <p:nvPr/>
        </p:nvGrpSpPr>
        <p:grpSpPr>
          <a:xfrm>
            <a:off x="613767" y="1667041"/>
            <a:ext cx="4679936" cy="4541521"/>
            <a:chOff x="1925638" y="1824639"/>
            <a:chExt cx="2913062" cy="29934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328CC7-65F2-4B57-E6FF-F560F57F6EF9}"/>
                </a:ext>
              </a:extLst>
            </p:cNvPr>
            <p:cNvSpPr/>
            <p:nvPr/>
          </p:nvSpPr>
          <p:spPr>
            <a:xfrm>
              <a:off x="1925638" y="1972467"/>
              <a:ext cx="2773362" cy="284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ACC64B-9F66-EFA2-487A-ABD5C8798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82" t="26917" r="63896" b="12492"/>
            <a:stretch/>
          </p:blipFill>
          <p:spPr>
            <a:xfrm>
              <a:off x="1925638" y="1824639"/>
              <a:ext cx="2913062" cy="29130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2E206E-D543-36C8-6195-4180896AE02A}"/>
              </a:ext>
            </a:extLst>
          </p:cNvPr>
          <p:cNvGrpSpPr/>
          <p:nvPr/>
        </p:nvGrpSpPr>
        <p:grpSpPr>
          <a:xfrm>
            <a:off x="5518136" y="1728618"/>
            <a:ext cx="6673864" cy="4495178"/>
            <a:chOff x="5518136" y="1809251"/>
            <a:chExt cx="4646626" cy="30088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E90AC9-12F8-F20E-C47B-F07AB931A741}"/>
                </a:ext>
              </a:extLst>
            </p:cNvPr>
            <p:cNvSpPr/>
            <p:nvPr/>
          </p:nvSpPr>
          <p:spPr>
            <a:xfrm>
              <a:off x="5560520" y="1972467"/>
              <a:ext cx="4604242" cy="284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59BC75-5922-EDAF-1505-E3C5132A9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360" t="28213" r="5224" b="11196"/>
            <a:stretch/>
          </p:blipFill>
          <p:spPr>
            <a:xfrm>
              <a:off x="5518136" y="1809251"/>
              <a:ext cx="4646626" cy="291306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BEC812-5831-0A0E-FEFB-B5FFC32F5EE8}"/>
              </a:ext>
            </a:extLst>
          </p:cNvPr>
          <p:cNvCxnSpPr>
            <a:cxnSpLocks/>
          </p:cNvCxnSpPr>
          <p:nvPr/>
        </p:nvCxnSpPr>
        <p:spPr>
          <a:xfrm>
            <a:off x="8885505" y="2479251"/>
            <a:ext cx="0" cy="2748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EFD3D3-2E09-2243-F478-979C11572648}"/>
              </a:ext>
            </a:extLst>
          </p:cNvPr>
          <p:cNvCxnSpPr>
            <a:cxnSpLocks/>
          </p:cNvCxnSpPr>
          <p:nvPr/>
        </p:nvCxnSpPr>
        <p:spPr>
          <a:xfrm>
            <a:off x="1460059" y="5288280"/>
            <a:ext cx="28543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373942"/>
            <a:ext cx="1079059" cy="112222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1460059" y="1226060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 flipV="1">
            <a:off x="8382000" y="1226060"/>
            <a:ext cx="3200400" cy="8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4953000" y="1226060"/>
            <a:ext cx="274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3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304800" y="492259"/>
            <a:ext cx="11582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	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Vẽ hình vuông trên lưới ô vuông theo hướng dẫn sau: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87BAF8-1BA0-013E-A5BF-0712EF911010}"/>
              </a:ext>
            </a:extLst>
          </p:cNvPr>
          <p:cNvGrpSpPr/>
          <p:nvPr/>
        </p:nvGrpSpPr>
        <p:grpSpPr>
          <a:xfrm>
            <a:off x="304800" y="1378756"/>
            <a:ext cx="11582399" cy="3802844"/>
            <a:chOff x="1276709" y="1858580"/>
            <a:chExt cx="9504362" cy="27130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48C0C6-552B-E9D1-5A32-01ADDFDE45C3}"/>
                </a:ext>
              </a:extLst>
            </p:cNvPr>
            <p:cNvSpPr/>
            <p:nvPr/>
          </p:nvSpPr>
          <p:spPr>
            <a:xfrm>
              <a:off x="1276709" y="1858580"/>
              <a:ext cx="9504362" cy="2497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4E1EAF-A879-6681-6B3D-AA1A5634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28" t="24772" r="5450" b="15656"/>
            <a:stretch/>
          </p:blipFill>
          <p:spPr>
            <a:xfrm>
              <a:off x="1276709" y="2179659"/>
              <a:ext cx="9504361" cy="239201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27384" y="1825083"/>
            <a:ext cx="419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6747" y="1825083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6803" y="1810705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6047" y="1831606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5652" y="3670467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6047" y="3692604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01504" y="3674860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86635" y="1831606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0" y="3670467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66301" y="1831606"/>
            <a:ext cx="38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6" y="153366"/>
            <a:ext cx="1037063" cy="1056268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4EFD3D3-2E09-2243-F478-979C11572648}"/>
              </a:ext>
            </a:extLst>
          </p:cNvPr>
          <p:cNvCxnSpPr>
            <a:cxnSpLocks/>
          </p:cNvCxnSpPr>
          <p:nvPr/>
        </p:nvCxnSpPr>
        <p:spPr>
          <a:xfrm>
            <a:off x="9337642" y="2590800"/>
            <a:ext cx="19399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4EFD3D3-2E09-2243-F478-979C11572648}"/>
              </a:ext>
            </a:extLst>
          </p:cNvPr>
          <p:cNvCxnSpPr>
            <a:cxnSpLocks/>
          </p:cNvCxnSpPr>
          <p:nvPr/>
        </p:nvCxnSpPr>
        <p:spPr>
          <a:xfrm flipH="1">
            <a:off x="11297835" y="2572485"/>
            <a:ext cx="22867" cy="1852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4EFD3D3-2E09-2243-F478-979C11572648}"/>
              </a:ext>
            </a:extLst>
          </p:cNvPr>
          <p:cNvCxnSpPr>
            <a:cxnSpLocks/>
          </p:cNvCxnSpPr>
          <p:nvPr/>
        </p:nvCxnSpPr>
        <p:spPr>
          <a:xfrm flipH="1">
            <a:off x="9348230" y="4455428"/>
            <a:ext cx="19724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4EFD3D3-2E09-2243-F478-979C11572648}"/>
              </a:ext>
            </a:extLst>
          </p:cNvPr>
          <p:cNvCxnSpPr>
            <a:cxnSpLocks/>
          </p:cNvCxnSpPr>
          <p:nvPr/>
        </p:nvCxnSpPr>
        <p:spPr>
          <a:xfrm>
            <a:off x="9348230" y="2590800"/>
            <a:ext cx="8571" cy="1851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1505647" y="1078979"/>
            <a:ext cx="26091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614225-7364-2A8E-298B-72A1F153112C}"/>
              </a:ext>
            </a:extLst>
          </p:cNvPr>
          <p:cNvCxnSpPr>
            <a:cxnSpLocks/>
          </p:cNvCxnSpPr>
          <p:nvPr/>
        </p:nvCxnSpPr>
        <p:spPr>
          <a:xfrm>
            <a:off x="5087047" y="1077034"/>
            <a:ext cx="22281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97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  <p:bldP spid="14" grpId="0"/>
      <p:bldP spid="15" grpId="1"/>
      <p:bldP spid="16" grpId="1"/>
      <p:bldP spid="17" grpId="1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989F6B9-F8AB-5FBC-55F4-997C5C39531B}"/>
              </a:ext>
            </a:extLst>
          </p:cNvPr>
          <p:cNvSpPr txBox="1"/>
          <p:nvPr/>
        </p:nvSpPr>
        <p:spPr>
          <a:xfrm>
            <a:off x="467695" y="304800"/>
            <a:ext cx="1125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	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hành: Vẽ một hình vuông trên giấy thủ công có lưới ô vuông rồi cắt ra hình vuông đó.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467695" y="-29737"/>
            <a:ext cx="903905" cy="866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4495800" cy="4339334"/>
          </a:xfrm>
          <a:prstGeom prst="rect">
            <a:avLst/>
          </a:prstGeom>
        </p:spPr>
      </p:pic>
      <p:pic>
        <p:nvPicPr>
          <p:cNvPr id="6" name="1221 (3)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1066800"/>
            <a:ext cx="5089731" cy="55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25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447800" y="2438400"/>
            <a:ext cx="9245600" cy="15061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397" tIns="45699" rIns="91397" bIns="4569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2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202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sáng tạo cùng hình vuông</a:t>
            </a:r>
            <a:endParaRPr lang="en-US" sz="3202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6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3E943-1EA3-CA71-1A17-11602CC4F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6EC738-89CB-DF40-888E-3302FC83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65448-4B8E-4ED0-D9F2-D4407B7C7D25}"/>
              </a:ext>
            </a:extLst>
          </p:cNvPr>
          <p:cNvSpPr txBox="1"/>
          <p:nvPr/>
        </p:nvSpPr>
        <p:spPr>
          <a:xfrm>
            <a:off x="4343400" y="91440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ĐỐ VUI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B0BB8-9799-EEB8-787E-C10A7ED95849}"/>
              </a:ext>
            </a:extLst>
          </p:cNvPr>
          <p:cNvSpPr txBox="1"/>
          <p:nvPr/>
        </p:nvSpPr>
        <p:spPr>
          <a:xfrm>
            <a:off x="1066800" y="214954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gì có bốn góc vuông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hai cạnh ngắn và hai cạnh dài?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023CD-EC66-33D5-F0DE-9B8FEE86E4A4}"/>
              </a:ext>
            </a:extLst>
          </p:cNvPr>
          <p:cNvSpPr txBox="1"/>
          <p:nvPr/>
        </p:nvSpPr>
        <p:spPr>
          <a:xfrm>
            <a:off x="5029200" y="3753388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78EE9-1E9F-0475-8506-BE315AD7B464}"/>
              </a:ext>
            </a:extLst>
          </p:cNvPr>
          <p:cNvSpPr txBox="1"/>
          <p:nvPr/>
        </p:nvSpPr>
        <p:spPr>
          <a:xfrm>
            <a:off x="2971800" y="3661054"/>
            <a:ext cx="833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FA395C41-868A-D7F3-74CC-CA2C74419E6D}"/>
              </a:ext>
            </a:extLst>
          </p:cNvPr>
          <p:cNvSpPr/>
          <p:nvPr/>
        </p:nvSpPr>
        <p:spPr>
          <a:xfrm rot="-230513">
            <a:off x="45688" y="4780291"/>
            <a:ext cx="2221994" cy="1438236"/>
          </a:xfrm>
          <a:custGeom>
            <a:avLst/>
            <a:gdLst/>
            <a:ahLst/>
            <a:cxnLst/>
            <a:rect l="l" t="t" r="r" b="b"/>
            <a:pathLst>
              <a:path w="2221994" h="1438236">
                <a:moveTo>
                  <a:pt x="0" y="0"/>
                </a:moveTo>
                <a:lnTo>
                  <a:pt x="2221994" y="0"/>
                </a:lnTo>
                <a:lnTo>
                  <a:pt x="2221994" y="1438236"/>
                </a:lnTo>
                <a:lnTo>
                  <a:pt x="0" y="1438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EFC0C67C-81B1-F2F2-E44A-84C558A3EF53}"/>
              </a:ext>
            </a:extLst>
          </p:cNvPr>
          <p:cNvSpPr/>
          <p:nvPr/>
        </p:nvSpPr>
        <p:spPr>
          <a:xfrm rot="1090630">
            <a:off x="9818790" y="3182392"/>
            <a:ext cx="2434877" cy="3669337"/>
          </a:xfrm>
          <a:custGeom>
            <a:avLst/>
            <a:gdLst/>
            <a:ahLst/>
            <a:cxnLst/>
            <a:rect l="l" t="t" r="r" b="b"/>
            <a:pathLst>
              <a:path w="2932730" h="4114800">
                <a:moveTo>
                  <a:pt x="0" y="0"/>
                </a:moveTo>
                <a:lnTo>
                  <a:pt x="2932731" y="0"/>
                </a:lnTo>
                <a:lnTo>
                  <a:pt x="2932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E78FA823-5175-9F2C-8EBF-0F60961D839E}"/>
              </a:ext>
            </a:extLst>
          </p:cNvPr>
          <p:cNvSpPr/>
          <p:nvPr/>
        </p:nvSpPr>
        <p:spPr>
          <a:xfrm rot="2083716">
            <a:off x="8848591" y="761347"/>
            <a:ext cx="2490118" cy="1321769"/>
          </a:xfrm>
          <a:custGeom>
            <a:avLst/>
            <a:gdLst/>
            <a:ahLst/>
            <a:cxnLst/>
            <a:rect l="l" t="t" r="r" b="b"/>
            <a:pathLst>
              <a:path w="2490118" h="1321769">
                <a:moveTo>
                  <a:pt x="0" y="0"/>
                </a:moveTo>
                <a:lnTo>
                  <a:pt x="2490119" y="0"/>
                </a:lnTo>
                <a:lnTo>
                  <a:pt x="2490119" y="1321769"/>
                </a:lnTo>
                <a:lnTo>
                  <a:pt x="0" y="1321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22E21DB-E376-0E30-50A4-102D235A4C29}"/>
              </a:ext>
            </a:extLst>
          </p:cNvPr>
          <p:cNvSpPr/>
          <p:nvPr/>
        </p:nvSpPr>
        <p:spPr>
          <a:xfrm>
            <a:off x="449201" y="536230"/>
            <a:ext cx="1414967" cy="1503571"/>
          </a:xfrm>
          <a:custGeom>
            <a:avLst/>
            <a:gdLst/>
            <a:ahLst/>
            <a:cxnLst/>
            <a:rect l="l" t="t" r="r" b="b"/>
            <a:pathLst>
              <a:path w="1414967" h="1503571">
                <a:moveTo>
                  <a:pt x="0" y="0"/>
                </a:moveTo>
                <a:lnTo>
                  <a:pt x="1414967" y="0"/>
                </a:lnTo>
                <a:lnTo>
                  <a:pt x="1414967" y="1503571"/>
                </a:lnTo>
                <a:lnTo>
                  <a:pt x="0" y="15035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1182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8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91440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ĐỐ VUI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214954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gì có bốn góc vuông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hai cạnh ngắn và hai cạnh dài?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3753388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3661054"/>
            <a:ext cx="833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90317800-EF9C-6C58-03AD-A048EAD46C97}"/>
              </a:ext>
            </a:extLst>
          </p:cNvPr>
          <p:cNvSpPr/>
          <p:nvPr/>
        </p:nvSpPr>
        <p:spPr>
          <a:xfrm rot="-230513">
            <a:off x="45688" y="4780291"/>
            <a:ext cx="2221994" cy="1438236"/>
          </a:xfrm>
          <a:custGeom>
            <a:avLst/>
            <a:gdLst/>
            <a:ahLst/>
            <a:cxnLst/>
            <a:rect l="l" t="t" r="r" b="b"/>
            <a:pathLst>
              <a:path w="2221994" h="1438236">
                <a:moveTo>
                  <a:pt x="0" y="0"/>
                </a:moveTo>
                <a:lnTo>
                  <a:pt x="2221994" y="0"/>
                </a:lnTo>
                <a:lnTo>
                  <a:pt x="2221994" y="1438236"/>
                </a:lnTo>
                <a:lnTo>
                  <a:pt x="0" y="1438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D4E5FE0-FB8D-4FB6-5163-F8E014BB99C5}"/>
              </a:ext>
            </a:extLst>
          </p:cNvPr>
          <p:cNvSpPr/>
          <p:nvPr/>
        </p:nvSpPr>
        <p:spPr>
          <a:xfrm rot="1090630">
            <a:off x="9818790" y="3182392"/>
            <a:ext cx="2434877" cy="3669337"/>
          </a:xfrm>
          <a:custGeom>
            <a:avLst/>
            <a:gdLst/>
            <a:ahLst/>
            <a:cxnLst/>
            <a:rect l="l" t="t" r="r" b="b"/>
            <a:pathLst>
              <a:path w="2932730" h="4114800">
                <a:moveTo>
                  <a:pt x="0" y="0"/>
                </a:moveTo>
                <a:lnTo>
                  <a:pt x="2932731" y="0"/>
                </a:lnTo>
                <a:lnTo>
                  <a:pt x="2932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62461D7-053E-1E9A-EE00-B8FC78C13518}"/>
              </a:ext>
            </a:extLst>
          </p:cNvPr>
          <p:cNvSpPr/>
          <p:nvPr/>
        </p:nvSpPr>
        <p:spPr>
          <a:xfrm rot="2083716">
            <a:off x="8848591" y="761347"/>
            <a:ext cx="2490118" cy="1321769"/>
          </a:xfrm>
          <a:custGeom>
            <a:avLst/>
            <a:gdLst/>
            <a:ahLst/>
            <a:cxnLst/>
            <a:rect l="l" t="t" r="r" b="b"/>
            <a:pathLst>
              <a:path w="2490118" h="1321769">
                <a:moveTo>
                  <a:pt x="0" y="0"/>
                </a:moveTo>
                <a:lnTo>
                  <a:pt x="2490119" y="0"/>
                </a:lnTo>
                <a:lnTo>
                  <a:pt x="2490119" y="1321769"/>
                </a:lnTo>
                <a:lnTo>
                  <a:pt x="0" y="1321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E53BDCF-9C89-7293-13F7-D6C94CCC4153}"/>
              </a:ext>
            </a:extLst>
          </p:cNvPr>
          <p:cNvSpPr/>
          <p:nvPr/>
        </p:nvSpPr>
        <p:spPr>
          <a:xfrm>
            <a:off x="449201" y="536230"/>
            <a:ext cx="1414967" cy="1503571"/>
          </a:xfrm>
          <a:custGeom>
            <a:avLst/>
            <a:gdLst/>
            <a:ahLst/>
            <a:cxnLst/>
            <a:rect l="l" t="t" r="r" b="b"/>
            <a:pathLst>
              <a:path w="1414967" h="1503571">
                <a:moveTo>
                  <a:pt x="0" y="0"/>
                </a:moveTo>
                <a:lnTo>
                  <a:pt x="1414967" y="0"/>
                </a:lnTo>
                <a:lnTo>
                  <a:pt x="1414967" y="1503571"/>
                </a:lnTo>
                <a:lnTo>
                  <a:pt x="0" y="15035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391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8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>
            <a:fillRect/>
          </a:stretch>
        </p:blipFill>
        <p:spPr>
          <a:xfrm>
            <a:off x="0" y="4649442"/>
            <a:ext cx="1575893" cy="2289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932" y="956272"/>
            <a:ext cx="10406992" cy="1587294"/>
          </a:xfrm>
          <a:prstGeom prst="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Hình gì có bốn góc vuông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     Có hai cạnh ngắn và hai cạnh dài?  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24813" y="3860165"/>
            <a:ext cx="5465921" cy="1481047"/>
            <a:chOff x="618609" y="2895123"/>
            <a:chExt cx="4099441" cy="11107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775706" y="2895123"/>
              <a:ext cx="3942344" cy="1110785"/>
            </a:xfrm>
            <a:prstGeom prst="rect">
              <a:avLst/>
            </a:prstGeom>
          </p:spPr>
        </p:pic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1114424" y="3126305"/>
              <a:ext cx="3130146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chữ nhật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>
              <a:fillRect/>
            </a:stretch>
          </p:blipFill>
          <p:spPr bwMode="auto">
            <a:xfrm>
              <a:off x="618609" y="3004944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489897" y="2388142"/>
            <a:ext cx="5256459" cy="1481047"/>
            <a:chOff x="4867423" y="1791106"/>
            <a:chExt cx="3942344" cy="11107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4867423" y="1791106"/>
              <a:ext cx="3942344" cy="1110785"/>
            </a:xfrm>
            <a:prstGeom prst="rect">
              <a:avLst/>
            </a:prstGeom>
          </p:spPr>
        </p:pic>
        <p:sp>
          <p:nvSpPr>
            <p:cNvPr id="15" name="Text Box 28"/>
            <p:cNvSpPr txBox="1">
              <a:spLocks noChangeArrowheads="1"/>
            </p:cNvSpPr>
            <p:nvPr/>
          </p:nvSpPr>
          <p:spPr bwMode="auto">
            <a:xfrm>
              <a:off x="5364515" y="1983033"/>
              <a:ext cx="3412787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chữ nhật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682" y="1821575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69333" y="2341125"/>
            <a:ext cx="5603460" cy="1481047"/>
            <a:chOff x="201999" y="1755843"/>
            <a:chExt cx="4202595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462250" y="1755843"/>
              <a:ext cx="3942344" cy="1110785"/>
            </a:xfrm>
            <a:prstGeom prst="rect">
              <a:avLst/>
            </a:prstGeom>
          </p:spPr>
        </p:pic>
        <p:pic>
          <p:nvPicPr>
            <p:cNvPr id="1030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99" y="1938323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775706" y="1983033"/>
              <a:ext cx="3412787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tam giác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>
            <a:fillRect/>
          </a:stretch>
        </p:blipFill>
        <p:spPr>
          <a:xfrm>
            <a:off x="10553489" y="-66050"/>
            <a:ext cx="1722891" cy="1699399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>
            <a:fillRect/>
          </a:stretch>
        </p:blipFill>
        <p:spPr>
          <a:xfrm>
            <a:off x="10005977" y="4788018"/>
            <a:ext cx="2377625" cy="23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6FBC-3A94-1DE5-6E72-0FF767A84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039674-FC43-7907-895B-C910151737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>
            <a:fillRect/>
          </a:stretch>
        </p:blipFill>
        <p:spPr>
          <a:xfrm>
            <a:off x="0" y="4649442"/>
            <a:ext cx="1575893" cy="2289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8788C-FA12-5D68-72D7-B8DA8BEBFD5A}"/>
              </a:ext>
            </a:extLst>
          </p:cNvPr>
          <p:cNvSpPr txBox="1"/>
          <p:nvPr/>
        </p:nvSpPr>
        <p:spPr>
          <a:xfrm>
            <a:off x="575334" y="733844"/>
            <a:ext cx="10406992" cy="3863365"/>
          </a:xfrm>
          <a:prstGeom prst="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265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42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Tôi có ba cạnh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Tôi giống mái nhà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Mời bạn đoán xem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Tôi là hình gì?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A0C50A-2E6D-94DC-66F0-BE7E0CEF2901}"/>
              </a:ext>
            </a:extLst>
          </p:cNvPr>
          <p:cNvGrpSpPr/>
          <p:nvPr/>
        </p:nvGrpSpPr>
        <p:grpSpPr>
          <a:xfrm>
            <a:off x="1034275" y="4597209"/>
            <a:ext cx="5256458" cy="1481047"/>
            <a:chOff x="775706" y="2895123"/>
            <a:chExt cx="3942344" cy="11107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40DA6D-279D-8ECB-C3CC-558861A6A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775706" y="2895123"/>
              <a:ext cx="3942344" cy="1110785"/>
            </a:xfrm>
            <a:prstGeom prst="rect">
              <a:avLst/>
            </a:prstGeom>
          </p:spPr>
        </p:pic>
        <p:sp>
          <p:nvSpPr>
            <p:cNvPr id="17" name="Text Box 28">
              <a:extLst>
                <a:ext uri="{FF2B5EF4-FFF2-40B4-BE49-F238E27FC236}">
                  <a16:creationId xmlns:a16="http://schemas.microsoft.com/office/drawing/2014/main" id="{4568349D-CD00-6E47-9748-A12A50019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424" y="3126305"/>
              <a:ext cx="3130146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tròn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17B78D-5E3F-A935-29D2-34700BAFB849}"/>
              </a:ext>
            </a:extLst>
          </p:cNvPr>
          <p:cNvGrpSpPr/>
          <p:nvPr/>
        </p:nvGrpSpPr>
        <p:grpSpPr>
          <a:xfrm>
            <a:off x="5790769" y="3168395"/>
            <a:ext cx="5256459" cy="1481047"/>
            <a:chOff x="4867423" y="1791106"/>
            <a:chExt cx="3942344" cy="11107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202F77-B4CB-93FA-DB37-448003E05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4867423" y="1791106"/>
              <a:ext cx="3942344" cy="1110785"/>
            </a:xfrm>
            <a:prstGeom prst="rect">
              <a:avLst/>
            </a:prstGeom>
          </p:spPr>
        </p:pic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0482FD85-7D23-6A56-1321-B4E67C3FE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515" y="1983033"/>
              <a:ext cx="3412787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Hình tam giác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1F1AC1-19AB-C514-AC45-29B31846BD73}"/>
              </a:ext>
            </a:extLst>
          </p:cNvPr>
          <p:cNvGrpSpPr/>
          <p:nvPr/>
        </p:nvGrpSpPr>
        <p:grpSpPr>
          <a:xfrm>
            <a:off x="5725867" y="1046947"/>
            <a:ext cx="5256459" cy="1481047"/>
            <a:chOff x="462250" y="1755843"/>
            <a:chExt cx="3942344" cy="11107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A9D413-4C99-BDC6-6EFD-5C57B447C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462250" y="1755843"/>
              <a:ext cx="3942344" cy="1110785"/>
            </a:xfrm>
            <a:prstGeom prst="rect">
              <a:avLst/>
            </a:prstGeom>
          </p:spPr>
        </p:pic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4A81E727-47D3-A786-E135-11D45D67D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706" y="1983033"/>
              <a:ext cx="3412787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Hình chữ nhật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80F207-E088-4F5E-F0FD-7489A7F6F9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>
            <a:fillRect/>
          </a:stretch>
        </p:blipFill>
        <p:spPr>
          <a:xfrm>
            <a:off x="10553489" y="-66050"/>
            <a:ext cx="1722891" cy="169939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758BEEEC-766C-E733-38C6-313CC51D6F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>
            <a:fillRect/>
          </a:stretch>
        </p:blipFill>
        <p:spPr>
          <a:xfrm>
            <a:off x="10005977" y="4788018"/>
            <a:ext cx="2377625" cy="23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C4BB87-80D1-CFAE-9783-56820C427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6E68D-1548-8E25-6F51-4E40BF7DE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>
            <a:fillRect/>
          </a:stretch>
        </p:blipFill>
        <p:spPr>
          <a:xfrm>
            <a:off x="0" y="4649442"/>
            <a:ext cx="1575893" cy="2289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2302E-2109-5228-6323-00B84DAB63CC}"/>
              </a:ext>
            </a:extLst>
          </p:cNvPr>
          <p:cNvSpPr txBox="1"/>
          <p:nvPr/>
        </p:nvSpPr>
        <p:spPr>
          <a:xfrm>
            <a:off x="575334" y="733844"/>
            <a:ext cx="10406992" cy="3863365"/>
          </a:xfrm>
          <a:prstGeom prst="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lvl="0">
              <a:lnSpc>
                <a:spcPct val="115000"/>
              </a:lnSpc>
              <a:tabLst>
                <a:tab pos="1405890" algn="l"/>
              </a:tabLst>
            </a:pPr>
            <a:r>
              <a:rPr lang="en-US" sz="4265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2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Hình gì lăn được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Lăn ngược lăn xuôi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Em hãy cùng cô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1405890" algn="l"/>
              </a:tabLst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Đoán hình này nhé!</a:t>
            </a:r>
            <a:endParaRPr lang="vi-V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FBCB39-4D91-ADDB-24AD-AC489FE238EC}"/>
              </a:ext>
            </a:extLst>
          </p:cNvPr>
          <p:cNvGrpSpPr/>
          <p:nvPr/>
        </p:nvGrpSpPr>
        <p:grpSpPr>
          <a:xfrm>
            <a:off x="1295400" y="5523487"/>
            <a:ext cx="5465921" cy="1481047"/>
            <a:chOff x="618609" y="2895123"/>
            <a:chExt cx="4099441" cy="11107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A269C0-4482-1494-3111-D7F741DE7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775706" y="2895123"/>
              <a:ext cx="3942344" cy="1110785"/>
            </a:xfrm>
            <a:prstGeom prst="rect">
              <a:avLst/>
            </a:prstGeom>
          </p:spPr>
        </p:pic>
        <p:sp>
          <p:nvSpPr>
            <p:cNvPr id="17" name="Text Box 28">
              <a:extLst>
                <a:ext uri="{FF2B5EF4-FFF2-40B4-BE49-F238E27FC236}">
                  <a16:creationId xmlns:a16="http://schemas.microsoft.com/office/drawing/2014/main" id="{CCD5BA0B-1B32-E9DB-8F6C-7B8DB3680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424" y="3126305"/>
              <a:ext cx="3130146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tứ giác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c từ chữ cái ver 1 Illustration - Twinkl">
              <a:extLst>
                <a:ext uri="{FF2B5EF4-FFF2-40B4-BE49-F238E27FC236}">
                  <a16:creationId xmlns:a16="http://schemas.microsoft.com/office/drawing/2014/main" id="{37391511-B2AA-A613-46AA-A140ECADDA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>
              <a:fillRect/>
            </a:stretch>
          </p:blipFill>
          <p:spPr bwMode="auto">
            <a:xfrm>
              <a:off x="618609" y="3004944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2C707D-0C54-C7F1-BD1D-B79B86C17D21}"/>
              </a:ext>
            </a:extLst>
          </p:cNvPr>
          <p:cNvGrpSpPr/>
          <p:nvPr/>
        </p:nvGrpSpPr>
        <p:grpSpPr>
          <a:xfrm>
            <a:off x="5778830" y="1414575"/>
            <a:ext cx="5256459" cy="1481047"/>
            <a:chOff x="4867423" y="1791106"/>
            <a:chExt cx="3942344" cy="11107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AE1EF8-C0E0-5B68-97DA-F5C38B440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4867423" y="1791106"/>
              <a:ext cx="3942344" cy="1110785"/>
            </a:xfrm>
            <a:prstGeom prst="rect">
              <a:avLst/>
            </a:prstGeom>
          </p:spPr>
        </p:pic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A9056B95-6419-581A-EF1D-3509B9E55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5275" y="1983033"/>
              <a:ext cx="3412787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tròn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 descr="ตัวอักษรลายมือ B ดาวน์โหลดรูปภาพ (รหัส) 400513401_ขนาด 727.6  KB_รูปแบบรูปภาพ PNG _th.lovepik.com">
              <a:extLst>
                <a:ext uri="{FF2B5EF4-FFF2-40B4-BE49-F238E27FC236}">
                  <a16:creationId xmlns:a16="http://schemas.microsoft.com/office/drawing/2014/main" id="{29D1DB98-4E1E-3796-1516-E2613F5D0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682" y="1821575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2D435F-6ADB-AF25-6BD3-1D3280D0402C}"/>
              </a:ext>
            </a:extLst>
          </p:cNvPr>
          <p:cNvGrpSpPr/>
          <p:nvPr/>
        </p:nvGrpSpPr>
        <p:grpSpPr>
          <a:xfrm>
            <a:off x="3204498" y="3936031"/>
            <a:ext cx="5603460" cy="1481047"/>
            <a:chOff x="201999" y="1755843"/>
            <a:chExt cx="4202595" cy="11107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28D111-FF4A-1C9F-3AD2-6C06E042A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>
              <a:fillRect/>
            </a:stretch>
          </p:blipFill>
          <p:spPr>
            <a:xfrm>
              <a:off x="462250" y="1755843"/>
              <a:ext cx="3942344" cy="1110785"/>
            </a:xfrm>
            <a:prstGeom prst="rect">
              <a:avLst/>
            </a:prstGeom>
          </p:spPr>
        </p:pic>
        <p:pic>
          <p:nvPicPr>
            <p:cNvPr id="1030" name="Picture 6" descr="Balon Huruf unduh gratis - Balon udara panas Percetakan Seni Huruf - balon  huruf gambar png">
              <a:extLst>
                <a:ext uri="{FF2B5EF4-FFF2-40B4-BE49-F238E27FC236}">
                  <a16:creationId xmlns:a16="http://schemas.microsoft.com/office/drawing/2014/main" id="{04044A44-4317-F0EF-FD6D-E8AD7747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99" y="1938323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09F58C35-0484-0677-7DE8-4FDAA768A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706" y="1983033"/>
              <a:ext cx="3412787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-34290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tam giác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9FC1CC6-91D1-003A-F5EA-1380166BE4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>
            <a:fillRect/>
          </a:stretch>
        </p:blipFill>
        <p:spPr>
          <a:xfrm>
            <a:off x="10553489" y="-66050"/>
            <a:ext cx="1722891" cy="1699399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  <a:extLst>
              <a:ext uri="{FF2B5EF4-FFF2-40B4-BE49-F238E27FC236}">
                <a16:creationId xmlns:a16="http://schemas.microsoft.com/office/drawing/2014/main" id="{23D6FDC1-6644-33A9-13AE-1AD74CFCCC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>
            <a:fillRect/>
          </a:stretch>
        </p:blipFill>
        <p:spPr>
          <a:xfrm>
            <a:off x="10005977" y="4788018"/>
            <a:ext cx="2377625" cy="23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221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9350"/>
            <a:ext cx="12192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2321"/>
          <a:stretch/>
        </p:blipFill>
        <p:spPr bwMode="auto">
          <a:xfrm>
            <a:off x="0" y="762000"/>
            <a:ext cx="1219199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55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3124200"/>
            <a:ext cx="1043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Dùng ê ke kiểm tra 4 góc của hình vuông.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832086"/>
            <a:ext cx="11587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Đo độ dài các cạnh của hình vuông.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539972"/>
            <a:ext cx="1151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Nêu nhận xét.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3400"/>
            <a:ext cx="23622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2" y="685721"/>
            <a:ext cx="121920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16122" y="486727"/>
            <a:ext cx="7225065" cy="6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6" tIns="34258" rIns="68516" bIns="34258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49789" y="1357745"/>
            <a:ext cx="7342211" cy="56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6" tIns="34258" rIns="68516" bIns="34258">
            <a:spAutoFit/>
          </a:bodyPr>
          <a:lstStyle/>
          <a:p>
            <a:pPr algn="just"/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* 4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A, B, C, D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84519" y="2237414"/>
            <a:ext cx="6656668" cy="10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6" tIns="34258" rIns="68516" bIns="34258">
            <a:spAutoFit/>
          </a:bodyPr>
          <a:lstStyle/>
          <a:p>
            <a:pPr algn="just"/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* 4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       AB = BC = CD = DA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3400" y="5257800"/>
            <a:ext cx="10896600" cy="62318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lIns="68516" tIns="34258" rIns="68516" bIns="34258">
            <a:spAutoFit/>
          </a:bodyPr>
          <a:lstStyle/>
          <a:p>
            <a:pPr algn="ctr">
              <a:spcBef>
                <a:spcPts val="225"/>
              </a:spcBef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10063" r="71651" b="19498"/>
          <a:stretch>
            <a:fillRect/>
          </a:stretch>
        </p:blipFill>
        <p:spPr bwMode="auto">
          <a:xfrm>
            <a:off x="202366" y="990600"/>
            <a:ext cx="403347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064859" y="2807683"/>
            <a:ext cx="810181" cy="1391593"/>
            <a:chOff x="977" y="1102"/>
            <a:chExt cx="488" cy="1064"/>
          </a:xfrm>
        </p:grpSpPr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  <p:sp>
          <p:nvSpPr>
            <p:cNvPr id="19" name="AutoShape 11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</p:grpSp>
      <p:grpSp>
        <p:nvGrpSpPr>
          <p:cNvPr id="20" name="Group 6"/>
          <p:cNvGrpSpPr>
            <a:grpSpLocks/>
          </p:cNvGrpSpPr>
          <p:nvPr/>
        </p:nvGrpSpPr>
        <p:grpSpPr bwMode="auto">
          <a:xfrm rot="5400000">
            <a:off x="1299738" y="1669023"/>
            <a:ext cx="903780" cy="1373540"/>
            <a:chOff x="977" y="1102"/>
            <a:chExt cx="488" cy="1064"/>
          </a:xfrm>
        </p:grpSpPr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  <p:sp>
          <p:nvSpPr>
            <p:cNvPr id="22" name="AutoShape 8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</p:grpSp>
      <p:grpSp>
        <p:nvGrpSpPr>
          <p:cNvPr id="23" name="Group 12"/>
          <p:cNvGrpSpPr>
            <a:grpSpLocks/>
          </p:cNvGrpSpPr>
          <p:nvPr/>
        </p:nvGrpSpPr>
        <p:grpSpPr bwMode="auto">
          <a:xfrm rot="10800000">
            <a:off x="2438400" y="1892098"/>
            <a:ext cx="908212" cy="1384502"/>
            <a:chOff x="977" y="1102"/>
            <a:chExt cx="488" cy="1064"/>
          </a:xfrm>
        </p:grpSpPr>
        <p:sp>
          <p:nvSpPr>
            <p:cNvPr id="24" name="AutoShape 13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  <p:sp>
          <p:nvSpPr>
            <p:cNvPr id="25" name="AutoShape 14" descr="Stationery"/>
            <p:cNvSpPr>
              <a:spLocks noChangeArrowheads="1"/>
            </p:cNvSpPr>
            <p:nvPr/>
          </p:nvSpPr>
          <p:spPr bwMode="auto">
            <a:xfrm>
              <a:off x="1077" y="1589"/>
              <a:ext cx="222" cy="450"/>
            </a:xfrm>
            <a:prstGeom prst="rtTriangl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</p:grpSp>
      <p:grpSp>
        <p:nvGrpSpPr>
          <p:cNvPr id="29" name="Group 15"/>
          <p:cNvGrpSpPr>
            <a:grpSpLocks/>
          </p:cNvGrpSpPr>
          <p:nvPr/>
        </p:nvGrpSpPr>
        <p:grpSpPr bwMode="auto">
          <a:xfrm rot="-5400000">
            <a:off x="2164740" y="2986902"/>
            <a:ext cx="892175" cy="1471571"/>
            <a:chOff x="977" y="1102"/>
            <a:chExt cx="488" cy="1064"/>
          </a:xfrm>
        </p:grpSpPr>
        <p:sp>
          <p:nvSpPr>
            <p:cNvPr id="30" name="AutoShape 16"/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  <p:sp>
          <p:nvSpPr>
            <p:cNvPr id="31" name="AutoShape 17" descr="Stationery"/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vi-VN"/>
            </a:p>
          </p:txBody>
        </p:sp>
      </p:grpSp>
      <p:grpSp>
        <p:nvGrpSpPr>
          <p:cNvPr id="26" name="Group 22"/>
          <p:cNvGrpSpPr>
            <a:grpSpLocks/>
          </p:cNvGrpSpPr>
          <p:nvPr/>
        </p:nvGrpSpPr>
        <p:grpSpPr bwMode="auto">
          <a:xfrm flipV="1">
            <a:off x="1063549" y="1908585"/>
            <a:ext cx="406400" cy="304800"/>
            <a:chOff x="1296" y="3408"/>
            <a:chExt cx="144" cy="144"/>
          </a:xfrm>
        </p:grpSpPr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1296" y="3408"/>
              <a:ext cx="14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1440" y="3408"/>
              <a:ext cx="0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25"/>
          <p:cNvGrpSpPr>
            <a:grpSpLocks/>
          </p:cNvGrpSpPr>
          <p:nvPr/>
        </p:nvGrpSpPr>
        <p:grpSpPr bwMode="auto">
          <a:xfrm flipH="1" flipV="1">
            <a:off x="3018566" y="1892098"/>
            <a:ext cx="304800" cy="304800"/>
            <a:chOff x="1296" y="3408"/>
            <a:chExt cx="144" cy="144"/>
          </a:xfrm>
        </p:grpSpPr>
        <p:sp>
          <p:nvSpPr>
            <p:cNvPr id="35" name="Line 26"/>
            <p:cNvSpPr>
              <a:spLocks noChangeShapeType="1"/>
            </p:cNvSpPr>
            <p:nvPr/>
          </p:nvSpPr>
          <p:spPr bwMode="auto">
            <a:xfrm>
              <a:off x="1296" y="3408"/>
              <a:ext cx="14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7"/>
            <p:cNvSpPr>
              <a:spLocks noChangeShapeType="1"/>
            </p:cNvSpPr>
            <p:nvPr/>
          </p:nvSpPr>
          <p:spPr bwMode="auto">
            <a:xfrm>
              <a:off x="1440" y="3408"/>
              <a:ext cx="0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28"/>
          <p:cNvGrpSpPr>
            <a:grpSpLocks/>
          </p:cNvGrpSpPr>
          <p:nvPr/>
        </p:nvGrpSpPr>
        <p:grpSpPr bwMode="auto">
          <a:xfrm flipH="1">
            <a:off x="3018566" y="3853370"/>
            <a:ext cx="328048" cy="345907"/>
            <a:chOff x="1296" y="3408"/>
            <a:chExt cx="144" cy="144"/>
          </a:xfrm>
        </p:grpSpPr>
        <p:sp>
          <p:nvSpPr>
            <p:cNvPr id="38" name="Line 29"/>
            <p:cNvSpPr>
              <a:spLocks noChangeShapeType="1"/>
            </p:cNvSpPr>
            <p:nvPr/>
          </p:nvSpPr>
          <p:spPr bwMode="auto">
            <a:xfrm>
              <a:off x="1296" y="3408"/>
              <a:ext cx="14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0"/>
            <p:cNvSpPr>
              <a:spLocks noChangeShapeType="1"/>
            </p:cNvSpPr>
            <p:nvPr/>
          </p:nvSpPr>
          <p:spPr bwMode="auto">
            <a:xfrm>
              <a:off x="1440" y="3408"/>
              <a:ext cx="0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1076405" y="3801568"/>
            <a:ext cx="393544" cy="397709"/>
            <a:chOff x="1296" y="3408"/>
            <a:chExt cx="144" cy="144"/>
          </a:xfrm>
        </p:grpSpPr>
        <p:sp>
          <p:nvSpPr>
            <p:cNvPr id="41" name="Line 20"/>
            <p:cNvSpPr>
              <a:spLocks noChangeShapeType="1"/>
            </p:cNvSpPr>
            <p:nvPr/>
          </p:nvSpPr>
          <p:spPr bwMode="auto">
            <a:xfrm>
              <a:off x="1296" y="3408"/>
              <a:ext cx="14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>
              <a:off x="1440" y="3408"/>
              <a:ext cx="0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" name="Picture 42" descr="How to Read Centimeter Measurements on a Ruler">
            <a:extLst>
              <a:ext uri="{FF2B5EF4-FFF2-40B4-BE49-F238E27FC236}">
                <a16:creationId xmlns:a16="http://schemas.microsoft.com/office/drawing/2014/main" id="{22006349-9C39-4AC5-BC56-FA709E3DCAC3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9" t="30358" r="82683" b="58883"/>
          <a:stretch/>
        </p:blipFill>
        <p:spPr bwMode="auto">
          <a:xfrm rot="10800000">
            <a:off x="904449" y="1454256"/>
            <a:ext cx="2629297" cy="4462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 descr="How to Read Centimeter Measurements on a Ruler">
            <a:extLst>
              <a:ext uri="{FF2B5EF4-FFF2-40B4-BE49-F238E27FC236}">
                <a16:creationId xmlns:a16="http://schemas.microsoft.com/office/drawing/2014/main" id="{22006349-9C39-4AC5-BC56-FA709E3DCAC3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" t="30358" r="81966" b="59178"/>
          <a:stretch/>
        </p:blipFill>
        <p:spPr bwMode="auto">
          <a:xfrm>
            <a:off x="645635" y="4199276"/>
            <a:ext cx="3020436" cy="448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 descr="How to Read Centimeter Measurements on a Ruler">
            <a:extLst>
              <a:ext uri="{FF2B5EF4-FFF2-40B4-BE49-F238E27FC236}">
                <a16:creationId xmlns:a16="http://schemas.microsoft.com/office/drawing/2014/main" id="{21E4C856-7DA5-4BBD-BC4C-78501BBBD069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" t="30358" r="82652" b="57362"/>
          <a:stretch/>
        </p:blipFill>
        <p:spPr bwMode="auto">
          <a:xfrm rot="16200000">
            <a:off x="2189751" y="2847477"/>
            <a:ext cx="2785131" cy="455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 descr="How to Read Centimeter Measurements on a Ruler">
            <a:extLst>
              <a:ext uri="{FF2B5EF4-FFF2-40B4-BE49-F238E27FC236}">
                <a16:creationId xmlns:a16="http://schemas.microsoft.com/office/drawing/2014/main" id="{21E4C856-7DA5-4BBD-BC4C-78501BBBD069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81813" b="59821"/>
          <a:stretch/>
        </p:blipFill>
        <p:spPr bwMode="auto">
          <a:xfrm rot="5400000">
            <a:off x="-667886" y="2767776"/>
            <a:ext cx="3061595" cy="434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 rot="5400000">
            <a:off x="3112827" y="2868822"/>
            <a:ext cx="162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VNI-Times" pitchFamily="2" charset="0"/>
              </a:rPr>
              <a:t>   22</a:t>
            </a:r>
            <a:r>
              <a:rPr lang="vi-VN" altLang="vi-VN" sz="2800" b="1" dirty="0">
                <a:latin typeface="VNI-Times" pitchFamily="2" charset="0"/>
              </a:rPr>
              <a:t> </a:t>
            </a:r>
            <a:r>
              <a:rPr lang="en-US" altLang="vi-VN" sz="2800" b="1" dirty="0">
                <a:latin typeface="VNI-Times" pitchFamily="2" charset="0"/>
              </a:rPr>
              <a:t>mm</a:t>
            </a:r>
          </a:p>
        </p:txBody>
      </p:sp>
      <p:sp>
        <p:nvSpPr>
          <p:cNvPr id="49" name="Text Box 37"/>
          <p:cNvSpPr txBox="1">
            <a:spLocks noChangeArrowheads="1"/>
          </p:cNvSpPr>
          <p:nvPr/>
        </p:nvSpPr>
        <p:spPr bwMode="auto">
          <a:xfrm>
            <a:off x="1369520" y="4476908"/>
            <a:ext cx="162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VNI-Times" pitchFamily="2" charset="0"/>
              </a:rPr>
              <a:t>   22</a:t>
            </a:r>
            <a:r>
              <a:rPr lang="vi-VN" altLang="vi-VN" sz="2800" b="1" dirty="0">
                <a:latin typeface="VNI-Times" pitchFamily="2" charset="0"/>
              </a:rPr>
              <a:t> </a:t>
            </a:r>
            <a:r>
              <a:rPr lang="en-US" altLang="vi-VN" sz="2800" b="1" dirty="0">
                <a:latin typeface="VNI-Times" pitchFamily="2" charset="0"/>
              </a:rPr>
              <a:t>mm</a:t>
            </a: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 rot="16200000">
            <a:off x="-257079" y="2511166"/>
            <a:ext cx="162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VNI-Times" pitchFamily="2" charset="0"/>
              </a:rPr>
              <a:t>22</a:t>
            </a:r>
            <a:r>
              <a:rPr lang="vi-VN" altLang="vi-VN" sz="2800" b="1" dirty="0">
                <a:latin typeface="VNI-Times" pitchFamily="2" charset="0"/>
              </a:rPr>
              <a:t> </a:t>
            </a:r>
            <a:r>
              <a:rPr lang="en-US" altLang="vi-VN" sz="2800" b="1" dirty="0">
                <a:latin typeface="VNI-Times" pitchFamily="2" charset="0"/>
              </a:rPr>
              <a:t>mm</a:t>
            </a:r>
          </a:p>
        </p:txBody>
      </p:sp>
      <p:sp>
        <p:nvSpPr>
          <p:cNvPr id="51" name="Text Box 37"/>
          <p:cNvSpPr txBox="1">
            <a:spLocks noChangeArrowheads="1"/>
          </p:cNvSpPr>
          <p:nvPr/>
        </p:nvSpPr>
        <p:spPr bwMode="auto">
          <a:xfrm>
            <a:off x="1309552" y="992727"/>
            <a:ext cx="162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latin typeface="VNI-Times" pitchFamily="2" charset="0"/>
              </a:rPr>
              <a:t>   </a:t>
            </a:r>
            <a:r>
              <a:rPr lang="vi-VN" altLang="vi-VN" sz="2800" b="1" dirty="0">
                <a:latin typeface="VNI-Times" pitchFamily="2" charset="0"/>
              </a:rPr>
              <a:t>22</a:t>
            </a:r>
            <a:r>
              <a:rPr lang="en-US" altLang="vi-VN" sz="2800" b="1" dirty="0">
                <a:latin typeface="VNI-Times" pitchFamily="2" charset="0"/>
              </a:rPr>
              <a:t> </a:t>
            </a:r>
            <a:r>
              <a:rPr lang="vi-VN" altLang="vi-VN" sz="2800" b="1" dirty="0">
                <a:latin typeface="VNI-Times" pitchFamily="2" charset="0"/>
              </a:rPr>
              <a:t>mm</a:t>
            </a:r>
            <a:endParaRPr lang="en-US" altLang="vi-VN" sz="2800" b="1" dirty="0">
              <a:latin typeface="VNI-Times" pitchFamily="2" charset="0"/>
            </a:endParaRPr>
          </a:p>
        </p:txBody>
      </p:sp>
      <p:pic>
        <p:nvPicPr>
          <p:cNvPr id="2" name="H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27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5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 animBg="1"/>
      <p:bldP spid="46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7595">
            <a:off x="8319734" y="3054806"/>
            <a:ext cx="3343950" cy="334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3664262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48569"/>
            <a:ext cx="2133600" cy="2127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542924"/>
            <a:ext cx="21336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2837"/>
            <a:ext cx="2290763" cy="22907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8434" y="2670089"/>
            <a:ext cx="254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Khung cửa sổ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80900" y="2670089"/>
            <a:ext cx="254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Giấy nhớ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10051" y="2670089"/>
            <a:ext cx="2733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Viên gạch men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5943600"/>
            <a:ext cx="254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Khung tranh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5945145"/>
            <a:ext cx="254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Đồng hồ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5499" y="5872163"/>
            <a:ext cx="254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Khăn mùi soa</a:t>
            </a:r>
          </a:p>
        </p:txBody>
      </p:sp>
      <p:pic>
        <p:nvPicPr>
          <p:cNvPr id="20" name="Picture 19" descr="Đồng hồ hình vuông 12 số in logo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33" y="3652837"/>
            <a:ext cx="2428568" cy="2292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746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4&quot;/&gt;&lt;/object&gt;&lt;object type=&quot;3&quot; unique_id=&quot;10004&quot;&gt;&lt;property id=&quot;20148&quot; value=&quot;5&quot;/&gt;&lt;property id=&quot;20300&quot; value=&quot;Slide 2&quot;/&gt;&lt;property id=&quot;20307&quot; value=&quot;282&quot;/&gt;&lt;/object&gt;&lt;object type=&quot;3&quot; unique_id=&quot;10005&quot;&gt;&lt;property id=&quot;20148&quot; value=&quot;5&quot;/&gt;&lt;property id=&quot;20300&quot; value=&quot;Slide 3&quot;/&gt;&lt;property id=&quot;20307&quot; value=&quot;27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56&quot;/&gt;&lt;/object&gt;&lt;object type=&quot;3&quot; unique_id=&quot;10008&quot;&gt;&lt;property id=&quot;20148&quot; value=&quot;5&quot;/&gt;&lt;property id=&quot;20300&quot; value=&quot;Slide 6&quot;/&gt;&lt;property id=&quot;20307&quot; value=&quot;268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69&quot;/&gt;&lt;/object&gt;&lt;object type=&quot;3&quot; unique_id=&quot;10011&quot;&gt;&lt;property id=&quot;20148&quot; value=&quot;5&quot;/&gt;&lt;property id=&quot;20300&quot; value=&quot;Slide 9 - &amp;quot; &amp;quot;&quot;/&gt;&lt;property id=&quot;20307&quot; value=&quot;277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3332</TotalTime>
  <Words>403</Words>
  <Application>Microsoft Office PowerPoint</Application>
  <PresentationFormat>Widescreen</PresentationFormat>
  <Paragraphs>75</Paragraphs>
  <Slides>17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等线</vt:lpstr>
      <vt:lpstr>Garet Bold</vt:lpstr>
      <vt:lpstr>Times New Roman</vt:lpstr>
      <vt:lpstr>UTM Avo</vt:lpstr>
      <vt:lpstr>UTM Bienvenue</vt:lpstr>
      <vt:lpstr>VNI-Times</vt:lpstr>
      <vt:lpstr>Office Theme</vt:lpstr>
      <vt:lpstr>1_Office Theme</vt:lpstr>
      <vt:lpstr>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312</cp:revision>
  <dcterms:created xsi:type="dcterms:W3CDTF">2020-04-08T12:00:39Z</dcterms:created>
  <dcterms:modified xsi:type="dcterms:W3CDTF">2025-10-13T15:15:03Z</dcterms:modified>
</cp:coreProperties>
</file>