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72" r:id="rId3"/>
    <p:sldMasterId id="2147483684" r:id="rId4"/>
  </p:sldMasterIdLst>
  <p:notesMasterIdLst>
    <p:notesMasterId r:id="rId27"/>
  </p:notesMasterIdLst>
  <p:sldIdLst>
    <p:sldId id="256" r:id="rId5"/>
    <p:sldId id="260" r:id="rId6"/>
    <p:sldId id="261" r:id="rId7"/>
    <p:sldId id="262" r:id="rId8"/>
    <p:sldId id="266" r:id="rId9"/>
    <p:sldId id="267" r:id="rId10"/>
    <p:sldId id="268" r:id="rId11"/>
    <p:sldId id="280" r:id="rId12"/>
    <p:sldId id="281" r:id="rId13"/>
    <p:sldId id="282" r:id="rId14"/>
    <p:sldId id="283" r:id="rId15"/>
    <p:sldId id="284" r:id="rId16"/>
    <p:sldId id="285" r:id="rId17"/>
    <p:sldId id="286" r:id="rId18"/>
    <p:sldId id="288" r:id="rId19"/>
    <p:sldId id="289" r:id="rId20"/>
    <p:sldId id="290" r:id="rId21"/>
    <p:sldId id="291" r:id="rId22"/>
    <p:sldId id="275" r:id="rId23"/>
    <p:sldId id="276" r:id="rId24"/>
    <p:sldId id="292" r:id="rId25"/>
    <p:sldId id="269" r:id="rId26"/>
  </p:sldIdLst>
  <p:sldSz cx="12192000" cy="6858000"/>
  <p:notesSz cx="6858000" cy="9144000"/>
  <p:embeddedFontLst>
    <p:embeddedFont>
      <p:font typeface="UTM Avo" panose="020406030505060202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64B8E-2B82-4050-8467-25A3A60DC5FC}" v="80" dt="2023-12-26T03:51:55.334"/>
    <p1510:client id="{BAB42B65-9124-41E3-BE4F-A2771373442E}" v="72" dt="2023-12-26T02:31:5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2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98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23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9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12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87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10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95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434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740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https://www.youtube.com/@hoc1biet10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C9BC2-C9DC-46E9-89FE-D9A19A127D38}" type="slidenum">
              <a:rPr kumimoji="0" lang="en-US" sz="1200" b="0" i="0" u="none" strike="noStrike" kern="1200" cap="none" spc="0" normalizeH="0" baseline="0" noProof="0" smtClean="0">
                <a:ln>
                  <a:noFill/>
                </a:ln>
                <a:solidFill>
                  <a:prstClr val="black"/>
                </a:solidFill>
                <a:effectLst/>
                <a:uLnTx/>
                <a:uFillTx/>
                <a:latin typeface="UTM Avo" panose="02040603050506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93074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AC589BD1-7B02-404A-570E-2A2DF82D200D}"/>
            </a:ext>
          </a:extLst>
        </p:cNvPr>
        <p:cNvGrpSpPr/>
        <p:nvPr/>
      </p:nvGrpSpPr>
      <p:grpSpPr>
        <a:xfrm>
          <a:off x="0" y="0"/>
          <a:ext cx="0" cy="0"/>
          <a:chOff x="0" y="0"/>
          <a:chExt cx="0" cy="0"/>
        </a:xfrm>
      </p:grpSpPr>
      <p:sp>
        <p:nvSpPr>
          <p:cNvPr id="127" name="Google Shape;127;p12:notes">
            <a:extLst>
              <a:ext uri="{FF2B5EF4-FFF2-40B4-BE49-F238E27FC236}">
                <a16:creationId xmlns:a16="http://schemas.microsoft.com/office/drawing/2014/main" id="{F5BFC1D9-6D1A-868F-BE5B-06AE9D32CA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2:notes">
            <a:extLst>
              <a:ext uri="{FF2B5EF4-FFF2-40B4-BE49-F238E27FC236}">
                <a16:creationId xmlns:a16="http://schemas.microsoft.com/office/drawing/2014/main" id="{23188737-B2B2-46D3-1262-281F12AE9A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86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55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32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8" name="Google Shape;11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7847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499525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10440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4092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69553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58757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custDataLst>
      <p:tags r:id="rId1"/>
    </p:custDataLst>
    <p:extLst>
      <p:ext uri="{BB962C8B-B14F-4D97-AF65-F5344CB8AC3E}">
        <p14:creationId xmlns:p14="http://schemas.microsoft.com/office/powerpoint/2010/main" val="3507514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37734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894956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052171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12/20/2024</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223702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55680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02263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27821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UTM Avo" panose="020406030505060202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80781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087232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64621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187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UTM Avo" panose="020406030505060202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UTM Avo" panose="02040603050506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48813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UTM Avo" panose="02040603050506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87405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65941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5774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1.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12/20/2024</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custDataLst>
      <p:tags r:id="rId13"/>
    </p:custDataLst>
    <p:extLst>
      <p:ext uri="{BB962C8B-B14F-4D97-AF65-F5344CB8AC3E}">
        <p14:creationId xmlns:p14="http://schemas.microsoft.com/office/powerpoint/2010/main" val="3728712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3750707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hoc10.vn/doc-sach/tieng-viet-4-tap-2/1/388/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hoc10.vn/doc-sach/tieng-viet-4-tap-2/1/388/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hyperlink" Target="https://hoc10.vn/doc-sach/tieng-viet-4-tap-2/1/38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6" name="Google Shape;236;p1"/>
          <p:cNvSpPr txBox="1">
            <a:spLocks noGrp="1"/>
          </p:cNvSpPr>
          <p:nvPr>
            <p:ph type="subTitle" idx="1"/>
          </p:nvPr>
        </p:nvSpPr>
        <p:spPr>
          <a:xfrm>
            <a:off x="427703" y="1994387"/>
            <a:ext cx="11336593" cy="1655762"/>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6000"/>
              <a:buNone/>
            </a:pPr>
            <a:r>
              <a:rPr lang="en-US" sz="4800" b="1" dirty="0" err="1">
                <a:solidFill>
                  <a:srgbClr val="002060"/>
                </a:solidFill>
                <a:latin typeface="+mn-lt"/>
                <a:ea typeface="Arial"/>
                <a:cs typeface="Arial"/>
                <a:sym typeface="Arial"/>
              </a:rPr>
              <a:t>Tuần</a:t>
            </a:r>
            <a:r>
              <a:rPr lang="en-US" sz="4800" b="1" dirty="0">
                <a:solidFill>
                  <a:srgbClr val="002060"/>
                </a:solidFill>
                <a:latin typeface="+mn-lt"/>
                <a:ea typeface="Arial"/>
                <a:cs typeface="Arial"/>
                <a:sym typeface="Arial"/>
              </a:rPr>
              <a:t> 19</a:t>
            </a:r>
          </a:p>
          <a:p>
            <a:pPr marL="0" lvl="0" indent="0" algn="ctr" rtl="0">
              <a:lnSpc>
                <a:spcPct val="150000"/>
              </a:lnSpc>
              <a:spcBef>
                <a:spcPts val="0"/>
              </a:spcBef>
              <a:spcAft>
                <a:spcPts val="0"/>
              </a:spcAft>
              <a:buClr>
                <a:schemeClr val="dk1"/>
              </a:buClr>
              <a:buSzPts val="6000"/>
              <a:buNone/>
            </a:pPr>
            <a:r>
              <a:rPr lang="en-US" sz="4400" b="1" dirty="0" err="1">
                <a:solidFill>
                  <a:srgbClr val="FF0000"/>
                </a:solidFill>
                <a:latin typeface="+mn-lt"/>
                <a:ea typeface="Arial"/>
                <a:cs typeface="Arial"/>
                <a:sym typeface="Arial"/>
              </a:rPr>
              <a:t>Bài</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viết</a:t>
            </a:r>
            <a:r>
              <a:rPr lang="en-US" sz="4400" b="1" dirty="0">
                <a:solidFill>
                  <a:srgbClr val="FF0000"/>
                </a:solidFill>
                <a:latin typeface="+mn-lt"/>
                <a:ea typeface="Arial"/>
                <a:cs typeface="Arial"/>
                <a:sym typeface="Arial"/>
              </a:rPr>
              <a:t> 1: </a:t>
            </a:r>
            <a:r>
              <a:rPr lang="en-US" sz="4400" b="1" dirty="0" err="1">
                <a:solidFill>
                  <a:srgbClr val="FF0000"/>
                </a:solidFill>
                <a:latin typeface="+mn-lt"/>
                <a:ea typeface="Arial"/>
                <a:cs typeface="Arial"/>
                <a:sym typeface="Arial"/>
              </a:rPr>
              <a:t>Luyện</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tập</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viết</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thư</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thăm</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hỏi</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Mở</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đầu</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và</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kết</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thúc</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bức</a:t>
            </a:r>
            <a:r>
              <a:rPr lang="en-US" sz="4400" b="1" dirty="0">
                <a:solidFill>
                  <a:srgbClr val="FF0000"/>
                </a:solidFill>
                <a:latin typeface="+mn-lt"/>
                <a:ea typeface="Arial"/>
                <a:cs typeface="Arial"/>
                <a:sym typeface="Arial"/>
              </a:rPr>
              <a:t> </a:t>
            </a:r>
            <a:r>
              <a:rPr lang="en-US" sz="4400" b="1" dirty="0" err="1">
                <a:solidFill>
                  <a:srgbClr val="FF0000"/>
                </a:solidFill>
                <a:latin typeface="+mn-lt"/>
                <a:ea typeface="Arial"/>
                <a:cs typeface="Arial"/>
                <a:sym typeface="Arial"/>
              </a:rPr>
              <a:t>thư</a:t>
            </a:r>
            <a:r>
              <a:rPr lang="en-US" sz="4400" b="1" dirty="0">
                <a:solidFill>
                  <a:srgbClr val="FF0000"/>
                </a:solidFill>
                <a:latin typeface="+mn-lt"/>
                <a:ea typeface="Arial"/>
                <a:cs typeface="Arial"/>
                <a:sym typeface="Arial"/>
              </a:rPr>
              <a:t>)</a:t>
            </a:r>
            <a:endParaRPr sz="4400" b="1" dirty="0">
              <a:solidFill>
                <a:srgbClr val="FF0000"/>
              </a:solidFill>
              <a:latin typeface="+mn-lt"/>
              <a:ea typeface="Arial"/>
              <a:cs typeface="Arial"/>
              <a:sym typeface="Arial"/>
            </a:endParaRPr>
          </a:p>
        </p:txBody>
      </p:sp>
      <p:sp>
        <p:nvSpPr>
          <p:cNvPr id="4" name="Google Shape;235;p1">
            <a:extLst>
              <a:ext uri="{FF2B5EF4-FFF2-40B4-BE49-F238E27FC236}">
                <a16:creationId xmlns:a16="http://schemas.microsoft.com/office/drawing/2014/main" id="{19B69D78-F752-57CB-7973-5F156082C313}"/>
              </a:ext>
            </a:extLst>
          </p:cNvPr>
          <p:cNvSpPr txBox="1">
            <a:spLocks noGrp="1"/>
          </p:cNvSpPr>
          <p:nvPr>
            <p:ph type="ctrTitle"/>
          </p:nvPr>
        </p:nvSpPr>
        <p:spPr>
          <a:xfrm>
            <a:off x="9629673" y="127000"/>
            <a:ext cx="2548603" cy="1242146"/>
          </a:xfrm>
          <a:prstGeom prst="rect">
            <a:avLst/>
          </a:prstGeom>
          <a:noFill/>
          <a:ln>
            <a:noFill/>
          </a:ln>
        </p:spPr>
        <p:txBody>
          <a:bodyPr spcFirstLastPara="1" wrap="square" lIns="91425" tIns="45700" rIns="91425" bIns="45700" anchor="b" anchorCtr="0">
            <a:normAutofit fontScale="90000"/>
          </a:bodyPr>
          <a:lstStyle/>
          <a:p>
            <a:pPr marL="0" lvl="0" indent="0" rtl="0">
              <a:lnSpc>
                <a:spcPct val="130000"/>
              </a:lnSpc>
              <a:spcBef>
                <a:spcPts val="0"/>
              </a:spcBef>
              <a:spcAft>
                <a:spcPts val="0"/>
              </a:spcAft>
              <a:buClr>
                <a:schemeClr val="dk1"/>
              </a:buClr>
              <a:buSzPts val="5200"/>
              <a:buFont typeface="Calibri"/>
              <a:buNone/>
            </a:pPr>
            <a:r>
              <a:rPr lang="en-US" sz="3200" dirty="0">
                <a:solidFill>
                  <a:schemeClr val="bg1"/>
                </a:solidFill>
                <a:latin typeface="+mn-lt"/>
                <a:ea typeface="Arial"/>
                <a:cs typeface="Arial"/>
                <a:sym typeface="Arial"/>
              </a:rPr>
              <a:t>TIẾNG VIỆT 4</a:t>
            </a:r>
            <a:br>
              <a:rPr lang="en-US" sz="3200" dirty="0">
                <a:solidFill>
                  <a:schemeClr val="bg1"/>
                </a:solidFill>
                <a:latin typeface="+mn-lt"/>
                <a:ea typeface="Arial"/>
                <a:cs typeface="Arial"/>
                <a:sym typeface="Arial"/>
              </a:rPr>
            </a:br>
            <a:r>
              <a:rPr lang="en-US" sz="3200">
                <a:solidFill>
                  <a:schemeClr val="bg1"/>
                </a:solidFill>
                <a:latin typeface="+mn-lt"/>
                <a:ea typeface="Arial"/>
                <a:cs typeface="Arial"/>
                <a:sym typeface="Arial"/>
              </a:rPr>
              <a:t>           Tập 2</a:t>
            </a:r>
            <a:endParaRPr sz="3200" dirty="0">
              <a:solidFill>
                <a:schemeClr val="bg1"/>
              </a:solidFill>
              <a:latin typeface="+mn-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172;p10">
            <a:extLst>
              <a:ext uri="{FF2B5EF4-FFF2-40B4-BE49-F238E27FC236}">
                <a16:creationId xmlns:a16="http://schemas.microsoft.com/office/drawing/2014/main" id="{0B4ED8CA-BF65-5AAE-8A82-DA909014AA8B}"/>
              </a:ext>
            </a:extLst>
          </p:cNvPr>
          <p:cNvGrpSpPr/>
          <p:nvPr/>
        </p:nvGrpSpPr>
        <p:grpSpPr>
          <a:xfrm>
            <a:off x="189880" y="1812647"/>
            <a:ext cx="9152259" cy="1062056"/>
            <a:chOff x="-3810" y="0"/>
            <a:chExt cx="5310467" cy="2881758"/>
          </a:xfrm>
        </p:grpSpPr>
        <p:sp>
          <p:nvSpPr>
            <p:cNvPr id="3" name="Google Shape;173;p10">
              <a:extLst>
                <a:ext uri="{FF2B5EF4-FFF2-40B4-BE49-F238E27FC236}">
                  <a16:creationId xmlns:a16="http://schemas.microsoft.com/office/drawing/2014/main" id="{BA88C119-7192-12EA-F3BD-D7A8912B41B5}"/>
                </a:ext>
              </a:extLst>
            </p:cNvPr>
            <p:cNvSpPr/>
            <p:nvPr/>
          </p:nvSpPr>
          <p:spPr>
            <a:xfrm>
              <a:off x="10160" y="16511"/>
              <a:ext cx="5281258" cy="2855088"/>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E9B2"/>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a) Em xưng hô và chào thế nào cho phù hợp với mối quan hệ và tình cảm của mình?</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4" name="Google Shape;174;p10">
              <a:extLst>
                <a:ext uri="{FF2B5EF4-FFF2-40B4-BE49-F238E27FC236}">
                  <a16:creationId xmlns:a16="http://schemas.microsoft.com/office/drawing/2014/main" id="{E55E4FB4-4DAD-C0E0-0F0F-A63D655D783A}"/>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1200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ysClr val="windowText" lastClr="000000"/>
                </a:solidFill>
                <a:effectLst/>
                <a:uLnTx/>
                <a:uFillTx/>
                <a:latin typeface="+mn-lt"/>
              </a:endParaRPr>
            </a:p>
          </p:txBody>
        </p:sp>
      </p:grpSp>
      <p:sp>
        <p:nvSpPr>
          <p:cNvPr id="5" name="Google Shape;175;p10">
            <a:extLst>
              <a:ext uri="{FF2B5EF4-FFF2-40B4-BE49-F238E27FC236}">
                <a16:creationId xmlns:a16="http://schemas.microsoft.com/office/drawing/2014/main" id="{D534679E-4B8E-A742-6258-BC245144C427}"/>
              </a:ext>
            </a:extLst>
          </p:cNvPr>
          <p:cNvSpPr/>
          <p:nvPr/>
        </p:nvSpPr>
        <p:spPr>
          <a:xfrm>
            <a:off x="2394078" y="864795"/>
            <a:ext cx="4826000" cy="543795"/>
          </a:xfrm>
          <a:prstGeom prst="rect">
            <a:avLst/>
          </a:prstGeom>
          <a:solidFill>
            <a:srgbClr val="FFE9B2"/>
          </a:solidFill>
          <a:ln w="25400" cap="flat" cmpd="sng">
            <a:solidFill>
              <a:srgbClr val="44281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a:ln>
                  <a:noFill/>
                </a:ln>
                <a:solidFill>
                  <a:sysClr val="windowText" lastClr="000000"/>
                </a:solidFill>
                <a:effectLst/>
                <a:uLnTx/>
                <a:uFillTx/>
                <a:latin typeface="+mn-lt"/>
              </a:rPr>
              <a:t>THẢO LUẬN NHÓM ĐÔI</a:t>
            </a:r>
            <a:endParaRPr kumimoji="0" sz="2200" b="0" i="0" u="none" strike="noStrike" kern="0" cap="none" spc="0" normalizeH="0" baseline="0" noProof="0">
              <a:ln>
                <a:noFill/>
              </a:ln>
              <a:solidFill>
                <a:sysClr val="windowText" lastClr="000000"/>
              </a:solidFill>
              <a:effectLst/>
              <a:uLnTx/>
              <a:uFillTx/>
              <a:latin typeface="+mn-lt"/>
            </a:endParaRPr>
          </a:p>
        </p:txBody>
      </p:sp>
      <p:grpSp>
        <p:nvGrpSpPr>
          <p:cNvPr id="6" name="Google Shape;176;p10">
            <a:extLst>
              <a:ext uri="{FF2B5EF4-FFF2-40B4-BE49-F238E27FC236}">
                <a16:creationId xmlns:a16="http://schemas.microsoft.com/office/drawing/2014/main" id="{72BAA69E-7C18-132B-5050-0BAE74606034}"/>
              </a:ext>
            </a:extLst>
          </p:cNvPr>
          <p:cNvGrpSpPr/>
          <p:nvPr/>
        </p:nvGrpSpPr>
        <p:grpSpPr>
          <a:xfrm>
            <a:off x="213956" y="3022445"/>
            <a:ext cx="9167626" cy="2555892"/>
            <a:chOff x="-3810" y="0"/>
            <a:chExt cx="5310467" cy="2881758"/>
          </a:xfrm>
        </p:grpSpPr>
        <p:sp>
          <p:nvSpPr>
            <p:cNvPr id="7" name="Google Shape;177;p10">
              <a:extLst>
                <a:ext uri="{FF2B5EF4-FFF2-40B4-BE49-F238E27FC236}">
                  <a16:creationId xmlns:a16="http://schemas.microsoft.com/office/drawing/2014/main" id="{F17C8E61-C52B-C1BD-F887-62F938266C23}"/>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E9B2"/>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b) Ở đoạn văn mở đầu, em cần viết gì:</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 Nếu người nhận thư là người thân (hoặc thầy cô, bạn bè)?</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 Nếu người nhận thư là người em muốn làm quen (một </a:t>
              </a:r>
              <a:br>
                <a:rPr kumimoji="0" lang="en-US" sz="2200" b="0" i="0" u="none" strike="noStrike" kern="0" cap="none" spc="0" normalizeH="0" baseline="0" noProof="0" dirty="0">
                  <a:ln>
                    <a:noFill/>
                  </a:ln>
                  <a:solidFill>
                    <a:sysClr val="windowText" lastClr="000000"/>
                  </a:solidFill>
                  <a:effectLst/>
                  <a:uLnTx/>
                  <a:uFillTx/>
                  <a:latin typeface="+mn-lt"/>
                </a:rPr>
              </a:br>
              <a:r>
                <a:rPr kumimoji="0" lang="vi-VN" sz="2200" b="0" i="0" u="none" strike="noStrike" kern="0" cap="none" spc="0" normalizeH="0" baseline="0" noProof="0" dirty="0">
                  <a:ln>
                    <a:noFill/>
                  </a:ln>
                  <a:solidFill>
                    <a:sysClr val="windowText" lastClr="000000"/>
                  </a:solidFill>
                  <a:effectLst/>
                  <a:uLnTx/>
                  <a:uFillTx/>
                  <a:latin typeface="+mn-lt"/>
                </a:rPr>
                <a:t>vận động viên hoặc một bạn nhỏ vừa đạt thành tích xuất sắc, một bạn nhỏ có hoàn cảnh khó khăn,...)?</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8" name="Google Shape;178;p10">
              <a:extLst>
                <a:ext uri="{FF2B5EF4-FFF2-40B4-BE49-F238E27FC236}">
                  <a16:creationId xmlns:a16="http://schemas.microsoft.com/office/drawing/2014/main" id="{0FC2F61D-BA8C-88F3-2CB6-829036F5E9E2}"/>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1200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ysClr val="windowText" lastClr="000000"/>
                </a:solidFill>
                <a:effectLst/>
                <a:uLnTx/>
                <a:uFillTx/>
                <a:latin typeface="+mn-lt"/>
              </a:endParaRPr>
            </a:p>
          </p:txBody>
        </p:sp>
      </p:grpSp>
      <p:grpSp>
        <p:nvGrpSpPr>
          <p:cNvPr id="9" name="Google Shape;179;p10">
            <a:extLst>
              <a:ext uri="{FF2B5EF4-FFF2-40B4-BE49-F238E27FC236}">
                <a16:creationId xmlns:a16="http://schemas.microsoft.com/office/drawing/2014/main" id="{EE0A3DF0-71E5-E94A-303D-8CEF8DC6B8BE}"/>
              </a:ext>
            </a:extLst>
          </p:cNvPr>
          <p:cNvGrpSpPr/>
          <p:nvPr/>
        </p:nvGrpSpPr>
        <p:grpSpPr>
          <a:xfrm>
            <a:off x="219001" y="5726080"/>
            <a:ext cx="9178599" cy="1061588"/>
            <a:chOff x="-3810" y="0"/>
            <a:chExt cx="5310467" cy="2881758"/>
          </a:xfrm>
        </p:grpSpPr>
        <p:sp>
          <p:nvSpPr>
            <p:cNvPr id="10" name="Google Shape;180;p10">
              <a:extLst>
                <a:ext uri="{FF2B5EF4-FFF2-40B4-BE49-F238E27FC236}">
                  <a16:creationId xmlns:a16="http://schemas.microsoft.com/office/drawing/2014/main" id="{C6FBD247-9784-EDE2-6164-B75719A33BED}"/>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E9B2"/>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c) Em viết lời chúc thế nào cho phù hợp với mối quan hệ và tình cảm của mình?</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11" name="Google Shape;181;p10">
              <a:extLst>
                <a:ext uri="{FF2B5EF4-FFF2-40B4-BE49-F238E27FC236}">
                  <a16:creationId xmlns:a16="http://schemas.microsoft.com/office/drawing/2014/main" id="{8D44504A-C46D-6A5E-1B71-4655346A5E34}"/>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1200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ysClr val="windowText" lastClr="000000"/>
                </a:solidFill>
                <a:effectLst/>
                <a:uLnTx/>
                <a:uFillTx/>
                <a:latin typeface="+mn-lt"/>
              </a:endParaRPr>
            </a:p>
          </p:txBody>
        </p:sp>
      </p:grpSp>
      <p:sp>
        <p:nvSpPr>
          <p:cNvPr id="12" name="Google Shape;182;p10">
            <a:extLst>
              <a:ext uri="{FF2B5EF4-FFF2-40B4-BE49-F238E27FC236}">
                <a16:creationId xmlns:a16="http://schemas.microsoft.com/office/drawing/2014/main" id="{05571F58-DFB7-65AA-8C64-8184A5A3DCFB}"/>
              </a:ext>
            </a:extLst>
          </p:cNvPr>
          <p:cNvSpPr/>
          <p:nvPr/>
        </p:nvSpPr>
        <p:spPr>
          <a:xfrm>
            <a:off x="9421717" y="3294044"/>
            <a:ext cx="2893927" cy="3489882"/>
          </a:xfrm>
          <a:custGeom>
            <a:avLst/>
            <a:gdLst/>
            <a:ahLst/>
            <a:cxnLst/>
            <a:rect l="l" t="t" r="r" b="b"/>
            <a:pathLst>
              <a:path w="972532" h="1132497" extrusionOk="0">
                <a:moveTo>
                  <a:pt x="0" y="0"/>
                </a:moveTo>
                <a:lnTo>
                  <a:pt x="972532" y="0"/>
                </a:lnTo>
                <a:lnTo>
                  <a:pt x="972532" y="1132497"/>
                </a:lnTo>
                <a:lnTo>
                  <a:pt x="0" y="113249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21879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187;p11">
            <a:extLst>
              <a:ext uri="{FF2B5EF4-FFF2-40B4-BE49-F238E27FC236}">
                <a16:creationId xmlns:a16="http://schemas.microsoft.com/office/drawing/2014/main" id="{5763A3D7-FF90-CA86-C77F-01CDFCEF97AF}"/>
              </a:ext>
            </a:extLst>
          </p:cNvPr>
          <p:cNvGrpSpPr/>
          <p:nvPr/>
        </p:nvGrpSpPr>
        <p:grpSpPr>
          <a:xfrm>
            <a:off x="837946" y="2411196"/>
            <a:ext cx="8722739" cy="1069795"/>
            <a:chOff x="-3810" y="0"/>
            <a:chExt cx="5310467" cy="2881758"/>
          </a:xfrm>
        </p:grpSpPr>
        <p:sp>
          <p:nvSpPr>
            <p:cNvPr id="3" name="Google Shape;188;p11">
              <a:extLst>
                <a:ext uri="{FF2B5EF4-FFF2-40B4-BE49-F238E27FC236}">
                  <a16:creationId xmlns:a16="http://schemas.microsoft.com/office/drawing/2014/main" id="{94365EFE-95AA-8A29-A76B-964F25CA5522}"/>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E9B2"/>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j-lt"/>
                </a:rPr>
                <a:t>a) Em xưng hô và chào thế nào cho phù hợp với </a:t>
              </a:r>
              <a:br>
                <a:rPr kumimoji="0" lang="en-US" sz="2200" b="1" i="0" u="none" strike="noStrike" kern="0" cap="none" spc="0" normalizeH="0" baseline="0" noProof="0" dirty="0">
                  <a:ln>
                    <a:noFill/>
                  </a:ln>
                  <a:solidFill>
                    <a:sysClr val="windowText" lastClr="000000"/>
                  </a:solidFill>
                  <a:effectLst/>
                  <a:uLnTx/>
                  <a:uFillTx/>
                  <a:latin typeface="+mj-lt"/>
                </a:rPr>
              </a:br>
              <a:r>
                <a:rPr kumimoji="0" lang="vi-VN" sz="2200" b="1" i="0" u="none" strike="noStrike" kern="0" cap="none" spc="0" normalizeH="0" baseline="0" noProof="0" dirty="0">
                  <a:ln>
                    <a:noFill/>
                  </a:ln>
                  <a:solidFill>
                    <a:sysClr val="windowText" lastClr="000000"/>
                  </a:solidFill>
                  <a:effectLst/>
                  <a:uLnTx/>
                  <a:uFillTx/>
                  <a:latin typeface="+mj-lt"/>
                </a:rPr>
                <a:t>mối quan hệ và tình cảm của mình?</a:t>
              </a:r>
              <a:endParaRPr kumimoji="0" sz="2200" b="1" i="0" u="none" strike="noStrike" kern="0" cap="none" spc="0" normalizeH="0" baseline="0" noProof="0" dirty="0">
                <a:ln>
                  <a:noFill/>
                </a:ln>
                <a:solidFill>
                  <a:sysClr val="windowText" lastClr="000000"/>
                </a:solidFill>
                <a:effectLst/>
                <a:uLnTx/>
                <a:uFillTx/>
                <a:latin typeface="+mj-lt"/>
              </a:endParaRPr>
            </a:p>
          </p:txBody>
        </p:sp>
        <p:sp>
          <p:nvSpPr>
            <p:cNvPr id="4" name="Google Shape;189;p11">
              <a:extLst>
                <a:ext uri="{FF2B5EF4-FFF2-40B4-BE49-F238E27FC236}">
                  <a16:creationId xmlns:a16="http://schemas.microsoft.com/office/drawing/2014/main" id="{5999E0AB-6D35-F72F-0497-90C229E144DD}"/>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1200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1" i="0" u="none" strike="noStrike" kern="0" cap="none" spc="0" normalizeH="0" baseline="0" noProof="0">
                <a:ln>
                  <a:noFill/>
                </a:ln>
                <a:solidFill>
                  <a:sysClr val="windowText" lastClr="000000"/>
                </a:solidFill>
                <a:effectLst/>
                <a:uLnTx/>
                <a:uFillTx/>
                <a:latin typeface="+mj-lt"/>
              </a:endParaRPr>
            </a:p>
          </p:txBody>
        </p:sp>
      </p:grpSp>
      <p:sp>
        <p:nvSpPr>
          <p:cNvPr id="5" name="Google Shape;190;p11">
            <a:extLst>
              <a:ext uri="{FF2B5EF4-FFF2-40B4-BE49-F238E27FC236}">
                <a16:creationId xmlns:a16="http://schemas.microsoft.com/office/drawing/2014/main" id="{A7EA2931-4722-1F05-30B2-FA5AFD95D95D}"/>
              </a:ext>
            </a:extLst>
          </p:cNvPr>
          <p:cNvSpPr/>
          <p:nvPr/>
        </p:nvSpPr>
        <p:spPr>
          <a:xfrm>
            <a:off x="0" y="1710288"/>
            <a:ext cx="2644877" cy="511434"/>
          </a:xfrm>
          <a:prstGeom prst="homePlate">
            <a:avLst>
              <a:gd name="adj" fmla="val 50000"/>
            </a:avLst>
          </a:prstGeom>
          <a:solidFill>
            <a:srgbClr val="FFE9B2"/>
          </a:solidFill>
          <a:ln w="25400" cap="flat" cmpd="sng">
            <a:solidFill>
              <a:srgbClr val="44281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j-lt"/>
              </a:rPr>
              <a:t>Gợi ý trả lời</a:t>
            </a:r>
            <a:endParaRPr kumimoji="0" sz="2200" b="1" i="0" u="none" strike="noStrike" kern="0" cap="none" spc="0" normalizeH="0" baseline="0" noProof="0" dirty="0">
              <a:ln>
                <a:noFill/>
              </a:ln>
              <a:solidFill>
                <a:sysClr val="windowText" lastClr="000000"/>
              </a:solidFill>
              <a:effectLst/>
              <a:uLnTx/>
              <a:uFillTx/>
              <a:latin typeface="+mj-lt"/>
            </a:endParaRPr>
          </a:p>
        </p:txBody>
      </p:sp>
      <p:sp>
        <p:nvSpPr>
          <p:cNvPr id="6" name="Google Shape;191;p11">
            <a:extLst>
              <a:ext uri="{FF2B5EF4-FFF2-40B4-BE49-F238E27FC236}">
                <a16:creationId xmlns:a16="http://schemas.microsoft.com/office/drawing/2014/main" id="{8DAB4F7E-752D-ACFE-CC50-6BF629A214CF}"/>
              </a:ext>
            </a:extLst>
          </p:cNvPr>
          <p:cNvSpPr txBox="1"/>
          <p:nvPr/>
        </p:nvSpPr>
        <p:spPr>
          <a:xfrm>
            <a:off x="837946" y="3651866"/>
            <a:ext cx="8722739" cy="3108517"/>
          </a:xfrm>
          <a:prstGeom prst="rect">
            <a:avLst/>
          </a:prstGeom>
          <a:noFill/>
          <a:ln>
            <a:noFill/>
          </a:ln>
        </p:spPr>
        <p:txBody>
          <a:bodyPr spcFirstLastPara="1" wrap="square" lIns="60950" tIns="30467" rIns="60950" bIns="30467" anchor="t" anchorCtr="0">
            <a:spAutoFit/>
          </a:bodyPr>
          <a:lstStyle/>
          <a:p>
            <a:pPr marL="190510" marR="0" lvl="0" indent="-190510"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j-lt"/>
              </a:rPr>
              <a:t>Với thầy cô và người lớn tuổi, sử dụng từ thể hiện sự kính trọng (kính mến, kính yêu,...).</a:t>
            </a:r>
            <a:endParaRPr kumimoji="0" sz="2200" b="0" i="0" u="none" strike="noStrike" kern="0" cap="none" spc="0" normalizeH="0" baseline="0" noProof="0" dirty="0">
              <a:ln>
                <a:noFill/>
              </a:ln>
              <a:solidFill>
                <a:sysClr val="windowText" lastClr="000000"/>
              </a:solidFill>
              <a:effectLst/>
              <a:uLnTx/>
              <a:uFillTx/>
              <a:latin typeface="+mj-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1" u="none" strike="noStrike" kern="0" cap="none" spc="0" normalizeH="0" baseline="0" noProof="0" dirty="0">
                <a:ln>
                  <a:noFill/>
                </a:ln>
                <a:solidFill>
                  <a:sysClr val="windowText" lastClr="000000"/>
                </a:solidFill>
                <a:effectLst/>
                <a:uLnTx/>
                <a:uFillTx/>
                <a:latin typeface="+mj-lt"/>
              </a:rPr>
              <a:t>VD: </a:t>
            </a:r>
            <a:r>
              <a:rPr kumimoji="0" lang="vi-VN" sz="2200" b="0" i="1" u="none" strike="noStrike" kern="0" cap="none" spc="0" normalizeH="0" baseline="0" noProof="0" dirty="0">
                <a:ln>
                  <a:noFill/>
                </a:ln>
                <a:solidFill>
                  <a:sysClr val="windowText" lastClr="000000"/>
                </a:solidFill>
                <a:effectLst/>
                <a:uLnTx/>
                <a:uFillTx/>
                <a:latin typeface="+mj-lt"/>
              </a:rPr>
              <a:t>Cô giáo kính mến!, Ông ngoại kính mến!,...</a:t>
            </a:r>
            <a:endParaRPr kumimoji="0" sz="2200" b="0" i="0" u="none" strike="noStrike" kern="0" cap="none" spc="0" normalizeH="0" baseline="0" noProof="0" dirty="0">
              <a:ln>
                <a:noFill/>
              </a:ln>
              <a:solidFill>
                <a:sysClr val="windowText" lastClr="000000"/>
              </a:solidFill>
              <a:effectLst/>
              <a:uLnTx/>
              <a:uFillTx/>
              <a:latin typeface="+mj-lt"/>
            </a:endParaRPr>
          </a:p>
          <a:p>
            <a:pPr marL="190510" marR="0" lvl="0" indent="-190510"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j-lt"/>
              </a:rPr>
              <a:t>Với bạn bè, sử dụng từ ngữ thể hiện sự yêu quý, gần gũi </a:t>
            </a:r>
            <a:br>
              <a:rPr kumimoji="0" lang="en-US" sz="2200" b="0" i="0" u="none" strike="noStrike" kern="0" cap="none" spc="0" normalizeH="0" baseline="0" noProof="0" dirty="0">
                <a:ln>
                  <a:noFill/>
                </a:ln>
                <a:solidFill>
                  <a:sysClr val="windowText" lastClr="000000"/>
                </a:solidFill>
                <a:effectLst/>
                <a:uLnTx/>
                <a:uFillTx/>
                <a:latin typeface="+mj-lt"/>
              </a:rPr>
            </a:br>
            <a:r>
              <a:rPr kumimoji="0" lang="vi-VN" sz="2200" b="0" i="0" u="none" strike="noStrike" kern="0" cap="none" spc="0" normalizeH="0" baseline="0" noProof="0" dirty="0">
                <a:ln>
                  <a:noFill/>
                </a:ln>
                <a:solidFill>
                  <a:sysClr val="windowText" lastClr="000000"/>
                </a:solidFill>
                <a:effectLst/>
                <a:uLnTx/>
                <a:uFillTx/>
                <a:latin typeface="+mj-lt"/>
              </a:rPr>
              <a:t>(yêu quý, thân mến, mến thương,...)</a:t>
            </a:r>
            <a:endParaRPr kumimoji="0" sz="2200" b="0" i="0" u="none" strike="noStrike" kern="0" cap="none" spc="0" normalizeH="0" baseline="0" noProof="0" dirty="0">
              <a:ln>
                <a:noFill/>
              </a:ln>
              <a:solidFill>
                <a:sysClr val="windowText" lastClr="000000"/>
              </a:solidFill>
              <a:effectLst/>
              <a:uLnTx/>
              <a:uFillTx/>
              <a:latin typeface="+mj-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1" u="none" strike="noStrike" kern="0" cap="none" spc="0" normalizeH="0" baseline="0" noProof="0" dirty="0">
                <a:ln>
                  <a:noFill/>
                </a:ln>
                <a:solidFill>
                  <a:sysClr val="windowText" lastClr="000000"/>
                </a:solidFill>
                <a:effectLst/>
                <a:uLnTx/>
                <a:uFillTx/>
                <a:latin typeface="+mj-lt"/>
              </a:rPr>
              <a:t>VD: </a:t>
            </a:r>
            <a:r>
              <a:rPr kumimoji="0" lang="vi-VN" sz="2200" b="0" i="1" u="none" strike="noStrike" kern="0" cap="none" spc="0" normalizeH="0" baseline="0" noProof="0" dirty="0">
                <a:ln>
                  <a:noFill/>
                </a:ln>
                <a:solidFill>
                  <a:sysClr val="windowText" lastClr="000000"/>
                </a:solidFill>
                <a:effectLst/>
                <a:uLnTx/>
                <a:uFillTx/>
                <a:latin typeface="+mj-lt"/>
              </a:rPr>
              <a:t>Lan yêu quý!, Hòa thân mến!,...</a:t>
            </a:r>
            <a:endParaRPr kumimoji="0" sz="2200" b="0" i="1" u="none" strike="noStrike" kern="0" cap="none" spc="0" normalizeH="0" baseline="0" noProof="0" dirty="0">
              <a:ln>
                <a:noFill/>
              </a:ln>
              <a:solidFill>
                <a:sysClr val="windowText" lastClr="000000"/>
              </a:solidFill>
              <a:effectLst/>
              <a:uLnTx/>
              <a:uFillTx/>
              <a:latin typeface="+mj-lt"/>
            </a:endParaRPr>
          </a:p>
        </p:txBody>
      </p:sp>
      <p:sp>
        <p:nvSpPr>
          <p:cNvPr id="7" name="Google Shape;192;p11">
            <a:extLst>
              <a:ext uri="{FF2B5EF4-FFF2-40B4-BE49-F238E27FC236}">
                <a16:creationId xmlns:a16="http://schemas.microsoft.com/office/drawing/2014/main" id="{D8B42CD6-A71C-80B6-EFD4-A28B7C222F14}"/>
              </a:ext>
            </a:extLst>
          </p:cNvPr>
          <p:cNvSpPr/>
          <p:nvPr/>
        </p:nvSpPr>
        <p:spPr>
          <a:xfrm>
            <a:off x="9803757" y="2411196"/>
            <a:ext cx="2129214" cy="4343359"/>
          </a:xfrm>
          <a:custGeom>
            <a:avLst/>
            <a:gdLst/>
            <a:ahLst/>
            <a:cxnLst/>
            <a:rect l="l" t="t" r="r" b="b"/>
            <a:pathLst>
              <a:path w="666063" h="1358694" extrusionOk="0">
                <a:moveTo>
                  <a:pt x="0" y="0"/>
                </a:moveTo>
                <a:lnTo>
                  <a:pt x="666063" y="0"/>
                </a:lnTo>
                <a:lnTo>
                  <a:pt x="666063" y="1358694"/>
                </a:lnTo>
                <a:lnTo>
                  <a:pt x="0" y="1358694"/>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99458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97;p12">
            <a:extLst>
              <a:ext uri="{FF2B5EF4-FFF2-40B4-BE49-F238E27FC236}">
                <a16:creationId xmlns:a16="http://schemas.microsoft.com/office/drawing/2014/main" id="{C8D989B2-3EEB-D9D2-692B-B11C7F1F3225}"/>
              </a:ext>
            </a:extLst>
          </p:cNvPr>
          <p:cNvSpPr txBox="1"/>
          <p:nvPr/>
        </p:nvSpPr>
        <p:spPr>
          <a:xfrm>
            <a:off x="200294" y="4822624"/>
            <a:ext cx="9941149" cy="1446524"/>
          </a:xfrm>
          <a:prstGeom prst="rect">
            <a:avLst/>
          </a:prstGeom>
          <a:noFill/>
          <a:ln>
            <a:noFill/>
          </a:ln>
        </p:spPr>
        <p:txBody>
          <a:bodyPr spcFirstLastPara="1" wrap="square" lIns="60950" tIns="30467" rIns="60950" bIns="30467" anchor="t" anchorCtr="0">
            <a:spAutoFit/>
          </a:bodyPr>
          <a:lstStyle/>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000" b="0" i="0" u="none" strike="noStrike" kern="0" cap="none" spc="0" normalizeH="0" baseline="0" noProof="0" dirty="0">
                <a:ln>
                  <a:noFill/>
                </a:ln>
                <a:solidFill>
                  <a:sysClr val="windowText" lastClr="000000"/>
                </a:solidFill>
                <a:effectLst/>
                <a:uLnTx/>
                <a:uFillTx/>
                <a:latin typeface="+mn-lt"/>
              </a:rPr>
              <a:t>Em có thể tự giới thiệu, nếu em không thường xuyên gặp hoặc không thường xuyên trao đổi thư từ với người nhận thư, nêu lí do viết thư.</a:t>
            </a:r>
            <a:endParaRPr kumimoji="0" sz="2000" b="0" i="0" u="none" strike="noStrike" kern="0" cap="none" spc="0" normalizeH="0" baseline="0" noProof="0" dirty="0">
              <a:ln>
                <a:noFill/>
              </a:ln>
              <a:solidFill>
                <a:sysClr val="windowText" lastClr="000000"/>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000" b="0" i="0" u="none" strike="noStrike" kern="0" cap="none" spc="0" normalizeH="0" baseline="0" noProof="0" dirty="0">
                <a:ln>
                  <a:noFill/>
                </a:ln>
                <a:solidFill>
                  <a:sysClr val="windowText" lastClr="000000"/>
                </a:solidFill>
                <a:effectLst/>
                <a:uLnTx/>
                <a:uFillTx/>
                <a:latin typeface="+mn-lt"/>
              </a:rPr>
              <a:t>Ngoài lời chào, cần tự giới thiệu ngắn gọn về bản thân và nêu lí do viết thư.</a:t>
            </a:r>
            <a:endParaRPr kumimoji="0" sz="2000" b="0" i="0" u="none" strike="noStrike" kern="0" cap="none" spc="0" normalizeH="0" baseline="0" noProof="0" dirty="0">
              <a:ln>
                <a:noFill/>
              </a:ln>
              <a:solidFill>
                <a:sysClr val="windowText" lastClr="000000"/>
              </a:solidFill>
              <a:effectLst/>
              <a:uLnTx/>
              <a:uFillTx/>
              <a:latin typeface="+mn-lt"/>
            </a:endParaRPr>
          </a:p>
        </p:txBody>
      </p:sp>
      <p:sp>
        <p:nvSpPr>
          <p:cNvPr id="3" name="Google Shape;198;p12">
            <a:extLst>
              <a:ext uri="{FF2B5EF4-FFF2-40B4-BE49-F238E27FC236}">
                <a16:creationId xmlns:a16="http://schemas.microsoft.com/office/drawing/2014/main" id="{85900EE9-FFED-0D7C-22EA-95DC8F705E5E}"/>
              </a:ext>
            </a:extLst>
          </p:cNvPr>
          <p:cNvSpPr/>
          <p:nvPr/>
        </p:nvSpPr>
        <p:spPr>
          <a:xfrm>
            <a:off x="10196424" y="2787248"/>
            <a:ext cx="1995576" cy="4070752"/>
          </a:xfrm>
          <a:custGeom>
            <a:avLst/>
            <a:gdLst/>
            <a:ahLst/>
            <a:cxnLst/>
            <a:rect l="l" t="t" r="r" b="b"/>
            <a:pathLst>
              <a:path w="666063" h="1358694" extrusionOk="0">
                <a:moveTo>
                  <a:pt x="0" y="0"/>
                </a:moveTo>
                <a:lnTo>
                  <a:pt x="666063" y="0"/>
                </a:lnTo>
                <a:lnTo>
                  <a:pt x="666063" y="1358694"/>
                </a:lnTo>
                <a:lnTo>
                  <a:pt x="0" y="1358694"/>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grpSp>
        <p:nvGrpSpPr>
          <p:cNvPr id="4" name="Google Shape;199;p12">
            <a:extLst>
              <a:ext uri="{FF2B5EF4-FFF2-40B4-BE49-F238E27FC236}">
                <a16:creationId xmlns:a16="http://schemas.microsoft.com/office/drawing/2014/main" id="{92F0DC2A-AD26-F1AD-4BFA-5089E99D66A9}"/>
              </a:ext>
            </a:extLst>
          </p:cNvPr>
          <p:cNvGrpSpPr/>
          <p:nvPr/>
        </p:nvGrpSpPr>
        <p:grpSpPr>
          <a:xfrm>
            <a:off x="200294" y="1914020"/>
            <a:ext cx="9996130" cy="2433645"/>
            <a:chOff x="-3810" y="0"/>
            <a:chExt cx="5310467" cy="2881758"/>
          </a:xfrm>
        </p:grpSpPr>
        <p:sp>
          <p:nvSpPr>
            <p:cNvPr id="5" name="Google Shape;200;p12">
              <a:extLst>
                <a:ext uri="{FF2B5EF4-FFF2-40B4-BE49-F238E27FC236}">
                  <a16:creationId xmlns:a16="http://schemas.microsoft.com/office/drawing/2014/main" id="{6BDD8779-748D-BC4D-690B-A29A2DAA66BD}"/>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E9B2"/>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latin typeface="+mn-lt"/>
                </a:rPr>
                <a:t>b) Ở đoạn văn mở đầu, em cần viết gì:</a:t>
              </a:r>
              <a:endParaRPr kumimoji="0" sz="2000" b="1"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latin typeface="+mn-lt"/>
                </a:rPr>
                <a:t>- Nếu người nhận thư là người thân (hoặc thầy cô, bạn bè)?</a:t>
              </a:r>
              <a:endParaRPr kumimoji="0" sz="2000" b="1"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latin typeface="+mn-lt"/>
                </a:rPr>
                <a:t>- Nếu người nhận thư là người em muốn làm quen (một vận động viên hoặc một bạn nhỏ vừa đạt thành tích xuất sắc, một bạn nhỏ có </a:t>
              </a:r>
              <a:br>
                <a:rPr kumimoji="0" lang="en-US" sz="2000" b="1" i="0" u="none" strike="noStrike" kern="0" cap="none" spc="0" normalizeH="0" baseline="0" noProof="0" dirty="0">
                  <a:ln>
                    <a:noFill/>
                  </a:ln>
                  <a:solidFill>
                    <a:sysClr val="windowText" lastClr="000000"/>
                  </a:solidFill>
                  <a:effectLst/>
                  <a:uLnTx/>
                  <a:uFillTx/>
                  <a:latin typeface="+mn-lt"/>
                </a:rPr>
              </a:br>
              <a:r>
                <a:rPr kumimoji="0" lang="vi-VN" sz="2000" b="1" i="0" u="none" strike="noStrike" kern="0" cap="none" spc="0" normalizeH="0" baseline="0" noProof="0" dirty="0">
                  <a:ln>
                    <a:noFill/>
                  </a:ln>
                  <a:solidFill>
                    <a:sysClr val="windowText" lastClr="000000"/>
                  </a:solidFill>
                  <a:effectLst/>
                  <a:uLnTx/>
                  <a:uFillTx/>
                  <a:latin typeface="+mn-lt"/>
                </a:rPr>
                <a:t>hoàn cảnh khó khăn,...)?</a:t>
              </a:r>
              <a:endParaRPr kumimoji="0" sz="2000" b="1" i="0" u="none" strike="noStrike" kern="0" cap="none" spc="0" normalizeH="0" baseline="0" noProof="0" dirty="0">
                <a:ln>
                  <a:noFill/>
                </a:ln>
                <a:solidFill>
                  <a:sysClr val="windowText" lastClr="000000"/>
                </a:solidFill>
                <a:effectLst/>
                <a:uLnTx/>
                <a:uFillTx/>
                <a:latin typeface="+mn-lt"/>
              </a:endParaRPr>
            </a:p>
          </p:txBody>
        </p:sp>
        <p:sp>
          <p:nvSpPr>
            <p:cNvPr id="6" name="Google Shape;201;p12">
              <a:extLst>
                <a:ext uri="{FF2B5EF4-FFF2-40B4-BE49-F238E27FC236}">
                  <a16:creationId xmlns:a16="http://schemas.microsoft.com/office/drawing/2014/main" id="{26D71F17-92B7-26FA-F46B-091E02F7A5FC}"/>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1200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a:ln>
                  <a:noFill/>
                </a:ln>
                <a:solidFill>
                  <a:sysClr val="windowText" lastClr="000000"/>
                </a:solidFill>
                <a:effectLst/>
                <a:uLnTx/>
                <a:uFillTx/>
                <a:latin typeface="+mn-lt"/>
              </a:endParaRPr>
            </a:p>
          </p:txBody>
        </p:sp>
      </p:grpSp>
    </p:spTree>
    <p:extLst>
      <p:ext uri="{BB962C8B-B14F-4D97-AF65-F5344CB8AC3E}">
        <p14:creationId xmlns:p14="http://schemas.microsoft.com/office/powerpoint/2010/main" val="35187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06;p13">
            <a:extLst>
              <a:ext uri="{FF2B5EF4-FFF2-40B4-BE49-F238E27FC236}">
                <a16:creationId xmlns:a16="http://schemas.microsoft.com/office/drawing/2014/main" id="{DC4887AC-D692-9C8E-B830-88B8D6253C05}"/>
              </a:ext>
            </a:extLst>
          </p:cNvPr>
          <p:cNvSpPr txBox="1"/>
          <p:nvPr/>
        </p:nvSpPr>
        <p:spPr>
          <a:xfrm>
            <a:off x="867601" y="3588058"/>
            <a:ext cx="8681513" cy="3108517"/>
          </a:xfrm>
          <a:prstGeom prst="rect">
            <a:avLst/>
          </a:prstGeom>
          <a:noFill/>
          <a:ln>
            <a:noFill/>
          </a:ln>
        </p:spPr>
        <p:txBody>
          <a:bodyPr spcFirstLastPara="1" wrap="square" lIns="60950" tIns="30467" rIns="60950" bIns="30467" anchor="t" anchorCtr="0">
            <a:spAutoFit/>
          </a:bodyPr>
          <a:lstStyle/>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1" i="0" u="none" strike="noStrike" kern="0" cap="none" spc="0" normalizeH="0" baseline="0" noProof="0" dirty="0">
                <a:ln>
                  <a:noFill/>
                </a:ln>
                <a:solidFill>
                  <a:sysClr val="windowText" lastClr="000000"/>
                </a:solidFill>
                <a:effectLst/>
                <a:uLnTx/>
                <a:uFillTx/>
                <a:latin typeface="+mn-lt"/>
              </a:rPr>
              <a:t>Với thầy cô: </a:t>
            </a:r>
            <a:r>
              <a:rPr kumimoji="0" lang="vi-VN" sz="2200" b="0" i="0" u="none" strike="noStrike" kern="0" cap="none" spc="0" normalizeH="0" baseline="0" noProof="0" dirty="0">
                <a:ln>
                  <a:noFill/>
                </a:ln>
                <a:solidFill>
                  <a:sysClr val="windowText" lastClr="000000"/>
                </a:solidFill>
                <a:effectLst/>
                <a:uLnTx/>
                <a:uFillTx/>
                <a:latin typeface="+mn-lt"/>
              </a:rPr>
              <a:t>Thêm lời chúc đạt nhiều kết quả tốt trong công việc....</a:t>
            </a:r>
            <a:endParaRPr kumimoji="0" sz="2200" b="0" i="0" u="none" strike="noStrike" kern="0" cap="none" spc="0" normalizeH="0" baseline="0" noProof="0" dirty="0">
              <a:ln>
                <a:noFill/>
              </a:ln>
              <a:solidFill>
                <a:sysClr val="windowText" lastClr="000000"/>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1" i="0" u="none" strike="noStrike" kern="0" cap="none" spc="0" normalizeH="0" baseline="0" noProof="0" dirty="0">
                <a:ln>
                  <a:noFill/>
                </a:ln>
                <a:solidFill>
                  <a:sysClr val="windowText" lastClr="000000"/>
                </a:solidFill>
                <a:effectLst/>
                <a:uLnTx/>
                <a:uFillTx/>
                <a:latin typeface="+mn-lt"/>
              </a:rPr>
              <a:t>Với bạn bè: </a:t>
            </a:r>
            <a:r>
              <a:rPr kumimoji="0" lang="vi-VN" sz="2200" b="0" i="0" u="none" strike="noStrike" kern="0" cap="none" spc="0" normalizeH="0" baseline="0" noProof="0" dirty="0">
                <a:ln>
                  <a:noFill/>
                </a:ln>
                <a:solidFill>
                  <a:sysClr val="windowText" lastClr="000000"/>
                </a:solidFill>
                <a:effectLst/>
                <a:uLnTx/>
                <a:uFillTx/>
                <a:latin typeface="+mn-lt"/>
              </a:rPr>
              <a:t>Thêm lời chúc về sự quyết tâm phấn đấu trong học tập.</a:t>
            </a:r>
            <a:endParaRPr kumimoji="0" sz="2200" b="0" i="0" u="none" strike="noStrike" kern="0" cap="none" spc="0" normalizeH="0" baseline="0" noProof="0" dirty="0">
              <a:ln>
                <a:noFill/>
              </a:ln>
              <a:solidFill>
                <a:sysClr val="windowText" lastClr="000000"/>
              </a:solidFill>
              <a:effectLst/>
              <a:uLnTx/>
              <a:uFillTx/>
              <a:latin typeface="+mn-lt"/>
            </a:endParaRPr>
          </a:p>
          <a:p>
            <a:pPr marL="381019" marR="0" lvl="0" indent="-381019" defTabSz="914400" eaLnBrk="1" fontAlgn="auto" latinLnBrk="0" hangingPunct="1">
              <a:lnSpc>
                <a:spcPct val="150000"/>
              </a:lnSpc>
              <a:spcBef>
                <a:spcPts val="0"/>
              </a:spcBef>
              <a:spcAft>
                <a:spcPts val="0"/>
              </a:spcAft>
              <a:buClrTx/>
              <a:buSzPts val="3600"/>
              <a:buFont typeface="Arial"/>
              <a:buChar char="•"/>
              <a:tabLst/>
              <a:defRPr/>
            </a:pPr>
            <a:r>
              <a:rPr kumimoji="0" lang="vi-VN" sz="2200" b="1" i="0" u="none" strike="noStrike" kern="0" cap="none" spc="0" normalizeH="0" baseline="0" noProof="0" dirty="0">
                <a:ln>
                  <a:noFill/>
                </a:ln>
                <a:solidFill>
                  <a:sysClr val="windowText" lastClr="000000"/>
                </a:solidFill>
                <a:effectLst/>
                <a:uLnTx/>
                <a:uFillTx/>
                <a:latin typeface="+mn-lt"/>
              </a:rPr>
              <a:t>Với người bạn có hoàn cảnh khó khăn: </a:t>
            </a:r>
            <a:r>
              <a:rPr kumimoji="0" lang="vi-VN" sz="2200" b="0" i="0" u="none" strike="noStrike" kern="0" cap="none" spc="0" normalizeH="0" baseline="0" noProof="0" dirty="0">
                <a:ln>
                  <a:noFill/>
                </a:ln>
                <a:solidFill>
                  <a:sysClr val="windowText" lastClr="000000"/>
                </a:solidFill>
                <a:effectLst/>
                <a:uLnTx/>
                <a:uFillTx/>
                <a:latin typeface="+mn-lt"/>
              </a:rPr>
              <a:t>Thêm lời chúc và niềm tin về ý chí, nghị lực vượt qua khó khăn....</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3" name="Google Shape;207;p13">
            <a:extLst>
              <a:ext uri="{FF2B5EF4-FFF2-40B4-BE49-F238E27FC236}">
                <a16:creationId xmlns:a16="http://schemas.microsoft.com/office/drawing/2014/main" id="{73BFD691-4B78-A764-7A22-BE7D39252799}"/>
              </a:ext>
            </a:extLst>
          </p:cNvPr>
          <p:cNvSpPr/>
          <p:nvPr/>
        </p:nvSpPr>
        <p:spPr>
          <a:xfrm>
            <a:off x="10062786" y="2514641"/>
            <a:ext cx="2129214" cy="4343359"/>
          </a:xfrm>
          <a:custGeom>
            <a:avLst/>
            <a:gdLst/>
            <a:ahLst/>
            <a:cxnLst/>
            <a:rect l="l" t="t" r="r" b="b"/>
            <a:pathLst>
              <a:path w="666063" h="1358694" extrusionOk="0">
                <a:moveTo>
                  <a:pt x="0" y="0"/>
                </a:moveTo>
                <a:lnTo>
                  <a:pt x="666063" y="0"/>
                </a:lnTo>
                <a:lnTo>
                  <a:pt x="666063" y="1358694"/>
                </a:lnTo>
                <a:lnTo>
                  <a:pt x="0" y="1358694"/>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grpSp>
        <p:nvGrpSpPr>
          <p:cNvPr id="4" name="Google Shape;208;p13">
            <a:extLst>
              <a:ext uri="{FF2B5EF4-FFF2-40B4-BE49-F238E27FC236}">
                <a16:creationId xmlns:a16="http://schemas.microsoft.com/office/drawing/2014/main" id="{D53E5496-0ABF-3F49-50CE-7828A784B35A}"/>
              </a:ext>
            </a:extLst>
          </p:cNvPr>
          <p:cNvGrpSpPr/>
          <p:nvPr/>
        </p:nvGrpSpPr>
        <p:grpSpPr>
          <a:xfrm>
            <a:off x="844486" y="2006600"/>
            <a:ext cx="8704628" cy="1371814"/>
            <a:chOff x="-3810" y="0"/>
            <a:chExt cx="5310467" cy="2881758"/>
          </a:xfrm>
        </p:grpSpPr>
        <p:sp>
          <p:nvSpPr>
            <p:cNvPr id="5" name="Google Shape;209;p13">
              <a:extLst>
                <a:ext uri="{FF2B5EF4-FFF2-40B4-BE49-F238E27FC236}">
                  <a16:creationId xmlns:a16="http://schemas.microsoft.com/office/drawing/2014/main" id="{F70F749A-B0EC-9347-0378-41C9E2B0B5AB}"/>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E9B2"/>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 Em viết lời chúc thế nào cho phù hợp với mối quan hệ và tình cảm của mình?</a:t>
              </a:r>
              <a:endParaRPr kumimoji="0" sz="2200" b="1" i="0" u="none" strike="noStrike" kern="0" cap="none" spc="0" normalizeH="0" baseline="0" noProof="0" dirty="0">
                <a:ln>
                  <a:noFill/>
                </a:ln>
                <a:solidFill>
                  <a:sysClr val="windowText" lastClr="000000"/>
                </a:solidFill>
                <a:effectLst/>
                <a:uLnTx/>
                <a:uFillTx/>
                <a:latin typeface="+mn-lt"/>
              </a:endParaRPr>
            </a:p>
          </p:txBody>
        </p:sp>
        <p:sp>
          <p:nvSpPr>
            <p:cNvPr id="6" name="Google Shape;210;p13">
              <a:extLst>
                <a:ext uri="{FF2B5EF4-FFF2-40B4-BE49-F238E27FC236}">
                  <a16:creationId xmlns:a16="http://schemas.microsoft.com/office/drawing/2014/main" id="{C293160D-0EB8-5216-E9F1-0E9045679DA0}"/>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1200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1" i="0" u="none" strike="noStrike" kern="0" cap="none" spc="0" normalizeH="0" baseline="0" noProof="0">
                <a:ln>
                  <a:noFill/>
                </a:ln>
                <a:solidFill>
                  <a:sysClr val="windowText" lastClr="000000"/>
                </a:solidFill>
                <a:effectLst/>
                <a:uLnTx/>
                <a:uFillTx/>
                <a:latin typeface="+mn-lt"/>
              </a:endParaRPr>
            </a:p>
          </p:txBody>
        </p:sp>
      </p:grpSp>
    </p:spTree>
    <p:extLst>
      <p:ext uri="{BB962C8B-B14F-4D97-AF65-F5344CB8AC3E}">
        <p14:creationId xmlns:p14="http://schemas.microsoft.com/office/powerpoint/2010/main" val="8326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15;p14">
            <a:extLst>
              <a:ext uri="{FF2B5EF4-FFF2-40B4-BE49-F238E27FC236}">
                <a16:creationId xmlns:a16="http://schemas.microsoft.com/office/drawing/2014/main" id="{A31BAE6C-DCEE-8514-7C8A-4AC0CD4F6FB0}"/>
              </a:ext>
            </a:extLst>
          </p:cNvPr>
          <p:cNvSpPr/>
          <p:nvPr/>
        </p:nvSpPr>
        <p:spPr>
          <a:xfrm>
            <a:off x="20728" y="1789471"/>
            <a:ext cx="5563996" cy="5068529"/>
          </a:xfrm>
          <a:custGeom>
            <a:avLst/>
            <a:gdLst/>
            <a:ahLst/>
            <a:cxnLst/>
            <a:rect l="l" t="t" r="r" b="b"/>
            <a:pathLst>
              <a:path w="3023955" h="3474345" extrusionOk="0">
                <a:moveTo>
                  <a:pt x="3023955" y="3474345"/>
                </a:moveTo>
                <a:lnTo>
                  <a:pt x="0" y="3466725"/>
                </a:lnTo>
                <a:lnTo>
                  <a:pt x="0" y="1218221"/>
                </a:lnTo>
                <a:lnTo>
                  <a:pt x="17780" y="19050"/>
                </a:lnTo>
                <a:lnTo>
                  <a:pt x="1505811" y="0"/>
                </a:lnTo>
                <a:lnTo>
                  <a:pt x="3004905" y="5080"/>
                </a:ln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mn-lt"/>
            </a:endParaRPr>
          </a:p>
        </p:txBody>
      </p:sp>
      <p:sp>
        <p:nvSpPr>
          <p:cNvPr id="3" name="Google Shape;216;p14">
            <a:extLst>
              <a:ext uri="{FF2B5EF4-FFF2-40B4-BE49-F238E27FC236}">
                <a16:creationId xmlns:a16="http://schemas.microsoft.com/office/drawing/2014/main" id="{9658B696-B807-FDD3-5088-92DAF5DB6C18}"/>
              </a:ext>
            </a:extLst>
          </p:cNvPr>
          <p:cNvSpPr/>
          <p:nvPr/>
        </p:nvSpPr>
        <p:spPr>
          <a:xfrm>
            <a:off x="1" y="2327600"/>
            <a:ext cx="5606058" cy="4145813"/>
          </a:xfrm>
          <a:custGeom>
            <a:avLst/>
            <a:gdLst/>
            <a:ahLst/>
            <a:cxnLst/>
            <a:rect l="l" t="t" r="r" b="b"/>
            <a:pathLst>
              <a:path w="9323253" h="8696052" extrusionOk="0">
                <a:moveTo>
                  <a:pt x="0" y="0"/>
                </a:moveTo>
                <a:lnTo>
                  <a:pt x="9323253" y="0"/>
                </a:lnTo>
                <a:lnTo>
                  <a:pt x="9323253" y="8696052"/>
                </a:lnTo>
                <a:lnTo>
                  <a:pt x="0" y="8696052"/>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mn-lt"/>
            </a:endParaRPr>
          </a:p>
        </p:txBody>
      </p:sp>
      <p:sp>
        <p:nvSpPr>
          <p:cNvPr id="4" name="Google Shape;217;p14">
            <a:extLst>
              <a:ext uri="{FF2B5EF4-FFF2-40B4-BE49-F238E27FC236}">
                <a16:creationId xmlns:a16="http://schemas.microsoft.com/office/drawing/2014/main" id="{E5B17EE0-C827-AD02-340D-95F4A101837B}"/>
              </a:ext>
            </a:extLst>
          </p:cNvPr>
          <p:cNvSpPr txBox="1"/>
          <p:nvPr/>
        </p:nvSpPr>
        <p:spPr>
          <a:xfrm>
            <a:off x="5994400" y="2427315"/>
            <a:ext cx="5969000" cy="3046988"/>
          </a:xfrm>
          <a:prstGeom prst="rect">
            <a:avLst/>
          </a:prstGeom>
          <a:noFill/>
          <a:ln>
            <a:noFill/>
          </a:ln>
        </p:spPr>
        <p:txBody>
          <a:bodyPr spcFirstLastPara="1" wrap="square" lIns="0" tIns="0" rIns="0" bIns="0" anchor="t" anchorCtr="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4400" b="1" i="0" u="none" strike="noStrike" kern="0" cap="none" spc="0" normalizeH="0" baseline="0" noProof="0" dirty="0">
                <a:ln>
                  <a:noFill/>
                </a:ln>
                <a:solidFill>
                  <a:schemeClr val="tx1"/>
                </a:solidFill>
                <a:effectLst/>
                <a:uLnTx/>
                <a:uFillTx/>
                <a:latin typeface="+mn-lt"/>
              </a:rPr>
              <a:t>02. </a:t>
            </a:r>
            <a:endParaRPr kumimoji="0" sz="4400" b="0" i="0" u="none" strike="noStrike" kern="0" cap="none" spc="0" normalizeH="0" baseline="0" noProof="0" dirty="0">
              <a:ln>
                <a:noFill/>
              </a:ln>
              <a:solidFill>
                <a:schemeClr val="tx1"/>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4400" b="1" i="0" u="none" strike="noStrike" kern="0" cap="none" spc="0" normalizeH="0" baseline="0" noProof="0" dirty="0">
                <a:ln>
                  <a:noFill/>
                </a:ln>
                <a:solidFill>
                  <a:schemeClr val="tx1"/>
                </a:solidFill>
                <a:effectLst/>
                <a:uLnTx/>
                <a:uFillTx/>
                <a:latin typeface="+mn-lt"/>
              </a:rPr>
              <a:t>VIẾT MỞ ĐẦU</a:t>
            </a:r>
            <a:r>
              <a:rPr kumimoji="0" lang="vi-VN" sz="4400" b="1" i="0" u="none" strike="noStrike" kern="0" cap="none" spc="0" normalizeH="0" baseline="0" noProof="0">
                <a:ln>
                  <a:noFill/>
                </a:ln>
                <a:solidFill>
                  <a:schemeClr val="tx1"/>
                </a:solidFill>
                <a:effectLst/>
                <a:uLnTx/>
                <a:uFillTx/>
                <a:latin typeface="+mn-lt"/>
              </a:rPr>
              <a:t>, </a:t>
            </a:r>
            <a:endParaRPr kumimoji="0" lang="en-US" sz="4400" b="1" i="0" u="none" strike="noStrike" kern="0" cap="none" spc="0" normalizeH="0" baseline="0" noProof="0">
              <a:ln>
                <a:noFill/>
              </a:ln>
              <a:solidFill>
                <a:schemeClr val="tx1"/>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4400" b="1" i="0" u="none" strike="noStrike" kern="0" cap="none" spc="0" normalizeH="0" baseline="0" noProof="0">
                <a:ln>
                  <a:noFill/>
                </a:ln>
                <a:solidFill>
                  <a:schemeClr val="tx1"/>
                </a:solidFill>
                <a:effectLst/>
                <a:uLnTx/>
                <a:uFillTx/>
                <a:latin typeface="+mn-lt"/>
              </a:rPr>
              <a:t>KẾT </a:t>
            </a:r>
            <a:r>
              <a:rPr kumimoji="0" lang="vi-VN" sz="4400" b="1" i="0" u="none" strike="noStrike" kern="0" cap="none" spc="0" normalizeH="0" baseline="0" noProof="0" dirty="0">
                <a:ln>
                  <a:noFill/>
                </a:ln>
                <a:solidFill>
                  <a:schemeClr val="tx1"/>
                </a:solidFill>
                <a:effectLst/>
                <a:uLnTx/>
                <a:uFillTx/>
                <a:latin typeface="+mn-lt"/>
              </a:rPr>
              <a:t>THÚC BỨC THƯ</a:t>
            </a:r>
            <a:endParaRPr kumimoji="0" sz="4400" b="1"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419169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222;p15">
            <a:extLst>
              <a:ext uri="{FF2B5EF4-FFF2-40B4-BE49-F238E27FC236}">
                <a16:creationId xmlns:a16="http://schemas.microsoft.com/office/drawing/2014/main" id="{D77C4E16-CDE7-81EE-1EE5-CE6F646E18AB}"/>
              </a:ext>
            </a:extLst>
          </p:cNvPr>
          <p:cNvGrpSpPr/>
          <p:nvPr/>
        </p:nvGrpSpPr>
        <p:grpSpPr>
          <a:xfrm>
            <a:off x="267099" y="1695647"/>
            <a:ext cx="11657801" cy="5162353"/>
            <a:chOff x="-3810" y="0"/>
            <a:chExt cx="5310467" cy="2881758"/>
          </a:xfrm>
        </p:grpSpPr>
        <p:sp>
          <p:nvSpPr>
            <p:cNvPr id="3" name="Google Shape;223;p15">
              <a:extLst>
                <a:ext uri="{FF2B5EF4-FFF2-40B4-BE49-F238E27FC236}">
                  <a16:creationId xmlns:a16="http://schemas.microsoft.com/office/drawing/2014/main" id="{593A5D19-BCDA-E955-286A-85D6A3D4D9C4}"/>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FFFF"/>
            </a:solidFill>
            <a:ln>
              <a:noFill/>
            </a:ln>
          </p:spPr>
          <p:txBody>
            <a:bodyPr spcFirstLastPara="1" wrap="square" lIns="240000" tIns="30467" rIns="240000" bIns="30467" anchor="t"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latin typeface="+mn-lt"/>
                </a:rPr>
                <a:t>Đoạn văn tham khảo:</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000" b="0" i="1" u="none" strike="noStrike" kern="0" cap="none" spc="0" normalizeH="0" baseline="0" noProof="0" dirty="0">
                  <a:ln>
                    <a:noFill/>
                  </a:ln>
                  <a:solidFill>
                    <a:sysClr val="windowText" lastClr="000000"/>
                  </a:solidFill>
                  <a:effectLst/>
                  <a:uLnTx/>
                  <a:uFillTx/>
                  <a:latin typeface="+mn-lt"/>
                </a:rPr>
                <a:t>..., ngày ... tháng ... năm ...</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1" u="none" strike="noStrike" kern="0" cap="none" spc="0" normalizeH="0" baseline="0" noProof="0" dirty="0">
                  <a:ln>
                    <a:noFill/>
                  </a:ln>
                  <a:solidFill>
                    <a:sysClr val="windowText" lastClr="000000"/>
                  </a:solidFill>
                  <a:effectLst/>
                  <a:uLnTx/>
                  <a:uFillTx/>
                  <a:latin typeface="+mn-lt"/>
                </a:rPr>
                <a:t>Bà kính yêu!</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ysClr val="windowText" lastClr="000000"/>
                  </a:solidFill>
                  <a:effectLst/>
                  <a:uLnTx/>
                  <a:uFillTx/>
                  <a:latin typeface="+mn-lt"/>
                </a:rPr>
                <a:t>Đã lâu lắm rồi, cháu chưa được về thăm bà, cháu rất nhớ bà. Hôm nay rảnh, cháu </a:t>
              </a:r>
              <a:br>
                <a:rPr kumimoji="0" lang="en-US" sz="2000" b="0" i="0" u="none" strike="noStrike" kern="0" cap="none" spc="0" normalizeH="0" baseline="0" noProof="0" dirty="0">
                  <a:ln>
                    <a:noFill/>
                  </a:ln>
                  <a:solidFill>
                    <a:sysClr val="windowText" lastClr="000000"/>
                  </a:solidFill>
                  <a:effectLst/>
                  <a:uLnTx/>
                  <a:uFillTx/>
                  <a:latin typeface="+mn-lt"/>
                </a:rPr>
              </a:br>
              <a:r>
                <a:rPr kumimoji="0" lang="vi-VN" sz="2000" b="0" i="0" u="none" strike="noStrike" kern="0" cap="none" spc="0" normalizeH="0" baseline="0" noProof="0" dirty="0">
                  <a:ln>
                    <a:noFill/>
                  </a:ln>
                  <a:solidFill>
                    <a:sysClr val="windowText" lastClr="000000"/>
                  </a:solidFill>
                  <a:effectLst/>
                  <a:uLnTx/>
                  <a:uFillTx/>
                  <a:latin typeface="+mn-lt"/>
                </a:rPr>
                <a:t>viết thư hỏi thăm bà đây.</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ysClr val="windowText" lastClr="000000"/>
                  </a:solidFill>
                  <a:effectLst/>
                  <a:uLnTx/>
                  <a:uFillTx/>
                  <a:latin typeface="+mn-lt"/>
                </a:rPr>
                <a:t>Dạo này, bà có khỏe không ạ? Cái lưng của bà đã đỡ đau chưa? Vườn cây nhà ta có thu hoạch được nhiều quả không ạ? Đàn gà con chắc lớn lắm rồi, bà nhỉ? Cháu còn nhớ lần trước về quê, cháu được đi hái quả trong vườn bà. Bà còn cho cháu biết những điều mới lạ về các loài cây. Cháu vẫn còn nhớ hương vị ngọt ngào của trái hồng mà bà đã dành cho chúng cháu. Tối đến, chúng cháu quây quần bên bà để nghe kể chuyện cổ tích dưới ánh trăng sáng ngời....</a:t>
              </a:r>
              <a:endParaRPr kumimoji="0" sz="2000" b="0" i="0" u="none" strike="noStrike" kern="0" cap="none" spc="0" normalizeH="0" baseline="0" noProof="0" dirty="0">
                <a:ln>
                  <a:noFill/>
                </a:ln>
                <a:solidFill>
                  <a:sysClr val="windowText" lastClr="000000"/>
                </a:solidFill>
                <a:effectLst/>
                <a:uLnTx/>
                <a:uFillTx/>
                <a:latin typeface="+mn-lt"/>
              </a:endParaRPr>
            </a:p>
          </p:txBody>
        </p:sp>
        <p:sp>
          <p:nvSpPr>
            <p:cNvPr id="4" name="Google Shape;224;p15">
              <a:extLst>
                <a:ext uri="{FF2B5EF4-FFF2-40B4-BE49-F238E27FC236}">
                  <a16:creationId xmlns:a16="http://schemas.microsoft.com/office/drawing/2014/main" id="{412C36F3-5BFB-FA24-204E-BF78BB9BAC1E}"/>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30467"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mn-lt"/>
                <a:ea typeface="Calibri"/>
                <a:cs typeface="Calibri"/>
                <a:sym typeface="Calibri"/>
              </a:endParaRPr>
            </a:p>
          </p:txBody>
        </p:sp>
      </p:grpSp>
      <p:sp>
        <p:nvSpPr>
          <p:cNvPr id="5" name="Google Shape;225;p15">
            <a:extLst>
              <a:ext uri="{FF2B5EF4-FFF2-40B4-BE49-F238E27FC236}">
                <a16:creationId xmlns:a16="http://schemas.microsoft.com/office/drawing/2014/main" id="{E183F7B4-2626-E535-F31E-46BDF04E5E18}"/>
              </a:ext>
            </a:extLst>
          </p:cNvPr>
          <p:cNvSpPr txBox="1"/>
          <p:nvPr/>
        </p:nvSpPr>
        <p:spPr>
          <a:xfrm>
            <a:off x="300552" y="618455"/>
            <a:ext cx="11624348" cy="1077192"/>
          </a:xfrm>
          <a:prstGeom prst="rect">
            <a:avLst/>
          </a:prstGeom>
          <a:noFill/>
          <a:ln>
            <a:noFill/>
          </a:ln>
        </p:spPr>
        <p:txBody>
          <a:bodyPr spcFirstLastPara="1" wrap="square" lIns="60950" tIns="30467" rIns="60950" bIns="30467" anchor="t" anchorCtr="0">
            <a:spAutoFit/>
          </a:bodyPr>
          <a:lstStyle/>
          <a:p>
            <a:pPr marL="228611" marR="0" lvl="0" indent="-228611" algn="ctr" defTabSz="914400" eaLnBrk="1" fontAlgn="auto" latinLnBrk="0" hangingPunct="1">
              <a:lnSpc>
                <a:spcPct val="150000"/>
              </a:lnSpc>
              <a:spcBef>
                <a:spcPts val="0"/>
              </a:spcBef>
              <a:spcAft>
                <a:spcPts val="0"/>
              </a:spcAft>
              <a:buClrTx/>
              <a:buSzPct val="100000"/>
              <a:buFont typeface="Times New Roman"/>
              <a:buAutoNum type="arabicPeriod"/>
              <a:tabLst/>
              <a:defRPr/>
            </a:pPr>
            <a:r>
              <a:rPr kumimoji="0" lang="vi-VN" sz="2200" b="1" i="0" u="none" strike="noStrike" kern="0" cap="none" spc="0" normalizeH="0" baseline="0" noProof="0" dirty="0">
                <a:ln>
                  <a:noFill/>
                </a:ln>
                <a:solidFill>
                  <a:sysClr val="windowText" lastClr="000000"/>
                </a:solidFill>
                <a:effectLst/>
                <a:uLnTx/>
                <a:uFillTx/>
                <a:latin typeface="+mn-lt"/>
              </a:rPr>
              <a:t> Hãy viết lời chào và đoạn văn mở đầu bức thư thăm hỏi người thân (thầy cô, bạn bè, hoặc người khác).</a:t>
            </a:r>
            <a:endParaRPr kumimoji="0" sz="2200" b="1"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90412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230;p16">
            <a:extLst>
              <a:ext uri="{FF2B5EF4-FFF2-40B4-BE49-F238E27FC236}">
                <a16:creationId xmlns:a16="http://schemas.microsoft.com/office/drawing/2014/main" id="{4585AA97-1537-398D-9AC2-77265DF7368B}"/>
              </a:ext>
            </a:extLst>
          </p:cNvPr>
          <p:cNvGrpSpPr/>
          <p:nvPr/>
        </p:nvGrpSpPr>
        <p:grpSpPr>
          <a:xfrm>
            <a:off x="267099" y="2000045"/>
            <a:ext cx="11657801" cy="2295832"/>
            <a:chOff x="-3810" y="0"/>
            <a:chExt cx="5310467" cy="2881758"/>
          </a:xfrm>
        </p:grpSpPr>
        <p:sp>
          <p:nvSpPr>
            <p:cNvPr id="3" name="Google Shape;231;p16">
              <a:extLst>
                <a:ext uri="{FF2B5EF4-FFF2-40B4-BE49-F238E27FC236}">
                  <a16:creationId xmlns:a16="http://schemas.microsoft.com/office/drawing/2014/main" id="{64A73E43-680B-FDF3-7462-62B07D6EFDD8}"/>
                </a:ext>
              </a:extLst>
            </p:cNvPr>
            <p:cNvSpPr/>
            <p:nvPr/>
          </p:nvSpPr>
          <p:spPr>
            <a:xfrm>
              <a:off x="10160" y="16510"/>
              <a:ext cx="5281258" cy="2855088"/>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FFFF"/>
            </a:solidFill>
            <a:ln>
              <a:noFill/>
            </a:ln>
          </p:spPr>
          <p:txBody>
            <a:bodyPr spcFirstLastPara="1" wrap="square" lIns="240000" tIns="30467" rIns="240000" bIns="30467" anchor="t"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latin typeface="+mn-lt"/>
                </a:rPr>
                <a:t>Đoạn văn tham khảo:</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ysClr val="windowText" lastClr="000000"/>
                  </a:solidFill>
                  <a:effectLst/>
                  <a:uLnTx/>
                  <a:uFillTx/>
                  <a:latin typeface="+mn-lt"/>
                </a:rPr>
                <a:t>Thôi, thư đã dài, cháu xin dừng bút tại đây. Cháu chúc bà luôn mạnh khỏe và bình an. Bà cho cháu gửi lời chúc sức khỏe đến mọi người hàng xóm xung quanh. Cháu rất yêu bà!</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000" b="0" i="1" u="none" strike="noStrike" kern="0" cap="none" spc="0" normalizeH="0" baseline="0" noProof="0" dirty="0">
                  <a:ln>
                    <a:noFill/>
                  </a:ln>
                  <a:solidFill>
                    <a:sysClr val="windowText" lastClr="000000"/>
                  </a:solidFill>
                  <a:effectLst/>
                  <a:uLnTx/>
                  <a:uFillTx/>
                  <a:latin typeface="+mn-lt"/>
                </a:rPr>
                <a:t>Cháu của bà</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000" b="0" i="1" u="none" strike="noStrike" kern="0" cap="none" spc="0" normalizeH="0" baseline="0" noProof="0" dirty="0">
                  <a:ln>
                    <a:noFill/>
                  </a:ln>
                  <a:solidFill>
                    <a:sysClr val="windowText" lastClr="000000"/>
                  </a:solidFill>
                  <a:effectLst/>
                  <a:uLnTx/>
                  <a:uFillTx/>
                  <a:latin typeface="+mn-lt"/>
                </a:rPr>
                <a:t>Khánh Vân</a:t>
              </a:r>
              <a:endParaRPr kumimoji="0" sz="2000" b="0" i="0" u="none" strike="noStrike" kern="0" cap="none" spc="0" normalizeH="0" baseline="0" noProof="0" dirty="0">
                <a:ln>
                  <a:noFill/>
                </a:ln>
                <a:solidFill>
                  <a:sysClr val="windowText" lastClr="000000"/>
                </a:solidFill>
                <a:effectLst/>
                <a:uLnTx/>
                <a:uFillTx/>
                <a:latin typeface="+mn-lt"/>
              </a:endParaRPr>
            </a:p>
          </p:txBody>
        </p:sp>
        <p:sp>
          <p:nvSpPr>
            <p:cNvPr id="4" name="Google Shape;232;p16">
              <a:extLst>
                <a:ext uri="{FF2B5EF4-FFF2-40B4-BE49-F238E27FC236}">
                  <a16:creationId xmlns:a16="http://schemas.microsoft.com/office/drawing/2014/main" id="{0E9FB0A9-794D-7805-AA6C-B1990AC0A020}"/>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30467" anchor="t"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mn-lt"/>
              </a:endParaRPr>
            </a:p>
          </p:txBody>
        </p:sp>
      </p:grpSp>
      <p:sp>
        <p:nvSpPr>
          <p:cNvPr id="5" name="Google Shape;233;p16">
            <a:extLst>
              <a:ext uri="{FF2B5EF4-FFF2-40B4-BE49-F238E27FC236}">
                <a16:creationId xmlns:a16="http://schemas.microsoft.com/office/drawing/2014/main" id="{9B69AAD9-8ED3-ACBA-5306-E9AA18C4E813}"/>
              </a:ext>
            </a:extLst>
          </p:cNvPr>
          <p:cNvSpPr txBox="1"/>
          <p:nvPr/>
        </p:nvSpPr>
        <p:spPr>
          <a:xfrm>
            <a:off x="852585" y="708743"/>
            <a:ext cx="10486830" cy="1077192"/>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2. Lời chúc ở phần cuối bức thư thăm hỏi người thân (thầy cô, bạn bè hoặc người khác)</a:t>
            </a:r>
            <a:endParaRPr kumimoji="0" sz="2200" b="0" i="0" u="none" strike="noStrike" kern="0" cap="none" spc="0" normalizeH="0" baseline="0" noProof="0" dirty="0">
              <a:ln>
                <a:noFill/>
              </a:ln>
              <a:solidFill>
                <a:sysClr val="windowText" lastClr="000000"/>
              </a:solidFill>
              <a:effectLst/>
              <a:uLnTx/>
              <a:uFillTx/>
              <a:latin typeface="+mn-lt"/>
            </a:endParaRPr>
          </a:p>
        </p:txBody>
      </p:sp>
      <p:grpSp>
        <p:nvGrpSpPr>
          <p:cNvPr id="6" name="Google Shape;234;p16">
            <a:extLst>
              <a:ext uri="{FF2B5EF4-FFF2-40B4-BE49-F238E27FC236}">
                <a16:creationId xmlns:a16="http://schemas.microsoft.com/office/drawing/2014/main" id="{EE7A2B3E-DFCE-7E83-4F8F-D4514887E3A4}"/>
              </a:ext>
            </a:extLst>
          </p:cNvPr>
          <p:cNvGrpSpPr/>
          <p:nvPr/>
        </p:nvGrpSpPr>
        <p:grpSpPr>
          <a:xfrm>
            <a:off x="267099" y="4414684"/>
            <a:ext cx="11657801" cy="2295832"/>
            <a:chOff x="-3810" y="0"/>
            <a:chExt cx="5310467" cy="2881758"/>
          </a:xfrm>
        </p:grpSpPr>
        <p:sp>
          <p:nvSpPr>
            <p:cNvPr id="7" name="Google Shape;235;p16">
              <a:extLst>
                <a:ext uri="{FF2B5EF4-FFF2-40B4-BE49-F238E27FC236}">
                  <a16:creationId xmlns:a16="http://schemas.microsoft.com/office/drawing/2014/main" id="{6D7FA1B1-8662-AB7B-B44E-DB9F0A3EE6EE}"/>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FFFF"/>
            </a:solidFill>
            <a:ln>
              <a:noFill/>
            </a:ln>
          </p:spPr>
          <p:txBody>
            <a:bodyPr spcFirstLastPara="1" wrap="square" lIns="240000" tIns="30467" rIns="240000" bIns="30467" anchor="t"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ysClr val="windowText" lastClr="000000"/>
                  </a:solidFill>
                  <a:effectLst/>
                  <a:uLnTx/>
                  <a:uFillTx/>
                  <a:latin typeface="+mn-lt"/>
                </a:rPr>
                <a:t>Thôi, thư mình viết đã dài, mình xin dừng bút tại đây. Cuối thư mình chúc bạn </a:t>
              </a:r>
              <a:br>
                <a:rPr kumimoji="0" lang="en-US" sz="2000" b="0" i="0" u="none" strike="noStrike" kern="0" cap="none" spc="0" normalizeH="0" baseline="0" noProof="0" dirty="0">
                  <a:ln>
                    <a:noFill/>
                  </a:ln>
                  <a:solidFill>
                    <a:sysClr val="windowText" lastClr="000000"/>
                  </a:solidFill>
                  <a:effectLst/>
                  <a:uLnTx/>
                  <a:uFillTx/>
                  <a:latin typeface="+mn-lt"/>
                </a:rPr>
              </a:br>
              <a:r>
                <a:rPr kumimoji="0" lang="vi-VN" sz="2000" b="0" i="0" u="none" strike="noStrike" kern="0" cap="none" spc="0" normalizeH="0" baseline="0" noProof="0" dirty="0">
                  <a:ln>
                    <a:noFill/>
                  </a:ln>
                  <a:solidFill>
                    <a:sysClr val="windowText" lastClr="000000"/>
                  </a:solidFill>
                  <a:effectLst/>
                  <a:uLnTx/>
                  <a:uFillTx/>
                  <a:latin typeface="+mn-lt"/>
                </a:rPr>
                <a:t>chăm ngoan học giỏi. Mình rất tự hào vì có người bạn như Thanh. À, Thanh nhớ viết thư cho mình nhé!</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000" b="0" i="1" u="none" strike="noStrike" kern="0" cap="none" spc="0" normalizeH="0" baseline="0" noProof="0" dirty="0">
                  <a:ln>
                    <a:noFill/>
                  </a:ln>
                  <a:solidFill>
                    <a:sysClr val="windowText" lastClr="000000"/>
                  </a:solidFill>
                  <a:effectLst/>
                  <a:uLnTx/>
                  <a:uFillTx/>
                  <a:latin typeface="+mn-lt"/>
                </a:rPr>
                <a:t>Bạn thân của Thanh</a:t>
              </a:r>
              <a:endParaRPr kumimoji="0" sz="2000" b="0" i="0" u="none" strike="noStrike" kern="0" cap="none" spc="0" normalizeH="0" baseline="0" noProof="0" dirty="0">
                <a:ln>
                  <a:noFill/>
                </a:ln>
                <a:solidFill>
                  <a:sysClr val="windowText" lastClr="000000"/>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000" b="0" i="1" u="none" strike="noStrike" kern="0" cap="none" spc="0" normalizeH="0" baseline="0" noProof="0" dirty="0">
                  <a:ln>
                    <a:noFill/>
                  </a:ln>
                  <a:solidFill>
                    <a:sysClr val="windowText" lastClr="000000"/>
                  </a:solidFill>
                  <a:effectLst/>
                  <a:uLnTx/>
                  <a:uFillTx/>
                  <a:latin typeface="+mn-lt"/>
                </a:rPr>
                <a:t>Mai Nga</a:t>
              </a:r>
              <a:endParaRPr kumimoji="0" sz="2000" b="0" i="0" u="none" strike="noStrike" kern="0" cap="none" spc="0" normalizeH="0" baseline="0" noProof="0" dirty="0">
                <a:ln>
                  <a:noFill/>
                </a:ln>
                <a:solidFill>
                  <a:sysClr val="windowText" lastClr="000000"/>
                </a:solidFill>
                <a:effectLst/>
                <a:uLnTx/>
                <a:uFillTx/>
                <a:latin typeface="+mn-lt"/>
              </a:endParaRPr>
            </a:p>
          </p:txBody>
        </p:sp>
        <p:sp>
          <p:nvSpPr>
            <p:cNvPr id="8" name="Google Shape;236;p16">
              <a:extLst>
                <a:ext uri="{FF2B5EF4-FFF2-40B4-BE49-F238E27FC236}">
                  <a16:creationId xmlns:a16="http://schemas.microsoft.com/office/drawing/2014/main" id="{45760D75-EDC0-C94F-0898-37098DACBBD0}"/>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240000" tIns="30467" rIns="240000" bIns="30467" anchor="t"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mn-lt"/>
              </a:endParaRPr>
            </a:p>
          </p:txBody>
        </p:sp>
      </p:grpSp>
    </p:spTree>
    <p:extLst>
      <p:ext uri="{BB962C8B-B14F-4D97-AF65-F5344CB8AC3E}">
        <p14:creationId xmlns:p14="http://schemas.microsoft.com/office/powerpoint/2010/main" val="25131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41;p17">
            <a:extLst>
              <a:ext uri="{FF2B5EF4-FFF2-40B4-BE49-F238E27FC236}">
                <a16:creationId xmlns:a16="http://schemas.microsoft.com/office/drawing/2014/main" id="{E5A7A0EE-3E59-4EFD-4A79-7706D163461D}"/>
              </a:ext>
            </a:extLst>
          </p:cNvPr>
          <p:cNvSpPr/>
          <p:nvPr/>
        </p:nvSpPr>
        <p:spPr>
          <a:xfrm>
            <a:off x="1" y="1835445"/>
            <a:ext cx="5565058" cy="5056968"/>
          </a:xfrm>
          <a:custGeom>
            <a:avLst/>
            <a:gdLst/>
            <a:ahLst/>
            <a:cxnLst/>
            <a:rect l="l" t="t" r="r" b="b"/>
            <a:pathLst>
              <a:path w="3023955" h="3474345" extrusionOk="0">
                <a:moveTo>
                  <a:pt x="3023955" y="3474345"/>
                </a:moveTo>
                <a:lnTo>
                  <a:pt x="0" y="3466725"/>
                </a:lnTo>
                <a:lnTo>
                  <a:pt x="0" y="1218221"/>
                </a:lnTo>
                <a:lnTo>
                  <a:pt x="17780" y="19050"/>
                </a:lnTo>
                <a:lnTo>
                  <a:pt x="1505811" y="0"/>
                </a:lnTo>
                <a:lnTo>
                  <a:pt x="3004905" y="5080"/>
                </a:ln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mn-lt"/>
            </a:endParaRPr>
          </a:p>
        </p:txBody>
      </p:sp>
      <p:sp>
        <p:nvSpPr>
          <p:cNvPr id="3" name="Google Shape;242;p17">
            <a:extLst>
              <a:ext uri="{FF2B5EF4-FFF2-40B4-BE49-F238E27FC236}">
                <a16:creationId xmlns:a16="http://schemas.microsoft.com/office/drawing/2014/main" id="{DE55AD29-7975-3199-521E-FE2E65182428}"/>
              </a:ext>
            </a:extLst>
          </p:cNvPr>
          <p:cNvSpPr txBox="1"/>
          <p:nvPr/>
        </p:nvSpPr>
        <p:spPr>
          <a:xfrm>
            <a:off x="6626943" y="2501581"/>
            <a:ext cx="3505200" cy="3046988"/>
          </a:xfrm>
          <a:prstGeom prst="rect">
            <a:avLst/>
          </a:prstGeom>
          <a:noFill/>
          <a:ln>
            <a:noFill/>
          </a:ln>
        </p:spPr>
        <p:txBody>
          <a:bodyPr spcFirstLastPara="1" wrap="square" lIns="0" tIns="0" rIns="0" bIns="0" anchor="t" anchorCtr="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4400" b="1" i="0" u="none" strike="noStrike" kern="0" cap="none" spc="0" normalizeH="0" baseline="0" noProof="0" dirty="0">
                <a:ln>
                  <a:noFill/>
                </a:ln>
                <a:solidFill>
                  <a:schemeClr val="tx1"/>
                </a:solidFill>
                <a:effectLst/>
                <a:uLnTx/>
                <a:uFillTx/>
                <a:latin typeface="+mn-lt"/>
              </a:rPr>
              <a:t>03. </a:t>
            </a:r>
            <a:endParaRPr kumimoji="0" sz="4400" b="0" i="0" u="none" strike="noStrike" kern="0" cap="none" spc="0" normalizeH="0" baseline="0" noProof="0" dirty="0">
              <a:ln>
                <a:noFill/>
              </a:ln>
              <a:solidFill>
                <a:schemeClr val="tx1"/>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4400" b="1" i="0" u="none" strike="noStrike" kern="0" cap="none" spc="0" normalizeH="0" baseline="0" noProof="0" dirty="0">
                <a:ln>
                  <a:noFill/>
                </a:ln>
                <a:solidFill>
                  <a:schemeClr val="tx1"/>
                </a:solidFill>
                <a:effectLst/>
                <a:uLnTx/>
                <a:uFillTx/>
                <a:latin typeface="+mn-lt"/>
              </a:rPr>
              <a:t>GIỚI THIỆU ĐOẠN VĂN</a:t>
            </a:r>
            <a:endParaRPr kumimoji="0" sz="4400" b="1" i="0" u="none" strike="noStrike" kern="0" cap="none" spc="0" normalizeH="0" baseline="0" noProof="0" dirty="0">
              <a:ln>
                <a:noFill/>
              </a:ln>
              <a:solidFill>
                <a:schemeClr val="tx1"/>
              </a:solidFill>
              <a:effectLst/>
              <a:uLnTx/>
              <a:uFillTx/>
              <a:latin typeface="+mn-lt"/>
            </a:endParaRPr>
          </a:p>
        </p:txBody>
      </p:sp>
      <p:sp>
        <p:nvSpPr>
          <p:cNvPr id="4" name="Google Shape;243;p17">
            <a:extLst>
              <a:ext uri="{FF2B5EF4-FFF2-40B4-BE49-F238E27FC236}">
                <a16:creationId xmlns:a16="http://schemas.microsoft.com/office/drawing/2014/main" id="{3E098CF0-F516-C52F-503C-EA0AA199CFB7}"/>
              </a:ext>
            </a:extLst>
          </p:cNvPr>
          <p:cNvSpPr/>
          <p:nvPr/>
        </p:nvSpPr>
        <p:spPr>
          <a:xfrm>
            <a:off x="343321" y="2391041"/>
            <a:ext cx="4303735" cy="4690266"/>
          </a:xfrm>
          <a:custGeom>
            <a:avLst/>
            <a:gdLst/>
            <a:ahLst/>
            <a:cxnLst/>
            <a:rect l="l" t="t" r="r" b="b"/>
            <a:pathLst>
              <a:path w="8582799" h="11429877" extrusionOk="0">
                <a:moveTo>
                  <a:pt x="0" y="0"/>
                </a:moveTo>
                <a:lnTo>
                  <a:pt x="8582799" y="0"/>
                </a:lnTo>
                <a:lnTo>
                  <a:pt x="8582799" y="11429877"/>
                </a:lnTo>
                <a:lnTo>
                  <a:pt x="0" y="1142987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mn-lt"/>
            </a:endParaRPr>
          </a:p>
        </p:txBody>
      </p:sp>
    </p:spTree>
    <p:extLst>
      <p:ext uri="{BB962C8B-B14F-4D97-AF65-F5344CB8AC3E}">
        <p14:creationId xmlns:p14="http://schemas.microsoft.com/office/powerpoint/2010/main" val="228116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248;p18">
            <a:extLst>
              <a:ext uri="{FF2B5EF4-FFF2-40B4-BE49-F238E27FC236}">
                <a16:creationId xmlns:a16="http://schemas.microsoft.com/office/drawing/2014/main" id="{5C489910-6986-ED23-9DB8-1B0EEA96E2BB}"/>
              </a:ext>
            </a:extLst>
          </p:cNvPr>
          <p:cNvSpPr/>
          <p:nvPr/>
        </p:nvSpPr>
        <p:spPr>
          <a:xfrm>
            <a:off x="1311386" y="1760793"/>
            <a:ext cx="10110839" cy="2575233"/>
          </a:xfrm>
          <a:prstGeom prst="wedgeRectCallout">
            <a:avLst>
              <a:gd name="adj1" fmla="val -26448"/>
              <a:gd name="adj2" fmla="val 63519"/>
            </a:avLst>
          </a:prstGeom>
          <a:solidFill>
            <a:srgbClr val="FFE9B2"/>
          </a:solidFill>
          <a:ln w="25400" cap="flat" cmpd="sng">
            <a:solidFill>
              <a:srgbClr val="442816"/>
            </a:solidFill>
            <a:prstDash val="solid"/>
            <a:round/>
            <a:headEnd type="none" w="sm" len="sm"/>
            <a:tailEnd type="none" w="sm" len="sm"/>
          </a:ln>
        </p:spPr>
        <p:txBody>
          <a:bodyPr spcFirstLastPara="1" wrap="square" lIns="240000" tIns="30467" rIns="240000" bIns="120000" anchor="ctr" anchorCtr="0">
            <a:noAutofit/>
          </a:bodyPr>
          <a:lstStyle/>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n-lt"/>
              </a:rPr>
              <a:t>Viết bài vào VBT (hoặc vở ô li); trang trí, tô màu hoặc gắn tranh ảnh cho bài viết.</a:t>
            </a:r>
            <a:endParaRPr kumimoji="0" sz="2200" b="0" i="0" u="none" strike="noStrike" kern="0" cap="none" spc="0" normalizeH="0" baseline="0" noProof="0" dirty="0">
              <a:ln>
                <a:noFill/>
              </a:ln>
              <a:solidFill>
                <a:sysClr val="windowText" lastClr="000000"/>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n-lt"/>
              </a:rPr>
              <a:t>Sau đó, đọc bài viết của mình trước lớp.</a:t>
            </a:r>
            <a:endParaRPr kumimoji="0" sz="2200" b="0" i="0" u="none" strike="noStrike" kern="0" cap="none" spc="0" normalizeH="0" baseline="0" noProof="0" dirty="0">
              <a:ln>
                <a:noFill/>
              </a:ln>
              <a:solidFill>
                <a:srgbClr val="FFFFFF"/>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n-lt"/>
              </a:rPr>
              <a:t>Lắng nghe phân tích, đánh giá.</a:t>
            </a:r>
            <a:endParaRPr kumimoji="0" sz="2200" b="0" i="0" u="none" strike="noStrike" kern="0" cap="none" spc="0" normalizeH="0" baseline="0" noProof="0" dirty="0">
              <a:ln>
                <a:noFill/>
              </a:ln>
              <a:solidFill>
                <a:srgbClr val="FFFFFF"/>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n-lt"/>
              </a:rPr>
              <a:t>Bình chọn cho bài viết hay. </a:t>
            </a:r>
            <a:endParaRPr kumimoji="0" sz="2200" b="0" i="0" u="none" strike="noStrike" kern="0" cap="none" spc="0" normalizeH="0" baseline="0" noProof="0" dirty="0">
              <a:ln>
                <a:noFill/>
              </a:ln>
              <a:solidFill>
                <a:srgbClr val="FFFFFF"/>
              </a:solidFill>
              <a:effectLst/>
              <a:uLnTx/>
              <a:uFillTx/>
              <a:latin typeface="+mn-lt"/>
            </a:endParaRPr>
          </a:p>
        </p:txBody>
      </p:sp>
      <p:sp>
        <p:nvSpPr>
          <p:cNvPr id="3" name="Google Shape;249;p18">
            <a:extLst>
              <a:ext uri="{FF2B5EF4-FFF2-40B4-BE49-F238E27FC236}">
                <a16:creationId xmlns:a16="http://schemas.microsoft.com/office/drawing/2014/main" id="{EA57EFE5-C0B6-7641-5A93-0C6A12CDFC8E}"/>
              </a:ext>
            </a:extLst>
          </p:cNvPr>
          <p:cNvSpPr/>
          <p:nvPr/>
        </p:nvSpPr>
        <p:spPr>
          <a:xfrm>
            <a:off x="769774" y="4662949"/>
            <a:ext cx="10652451" cy="2195051"/>
          </a:xfrm>
          <a:custGeom>
            <a:avLst/>
            <a:gdLst/>
            <a:ahLst/>
            <a:cxnLst/>
            <a:rect l="l" t="t" r="r" b="b"/>
            <a:pathLst>
              <a:path w="1855115" h="461460" extrusionOk="0">
                <a:moveTo>
                  <a:pt x="0" y="0"/>
                </a:moveTo>
                <a:lnTo>
                  <a:pt x="1855115" y="0"/>
                </a:lnTo>
                <a:lnTo>
                  <a:pt x="1855115" y="461459"/>
                </a:lnTo>
                <a:lnTo>
                  <a:pt x="0" y="461459"/>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2200">
              <a:latin typeface="+mn-lt"/>
              <a:ea typeface="Calibri"/>
              <a:cs typeface="Calibri"/>
              <a:sym typeface="Calibri"/>
            </a:endParaRPr>
          </a:p>
        </p:txBody>
      </p:sp>
    </p:spTree>
    <p:extLst>
      <p:ext uri="{BB962C8B-B14F-4D97-AF65-F5344CB8AC3E}">
        <p14:creationId xmlns:p14="http://schemas.microsoft.com/office/powerpoint/2010/main" val="6520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3" name="Picture 2" descr="A stack of books with a magnifying glass&#10;&#10;Description automatically generated">
            <a:hlinkClick r:id="rId4"/>
            <a:extLst>
              <a:ext uri="{FF2B5EF4-FFF2-40B4-BE49-F238E27FC236}">
                <a16:creationId xmlns:a16="http://schemas.microsoft.com/office/drawing/2014/main" id="{AE5B8046-DFCE-7FBA-CCBA-CCB71B126F5F}"/>
              </a:ext>
            </a:extLst>
          </p:cNvPr>
          <p:cNvPicPr>
            <a:picLocks noChangeAspect="1"/>
          </p:cNvPicPr>
          <p:nvPr/>
        </p:nvPicPr>
        <p:blipFill>
          <a:blip r:embed="rId5"/>
          <a:stretch>
            <a:fillRect/>
          </a:stretch>
        </p:blipFill>
        <p:spPr>
          <a:xfrm>
            <a:off x="4671739" y="2870776"/>
            <a:ext cx="2848522" cy="1579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4" name="Picture 3" descr="A stack of books with a magnifying glass&#10;&#10;Description automatically generated">
            <a:hlinkClick r:id="rId4"/>
            <a:extLst>
              <a:ext uri="{FF2B5EF4-FFF2-40B4-BE49-F238E27FC236}">
                <a16:creationId xmlns:a16="http://schemas.microsoft.com/office/drawing/2014/main" id="{DD9B99B0-D397-9C03-1828-BA6B585902BF}"/>
              </a:ext>
            </a:extLst>
          </p:cNvPr>
          <p:cNvPicPr>
            <a:picLocks noChangeAspect="1"/>
          </p:cNvPicPr>
          <p:nvPr/>
        </p:nvPicPr>
        <p:blipFill>
          <a:blip r:embed="rId5"/>
          <a:stretch>
            <a:fillRect/>
          </a:stretch>
        </p:blipFill>
        <p:spPr>
          <a:xfrm>
            <a:off x="4671739" y="2870776"/>
            <a:ext cx="2848522" cy="1579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5"/>
        <p:cNvGrpSpPr/>
        <p:nvPr/>
      </p:nvGrpSpPr>
      <p:grpSpPr>
        <a:xfrm>
          <a:off x="0" y="0"/>
          <a:ext cx="0" cy="0"/>
          <a:chOff x="0" y="0"/>
          <a:chExt cx="0" cy="0"/>
        </a:xfrm>
      </p:grpSpPr>
      <p:grpSp>
        <p:nvGrpSpPr>
          <p:cNvPr id="2" name="Google Shape;254;p19">
            <a:extLst>
              <a:ext uri="{FF2B5EF4-FFF2-40B4-BE49-F238E27FC236}">
                <a16:creationId xmlns:a16="http://schemas.microsoft.com/office/drawing/2014/main" id="{0FEE8137-EAFB-E878-0B79-71371270727C}"/>
              </a:ext>
            </a:extLst>
          </p:cNvPr>
          <p:cNvGrpSpPr/>
          <p:nvPr/>
        </p:nvGrpSpPr>
        <p:grpSpPr>
          <a:xfrm>
            <a:off x="267099" y="1668984"/>
            <a:ext cx="11718424" cy="5189016"/>
            <a:chOff x="-3810" y="0"/>
            <a:chExt cx="5310467" cy="2881758"/>
          </a:xfrm>
        </p:grpSpPr>
        <p:sp>
          <p:nvSpPr>
            <p:cNvPr id="3" name="Google Shape;255;p19">
              <a:extLst>
                <a:ext uri="{FF2B5EF4-FFF2-40B4-BE49-F238E27FC236}">
                  <a16:creationId xmlns:a16="http://schemas.microsoft.com/office/drawing/2014/main" id="{C68C35B0-4DAB-6546-44E6-288E9DF29FB8}"/>
                </a:ext>
              </a:extLst>
            </p:cNvPr>
            <p:cNvSpPr/>
            <p:nvPr/>
          </p:nvSpPr>
          <p:spPr>
            <a:xfrm>
              <a:off x="10160" y="16510"/>
              <a:ext cx="5281258" cy="2855089"/>
            </a:xfrm>
            <a:custGeom>
              <a:avLst/>
              <a:gdLst/>
              <a:ahLst/>
              <a:cxnLst/>
              <a:rect l="l" t="t" r="r" b="b"/>
              <a:pathLst>
                <a:path w="5281258" h="2855089" extrusionOk="0">
                  <a:moveTo>
                    <a:pt x="5281258" y="2855089"/>
                  </a:moveTo>
                  <a:lnTo>
                    <a:pt x="0" y="2847469"/>
                  </a:lnTo>
                  <a:lnTo>
                    <a:pt x="0" y="1003446"/>
                  </a:lnTo>
                  <a:lnTo>
                    <a:pt x="17780" y="19050"/>
                  </a:lnTo>
                  <a:lnTo>
                    <a:pt x="2631561" y="0"/>
                  </a:lnTo>
                  <a:lnTo>
                    <a:pt x="5262208" y="5080"/>
                  </a:ln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sp>
          <p:nvSpPr>
            <p:cNvPr id="4" name="Google Shape;256;p19">
              <a:extLst>
                <a:ext uri="{FF2B5EF4-FFF2-40B4-BE49-F238E27FC236}">
                  <a16:creationId xmlns:a16="http://schemas.microsoft.com/office/drawing/2014/main" id="{E5960931-B910-195C-36DD-EFD9B3AA54FF}"/>
                </a:ext>
              </a:extLst>
            </p:cNvPr>
            <p:cNvSpPr/>
            <p:nvPr/>
          </p:nvSpPr>
          <p:spPr>
            <a:xfrm>
              <a:off x="-3810" y="0"/>
              <a:ext cx="5310467" cy="2881758"/>
            </a:xfrm>
            <a:custGeom>
              <a:avLst/>
              <a:gdLst/>
              <a:ahLst/>
              <a:cxnLst/>
              <a:rect l="l" t="t" r="r" b="b"/>
              <a:pathLst>
                <a:path w="5310467" h="2881758" extrusionOk="0">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a:ln>
              <a:noFill/>
            </a:ln>
          </p:spPr>
          <p:txBody>
            <a:bodyPr spcFirstLastPara="1" wrap="square" lIns="60950" tIns="60950" rIns="60950" bIns="6095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ysClr val="windowText" lastClr="000000"/>
                </a:solidFill>
                <a:effectLst/>
                <a:uLnTx/>
                <a:uFillTx/>
                <a:latin typeface="+mn-lt"/>
              </a:endParaRPr>
            </a:p>
          </p:txBody>
        </p:sp>
      </p:grpSp>
      <p:sp>
        <p:nvSpPr>
          <p:cNvPr id="5" name="Google Shape;257;p19">
            <a:extLst>
              <a:ext uri="{FF2B5EF4-FFF2-40B4-BE49-F238E27FC236}">
                <a16:creationId xmlns:a16="http://schemas.microsoft.com/office/drawing/2014/main" id="{7B773B54-222D-5B4A-7671-622C4565C464}"/>
              </a:ext>
            </a:extLst>
          </p:cNvPr>
          <p:cNvSpPr/>
          <p:nvPr/>
        </p:nvSpPr>
        <p:spPr>
          <a:xfrm rot="-136558">
            <a:off x="4207904" y="3524321"/>
            <a:ext cx="7225093" cy="972746"/>
          </a:xfrm>
          <a:custGeom>
            <a:avLst/>
            <a:gdLst/>
            <a:ahLst/>
            <a:cxnLst/>
            <a:rect l="l" t="t" r="r" b="b"/>
            <a:pathLst>
              <a:path w="14063799" h="1459119" extrusionOk="0">
                <a:moveTo>
                  <a:pt x="0" y="0"/>
                </a:moveTo>
                <a:lnTo>
                  <a:pt x="14063800" y="0"/>
                </a:lnTo>
                <a:lnTo>
                  <a:pt x="14063800" y="1459120"/>
                </a:lnTo>
                <a:lnTo>
                  <a:pt x="0" y="1459120"/>
                </a:lnTo>
                <a:lnTo>
                  <a:pt x="0" y="0"/>
                </a:lnTo>
                <a:close/>
              </a:path>
            </a:pathLst>
          </a:custGeom>
          <a:blipFill rotWithShape="1">
            <a:blip r:embed="rId4">
              <a:alphaModFix/>
            </a:blip>
            <a:stretch>
              <a:fillRect l="-29767"/>
            </a:stretch>
          </a:blipFill>
          <a:ln>
            <a:noFill/>
          </a:ln>
        </p:spPr>
        <p:txBody>
          <a:bodyPr spcFirstLastPara="1" wrap="square" lIns="60950" tIns="30467" rIns="60950" bIns="30467"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ysClr val="windowText" lastClr="000000"/>
              </a:solidFill>
              <a:effectLst/>
              <a:uLnTx/>
              <a:uFillTx/>
              <a:latin typeface="+mn-lt"/>
            </a:endParaRPr>
          </a:p>
        </p:txBody>
      </p:sp>
      <p:sp>
        <p:nvSpPr>
          <p:cNvPr id="6" name="Google Shape;259;p19">
            <a:extLst>
              <a:ext uri="{FF2B5EF4-FFF2-40B4-BE49-F238E27FC236}">
                <a16:creationId xmlns:a16="http://schemas.microsoft.com/office/drawing/2014/main" id="{24FEEB91-B419-78C9-FDAA-84AC9B7C8E1A}"/>
              </a:ext>
            </a:extLst>
          </p:cNvPr>
          <p:cNvSpPr txBox="1"/>
          <p:nvPr/>
        </p:nvSpPr>
        <p:spPr>
          <a:xfrm>
            <a:off x="2193213" y="4637925"/>
            <a:ext cx="2243283" cy="440120"/>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30007"/>
              </a:lnSpc>
              <a:spcBef>
                <a:spcPts val="0"/>
              </a:spcBef>
              <a:spcAft>
                <a:spcPts val="0"/>
              </a:spcAft>
              <a:buClrTx/>
              <a:buSzTx/>
              <a:buFontTx/>
              <a:buNone/>
              <a:tabLst/>
              <a:defRPr/>
            </a:pPr>
            <a:r>
              <a:rPr kumimoji="0" lang="vi-VN" sz="2200" b="0" i="0" u="none" strike="noStrike" kern="0" cap="none" spc="0" normalizeH="0" baseline="0" noProof="0">
                <a:ln>
                  <a:noFill/>
                </a:ln>
                <a:solidFill>
                  <a:srgbClr val="FFFFFF"/>
                </a:solidFill>
                <a:effectLst/>
                <a:uLnTx/>
                <a:uFillTx/>
                <a:latin typeface="+mn-lt"/>
              </a:rPr>
              <a:t>Drafting</a:t>
            </a:r>
            <a:endParaRPr kumimoji="0" sz="2200" b="0" i="0" u="none" strike="noStrike" kern="0" cap="none" spc="0" normalizeH="0" baseline="0" noProof="0">
              <a:ln>
                <a:noFill/>
              </a:ln>
              <a:solidFill>
                <a:sysClr val="windowText" lastClr="000000"/>
              </a:solidFill>
              <a:effectLst/>
              <a:uLnTx/>
              <a:uFillTx/>
              <a:latin typeface="+mn-lt"/>
            </a:endParaRPr>
          </a:p>
        </p:txBody>
      </p:sp>
      <p:sp>
        <p:nvSpPr>
          <p:cNvPr id="7" name="Google Shape;260;p19">
            <a:extLst>
              <a:ext uri="{FF2B5EF4-FFF2-40B4-BE49-F238E27FC236}">
                <a16:creationId xmlns:a16="http://schemas.microsoft.com/office/drawing/2014/main" id="{3979551E-04CC-E90F-D083-09261C777900}"/>
              </a:ext>
            </a:extLst>
          </p:cNvPr>
          <p:cNvSpPr txBox="1"/>
          <p:nvPr/>
        </p:nvSpPr>
        <p:spPr>
          <a:xfrm>
            <a:off x="7312060" y="4637925"/>
            <a:ext cx="2243283" cy="440120"/>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30007"/>
              </a:lnSpc>
              <a:spcBef>
                <a:spcPts val="0"/>
              </a:spcBef>
              <a:spcAft>
                <a:spcPts val="0"/>
              </a:spcAft>
              <a:buClrTx/>
              <a:buSzTx/>
              <a:buFontTx/>
              <a:buNone/>
              <a:tabLst/>
              <a:defRPr/>
            </a:pPr>
            <a:r>
              <a:rPr kumimoji="0" lang="vi-VN" sz="2200" b="0" i="0" u="none" strike="noStrike" kern="0" cap="none" spc="0" normalizeH="0" baseline="0" noProof="0">
                <a:ln>
                  <a:noFill/>
                </a:ln>
                <a:solidFill>
                  <a:srgbClr val="FFFFFF"/>
                </a:solidFill>
                <a:effectLst/>
                <a:uLnTx/>
                <a:uFillTx/>
                <a:latin typeface="+mn-lt"/>
              </a:rPr>
              <a:t>Redrafting</a:t>
            </a:r>
            <a:endParaRPr kumimoji="0" sz="2200" b="0" i="0" u="none" strike="noStrike" kern="0" cap="none" spc="0" normalizeH="0" baseline="0" noProof="0">
              <a:ln>
                <a:noFill/>
              </a:ln>
              <a:solidFill>
                <a:sysClr val="windowText" lastClr="000000"/>
              </a:solidFill>
              <a:effectLst/>
              <a:uLnTx/>
              <a:uFillTx/>
              <a:latin typeface="+mn-lt"/>
            </a:endParaRPr>
          </a:p>
        </p:txBody>
      </p:sp>
      <p:sp>
        <p:nvSpPr>
          <p:cNvPr id="8" name="Google Shape;261;p19">
            <a:extLst>
              <a:ext uri="{FF2B5EF4-FFF2-40B4-BE49-F238E27FC236}">
                <a16:creationId xmlns:a16="http://schemas.microsoft.com/office/drawing/2014/main" id="{3B39B9D8-F057-780C-21BD-B3721B1CDFD7}"/>
              </a:ext>
            </a:extLst>
          </p:cNvPr>
          <p:cNvSpPr txBox="1"/>
          <p:nvPr/>
        </p:nvSpPr>
        <p:spPr>
          <a:xfrm>
            <a:off x="5900527" y="4898106"/>
            <a:ext cx="5792000" cy="1015663"/>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Chuẩn bị bài </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Kể chuyện: </a:t>
            </a:r>
            <a:r>
              <a:rPr kumimoji="0" lang="vi-VN" sz="2200" b="1" u="none" strike="noStrike" kern="0" cap="none" spc="0" normalizeH="0" baseline="0" noProof="0" dirty="0">
                <a:ln>
                  <a:noFill/>
                </a:ln>
                <a:solidFill>
                  <a:sysClr val="windowText" lastClr="000000"/>
                </a:solidFill>
                <a:effectLst/>
                <a:uLnTx/>
                <a:uFillTx/>
                <a:latin typeface="+mn-lt"/>
              </a:rPr>
              <a:t>Giếng nước của Rai-ân</a:t>
            </a:r>
            <a:endParaRPr kumimoji="0" sz="2200" b="1" u="none" strike="noStrike" kern="0" cap="none" spc="0" normalizeH="0" baseline="0" noProof="0" dirty="0">
              <a:ln>
                <a:noFill/>
              </a:ln>
              <a:solidFill>
                <a:sysClr val="windowText" lastClr="000000"/>
              </a:solidFill>
              <a:effectLst/>
              <a:uLnTx/>
              <a:uFillTx/>
              <a:latin typeface="+mn-lt"/>
            </a:endParaRPr>
          </a:p>
        </p:txBody>
      </p:sp>
      <p:sp>
        <p:nvSpPr>
          <p:cNvPr id="9" name="Google Shape;262;p19">
            <a:extLst>
              <a:ext uri="{FF2B5EF4-FFF2-40B4-BE49-F238E27FC236}">
                <a16:creationId xmlns:a16="http://schemas.microsoft.com/office/drawing/2014/main" id="{0ED85EC4-3B5D-366B-8863-1B3E988ECD48}"/>
              </a:ext>
            </a:extLst>
          </p:cNvPr>
          <p:cNvSpPr txBox="1"/>
          <p:nvPr/>
        </p:nvSpPr>
        <p:spPr>
          <a:xfrm>
            <a:off x="4975753" y="1965933"/>
            <a:ext cx="2243283" cy="440120"/>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30007"/>
              </a:lnSpc>
              <a:spcBef>
                <a:spcPts val="0"/>
              </a:spcBef>
              <a:spcAft>
                <a:spcPts val="0"/>
              </a:spcAft>
              <a:buClrTx/>
              <a:buSzTx/>
              <a:buFontTx/>
              <a:buNone/>
              <a:tabLst/>
              <a:defRPr/>
            </a:pPr>
            <a:r>
              <a:rPr kumimoji="0" lang="vi-VN" sz="2200" b="0" i="0" u="none" strike="noStrike" kern="0" cap="none" spc="0" normalizeH="0" baseline="0" noProof="0">
                <a:ln>
                  <a:noFill/>
                </a:ln>
                <a:solidFill>
                  <a:srgbClr val="FFFFFF"/>
                </a:solidFill>
                <a:effectLst/>
                <a:uLnTx/>
                <a:uFillTx/>
                <a:latin typeface="+mn-lt"/>
              </a:rPr>
              <a:t>Proofreading</a:t>
            </a:r>
            <a:endParaRPr kumimoji="0" sz="2200" b="0" i="0" u="none" strike="noStrike" kern="0" cap="none" spc="0" normalizeH="0" baseline="0" noProof="0">
              <a:ln>
                <a:noFill/>
              </a:ln>
              <a:solidFill>
                <a:sysClr val="windowText" lastClr="000000"/>
              </a:solidFill>
              <a:effectLst/>
              <a:uLnTx/>
              <a:uFillTx/>
              <a:latin typeface="+mn-lt"/>
            </a:endParaRPr>
          </a:p>
        </p:txBody>
      </p:sp>
      <p:sp>
        <p:nvSpPr>
          <p:cNvPr id="10" name="Google Shape;263;p19">
            <a:extLst>
              <a:ext uri="{FF2B5EF4-FFF2-40B4-BE49-F238E27FC236}">
                <a16:creationId xmlns:a16="http://schemas.microsoft.com/office/drawing/2014/main" id="{F015C788-A6DA-43B6-BC4A-9763489F43BB}"/>
              </a:ext>
            </a:extLst>
          </p:cNvPr>
          <p:cNvSpPr txBox="1"/>
          <p:nvPr/>
        </p:nvSpPr>
        <p:spPr>
          <a:xfrm>
            <a:off x="4252493" y="2185993"/>
            <a:ext cx="4976055" cy="1015663"/>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Lắng nghe nhận xét của giáo viên để cả lớp rút kinh nghiệm</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11" name="Google Shape;264;p19">
            <a:extLst>
              <a:ext uri="{FF2B5EF4-FFF2-40B4-BE49-F238E27FC236}">
                <a16:creationId xmlns:a16="http://schemas.microsoft.com/office/drawing/2014/main" id="{1F7B2D69-074E-3EA9-68DD-861DDC4D19AA}"/>
              </a:ext>
            </a:extLst>
          </p:cNvPr>
          <p:cNvSpPr/>
          <p:nvPr/>
        </p:nvSpPr>
        <p:spPr>
          <a:xfrm>
            <a:off x="1458230" y="2643718"/>
            <a:ext cx="1262754" cy="3915519"/>
          </a:xfrm>
          <a:custGeom>
            <a:avLst/>
            <a:gdLst/>
            <a:ahLst/>
            <a:cxnLst/>
            <a:rect l="l" t="t" r="r" b="b"/>
            <a:pathLst>
              <a:path w="425673" h="1319917" extrusionOk="0">
                <a:moveTo>
                  <a:pt x="0" y="0"/>
                </a:moveTo>
                <a:lnTo>
                  <a:pt x="425674" y="0"/>
                </a:lnTo>
                <a:lnTo>
                  <a:pt x="425674" y="1319917"/>
                </a:lnTo>
                <a:lnTo>
                  <a:pt x="0" y="1319917"/>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sp>
        <p:nvSpPr>
          <p:cNvPr id="12" name="Google Shape;265;p19">
            <a:extLst>
              <a:ext uri="{FF2B5EF4-FFF2-40B4-BE49-F238E27FC236}">
                <a16:creationId xmlns:a16="http://schemas.microsoft.com/office/drawing/2014/main" id="{C6B20BBA-D442-C688-710D-F577500E997F}"/>
              </a:ext>
            </a:extLst>
          </p:cNvPr>
          <p:cNvSpPr/>
          <p:nvPr/>
        </p:nvSpPr>
        <p:spPr>
          <a:xfrm>
            <a:off x="10760057" y="1898448"/>
            <a:ext cx="932470" cy="745270"/>
          </a:xfrm>
          <a:custGeom>
            <a:avLst/>
            <a:gdLst/>
            <a:ahLst/>
            <a:cxnLst/>
            <a:rect l="l" t="t" r="r" b="b"/>
            <a:pathLst>
              <a:path w="1763301" h="1355538" extrusionOk="0">
                <a:moveTo>
                  <a:pt x="0" y="0"/>
                </a:moveTo>
                <a:lnTo>
                  <a:pt x="1763301" y="0"/>
                </a:lnTo>
                <a:lnTo>
                  <a:pt x="1763301" y="1355538"/>
                </a:lnTo>
                <a:lnTo>
                  <a:pt x="0" y="1355538"/>
                </a:lnTo>
                <a:lnTo>
                  <a:pt x="0" y="0"/>
                </a:lnTo>
                <a:close/>
              </a:path>
            </a:pathLst>
          </a:custGeom>
          <a:blipFill rotWithShape="1">
            <a:blip r:embed="rId6">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qr code&#10;&#10;Description automatically generated">
            <a:hlinkClick r:id="rId3"/>
            <a:extLst>
              <a:ext uri="{FF2B5EF4-FFF2-40B4-BE49-F238E27FC236}">
                <a16:creationId xmlns:a16="http://schemas.microsoft.com/office/drawing/2014/main" id="{343DE31A-F937-679E-1D1C-2449DBA2CDC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861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a:extLst>
            <a:ext uri="{FF2B5EF4-FFF2-40B4-BE49-F238E27FC236}">
              <a16:creationId xmlns:a16="http://schemas.microsoft.com/office/drawing/2014/main" id="{00CCC50A-AB54-1791-A198-B978C96E8BCB}"/>
            </a:ext>
          </a:extLst>
        </p:cNvPr>
        <p:cNvGrpSpPr/>
        <p:nvPr/>
      </p:nvGrpSpPr>
      <p:grpSpPr>
        <a:xfrm>
          <a:off x="0" y="0"/>
          <a:ext cx="0" cy="0"/>
          <a:chOff x="0" y="0"/>
          <a:chExt cx="0" cy="0"/>
        </a:xfrm>
      </p:grpSpPr>
    </p:spTree>
    <p:extLst>
      <p:ext uri="{BB962C8B-B14F-4D97-AF65-F5344CB8AC3E}">
        <p14:creationId xmlns:p14="http://schemas.microsoft.com/office/powerpoint/2010/main" val="176644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0"/>
        <p:cNvGrpSpPr/>
        <p:nvPr/>
      </p:nvGrpSpPr>
      <p:grpSpPr>
        <a:xfrm>
          <a:off x="0" y="0"/>
          <a:ext cx="0" cy="0"/>
          <a:chOff x="0" y="0"/>
          <a:chExt cx="0" cy="0"/>
        </a:xfrm>
      </p:grpSpPr>
      <p:sp>
        <p:nvSpPr>
          <p:cNvPr id="2" name="Google Shape;93;p2">
            <a:extLst>
              <a:ext uri="{FF2B5EF4-FFF2-40B4-BE49-F238E27FC236}">
                <a16:creationId xmlns:a16="http://schemas.microsoft.com/office/drawing/2014/main" id="{4BDCB833-4825-99D1-A6BB-EF534B93FAB9}"/>
              </a:ext>
            </a:extLst>
          </p:cNvPr>
          <p:cNvSpPr/>
          <p:nvPr/>
        </p:nvSpPr>
        <p:spPr>
          <a:xfrm>
            <a:off x="1545802" y="1749089"/>
            <a:ext cx="9736214" cy="5108911"/>
          </a:xfrm>
          <a:custGeom>
            <a:avLst/>
            <a:gdLst/>
            <a:ahLst/>
            <a:cxnLst/>
            <a:rect l="l" t="t" r="r" b="b"/>
            <a:pathLst>
              <a:path w="1573039" h="963487" extrusionOk="0">
                <a:moveTo>
                  <a:pt x="0" y="0"/>
                </a:moveTo>
                <a:lnTo>
                  <a:pt x="1573040" y="0"/>
                </a:lnTo>
                <a:lnTo>
                  <a:pt x="1573040" y="963487"/>
                </a:lnTo>
                <a:lnTo>
                  <a:pt x="0" y="96348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95;p2">
            <a:extLst>
              <a:ext uri="{FF2B5EF4-FFF2-40B4-BE49-F238E27FC236}">
                <a16:creationId xmlns:a16="http://schemas.microsoft.com/office/drawing/2014/main" id="{B86BED3C-2CBD-44FB-04FE-51E52EED7014}"/>
              </a:ext>
            </a:extLst>
          </p:cNvPr>
          <p:cNvSpPr txBox="1"/>
          <p:nvPr/>
        </p:nvSpPr>
        <p:spPr>
          <a:xfrm>
            <a:off x="1840376" y="1977724"/>
            <a:ext cx="8715736" cy="2462186"/>
          </a:xfrm>
          <a:prstGeom prst="rect">
            <a:avLst/>
          </a:prstGeom>
          <a:solidFill>
            <a:schemeClr val="accent2">
              <a:lumMod val="40000"/>
              <a:lumOff val="60000"/>
            </a:schemeClr>
          </a:solidFill>
          <a:ln>
            <a:noFill/>
          </a:ln>
        </p:spPr>
        <p:txBody>
          <a:bodyPr spcFirstLastPara="1" wrap="square" lIns="60950" tIns="30467" rIns="60950" bIns="30467" anchor="t" anchorCtr="0">
            <a:spAutoFit/>
          </a:bodyPr>
          <a:lstStyle/>
          <a:p>
            <a:pPr marL="342900" marR="0" lvl="0" indent="-342900" algn="just" defTabSz="91440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vi-VN" sz="2600" b="1" i="0" u="none" strike="noStrike" kern="0" cap="none" spc="0" normalizeH="0" baseline="0" noProof="0" dirty="0">
                <a:ln>
                  <a:noFill/>
                </a:ln>
                <a:solidFill>
                  <a:schemeClr val="tx1"/>
                </a:solidFill>
                <a:effectLst/>
                <a:uLnTx/>
                <a:uFillTx/>
                <a:latin typeface="+mn-lt"/>
              </a:rPr>
              <a:t>Các em hãy nhắc lại cấu tạo của một bức thư thăm hỏi. </a:t>
            </a:r>
            <a:endParaRPr kumimoji="0" sz="2600" b="1" i="0" u="none" strike="noStrike" kern="0" cap="none" spc="0" normalizeH="0" baseline="0" noProof="0" dirty="0">
              <a:ln>
                <a:noFill/>
              </a:ln>
              <a:solidFill>
                <a:schemeClr val="tx1"/>
              </a:solidFill>
              <a:effectLst/>
              <a:uLnTx/>
              <a:uFillTx/>
              <a:latin typeface="+mn-lt"/>
            </a:endParaRPr>
          </a:p>
          <a:p>
            <a:pPr marL="342900" marR="0" lvl="0" indent="-342900" algn="just" defTabSz="91440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vi-VN" sz="2600" b="1" i="0" u="none" strike="noStrike" kern="0" cap="none" spc="0" normalizeH="0" baseline="0" noProof="0" dirty="0">
                <a:ln>
                  <a:noFill/>
                </a:ln>
                <a:solidFill>
                  <a:schemeClr val="tx1"/>
                </a:solidFill>
                <a:effectLst/>
                <a:uLnTx/>
                <a:uFillTx/>
                <a:latin typeface="+mn-lt"/>
              </a:rPr>
              <a:t> Sau đó, quan sát lại dàn ý đã lập cho bài văn viết thư ở Bài 9. </a:t>
            </a:r>
            <a:endParaRPr kumimoji="0" lang="en-US" sz="2600" b="1"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sp>
        <p:nvSpPr>
          <p:cNvPr id="2" name="Google Shape;100;p3">
            <a:extLst>
              <a:ext uri="{FF2B5EF4-FFF2-40B4-BE49-F238E27FC236}">
                <a16:creationId xmlns:a16="http://schemas.microsoft.com/office/drawing/2014/main" id="{585195A5-1425-ACA4-4D57-65F2BD2F69E5}"/>
              </a:ext>
            </a:extLst>
          </p:cNvPr>
          <p:cNvSpPr/>
          <p:nvPr/>
        </p:nvSpPr>
        <p:spPr>
          <a:xfrm>
            <a:off x="0" y="1695666"/>
            <a:ext cx="6292645" cy="677606"/>
          </a:xfrm>
          <a:prstGeom prst="homePlate">
            <a:avLst>
              <a:gd name="adj" fmla="val 50000"/>
            </a:avLst>
          </a:prstGeom>
          <a:solidFill>
            <a:srgbClr val="FFFFFF"/>
          </a:solidFill>
          <a:ln w="28575" cap="flat" cmpd="sng">
            <a:solidFill>
              <a:srgbClr val="44281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rgbClr val="442816"/>
                </a:solidFill>
                <a:effectLst/>
                <a:uLnTx/>
                <a:uFillTx/>
                <a:latin typeface="+mj-lt"/>
              </a:rPr>
              <a:t>Cấu tạo của một bức thư thăm hỏi</a:t>
            </a:r>
            <a:endParaRPr kumimoji="0" sz="2400" b="1" i="0" u="none" strike="noStrike" kern="0" cap="none" spc="0" normalizeH="0" baseline="0" noProof="0">
              <a:ln>
                <a:noFill/>
              </a:ln>
              <a:solidFill>
                <a:srgbClr val="442816"/>
              </a:solidFill>
              <a:effectLst/>
              <a:uLnTx/>
              <a:uFillTx/>
              <a:latin typeface="+mj-lt"/>
            </a:endParaRPr>
          </a:p>
        </p:txBody>
      </p:sp>
      <p:sp>
        <p:nvSpPr>
          <p:cNvPr id="3" name="Google Shape;101;p3">
            <a:extLst>
              <a:ext uri="{FF2B5EF4-FFF2-40B4-BE49-F238E27FC236}">
                <a16:creationId xmlns:a16="http://schemas.microsoft.com/office/drawing/2014/main" id="{EA8BC4CA-E938-99F2-AF22-6BC1B2F35281}"/>
              </a:ext>
            </a:extLst>
          </p:cNvPr>
          <p:cNvSpPr/>
          <p:nvPr/>
        </p:nvSpPr>
        <p:spPr>
          <a:xfrm>
            <a:off x="3986980" y="2684206"/>
            <a:ext cx="7792064" cy="3830483"/>
          </a:xfrm>
          <a:prstGeom prst="rect">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360000" bIns="120000" anchor="ctr" anchorCtr="0">
            <a:noAutofit/>
          </a:bodyPr>
          <a:lstStyle/>
          <a:p>
            <a:pPr marL="457200" marR="0" lvl="0" indent="-457200" algn="r"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1" u="none" strike="noStrike" kern="0" cap="none" spc="0" normalizeH="0" baseline="0" noProof="0" dirty="0">
                <a:ln>
                  <a:noFill/>
                </a:ln>
                <a:solidFill>
                  <a:sysClr val="windowText" lastClr="000000"/>
                </a:solidFill>
                <a:effectLst/>
                <a:uLnTx/>
                <a:uFillTx/>
                <a:latin typeface="+mn-lt"/>
              </a:rPr>
              <a:t>Địa điểm, thời gian viết thư</a:t>
            </a:r>
            <a:endParaRPr kumimoji="0" sz="2400" b="0" i="1" u="none" strike="noStrike" kern="0" cap="none" spc="0" normalizeH="0" baseline="0" noProof="0" dirty="0">
              <a:ln>
                <a:noFill/>
              </a:ln>
              <a:solidFill>
                <a:sysClr val="windowText" lastClr="000000"/>
              </a:solidFill>
              <a:effectLst/>
              <a:uLnTx/>
              <a:uFillTx/>
              <a:latin typeface="+mn-lt"/>
            </a:endParaRPr>
          </a:p>
          <a:p>
            <a:pPr marL="701899" marR="0" lvl="1" indent="-457200"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0" u="none" strike="noStrike" kern="0" cap="none" spc="0" normalizeH="0" baseline="0" noProof="0" dirty="0">
                <a:ln>
                  <a:noFill/>
                </a:ln>
                <a:solidFill>
                  <a:sysClr val="windowText" lastClr="000000"/>
                </a:solidFill>
                <a:effectLst/>
                <a:uLnTx/>
                <a:uFillTx/>
                <a:latin typeface="+mn-lt"/>
              </a:rPr>
              <a:t>Lời chào </a:t>
            </a:r>
            <a:endParaRPr kumimoji="0" sz="2400" b="0" i="0" u="none" strike="noStrike" kern="0" cap="none" spc="0" normalizeH="0" baseline="0" noProof="0" dirty="0">
              <a:ln>
                <a:noFill/>
              </a:ln>
              <a:solidFill>
                <a:sysClr val="windowText" lastClr="000000"/>
              </a:solidFill>
              <a:effectLst/>
              <a:uLnTx/>
              <a:uFillTx/>
              <a:latin typeface="+mn-lt"/>
            </a:endParaRPr>
          </a:p>
          <a:p>
            <a:pPr marL="701899" marR="0" lvl="1" indent="-457200"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0" u="none" strike="noStrike" kern="0" cap="none" spc="0" normalizeH="0" baseline="0" noProof="0" dirty="0">
                <a:ln>
                  <a:noFill/>
                </a:ln>
                <a:solidFill>
                  <a:sysClr val="windowText" lastClr="000000"/>
                </a:solidFill>
                <a:effectLst/>
                <a:uLnTx/>
                <a:uFillTx/>
                <a:latin typeface="+mn-lt"/>
              </a:rPr>
              <a:t>Lời tự giới thiệu (nếu cần)</a:t>
            </a:r>
            <a:endParaRPr kumimoji="0" sz="2400" b="0" i="0" u="none" strike="noStrike" kern="0" cap="none" spc="0" normalizeH="0" baseline="0" noProof="0" dirty="0">
              <a:ln>
                <a:noFill/>
              </a:ln>
              <a:solidFill>
                <a:sysClr val="windowText" lastClr="000000"/>
              </a:solidFill>
              <a:effectLst/>
              <a:uLnTx/>
              <a:uFillTx/>
              <a:latin typeface="+mn-lt"/>
            </a:endParaRPr>
          </a:p>
          <a:p>
            <a:pPr marL="701899" marR="0" lvl="1" indent="-457200"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0" u="none" strike="noStrike" kern="0" cap="none" spc="0" normalizeH="0" baseline="0" noProof="0" dirty="0">
                <a:ln>
                  <a:noFill/>
                </a:ln>
                <a:solidFill>
                  <a:sysClr val="windowText" lastClr="000000"/>
                </a:solidFill>
                <a:effectLst/>
                <a:uLnTx/>
                <a:uFillTx/>
                <a:latin typeface="+mn-lt"/>
              </a:rPr>
              <a:t>Lời thăm hỏi</a:t>
            </a:r>
            <a:endParaRPr kumimoji="0" sz="2400" b="0" i="0" u="none" strike="noStrike" kern="0" cap="none" spc="0" normalizeH="0" baseline="0" noProof="0" dirty="0">
              <a:ln>
                <a:noFill/>
              </a:ln>
              <a:solidFill>
                <a:sysClr val="windowText" lastClr="000000"/>
              </a:solidFill>
              <a:effectLst/>
              <a:uLnTx/>
              <a:uFillTx/>
              <a:latin typeface="+mn-lt"/>
            </a:endParaRPr>
          </a:p>
          <a:p>
            <a:pPr marL="701899" marR="0" lvl="1" indent="-457200"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0" u="none" strike="noStrike" kern="0" cap="none" spc="0" normalizeH="0" baseline="0" noProof="0" dirty="0">
                <a:ln>
                  <a:noFill/>
                </a:ln>
                <a:solidFill>
                  <a:sysClr val="windowText" lastClr="000000"/>
                </a:solidFill>
                <a:effectLst/>
                <a:uLnTx/>
                <a:uFillTx/>
                <a:latin typeface="+mn-lt"/>
              </a:rPr>
              <a:t>Thông tin về tình hình bản thân </a:t>
            </a:r>
            <a:endParaRPr kumimoji="0" sz="2400" b="0" i="0" u="none" strike="noStrike" kern="0" cap="none" spc="0" normalizeH="0" baseline="0" noProof="0" dirty="0">
              <a:ln>
                <a:noFill/>
              </a:ln>
              <a:solidFill>
                <a:sysClr val="windowText" lastClr="000000"/>
              </a:solidFill>
              <a:effectLst/>
              <a:uLnTx/>
              <a:uFillTx/>
              <a:latin typeface="+mn-lt"/>
            </a:endParaRPr>
          </a:p>
          <a:p>
            <a:pPr marL="701899" marR="0" lvl="1" indent="-457200"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0" u="none" strike="noStrike" kern="0" cap="none" spc="0" normalizeH="0" baseline="0" noProof="0" dirty="0">
                <a:ln>
                  <a:noFill/>
                </a:ln>
                <a:solidFill>
                  <a:sysClr val="windowText" lastClr="000000"/>
                </a:solidFill>
                <a:effectLst/>
                <a:uLnTx/>
                <a:uFillTx/>
                <a:latin typeface="+mn-lt"/>
              </a:rPr>
              <a:t>Lời chúc</a:t>
            </a:r>
            <a:endParaRPr kumimoji="0" sz="2400" b="0" i="0" u="none" strike="noStrike" kern="0" cap="none" spc="0" normalizeH="0" baseline="0" noProof="0" dirty="0">
              <a:ln>
                <a:noFill/>
              </a:ln>
              <a:solidFill>
                <a:sysClr val="windowText" lastClr="000000"/>
              </a:solidFill>
              <a:effectLst/>
              <a:uLnTx/>
              <a:uFillTx/>
              <a:latin typeface="+mn-lt"/>
            </a:endParaRPr>
          </a:p>
          <a:p>
            <a:pPr marL="457200" marR="0" lvl="0" indent="-457200" algn="r" defTabSz="914400" eaLnBrk="1" fontAlgn="auto" latinLnBrk="0" hangingPunct="1">
              <a:lnSpc>
                <a:spcPct val="150000"/>
              </a:lnSpc>
              <a:spcBef>
                <a:spcPts val="0"/>
              </a:spcBef>
              <a:spcAft>
                <a:spcPts val="0"/>
              </a:spcAft>
              <a:buClrTx/>
              <a:buSzPct val="100000"/>
              <a:buFont typeface="+mj-lt"/>
              <a:buAutoNum type="arabicPeriod"/>
              <a:tabLst/>
              <a:defRPr/>
            </a:pPr>
            <a:r>
              <a:rPr kumimoji="0" lang="vi-VN" sz="2400" b="0" i="1" u="none" strike="noStrike" kern="0" cap="none" spc="0" normalizeH="0" baseline="0" noProof="0" dirty="0">
                <a:ln>
                  <a:noFill/>
                </a:ln>
                <a:solidFill>
                  <a:sysClr val="windowText" lastClr="000000"/>
                </a:solidFill>
                <a:effectLst/>
                <a:uLnTx/>
                <a:uFillTx/>
                <a:latin typeface="+mn-lt"/>
              </a:rPr>
              <a:t>Chữ kí và họ tên người viết thư</a:t>
            </a:r>
            <a:endParaRPr kumimoji="0" sz="2400" b="0" i="1" u="none" strike="noStrike" kern="0" cap="none" spc="0" normalizeH="0" baseline="0" noProof="0" dirty="0">
              <a:ln>
                <a:noFill/>
              </a:ln>
              <a:solidFill>
                <a:srgbClr val="FFFFFF"/>
              </a:solidFill>
              <a:effectLst/>
              <a:uLnTx/>
              <a:uFillTx/>
              <a:latin typeface="+mn-lt"/>
              <a:ea typeface="Calibri"/>
              <a:cs typeface="Calibri"/>
              <a:sym typeface="Calibri"/>
            </a:endParaRPr>
          </a:p>
        </p:txBody>
      </p:sp>
      <p:sp>
        <p:nvSpPr>
          <p:cNvPr id="4" name="Google Shape;102;p3">
            <a:extLst>
              <a:ext uri="{FF2B5EF4-FFF2-40B4-BE49-F238E27FC236}">
                <a16:creationId xmlns:a16="http://schemas.microsoft.com/office/drawing/2014/main" id="{30C214B1-DB42-A4AE-BD86-3147D1C9C60B}"/>
              </a:ext>
            </a:extLst>
          </p:cNvPr>
          <p:cNvSpPr/>
          <p:nvPr/>
        </p:nvSpPr>
        <p:spPr>
          <a:xfrm>
            <a:off x="-78658" y="3933302"/>
            <a:ext cx="3559277" cy="2984090"/>
          </a:xfrm>
          <a:custGeom>
            <a:avLst/>
            <a:gdLst/>
            <a:ahLst/>
            <a:cxnLst/>
            <a:rect l="l" t="t" r="r" b="b"/>
            <a:pathLst>
              <a:path w="2492188" h="2112129" extrusionOk="0">
                <a:moveTo>
                  <a:pt x="0" y="0"/>
                </a:moveTo>
                <a:lnTo>
                  <a:pt x="2492188" y="0"/>
                </a:lnTo>
                <a:lnTo>
                  <a:pt x="2492188" y="2112130"/>
                </a:lnTo>
                <a:lnTo>
                  <a:pt x="0" y="2112130"/>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3" name="Picture 2" descr="A stack of books with a magnifying glass&#10;&#10;Description automatically generated">
            <a:hlinkClick r:id="rId4"/>
            <a:extLst>
              <a:ext uri="{FF2B5EF4-FFF2-40B4-BE49-F238E27FC236}">
                <a16:creationId xmlns:a16="http://schemas.microsoft.com/office/drawing/2014/main" id="{E3A000F8-F6E3-4CF8-B165-B5BABB8DB3EE}"/>
              </a:ext>
            </a:extLst>
          </p:cNvPr>
          <p:cNvPicPr>
            <a:picLocks noChangeAspect="1"/>
          </p:cNvPicPr>
          <p:nvPr/>
        </p:nvPicPr>
        <p:blipFill>
          <a:blip r:embed="rId5"/>
          <a:stretch>
            <a:fillRect/>
          </a:stretch>
        </p:blipFill>
        <p:spPr>
          <a:xfrm>
            <a:off x="4671739" y="2870776"/>
            <a:ext cx="2848522" cy="1579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2" name="Google Shape;133;p6">
            <a:extLst>
              <a:ext uri="{FF2B5EF4-FFF2-40B4-BE49-F238E27FC236}">
                <a16:creationId xmlns:a16="http://schemas.microsoft.com/office/drawing/2014/main" id="{D74F8C41-7224-631B-25DD-763DA15345CB}"/>
              </a:ext>
            </a:extLst>
          </p:cNvPr>
          <p:cNvSpPr/>
          <p:nvPr/>
        </p:nvSpPr>
        <p:spPr>
          <a:xfrm>
            <a:off x="0" y="1641986"/>
            <a:ext cx="5123059" cy="5314175"/>
          </a:xfrm>
          <a:custGeom>
            <a:avLst/>
            <a:gdLst/>
            <a:ahLst/>
            <a:cxnLst/>
            <a:rect l="l" t="t" r="r" b="b"/>
            <a:pathLst>
              <a:path w="3023955" h="3474345" extrusionOk="0">
                <a:moveTo>
                  <a:pt x="3023955" y="3474345"/>
                </a:moveTo>
                <a:lnTo>
                  <a:pt x="0" y="3466725"/>
                </a:lnTo>
                <a:lnTo>
                  <a:pt x="0" y="1218221"/>
                </a:lnTo>
                <a:lnTo>
                  <a:pt x="17780" y="19050"/>
                </a:lnTo>
                <a:lnTo>
                  <a:pt x="1505811" y="0"/>
                </a:lnTo>
                <a:lnTo>
                  <a:pt x="3004905" y="5080"/>
                </a:ln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22" b="0" i="0" u="none" strike="noStrike" kern="0" cap="none" spc="0" normalizeH="0" baseline="0" noProof="0">
              <a:ln>
                <a:noFill/>
              </a:ln>
              <a:solidFill>
                <a:schemeClr val="tx1"/>
              </a:solidFill>
              <a:effectLst/>
              <a:uLnTx/>
              <a:uFillTx/>
            </a:endParaRPr>
          </a:p>
        </p:txBody>
      </p:sp>
      <p:sp>
        <p:nvSpPr>
          <p:cNvPr id="3" name="Google Shape;134;p6">
            <a:extLst>
              <a:ext uri="{FF2B5EF4-FFF2-40B4-BE49-F238E27FC236}">
                <a16:creationId xmlns:a16="http://schemas.microsoft.com/office/drawing/2014/main" id="{25FCECB2-43ED-FFA2-7421-60C9AB6B53CB}"/>
              </a:ext>
            </a:extLst>
          </p:cNvPr>
          <p:cNvSpPr txBox="1"/>
          <p:nvPr/>
        </p:nvSpPr>
        <p:spPr>
          <a:xfrm>
            <a:off x="5288929" y="2452414"/>
            <a:ext cx="5476158" cy="2769989"/>
          </a:xfrm>
          <a:prstGeom prst="rect">
            <a:avLst/>
          </a:prstGeom>
          <a:noFill/>
          <a:ln>
            <a:noFill/>
          </a:ln>
        </p:spPr>
        <p:txBody>
          <a:bodyPr spcFirstLastPara="1" wrap="square" lIns="0" tIns="0" rIns="0" bIns="0" anchor="t" anchorCtr="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6000" b="1" i="0" u="none" strike="noStrike" kern="0" cap="none" spc="0" normalizeH="0" baseline="0" noProof="0" dirty="0">
                <a:ln>
                  <a:noFill/>
                </a:ln>
                <a:solidFill>
                  <a:schemeClr val="tx1"/>
                </a:solidFill>
                <a:effectLst/>
                <a:uLnTx/>
                <a:uFillTx/>
                <a:latin typeface="+mn-lt"/>
              </a:rPr>
              <a:t>01. </a:t>
            </a:r>
            <a:endParaRPr kumimoji="0" sz="6000" b="0" i="0" u="none" strike="noStrike" kern="0" cap="none" spc="0" normalizeH="0" baseline="0" noProof="0" dirty="0">
              <a:ln>
                <a:noFill/>
              </a:ln>
              <a:solidFill>
                <a:schemeClr val="tx1"/>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6000" b="1" i="0" u="none" strike="noStrike" kern="0" cap="none" spc="0" normalizeH="0" baseline="0" noProof="0" dirty="0">
                <a:ln>
                  <a:noFill/>
                </a:ln>
                <a:solidFill>
                  <a:schemeClr val="tx1"/>
                </a:solidFill>
                <a:effectLst/>
                <a:uLnTx/>
                <a:uFillTx/>
                <a:latin typeface="+mn-lt"/>
              </a:rPr>
              <a:t>CHUẨN BỊ</a:t>
            </a:r>
            <a:endParaRPr kumimoji="0" sz="6000" b="1" i="0" u="none" strike="noStrike" kern="0" cap="none" spc="0" normalizeH="0" baseline="0" noProof="0" dirty="0">
              <a:ln>
                <a:noFill/>
              </a:ln>
              <a:solidFill>
                <a:schemeClr val="tx1"/>
              </a:solidFill>
              <a:effectLst/>
              <a:uLnTx/>
              <a:uFillTx/>
              <a:latin typeface="+mn-lt"/>
            </a:endParaRPr>
          </a:p>
        </p:txBody>
      </p:sp>
      <p:sp>
        <p:nvSpPr>
          <p:cNvPr id="4" name="Google Shape;135;p6">
            <a:extLst>
              <a:ext uri="{FF2B5EF4-FFF2-40B4-BE49-F238E27FC236}">
                <a16:creationId xmlns:a16="http://schemas.microsoft.com/office/drawing/2014/main" id="{211208E9-E18B-E858-1370-3248B995D1D7}"/>
              </a:ext>
            </a:extLst>
          </p:cNvPr>
          <p:cNvSpPr/>
          <p:nvPr/>
        </p:nvSpPr>
        <p:spPr>
          <a:xfrm>
            <a:off x="165870" y="1852228"/>
            <a:ext cx="4847559" cy="4683079"/>
          </a:xfrm>
          <a:custGeom>
            <a:avLst/>
            <a:gdLst/>
            <a:ahLst/>
            <a:cxnLst/>
            <a:rect l="l" t="t" r="r" b="b"/>
            <a:pathLst>
              <a:path w="2119097" h="2267516" extrusionOk="0">
                <a:moveTo>
                  <a:pt x="0" y="0"/>
                </a:moveTo>
                <a:lnTo>
                  <a:pt x="2119097" y="0"/>
                </a:lnTo>
                <a:lnTo>
                  <a:pt x="2119097" y="2267516"/>
                </a:lnTo>
                <a:lnTo>
                  <a:pt x="0" y="2267516"/>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22" b="0" i="0" u="none" strike="noStrike" kern="0" cap="none" spc="0" normalizeH="0" baseline="0" noProof="0">
              <a:ln>
                <a:noFill/>
              </a:ln>
              <a:solidFill>
                <a:schemeClr val="tx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0;p7">
            <a:extLst>
              <a:ext uri="{FF2B5EF4-FFF2-40B4-BE49-F238E27FC236}">
                <a16:creationId xmlns:a16="http://schemas.microsoft.com/office/drawing/2014/main" id="{705DEDA8-20FC-D377-07F9-631043E67549}"/>
              </a:ext>
            </a:extLst>
          </p:cNvPr>
          <p:cNvSpPr/>
          <p:nvPr/>
        </p:nvSpPr>
        <p:spPr>
          <a:xfrm>
            <a:off x="1" y="5142450"/>
            <a:ext cx="1151143" cy="1702245"/>
          </a:xfrm>
          <a:custGeom>
            <a:avLst/>
            <a:gdLst/>
            <a:ahLst/>
            <a:cxnLst/>
            <a:rect l="l" t="t" r="r" b="b"/>
            <a:pathLst>
              <a:path w="1726715" h="2553368" extrusionOk="0">
                <a:moveTo>
                  <a:pt x="0" y="0"/>
                </a:moveTo>
                <a:lnTo>
                  <a:pt x="1726715" y="0"/>
                </a:lnTo>
                <a:lnTo>
                  <a:pt x="1726715" y="2553368"/>
                </a:lnTo>
                <a:lnTo>
                  <a:pt x="0" y="2553368"/>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3" name="Google Shape;141;p7">
            <a:extLst>
              <a:ext uri="{FF2B5EF4-FFF2-40B4-BE49-F238E27FC236}">
                <a16:creationId xmlns:a16="http://schemas.microsoft.com/office/drawing/2014/main" id="{A7E02763-DFE3-0704-FF6A-06C812E96B98}"/>
              </a:ext>
            </a:extLst>
          </p:cNvPr>
          <p:cNvSpPr/>
          <p:nvPr/>
        </p:nvSpPr>
        <p:spPr>
          <a:xfrm flipH="1">
            <a:off x="11065048" y="5207000"/>
            <a:ext cx="1151143" cy="1702245"/>
          </a:xfrm>
          <a:custGeom>
            <a:avLst/>
            <a:gdLst/>
            <a:ahLst/>
            <a:cxnLst/>
            <a:rect l="l" t="t" r="r" b="b"/>
            <a:pathLst>
              <a:path w="1726715" h="2553368" extrusionOk="0">
                <a:moveTo>
                  <a:pt x="0" y="0"/>
                </a:moveTo>
                <a:lnTo>
                  <a:pt x="1726715" y="0"/>
                </a:lnTo>
                <a:lnTo>
                  <a:pt x="1726715" y="2553368"/>
                </a:lnTo>
                <a:lnTo>
                  <a:pt x="0" y="2553368"/>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grpSp>
        <p:nvGrpSpPr>
          <p:cNvPr id="4" name="Google Shape;142;p7">
            <a:extLst>
              <a:ext uri="{FF2B5EF4-FFF2-40B4-BE49-F238E27FC236}">
                <a16:creationId xmlns:a16="http://schemas.microsoft.com/office/drawing/2014/main" id="{FFFB07C8-E47C-6775-D9F9-B3126F7482EB}"/>
              </a:ext>
            </a:extLst>
          </p:cNvPr>
          <p:cNvGrpSpPr/>
          <p:nvPr/>
        </p:nvGrpSpPr>
        <p:grpSpPr>
          <a:xfrm>
            <a:off x="2695868" y="1563329"/>
            <a:ext cx="6841422" cy="2554774"/>
            <a:chOff x="3929502" y="342900"/>
            <a:chExt cx="10200396" cy="4095406"/>
          </a:xfrm>
        </p:grpSpPr>
        <p:sp>
          <p:nvSpPr>
            <p:cNvPr id="5" name="Google Shape;143;p7">
              <a:extLst>
                <a:ext uri="{FF2B5EF4-FFF2-40B4-BE49-F238E27FC236}">
                  <a16:creationId xmlns:a16="http://schemas.microsoft.com/office/drawing/2014/main" id="{FD4939A8-AD7E-4E62-0059-FCA0D974A684}"/>
                </a:ext>
              </a:extLst>
            </p:cNvPr>
            <p:cNvSpPr/>
            <p:nvPr/>
          </p:nvSpPr>
          <p:spPr>
            <a:xfrm>
              <a:off x="5410200" y="342900"/>
              <a:ext cx="7239000" cy="1465943"/>
            </a:xfrm>
            <a:prstGeom prst="rect">
              <a:avLst/>
            </a:prstGeom>
            <a:solidFill>
              <a:srgbClr val="FFFFFF"/>
            </a:solidFill>
            <a:ln w="25400" cap="flat" cmpd="sng">
              <a:solidFill>
                <a:srgbClr val="44281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ysClr val="windowText" lastClr="000000"/>
                  </a:solidFill>
                  <a:effectLst/>
                  <a:uLnTx/>
                  <a:uFillTx/>
                  <a:latin typeface="+mn-lt"/>
                </a:rPr>
                <a:t>THẢO LUẬN NHÓM</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6" name="Google Shape;144;p7">
              <a:extLst>
                <a:ext uri="{FF2B5EF4-FFF2-40B4-BE49-F238E27FC236}">
                  <a16:creationId xmlns:a16="http://schemas.microsoft.com/office/drawing/2014/main" id="{77B43557-C3F2-8478-2AAD-72C12D9DB24A}"/>
                </a:ext>
              </a:extLst>
            </p:cNvPr>
            <p:cNvSpPr/>
            <p:nvPr/>
          </p:nvSpPr>
          <p:spPr>
            <a:xfrm>
              <a:off x="3929502" y="1747950"/>
              <a:ext cx="10200396" cy="2690356"/>
            </a:xfrm>
            <a:custGeom>
              <a:avLst/>
              <a:gdLst/>
              <a:ahLst/>
              <a:cxnLst/>
              <a:rect l="l" t="t" r="r" b="b"/>
              <a:pathLst>
                <a:path w="2865843" h="755866" extrusionOk="0">
                  <a:moveTo>
                    <a:pt x="0" y="0"/>
                  </a:moveTo>
                  <a:lnTo>
                    <a:pt x="2865843" y="0"/>
                  </a:lnTo>
                  <a:lnTo>
                    <a:pt x="2865843" y="755866"/>
                  </a:lnTo>
                  <a:lnTo>
                    <a:pt x="0" y="755866"/>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grpSp>
      <p:sp>
        <p:nvSpPr>
          <p:cNvPr id="7" name="Google Shape;145;p7">
            <a:extLst>
              <a:ext uri="{FF2B5EF4-FFF2-40B4-BE49-F238E27FC236}">
                <a16:creationId xmlns:a16="http://schemas.microsoft.com/office/drawing/2014/main" id="{B8D5B1FB-8F4F-2FF4-90BF-F11676B18CA0}"/>
              </a:ext>
            </a:extLst>
          </p:cNvPr>
          <p:cNvSpPr/>
          <p:nvPr/>
        </p:nvSpPr>
        <p:spPr>
          <a:xfrm>
            <a:off x="2359931" y="4446639"/>
            <a:ext cx="3403600" cy="2239296"/>
          </a:xfrm>
          <a:prstGeom prst="wedgeRectCallout">
            <a:avLst>
              <a:gd name="adj1" fmla="val -21970"/>
              <a:gd name="adj2" fmla="val -57908"/>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240000" bIns="168000" anchor="ctr"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Câu 1: </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Đề bài yêu cầu chúng ta làm gì?</a:t>
            </a:r>
            <a:endParaRPr kumimoji="0" sz="2200" b="0" i="0" u="none" strike="noStrike" kern="0" cap="none" spc="0" normalizeH="0" baseline="0" noProof="0" dirty="0">
              <a:ln>
                <a:noFill/>
              </a:ln>
              <a:solidFill>
                <a:srgbClr val="FFFFFF"/>
              </a:solidFill>
              <a:effectLst/>
              <a:uLnTx/>
              <a:uFillTx/>
              <a:latin typeface="+mn-lt"/>
            </a:endParaRPr>
          </a:p>
        </p:txBody>
      </p:sp>
      <p:sp>
        <p:nvSpPr>
          <p:cNvPr id="8" name="Google Shape;146;p7">
            <a:extLst>
              <a:ext uri="{FF2B5EF4-FFF2-40B4-BE49-F238E27FC236}">
                <a16:creationId xmlns:a16="http://schemas.microsoft.com/office/drawing/2014/main" id="{04245CF8-20DE-1617-2653-8E328846F988}"/>
              </a:ext>
            </a:extLst>
          </p:cNvPr>
          <p:cNvSpPr/>
          <p:nvPr/>
        </p:nvSpPr>
        <p:spPr>
          <a:xfrm>
            <a:off x="6644388" y="4446639"/>
            <a:ext cx="3403600" cy="2239296"/>
          </a:xfrm>
          <a:prstGeom prst="wedgeRectCallout">
            <a:avLst>
              <a:gd name="adj1" fmla="val -20549"/>
              <a:gd name="adj2" fmla="val -57568"/>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240000" bIns="168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Câu 2: </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Theo gợi ý từ </a:t>
            </a:r>
            <a:r>
              <a:rPr kumimoji="0" lang="vi-VN" sz="2200" b="0" i="1" u="none" strike="noStrike" kern="0" cap="none" spc="0" normalizeH="0" baseline="0" noProof="0" dirty="0">
                <a:ln>
                  <a:noFill/>
                </a:ln>
                <a:solidFill>
                  <a:sysClr val="windowText" lastClr="000000"/>
                </a:solidFill>
                <a:effectLst/>
                <a:uLnTx/>
                <a:uFillTx/>
                <a:latin typeface="+mn-lt"/>
              </a:rPr>
              <a:t>Quy tắc bàn tay</a:t>
            </a:r>
            <a:r>
              <a:rPr kumimoji="0" lang="vi-VN" sz="2200" b="0" i="0" u="none" strike="noStrike" kern="0" cap="none" spc="0" normalizeH="0" baseline="0" noProof="0" dirty="0">
                <a:ln>
                  <a:noFill/>
                </a:ln>
                <a:solidFill>
                  <a:sysClr val="windowText" lastClr="000000"/>
                </a:solidFill>
                <a:effectLst/>
                <a:uLnTx/>
                <a:uFillTx/>
                <a:latin typeface="+mn-lt"/>
              </a:rPr>
              <a:t>, chúng ta cần làm gì? </a:t>
            </a:r>
            <a:endParaRPr kumimoji="0" sz="2200" b="0" i="0" u="none" strike="noStrike" kern="0" cap="none" spc="0" normalizeH="0" baseline="0" noProof="0" dirty="0">
              <a:ln>
                <a:noFill/>
              </a:ln>
              <a:solidFill>
                <a:srgbClr val="FFFFFF"/>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51;p8">
            <a:extLst>
              <a:ext uri="{FF2B5EF4-FFF2-40B4-BE49-F238E27FC236}">
                <a16:creationId xmlns:a16="http://schemas.microsoft.com/office/drawing/2014/main" id="{AEC2B0BE-C7D1-5BB4-D25D-F716B4030458}"/>
              </a:ext>
            </a:extLst>
          </p:cNvPr>
          <p:cNvSpPr/>
          <p:nvPr/>
        </p:nvSpPr>
        <p:spPr>
          <a:xfrm>
            <a:off x="42397" y="5825269"/>
            <a:ext cx="698384" cy="1032731"/>
          </a:xfrm>
          <a:custGeom>
            <a:avLst/>
            <a:gdLst/>
            <a:ahLst/>
            <a:cxnLst/>
            <a:rect l="l" t="t" r="r" b="b"/>
            <a:pathLst>
              <a:path w="1726715" h="2553368" extrusionOk="0">
                <a:moveTo>
                  <a:pt x="0" y="0"/>
                </a:moveTo>
                <a:lnTo>
                  <a:pt x="1726715" y="0"/>
                </a:lnTo>
                <a:lnTo>
                  <a:pt x="1726715" y="2553368"/>
                </a:lnTo>
                <a:lnTo>
                  <a:pt x="0" y="2553368"/>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mn-lt"/>
            </a:endParaRPr>
          </a:p>
        </p:txBody>
      </p:sp>
      <p:sp>
        <p:nvSpPr>
          <p:cNvPr id="4" name="Google Shape;153;p8">
            <a:extLst>
              <a:ext uri="{FF2B5EF4-FFF2-40B4-BE49-F238E27FC236}">
                <a16:creationId xmlns:a16="http://schemas.microsoft.com/office/drawing/2014/main" id="{B415E9C3-6BA0-489C-E53B-8761EB6A28F6}"/>
              </a:ext>
            </a:extLst>
          </p:cNvPr>
          <p:cNvSpPr/>
          <p:nvPr/>
        </p:nvSpPr>
        <p:spPr>
          <a:xfrm>
            <a:off x="0" y="1760765"/>
            <a:ext cx="2871019" cy="594245"/>
          </a:xfrm>
          <a:prstGeom prst="homePlate">
            <a:avLst>
              <a:gd name="adj" fmla="val 50000"/>
            </a:avLst>
          </a:prstGeom>
          <a:solidFill>
            <a:srgbClr val="FFFFFF"/>
          </a:solidFill>
          <a:ln w="25400" cap="flat" cmpd="sng">
            <a:solidFill>
              <a:srgbClr val="44281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Gợi ý trả lời</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5" name="Google Shape;154;p8">
            <a:extLst>
              <a:ext uri="{FF2B5EF4-FFF2-40B4-BE49-F238E27FC236}">
                <a16:creationId xmlns:a16="http://schemas.microsoft.com/office/drawing/2014/main" id="{9404239D-0417-F820-E819-FA1F2D01DB65}"/>
              </a:ext>
            </a:extLst>
          </p:cNvPr>
          <p:cNvSpPr/>
          <p:nvPr/>
        </p:nvSpPr>
        <p:spPr>
          <a:xfrm>
            <a:off x="395455" y="2653761"/>
            <a:ext cx="4991197" cy="1075021"/>
          </a:xfrm>
          <a:prstGeom prst="wedgeRectCallout">
            <a:avLst>
              <a:gd name="adj1" fmla="val 54845"/>
              <a:gd name="adj2" fmla="val 24405"/>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240000" bIns="168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Câu 1: </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Đề bài yêu cầu chúng ta làm gì?</a:t>
            </a:r>
            <a:endParaRPr kumimoji="0" sz="2200" b="0" i="0" u="none" strike="noStrike" kern="0" cap="none" spc="0" normalizeH="0" baseline="0" noProof="0" dirty="0">
              <a:ln>
                <a:noFill/>
              </a:ln>
              <a:solidFill>
                <a:srgbClr val="FFFFFF"/>
              </a:solidFill>
              <a:effectLst/>
              <a:uLnTx/>
              <a:uFillTx/>
              <a:latin typeface="+mn-lt"/>
            </a:endParaRPr>
          </a:p>
        </p:txBody>
      </p:sp>
      <p:sp>
        <p:nvSpPr>
          <p:cNvPr id="6" name="Google Shape;155;p8">
            <a:extLst>
              <a:ext uri="{FF2B5EF4-FFF2-40B4-BE49-F238E27FC236}">
                <a16:creationId xmlns:a16="http://schemas.microsoft.com/office/drawing/2014/main" id="{0427B00F-0031-E6A1-6B99-1081CAE9F6B3}"/>
              </a:ext>
            </a:extLst>
          </p:cNvPr>
          <p:cNvSpPr/>
          <p:nvPr/>
        </p:nvSpPr>
        <p:spPr>
          <a:xfrm>
            <a:off x="6943184" y="4753981"/>
            <a:ext cx="4927600" cy="1702245"/>
          </a:xfrm>
          <a:prstGeom prst="wedgeRectCallout">
            <a:avLst>
              <a:gd name="adj1" fmla="val -55699"/>
              <a:gd name="adj2" fmla="val 26569"/>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240000" bIns="168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1" i="0" u="none" strike="noStrike" kern="0" cap="none" spc="0" normalizeH="0" baseline="0" noProof="0" dirty="0">
                <a:ln>
                  <a:noFill/>
                </a:ln>
                <a:solidFill>
                  <a:sysClr val="windowText" lastClr="000000"/>
                </a:solidFill>
                <a:effectLst/>
                <a:uLnTx/>
                <a:uFillTx/>
                <a:latin typeface="+mn-lt"/>
              </a:rPr>
              <a:t>Câu 2: </a:t>
            </a:r>
            <a:endParaRPr kumimoji="0" sz="2200" b="0" i="0" u="none" strike="noStrike" kern="0" cap="none" spc="0" normalizeH="0" baseline="0" noProof="0" dirty="0">
              <a:ln>
                <a:noFill/>
              </a:ln>
              <a:solidFill>
                <a:sysClr val="windowText" lastClr="000000"/>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ysClr val="windowText" lastClr="000000"/>
                </a:solidFill>
                <a:effectLst/>
                <a:uLnTx/>
                <a:uFillTx/>
                <a:latin typeface="+mn-lt"/>
              </a:rPr>
              <a:t>Theo gợi ý từ Quy tắc bàn tay, chúng ta cần làm gì? </a:t>
            </a:r>
            <a:endParaRPr kumimoji="0" sz="2200" b="0" i="0" u="none" strike="noStrike" kern="0" cap="none" spc="0" normalizeH="0" baseline="0" noProof="0" dirty="0">
              <a:ln>
                <a:noFill/>
              </a:ln>
              <a:solidFill>
                <a:srgbClr val="FFFFFF"/>
              </a:solidFill>
              <a:effectLst/>
              <a:uLnTx/>
              <a:uFillTx/>
              <a:latin typeface="+mn-lt"/>
            </a:endParaRPr>
          </a:p>
        </p:txBody>
      </p:sp>
      <p:sp>
        <p:nvSpPr>
          <p:cNvPr id="7" name="Google Shape;156;p8">
            <a:extLst>
              <a:ext uri="{FF2B5EF4-FFF2-40B4-BE49-F238E27FC236}">
                <a16:creationId xmlns:a16="http://schemas.microsoft.com/office/drawing/2014/main" id="{ADD83E2E-D9A6-10A9-F625-51D158331A54}"/>
              </a:ext>
            </a:extLst>
          </p:cNvPr>
          <p:cNvSpPr txBox="1"/>
          <p:nvPr/>
        </p:nvSpPr>
        <p:spPr>
          <a:xfrm>
            <a:off x="5771906" y="2398759"/>
            <a:ext cx="5948407" cy="1585023"/>
          </a:xfrm>
          <a:prstGeom prst="rect">
            <a:avLst/>
          </a:prstGeom>
          <a:noFill/>
          <a:ln>
            <a:noFill/>
          </a:ln>
        </p:spPr>
        <p:txBody>
          <a:bodyPr spcFirstLastPara="1" wrap="square" lIns="60950" tIns="30467" rIns="60950" bIns="30467" anchor="t" anchorCtr="0">
            <a:spAutoFit/>
          </a:bodyPr>
          <a:lstStyle/>
          <a:p>
            <a:pPr marR="0" lvl="0" algn="just" defTabSz="914400" eaLnBrk="1" fontAlgn="auto" latinLnBrk="0" hangingPunct="1">
              <a:lnSpc>
                <a:spcPct val="150000"/>
              </a:lnSpc>
              <a:spcBef>
                <a:spcPts val="0"/>
              </a:spcBef>
              <a:spcAft>
                <a:spcPts val="0"/>
              </a:spcAft>
              <a:buClrTx/>
              <a:buSzPts val="3600"/>
              <a:tabLst/>
              <a:defRPr/>
            </a:pPr>
            <a:r>
              <a:rPr kumimoji="0" lang="vi-VN" sz="2200" b="0" i="0" u="none" strike="noStrike" kern="0" cap="none" spc="0" normalizeH="0" baseline="0" noProof="0" dirty="0">
                <a:ln>
                  <a:noFill/>
                </a:ln>
                <a:solidFill>
                  <a:sysClr val="windowText" lastClr="000000"/>
                </a:solidFill>
                <a:effectLst/>
                <a:uLnTx/>
                <a:uFillTx/>
                <a:latin typeface="+mn-lt"/>
              </a:rPr>
              <a:t>Đề bài yêu cầu viết lời chào và đoạn văn mở đầu, lời chúc ở phần cuối bức thư theo dàn ý đã lập ở Bài 9.</a:t>
            </a:r>
            <a:endParaRPr kumimoji="0" sz="2200" b="0" i="0" u="none" strike="noStrike" kern="0" cap="none" spc="0" normalizeH="0" baseline="0" noProof="0" dirty="0">
              <a:ln>
                <a:noFill/>
              </a:ln>
              <a:solidFill>
                <a:sysClr val="windowText" lastClr="000000"/>
              </a:solidFill>
              <a:effectLst/>
              <a:uLnTx/>
              <a:uFillTx/>
              <a:latin typeface="+mn-lt"/>
            </a:endParaRPr>
          </a:p>
        </p:txBody>
      </p:sp>
      <p:sp>
        <p:nvSpPr>
          <p:cNvPr id="8" name="Google Shape;157;p8">
            <a:extLst>
              <a:ext uri="{FF2B5EF4-FFF2-40B4-BE49-F238E27FC236}">
                <a16:creationId xmlns:a16="http://schemas.microsoft.com/office/drawing/2014/main" id="{4049B209-A19C-8F14-BCFC-5BCE0A5ABD7C}"/>
              </a:ext>
            </a:extLst>
          </p:cNvPr>
          <p:cNvSpPr txBox="1"/>
          <p:nvPr/>
        </p:nvSpPr>
        <p:spPr>
          <a:xfrm>
            <a:off x="740781" y="4304761"/>
            <a:ext cx="5818590" cy="2600686"/>
          </a:xfrm>
          <a:prstGeom prst="rect">
            <a:avLst/>
          </a:prstGeom>
          <a:noFill/>
          <a:ln>
            <a:noFill/>
          </a:ln>
        </p:spPr>
        <p:txBody>
          <a:bodyPr spcFirstLastPara="1" wrap="square" lIns="60950" tIns="30467" rIns="60950" bIns="30467" anchor="t" anchorCtr="0">
            <a:spAutoFit/>
          </a:bodyPr>
          <a:lstStyle/>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n-lt"/>
              </a:rPr>
              <a:t>Chúng ta cần dựa vào dàn ý đã lập để viết lời chào và đoạn văn mở đầu, lời chúc ở phần cuối bức thư. </a:t>
            </a:r>
            <a:endParaRPr kumimoji="0" sz="2200" b="0" i="0" u="none" strike="noStrike" kern="0" cap="none" spc="0" normalizeH="0" baseline="0" noProof="0" dirty="0">
              <a:ln>
                <a:noFill/>
              </a:ln>
              <a:solidFill>
                <a:sysClr val="windowText" lastClr="000000"/>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ts val="3600"/>
              <a:buFont typeface="Arial"/>
              <a:buChar char="•"/>
              <a:tabLst/>
              <a:defRPr/>
            </a:pPr>
            <a:r>
              <a:rPr kumimoji="0" lang="vi-VN" sz="2200" b="0" i="0" u="none" strike="noStrike" kern="0" cap="none" spc="0" normalizeH="0" baseline="0" noProof="0" dirty="0">
                <a:ln>
                  <a:noFill/>
                </a:ln>
                <a:solidFill>
                  <a:sysClr val="windowText" lastClr="000000"/>
                </a:solidFill>
                <a:effectLst/>
                <a:uLnTx/>
                <a:uFillTx/>
                <a:latin typeface="+mn-lt"/>
              </a:rPr>
              <a:t>Sau khi viết xong, ta cần đọc lại, hoàn thiện bài viết.</a:t>
            </a:r>
            <a:endParaRPr kumimoji="0" sz="22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9501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62;p9">
            <a:extLst>
              <a:ext uri="{FF2B5EF4-FFF2-40B4-BE49-F238E27FC236}">
                <a16:creationId xmlns:a16="http://schemas.microsoft.com/office/drawing/2014/main" id="{42151DEC-4216-4733-4C6F-3ABC8533D0FE}"/>
              </a:ext>
            </a:extLst>
          </p:cNvPr>
          <p:cNvSpPr/>
          <p:nvPr/>
        </p:nvSpPr>
        <p:spPr>
          <a:xfrm>
            <a:off x="1612675" y="4050890"/>
            <a:ext cx="2723351" cy="2807110"/>
          </a:xfrm>
          <a:custGeom>
            <a:avLst/>
            <a:gdLst/>
            <a:ahLst/>
            <a:cxnLst/>
            <a:rect l="l" t="t" r="r" b="b"/>
            <a:pathLst>
              <a:path w="3769264" h="3810837" extrusionOk="0">
                <a:moveTo>
                  <a:pt x="0" y="0"/>
                </a:moveTo>
                <a:lnTo>
                  <a:pt x="3769264" y="0"/>
                </a:lnTo>
                <a:lnTo>
                  <a:pt x="3769264" y="3810837"/>
                </a:lnTo>
                <a:lnTo>
                  <a:pt x="0" y="381083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grpSp>
        <p:nvGrpSpPr>
          <p:cNvPr id="3" name="Google Shape;163;p9">
            <a:extLst>
              <a:ext uri="{FF2B5EF4-FFF2-40B4-BE49-F238E27FC236}">
                <a16:creationId xmlns:a16="http://schemas.microsoft.com/office/drawing/2014/main" id="{83BA7693-5356-D339-1BC2-0B874F859082}"/>
              </a:ext>
            </a:extLst>
          </p:cNvPr>
          <p:cNvGrpSpPr/>
          <p:nvPr/>
        </p:nvGrpSpPr>
        <p:grpSpPr>
          <a:xfrm>
            <a:off x="297326" y="1916471"/>
            <a:ext cx="5354047" cy="1996768"/>
            <a:chOff x="-3810" y="0"/>
            <a:chExt cx="2274025" cy="1946546"/>
          </a:xfrm>
        </p:grpSpPr>
        <p:sp>
          <p:nvSpPr>
            <p:cNvPr id="4" name="Google Shape;164;p9">
              <a:extLst>
                <a:ext uri="{FF2B5EF4-FFF2-40B4-BE49-F238E27FC236}">
                  <a16:creationId xmlns:a16="http://schemas.microsoft.com/office/drawing/2014/main" id="{CF7F3788-D834-97B3-7C9E-3CFA647E739D}"/>
                </a:ext>
              </a:extLst>
            </p:cNvPr>
            <p:cNvSpPr/>
            <p:nvPr/>
          </p:nvSpPr>
          <p:spPr>
            <a:xfrm>
              <a:off x="10160" y="16510"/>
              <a:ext cx="2244815" cy="1919876"/>
            </a:xfrm>
            <a:custGeom>
              <a:avLst/>
              <a:gdLst/>
              <a:ahLst/>
              <a:cxnLst/>
              <a:rect l="l" t="t" r="r" b="b"/>
              <a:pathLst>
                <a:path w="2244815" h="1919876" extrusionOk="0">
                  <a:moveTo>
                    <a:pt x="2244815" y="1919876"/>
                  </a:moveTo>
                  <a:lnTo>
                    <a:pt x="0" y="1912256"/>
                  </a:lnTo>
                  <a:lnTo>
                    <a:pt x="0" y="679090"/>
                  </a:lnTo>
                  <a:lnTo>
                    <a:pt x="17780" y="19050"/>
                  </a:lnTo>
                  <a:lnTo>
                    <a:pt x="1117243" y="0"/>
                  </a:lnTo>
                  <a:lnTo>
                    <a:pt x="2225765" y="5080"/>
                  </a:lnTo>
                  <a:close/>
                </a:path>
              </a:pathLst>
            </a:custGeom>
            <a:solidFill>
              <a:srgbClr val="FFFFFF"/>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Hãy nhắc lại những nội dung </a:t>
              </a:r>
              <a:br>
                <a:rPr kumimoji="0" lang="en-US" sz="2400" b="0" i="0" u="none" strike="noStrike" kern="0" cap="none" spc="0" normalizeH="0" baseline="0" noProof="0" dirty="0">
                  <a:ln>
                    <a:noFill/>
                  </a:ln>
                  <a:solidFill>
                    <a:sysClr val="windowText" lastClr="000000"/>
                  </a:solidFill>
                  <a:effectLst/>
                  <a:uLnTx/>
                  <a:uFillTx/>
                  <a:latin typeface="+mn-lt"/>
                </a:rPr>
              </a:br>
              <a:r>
                <a:rPr kumimoji="0" lang="vi-VN" sz="2400" b="0" i="0" u="none" strike="noStrike" kern="0" cap="none" spc="0" normalizeH="0" baseline="0" noProof="0" dirty="0">
                  <a:ln>
                    <a:noFill/>
                  </a:ln>
                  <a:solidFill>
                    <a:sysClr val="windowText" lastClr="000000"/>
                  </a:solidFill>
                  <a:effectLst/>
                  <a:uLnTx/>
                  <a:uFillTx/>
                  <a:latin typeface="+mn-lt"/>
                </a:rPr>
                <a:t>cơ bản trong phần mở đầu của dàn ý đã chuẩn bị.</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5" name="Google Shape;165;p9">
              <a:extLst>
                <a:ext uri="{FF2B5EF4-FFF2-40B4-BE49-F238E27FC236}">
                  <a16:creationId xmlns:a16="http://schemas.microsoft.com/office/drawing/2014/main" id="{961A1A0C-FAB1-7427-4D83-778BD0EAE214}"/>
                </a:ext>
              </a:extLst>
            </p:cNvPr>
            <p:cNvSpPr/>
            <p:nvPr/>
          </p:nvSpPr>
          <p:spPr>
            <a:xfrm>
              <a:off x="-3810" y="0"/>
              <a:ext cx="2274025" cy="1946546"/>
            </a:xfrm>
            <a:custGeom>
              <a:avLst/>
              <a:gdLst/>
              <a:ahLst/>
              <a:cxnLst/>
              <a:rect l="l" t="t" r="r" b="b"/>
              <a:pathLst>
                <a:path w="2274025" h="1946546" extrusionOk="0">
                  <a:moveTo>
                    <a:pt x="2239735" y="21590"/>
                  </a:moveTo>
                  <a:cubicBezTo>
                    <a:pt x="2241005" y="34290"/>
                    <a:pt x="2241005" y="44450"/>
                    <a:pt x="2242275" y="54610"/>
                  </a:cubicBezTo>
                  <a:cubicBezTo>
                    <a:pt x="2244815" y="92510"/>
                    <a:pt x="2246085" y="133299"/>
                    <a:pt x="2248625" y="172631"/>
                  </a:cubicBezTo>
                  <a:cubicBezTo>
                    <a:pt x="2248625" y="229444"/>
                    <a:pt x="2261325" y="1349676"/>
                    <a:pt x="2267675" y="1406489"/>
                  </a:cubicBezTo>
                  <a:cubicBezTo>
                    <a:pt x="2274025" y="1492436"/>
                    <a:pt x="2270215" y="1579841"/>
                    <a:pt x="2270215" y="1665788"/>
                  </a:cubicBezTo>
                  <a:cubicBezTo>
                    <a:pt x="2270215" y="1741539"/>
                    <a:pt x="2271485" y="1811462"/>
                    <a:pt x="2272755" y="1885586"/>
                  </a:cubicBezTo>
                  <a:cubicBezTo>
                    <a:pt x="2272755" y="1907176"/>
                    <a:pt x="2272755" y="1921146"/>
                    <a:pt x="2272755" y="1945276"/>
                  </a:cubicBezTo>
                  <a:cubicBezTo>
                    <a:pt x="2249895" y="1945276"/>
                    <a:pt x="2229575" y="1946546"/>
                    <a:pt x="2207440" y="1945276"/>
                  </a:cubicBezTo>
                  <a:cubicBezTo>
                    <a:pt x="2096047" y="1940196"/>
                    <a:pt x="1982940" y="1946546"/>
                    <a:pt x="1871548" y="1941466"/>
                  </a:cubicBezTo>
                  <a:cubicBezTo>
                    <a:pt x="1804712" y="1937656"/>
                    <a:pt x="1739590" y="1940196"/>
                    <a:pt x="1672754" y="1937656"/>
                  </a:cubicBezTo>
                  <a:cubicBezTo>
                    <a:pt x="1641907" y="1936386"/>
                    <a:pt x="1611059" y="1935116"/>
                    <a:pt x="1580212" y="1933846"/>
                  </a:cubicBezTo>
                  <a:cubicBezTo>
                    <a:pt x="1561361" y="1933846"/>
                    <a:pt x="1544224" y="1935116"/>
                    <a:pt x="1525373" y="1935116"/>
                  </a:cubicBezTo>
                  <a:cubicBezTo>
                    <a:pt x="1477388" y="1933846"/>
                    <a:pt x="1345430" y="1935116"/>
                    <a:pt x="1297446" y="1933846"/>
                  </a:cubicBezTo>
                  <a:cubicBezTo>
                    <a:pt x="1263171" y="1932576"/>
                    <a:pt x="577676" y="1941466"/>
                    <a:pt x="543401" y="1940196"/>
                  </a:cubicBezTo>
                  <a:cubicBezTo>
                    <a:pt x="534832" y="1940196"/>
                    <a:pt x="524550" y="1941466"/>
                    <a:pt x="515981" y="1941466"/>
                  </a:cubicBezTo>
                  <a:cubicBezTo>
                    <a:pt x="495417" y="1941466"/>
                    <a:pt x="476565" y="1942736"/>
                    <a:pt x="456001" y="1942736"/>
                  </a:cubicBezTo>
                  <a:cubicBezTo>
                    <a:pt x="404588" y="1942736"/>
                    <a:pt x="354890" y="1941466"/>
                    <a:pt x="303478" y="1940196"/>
                  </a:cubicBezTo>
                  <a:cubicBezTo>
                    <a:pt x="272631" y="1938926"/>
                    <a:pt x="241783" y="1937656"/>
                    <a:pt x="212650" y="1936386"/>
                  </a:cubicBezTo>
                  <a:cubicBezTo>
                    <a:pt x="157810" y="1935116"/>
                    <a:pt x="102971" y="1933846"/>
                    <a:pt x="48260" y="1933846"/>
                  </a:cubicBezTo>
                  <a:cubicBezTo>
                    <a:pt x="38100" y="1933846"/>
                    <a:pt x="29210" y="1933846"/>
                    <a:pt x="19050" y="1932576"/>
                  </a:cubicBezTo>
                  <a:cubicBezTo>
                    <a:pt x="10160" y="1931306"/>
                    <a:pt x="5080" y="1924956"/>
                    <a:pt x="7620" y="1916066"/>
                  </a:cubicBezTo>
                  <a:cubicBezTo>
                    <a:pt x="16510" y="1884299"/>
                    <a:pt x="12700" y="1847881"/>
                    <a:pt x="11430" y="1810005"/>
                  </a:cubicBezTo>
                  <a:cubicBezTo>
                    <a:pt x="10160" y="1732798"/>
                    <a:pt x="6350" y="1657048"/>
                    <a:pt x="7620" y="1579841"/>
                  </a:cubicBezTo>
                  <a:cubicBezTo>
                    <a:pt x="5080" y="1483696"/>
                    <a:pt x="0" y="293540"/>
                    <a:pt x="7620" y="195939"/>
                  </a:cubicBezTo>
                  <a:cubicBezTo>
                    <a:pt x="8890" y="177001"/>
                    <a:pt x="7620" y="156607"/>
                    <a:pt x="8890" y="137669"/>
                  </a:cubicBezTo>
                  <a:cubicBezTo>
                    <a:pt x="10160" y="107077"/>
                    <a:pt x="12700" y="73572"/>
                    <a:pt x="13970" y="44450"/>
                  </a:cubicBezTo>
                  <a:cubicBezTo>
                    <a:pt x="13970" y="41910"/>
                    <a:pt x="15240" y="39370"/>
                    <a:pt x="16510" y="38100"/>
                  </a:cubicBezTo>
                  <a:cubicBezTo>
                    <a:pt x="38100" y="35560"/>
                    <a:pt x="60127" y="30480"/>
                    <a:pt x="87547" y="29210"/>
                  </a:cubicBezTo>
                  <a:cubicBezTo>
                    <a:pt x="133818" y="25400"/>
                    <a:pt x="180089" y="22860"/>
                    <a:pt x="228074" y="20320"/>
                  </a:cubicBezTo>
                  <a:cubicBezTo>
                    <a:pt x="260635" y="17780"/>
                    <a:pt x="293196" y="16510"/>
                    <a:pt x="324043" y="13970"/>
                  </a:cubicBezTo>
                  <a:cubicBezTo>
                    <a:pt x="354890" y="11430"/>
                    <a:pt x="387451" y="8890"/>
                    <a:pt x="418298" y="8890"/>
                  </a:cubicBezTo>
                  <a:cubicBezTo>
                    <a:pt x="452573" y="7620"/>
                    <a:pt x="486848" y="10160"/>
                    <a:pt x="521123" y="8890"/>
                  </a:cubicBezTo>
                  <a:cubicBezTo>
                    <a:pt x="563966" y="8890"/>
                    <a:pt x="1340289" y="6350"/>
                    <a:pt x="1383132" y="5080"/>
                  </a:cubicBezTo>
                  <a:cubicBezTo>
                    <a:pt x="1424262" y="3810"/>
                    <a:pt x="1465392" y="2540"/>
                    <a:pt x="1508235" y="2540"/>
                  </a:cubicBezTo>
                  <a:cubicBezTo>
                    <a:pt x="1578498" y="1270"/>
                    <a:pt x="1647048" y="0"/>
                    <a:pt x="1717311" y="0"/>
                  </a:cubicBezTo>
                  <a:cubicBezTo>
                    <a:pt x="1746445" y="0"/>
                    <a:pt x="1777292" y="2540"/>
                    <a:pt x="1806425" y="2540"/>
                  </a:cubicBezTo>
                  <a:cubicBezTo>
                    <a:pt x="1886971" y="3810"/>
                    <a:pt x="1969231" y="5080"/>
                    <a:pt x="2049776" y="7620"/>
                  </a:cubicBezTo>
                  <a:cubicBezTo>
                    <a:pt x="2092620" y="8890"/>
                    <a:pt x="2135463" y="12700"/>
                    <a:pt x="2178307" y="16510"/>
                  </a:cubicBezTo>
                  <a:cubicBezTo>
                    <a:pt x="2188589" y="16510"/>
                    <a:pt x="2198871" y="16510"/>
                    <a:pt x="2207440" y="16510"/>
                  </a:cubicBezTo>
                  <a:cubicBezTo>
                    <a:pt x="2220685" y="17780"/>
                    <a:pt x="2229575" y="20320"/>
                    <a:pt x="2239735" y="21590"/>
                  </a:cubicBezTo>
                  <a:close/>
                  <a:moveTo>
                    <a:pt x="2249895" y="1928766"/>
                  </a:moveTo>
                  <a:cubicBezTo>
                    <a:pt x="2251165" y="1912256"/>
                    <a:pt x="2252435" y="1899556"/>
                    <a:pt x="2252435" y="1886856"/>
                  </a:cubicBezTo>
                  <a:cubicBezTo>
                    <a:pt x="2251165" y="1804179"/>
                    <a:pt x="2249895" y="1726972"/>
                    <a:pt x="2249895" y="1643937"/>
                  </a:cubicBezTo>
                  <a:cubicBezTo>
                    <a:pt x="2249895" y="1606062"/>
                    <a:pt x="2252435" y="1568187"/>
                    <a:pt x="2251165" y="1530312"/>
                  </a:cubicBezTo>
                  <a:cubicBezTo>
                    <a:pt x="2251165" y="1495350"/>
                    <a:pt x="2249895" y="1458931"/>
                    <a:pt x="2248625" y="1423970"/>
                  </a:cubicBezTo>
                  <a:cubicBezTo>
                    <a:pt x="2243545" y="1370070"/>
                    <a:pt x="2232115" y="254208"/>
                    <a:pt x="2232115" y="200309"/>
                  </a:cubicBezTo>
                  <a:cubicBezTo>
                    <a:pt x="2229575" y="155150"/>
                    <a:pt x="2227035" y="108534"/>
                    <a:pt x="2224495" y="63500"/>
                  </a:cubicBezTo>
                  <a:cubicBezTo>
                    <a:pt x="2223225" y="44450"/>
                    <a:pt x="2221955" y="43180"/>
                    <a:pt x="2202299" y="41910"/>
                  </a:cubicBezTo>
                  <a:cubicBezTo>
                    <a:pt x="2197158" y="41910"/>
                    <a:pt x="2193730" y="41910"/>
                    <a:pt x="2188589" y="40640"/>
                  </a:cubicBezTo>
                  <a:cubicBezTo>
                    <a:pt x="2145746" y="36830"/>
                    <a:pt x="2101188" y="31750"/>
                    <a:pt x="2058345" y="30480"/>
                  </a:cubicBezTo>
                  <a:cubicBezTo>
                    <a:pt x="1953807" y="26670"/>
                    <a:pt x="1847555" y="25400"/>
                    <a:pt x="1743017" y="22860"/>
                  </a:cubicBezTo>
                  <a:cubicBezTo>
                    <a:pt x="1727594" y="22860"/>
                    <a:pt x="1710456" y="22860"/>
                    <a:pt x="1695033" y="22860"/>
                  </a:cubicBezTo>
                  <a:cubicBezTo>
                    <a:pt x="1669327" y="22860"/>
                    <a:pt x="1643621" y="22860"/>
                    <a:pt x="1619628" y="22860"/>
                  </a:cubicBezTo>
                  <a:cubicBezTo>
                    <a:pt x="1564789" y="22860"/>
                    <a:pt x="1509949" y="22860"/>
                    <a:pt x="1456823" y="24130"/>
                  </a:cubicBezTo>
                  <a:cubicBezTo>
                    <a:pt x="1410552" y="25400"/>
                    <a:pt x="630802" y="29210"/>
                    <a:pt x="584531" y="29210"/>
                  </a:cubicBezTo>
                  <a:cubicBezTo>
                    <a:pt x="509126" y="29210"/>
                    <a:pt x="433722" y="26670"/>
                    <a:pt x="358318" y="33020"/>
                  </a:cubicBezTo>
                  <a:cubicBezTo>
                    <a:pt x="318902" y="36830"/>
                    <a:pt x="281199" y="36830"/>
                    <a:pt x="243497" y="38100"/>
                  </a:cubicBezTo>
                  <a:cubicBezTo>
                    <a:pt x="178375" y="41910"/>
                    <a:pt x="113253" y="45720"/>
                    <a:pt x="49530" y="50800"/>
                  </a:cubicBezTo>
                  <a:cubicBezTo>
                    <a:pt x="36830" y="50800"/>
                    <a:pt x="34290" y="53340"/>
                    <a:pt x="33020" y="69202"/>
                  </a:cubicBezTo>
                  <a:cubicBezTo>
                    <a:pt x="31750" y="95424"/>
                    <a:pt x="31750" y="121645"/>
                    <a:pt x="30480" y="147866"/>
                  </a:cubicBezTo>
                  <a:cubicBezTo>
                    <a:pt x="29210" y="191568"/>
                    <a:pt x="26670" y="233814"/>
                    <a:pt x="25400" y="277516"/>
                  </a:cubicBezTo>
                  <a:cubicBezTo>
                    <a:pt x="20320" y="324132"/>
                    <a:pt x="26670" y="1463302"/>
                    <a:pt x="29210" y="1509917"/>
                  </a:cubicBezTo>
                  <a:cubicBezTo>
                    <a:pt x="29210" y="1559446"/>
                    <a:pt x="29210" y="1610432"/>
                    <a:pt x="30480" y="1659961"/>
                  </a:cubicBezTo>
                  <a:cubicBezTo>
                    <a:pt x="30480" y="1696380"/>
                    <a:pt x="33020" y="1732798"/>
                    <a:pt x="33020" y="1769217"/>
                  </a:cubicBezTo>
                  <a:cubicBezTo>
                    <a:pt x="33020" y="1808549"/>
                    <a:pt x="33020" y="1847881"/>
                    <a:pt x="31750" y="1886856"/>
                  </a:cubicBezTo>
                  <a:cubicBezTo>
                    <a:pt x="31750" y="1890666"/>
                    <a:pt x="31750" y="1893206"/>
                    <a:pt x="31750" y="1897016"/>
                  </a:cubicBezTo>
                  <a:cubicBezTo>
                    <a:pt x="31750" y="1907176"/>
                    <a:pt x="35560" y="1910986"/>
                    <a:pt x="44450" y="1910986"/>
                  </a:cubicBezTo>
                  <a:cubicBezTo>
                    <a:pt x="63555" y="1910986"/>
                    <a:pt x="87547" y="1912256"/>
                    <a:pt x="109826" y="1912256"/>
                  </a:cubicBezTo>
                  <a:cubicBezTo>
                    <a:pt x="142387" y="1912256"/>
                    <a:pt x="176661" y="1909716"/>
                    <a:pt x="209222" y="1912256"/>
                  </a:cubicBezTo>
                  <a:cubicBezTo>
                    <a:pt x="262348" y="1916066"/>
                    <a:pt x="315474" y="1918606"/>
                    <a:pt x="368600" y="1917336"/>
                  </a:cubicBezTo>
                  <a:cubicBezTo>
                    <a:pt x="402875" y="1916066"/>
                    <a:pt x="435436" y="1918606"/>
                    <a:pt x="469711" y="1918606"/>
                  </a:cubicBezTo>
                  <a:cubicBezTo>
                    <a:pt x="519409" y="1918606"/>
                    <a:pt x="569107" y="1917336"/>
                    <a:pt x="618806" y="1918606"/>
                  </a:cubicBezTo>
                  <a:cubicBezTo>
                    <a:pt x="692496" y="1919876"/>
                    <a:pt x="1501380" y="1909716"/>
                    <a:pt x="1576785" y="1912256"/>
                  </a:cubicBezTo>
                  <a:cubicBezTo>
                    <a:pt x="1609346" y="1913526"/>
                    <a:pt x="1641907" y="1914796"/>
                    <a:pt x="1672754" y="1914796"/>
                  </a:cubicBezTo>
                  <a:cubicBezTo>
                    <a:pt x="1729307" y="1917336"/>
                    <a:pt x="1784147" y="1913526"/>
                    <a:pt x="1840700" y="1917336"/>
                  </a:cubicBezTo>
                  <a:cubicBezTo>
                    <a:pt x="1886971" y="1919876"/>
                    <a:pt x="1933242" y="1919876"/>
                    <a:pt x="1979513" y="1922416"/>
                  </a:cubicBezTo>
                  <a:cubicBezTo>
                    <a:pt x="2048063" y="1926226"/>
                    <a:pt x="2116612" y="1928766"/>
                    <a:pt x="2185162" y="1930036"/>
                  </a:cubicBezTo>
                  <a:cubicBezTo>
                    <a:pt x="2210868" y="1930036"/>
                    <a:pt x="2229575" y="1928766"/>
                    <a:pt x="2249895" y="1928766"/>
                  </a:cubicBezTo>
                  <a:close/>
                </a:path>
              </a:pathLst>
            </a:custGeom>
            <a:solidFill>
              <a:srgbClr val="442816"/>
            </a:solidFill>
            <a:ln>
              <a:noFill/>
            </a:ln>
          </p:spPr>
          <p:txBody>
            <a:bodyPr spcFirstLastPara="1" wrap="square" lIns="240000" tIns="30467" rIns="240000" bIns="12000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n-lt"/>
              </a:endParaRPr>
            </a:p>
          </p:txBody>
        </p:sp>
      </p:grpSp>
      <p:sp>
        <p:nvSpPr>
          <p:cNvPr id="6" name="Google Shape;166;p9">
            <a:extLst>
              <a:ext uri="{FF2B5EF4-FFF2-40B4-BE49-F238E27FC236}">
                <a16:creationId xmlns:a16="http://schemas.microsoft.com/office/drawing/2014/main" id="{F2700EE9-B8D1-A097-7B09-C99464F97040}"/>
              </a:ext>
            </a:extLst>
          </p:cNvPr>
          <p:cNvSpPr/>
          <p:nvPr/>
        </p:nvSpPr>
        <p:spPr>
          <a:xfrm>
            <a:off x="6317745" y="2209286"/>
            <a:ext cx="5408710" cy="1703953"/>
          </a:xfrm>
          <a:prstGeom prst="wedgeRectCallout">
            <a:avLst>
              <a:gd name="adj1" fmla="val -27433"/>
              <a:gd name="adj2" fmla="val 66314"/>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240000" bIns="168000" anchor="ctr"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400" b="0" i="1" u="none" strike="noStrike" kern="0" cap="none" spc="0" normalizeH="0" baseline="0" noProof="0">
                <a:ln>
                  <a:noFill/>
                </a:ln>
                <a:solidFill>
                  <a:sysClr val="windowText" lastClr="000000"/>
                </a:solidFill>
                <a:effectLst/>
                <a:uLnTx/>
                <a:uFillTx/>
                <a:latin typeface="+mn-lt"/>
              </a:rPr>
              <a:t>Địa điểm và thời gian viết thư.</a:t>
            </a:r>
            <a:endParaRPr kumimoji="0" sz="2400" b="0" i="0" u="none" strike="noStrike" kern="0" cap="none" spc="0" normalizeH="0" baseline="0" noProof="0">
              <a:ln>
                <a:noFill/>
              </a:ln>
              <a:solidFill>
                <a:sysClr val="windowText" lastClr="000000"/>
              </a:solidFill>
              <a:effectLst/>
              <a:uLnTx/>
              <a:uFillTx/>
              <a:latin typeface="+mn-lt"/>
            </a:endParaRPr>
          </a:p>
          <a:p>
            <a:pPr marL="0" marR="0" lvl="0" indent="-152408" defTabSz="914400" eaLnBrk="1" fontAlgn="auto" latinLnBrk="0" hangingPunct="1">
              <a:lnSpc>
                <a:spcPct val="150000"/>
              </a:lnSpc>
              <a:spcBef>
                <a:spcPts val="0"/>
              </a:spcBef>
              <a:spcAft>
                <a:spcPts val="0"/>
              </a:spcAft>
              <a:buClrTx/>
              <a:buSzPts val="3600"/>
              <a:buFont typeface="Arial"/>
              <a:buChar char="•"/>
              <a:tabLst/>
              <a:defRPr/>
            </a:pPr>
            <a:r>
              <a:rPr kumimoji="0" lang="vi-VN" sz="2400" b="0" i="0" u="none" strike="noStrike" kern="0" cap="none" spc="0" normalizeH="0" baseline="0" noProof="0">
                <a:ln>
                  <a:noFill/>
                </a:ln>
                <a:solidFill>
                  <a:sysClr val="windowText" lastClr="000000"/>
                </a:solidFill>
                <a:effectLst/>
                <a:uLnTx/>
                <a:uFillTx/>
                <a:latin typeface="+mn-lt"/>
              </a:rPr>
              <a:t> (VD: Hà Nội, ngày....tháng...năm...)</a:t>
            </a:r>
            <a:endParaRPr kumimoji="0" sz="2400" b="0" i="0" u="none" strike="noStrike" kern="0" cap="none" spc="0" normalizeH="0" baseline="0" noProof="0">
              <a:ln>
                <a:noFill/>
              </a:ln>
              <a:solidFill>
                <a:sysClr val="windowText" lastClr="000000"/>
              </a:solidFill>
              <a:effectLst/>
              <a:uLnTx/>
              <a:uFillTx/>
              <a:latin typeface="+mn-lt"/>
            </a:endParaRPr>
          </a:p>
        </p:txBody>
      </p:sp>
      <p:sp>
        <p:nvSpPr>
          <p:cNvPr id="7" name="Google Shape;167;p9">
            <a:extLst>
              <a:ext uri="{FF2B5EF4-FFF2-40B4-BE49-F238E27FC236}">
                <a16:creationId xmlns:a16="http://schemas.microsoft.com/office/drawing/2014/main" id="{D26B10F1-9C05-BCF1-9819-69E63876B3DA}"/>
              </a:ext>
            </a:extLst>
          </p:cNvPr>
          <p:cNvSpPr/>
          <p:nvPr/>
        </p:nvSpPr>
        <p:spPr>
          <a:xfrm>
            <a:off x="6317745" y="4552749"/>
            <a:ext cx="5408710" cy="1331444"/>
          </a:xfrm>
          <a:prstGeom prst="wedgeRectCallout">
            <a:avLst>
              <a:gd name="adj1" fmla="val -27433"/>
              <a:gd name="adj2" fmla="val 75579"/>
            </a:avLst>
          </a:prstGeom>
          <a:solidFill>
            <a:srgbClr val="FFFFFF"/>
          </a:solidFill>
          <a:ln w="25400" cap="flat" cmpd="sng">
            <a:solidFill>
              <a:srgbClr val="442816"/>
            </a:solidFill>
            <a:prstDash val="solid"/>
            <a:round/>
            <a:headEnd type="none" w="sm" len="sm"/>
            <a:tailEnd type="none" w="sm" len="sm"/>
          </a:ln>
        </p:spPr>
        <p:txBody>
          <a:bodyPr spcFirstLastPara="1" wrap="square" lIns="240000" tIns="30467" rIns="240000" bIns="168000" anchor="ctr"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400" b="0" i="1" u="none" strike="noStrike" kern="0" cap="none" spc="0" normalizeH="0" baseline="0" noProof="0" dirty="0">
                <a:ln>
                  <a:noFill/>
                </a:ln>
                <a:solidFill>
                  <a:sysClr val="windowText" lastClr="000000"/>
                </a:solidFill>
                <a:effectLst/>
                <a:uLnTx/>
                <a:uFillTx/>
                <a:latin typeface="+mn-lt"/>
              </a:rPr>
              <a:t>Lời thưa gửi.</a:t>
            </a:r>
            <a:endParaRPr kumimoji="0" sz="2400" b="0" i="0" u="none" strike="noStrike" kern="0" cap="none" spc="0" normalizeH="0" baseline="0" noProof="0" dirty="0">
              <a:ln>
                <a:noFill/>
              </a:ln>
              <a:solidFill>
                <a:sysClr val="windowText" lastClr="000000"/>
              </a:solidFill>
              <a:effectLst/>
              <a:uLnTx/>
              <a:uFillTx/>
              <a:latin typeface="+mn-lt"/>
            </a:endParaRPr>
          </a:p>
          <a:p>
            <a:pPr marL="0" marR="0" lvl="0" indent="-152408" defTabSz="914400" eaLnBrk="1" fontAlgn="auto" latinLnBrk="0" hangingPunct="1">
              <a:lnSpc>
                <a:spcPct val="150000"/>
              </a:lnSpc>
              <a:spcBef>
                <a:spcPts val="0"/>
              </a:spcBef>
              <a:spcAft>
                <a:spcPts val="0"/>
              </a:spcAft>
              <a:buClrTx/>
              <a:buSzPts val="3600"/>
              <a:buFont typeface="Arial"/>
              <a:buChar char="•"/>
              <a:tabLst/>
              <a:defRPr/>
            </a:pPr>
            <a:r>
              <a:rPr kumimoji="0" lang="vi-VN" sz="2400" b="0" i="0" u="none" strike="noStrike" kern="0" cap="none" spc="0" normalizeH="0" baseline="0" noProof="0" dirty="0">
                <a:ln>
                  <a:noFill/>
                </a:ln>
                <a:solidFill>
                  <a:sysClr val="windowText" lastClr="000000"/>
                </a:solidFill>
                <a:effectLst/>
                <a:uLnTx/>
                <a:uFillTx/>
                <a:latin typeface="+mn-lt"/>
              </a:rPr>
              <a:t> (VD: Ông bà kính thương)</a:t>
            </a:r>
            <a:endParaRPr kumimoji="0" sz="24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286961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097779F-E8BC-486A-B819-0292E604E70F}" vid="{4DC8568B-4BA0-4F21-A01E-F1C82C7A139D}"/>
    </a:ext>
  </a:extLst>
</a:theme>
</file>

<file path=ppt/theme/theme4.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1130</Words>
  <Application>Microsoft Office PowerPoint</Application>
  <PresentationFormat>Widescreen</PresentationFormat>
  <Paragraphs>85</Paragraphs>
  <Slides>22</Slides>
  <Notes>22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Times New Roman</vt:lpstr>
      <vt:lpstr>UTM Avo</vt:lpstr>
      <vt:lpstr>Calibri</vt:lpstr>
      <vt:lpstr>Arial</vt:lpstr>
      <vt:lpstr>2_Office Theme</vt:lpstr>
      <vt:lpstr>Office Theme</vt:lpstr>
      <vt:lpstr>Theme1</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Tập 1</dc:title>
  <dc:creator>OnePercent</dc:creator>
  <cp:lastModifiedBy>nt Hoa</cp:lastModifiedBy>
  <cp:revision>4</cp:revision>
  <dcterms:created xsi:type="dcterms:W3CDTF">2023-10-19T01:39:18Z</dcterms:created>
  <dcterms:modified xsi:type="dcterms:W3CDTF">2024-12-20T07:01:15Z</dcterms:modified>
</cp:coreProperties>
</file>