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3"/>
  </p:notesMasterIdLst>
  <p:sldIdLst>
    <p:sldId id="256" r:id="rId5"/>
    <p:sldId id="260" r:id="rId6"/>
    <p:sldId id="262" r:id="rId7"/>
    <p:sldId id="263" r:id="rId8"/>
    <p:sldId id="265" r:id="rId9"/>
    <p:sldId id="280" r:id="rId10"/>
    <p:sldId id="281" r:id="rId11"/>
    <p:sldId id="282" r:id="rId12"/>
    <p:sldId id="264" r:id="rId13"/>
    <p:sldId id="269" r:id="rId14"/>
    <p:sldId id="271" r:id="rId15"/>
    <p:sldId id="283" r:id="rId16"/>
    <p:sldId id="284" r:id="rId17"/>
    <p:sldId id="285" r:id="rId18"/>
    <p:sldId id="286" r:id="rId19"/>
    <p:sldId id="287" r:id="rId20"/>
    <p:sldId id="297" r:id="rId21"/>
    <p:sldId id="288" r:id="rId22"/>
    <p:sldId id="289" r:id="rId23"/>
    <p:sldId id="290" r:id="rId24"/>
    <p:sldId id="292" r:id="rId25"/>
    <p:sldId id="291" r:id="rId26"/>
    <p:sldId id="293" r:id="rId27"/>
    <p:sldId id="294" r:id="rId28"/>
    <p:sldId id="275" r:id="rId29"/>
    <p:sldId id="276" r:id="rId30"/>
    <p:sldId id="295" r:id="rId31"/>
    <p:sldId id="296" r:id="rId32"/>
  </p:sldIdLst>
  <p:sldSz cx="12192000" cy="6858000"/>
  <p:notesSz cx="6858000" cy="9144000"/>
  <p:embeddedFontLst>
    <p:embeddedFont>
      <p:font typeface="UTM Avo" panose="02040603050506020204" pitchFamily="18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8" roundtripDataSignature="AMtx7mjDzl0zg1wnN98VYnZXEtwQG81E9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8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61775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9" name="Google Shape;30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5627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00602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9" name="Google Shape;30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6669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06494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>
          <a:extLst>
            <a:ext uri="{FF2B5EF4-FFF2-40B4-BE49-F238E27FC236}">
              <a16:creationId xmlns:a16="http://schemas.microsoft.com/office/drawing/2014/main" id="{59A961BB-5857-D778-E899-EA933916B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6:notes">
            <a:extLst>
              <a:ext uri="{FF2B5EF4-FFF2-40B4-BE49-F238E27FC236}">
                <a16:creationId xmlns:a16="http://schemas.microsoft.com/office/drawing/2014/main" id="{9A823FFA-34FC-04B1-C188-3C5E66CD72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6:notes">
            <a:extLst>
              <a:ext uri="{FF2B5EF4-FFF2-40B4-BE49-F238E27FC236}">
                <a16:creationId xmlns:a16="http://schemas.microsoft.com/office/drawing/2014/main" id="{DD3A1CCB-0016-99E6-B27F-F88C6D2982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19120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95335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6150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88207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50807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25912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37923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01991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https://www.youtube.com/@hoc1biet10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C9BC2-C9DC-46E9-89FE-D9A19A127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7494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AC589BD1-7B02-404A-570E-2A2DF82D2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>
            <a:extLst>
              <a:ext uri="{FF2B5EF4-FFF2-40B4-BE49-F238E27FC236}">
                <a16:creationId xmlns:a16="http://schemas.microsoft.com/office/drawing/2014/main" id="{F5BFC1D9-6D1A-868F-BE5B-06AE9D32CA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>
            <a:extLst>
              <a:ext uri="{FF2B5EF4-FFF2-40B4-BE49-F238E27FC236}">
                <a16:creationId xmlns:a16="http://schemas.microsoft.com/office/drawing/2014/main" id="{23188737-B2B2-46D3-1262-281F12AE9A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4861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8018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8790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144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3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3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3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3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2" name="Google Shape;132;p3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3" name="Google Shape;133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3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0" name="Google Shape;140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4F0F8-FDAF-CD05-8CB8-53A133918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963212-7B3F-F9B3-50CB-BE41745E57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57CE4-2362-65FB-7BB5-FBA0B4633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23-Dec-24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18BEC-E65D-C58A-282E-164FA25C8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889B9-942F-7FCA-6E43-F81B2F34E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434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C1BF3-57F1-21BC-8AB4-7096EB806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65EA6-00FE-189D-A6A2-DA005E7E1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43E4-9470-95FB-C57F-3E01C799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23-Dec-24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078FC-61A4-1480-3449-42671351C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757D9-7F5D-D1CA-7761-5A13A8574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4337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06C6E-6C2E-51AA-AFE8-D976DC2B6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D4075-66F1-B93B-9336-E0D7C1AD8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C0DF4-EE4A-A5F6-0D78-763EE2541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23-Dec-24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C687E-9A0F-68CA-2674-DE41E22EB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D94E5-9EE3-42CE-E708-70A24BF6D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41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7E39D-AD05-D9E3-ACF1-085EE9676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8273A-2420-B3E1-9E42-9A13B1468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8ECE24-FA8F-587A-9B58-E7F69E435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9F670D-C151-81BE-7D91-F7D80E8B7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23-Dec-24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79E4E-04CC-E9AB-A6E4-0EABA139D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05289-E8C5-03C4-A127-CC4DEAE43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090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C4146-313F-CFA0-1806-EFC97A9CA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D18E4-3711-2E71-FCCE-6D31F2AE8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334387-4406-F381-80E8-CDB3D6B58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FC03B1-FCB1-E07C-BF5D-088987459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A40BCE-98BF-7430-9762-EBE08EE960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369BCF-0B28-70D1-B470-2E89C3D71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23-Dec-24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B2AD1A-6BBE-8E53-8A92-42F4FE5A7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333F1F-4B57-7470-669C-4C72BE1EC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9848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5E35D-1334-7507-9CFB-20750AA8A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D0DCEE-09A7-2A09-29E4-ED3898406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23-Dec-24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9A3EB9-979E-201D-5EBA-ABE8A3174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DDC01-FF54-F1BF-D6F5-BE0F3C84E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762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2C3F72-A9C3-9620-4F36-D2192953B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23-Dec-24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AA531F-274F-EDB9-C976-2C6B95465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8C9475-EE37-2FC5-8F24-8385DE16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42463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7A974-C381-1251-EA3D-2805A64B6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C28F7-7ACF-FAC9-C324-8EF2D0694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CAF5B-2BD0-0230-A83B-AF490C6F4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284FB7-C497-90EC-AB03-C88E2F3E8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23-Dec-24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2BB8F-9F97-310E-E200-713B453C3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13373-2D55-AED3-D773-DF93B5CF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017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98DAE-D94C-AF5F-2FF5-71866D14A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1DD39B-196C-54B0-3FB9-768E177AAF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2A17E-3282-F500-A08B-0497AF3D0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7A3C32-F4FC-E9F9-7502-FF0711CE6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23-Dec-24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DF649-38F5-9807-D64E-F1BE5CA4C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45B632-EDCE-D463-4E51-68C25C85D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4405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0EA2E-FCE0-11AD-7AAD-9603806A3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EDBA6E-30C9-FF67-4197-A4E8BE4DE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D9540-580F-C6CD-A393-75F4A19EF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23-Dec-24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D53C5-A5B7-50BD-5B1F-5DB0BF5A6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BE3B2-A15F-F793-1F8D-5F29336C8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3204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000913-5D8E-FFE7-D299-593BCA09A5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734522-6381-8281-A20A-123CF26525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4AFF1-C43B-2809-2E8F-4CED7DD37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23-Dec-24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D5490-1AB9-E7A1-A5B3-84790423B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C150A-4599-4DED-BFF5-71428221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5903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0597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1910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1502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0137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8099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1763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189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4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UTM Avo" panose="02040603050506020204" pitchFamily="18" charset="0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8357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0957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8218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41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4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4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4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2D0527-997C-14A9-BFF0-408166306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36630-6411-2164-2EB2-3C4D34ACE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ED3C4-270B-A2E3-2F77-010112A658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DCC34-66BF-4147-AE1C-B6130A559FC2}" type="datetimeFigureOut">
              <a:rPr lang="en-US" smtClean="0"/>
              <a:t>23-Dec-24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61155-52BE-40F5-7DF2-FD0D3F360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82322-FC2B-705E-9D15-85325C19B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2326712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484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ieng-viet-4-tap-2/1/388/6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jp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jp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ieng-viet-4-tap-2/1/388/6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ieng-viet-4-tap-2/1/388/4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ieng-viet-4-tap-2/1/388/6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3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hoc1biet10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ieng-viet-4-tap-2/1/388/6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gif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gif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gif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"/>
          <p:cNvSpPr txBox="1">
            <a:spLocks noGrp="1"/>
          </p:cNvSpPr>
          <p:nvPr>
            <p:ph type="subTitle" idx="1"/>
          </p:nvPr>
        </p:nvSpPr>
        <p:spPr>
          <a:xfrm>
            <a:off x="876711" y="1773238"/>
            <a:ext cx="10835148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r>
              <a:rPr lang="en-US" sz="5400" b="1" dirty="0" err="1">
                <a:solidFill>
                  <a:srgbClr val="002060"/>
                </a:solidFill>
                <a:latin typeface="+mn-lt"/>
                <a:ea typeface="Arial"/>
                <a:cs typeface="Arial"/>
                <a:sym typeface="Arial"/>
              </a:rPr>
              <a:t>Tuần</a:t>
            </a:r>
            <a:r>
              <a:rPr lang="en-US" sz="5400" b="1" dirty="0">
                <a:solidFill>
                  <a:srgbClr val="002060"/>
                </a:solidFill>
                <a:latin typeface="+mn-lt"/>
                <a:ea typeface="Arial"/>
                <a:cs typeface="Arial"/>
                <a:sym typeface="Arial"/>
              </a:rPr>
              <a:t> 19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r>
              <a:rPr lang="en-US" sz="5400" b="1" dirty="0" err="1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Kể</a:t>
            </a:r>
            <a:r>
              <a:rPr lang="en-US" sz="5400" b="1" dirty="0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chuyện</a:t>
            </a:r>
            <a:r>
              <a:rPr lang="en-US" sz="5400" b="1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: 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r>
              <a:rPr lang="en-US" sz="5400" b="1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Giếng </a:t>
            </a:r>
            <a:r>
              <a:rPr lang="en-US" sz="5400" b="1" dirty="0" err="1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nước</a:t>
            </a:r>
            <a:r>
              <a:rPr lang="en-US" sz="5400" b="1" dirty="0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của</a:t>
            </a:r>
            <a:r>
              <a:rPr lang="en-US" sz="5400" b="1" dirty="0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 Rai-</a:t>
            </a:r>
            <a:r>
              <a:rPr lang="en-US" sz="5400" b="1" dirty="0" err="1">
                <a:solidFill>
                  <a:srgbClr val="FF0000"/>
                </a:solidFill>
                <a:latin typeface="+mn-lt"/>
                <a:ea typeface="Arial"/>
                <a:cs typeface="Arial"/>
                <a:sym typeface="Arial"/>
              </a:rPr>
              <a:t>ân</a:t>
            </a:r>
            <a:endParaRPr sz="5400" b="1" dirty="0">
              <a:solidFill>
                <a:srgbClr val="FF000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4" name="Google Shape;235;p1">
            <a:extLst>
              <a:ext uri="{FF2B5EF4-FFF2-40B4-BE49-F238E27FC236}">
                <a16:creationId xmlns:a16="http://schemas.microsoft.com/office/drawing/2014/main" id="{4B5CDBD8-E118-6ADC-5931-CA0C69CD4A28}"/>
              </a:ext>
            </a:extLst>
          </p:cNvPr>
          <p:cNvSpPr txBox="1">
            <a:spLocks/>
          </p:cNvSpPr>
          <p:nvPr/>
        </p:nvSpPr>
        <p:spPr>
          <a:xfrm>
            <a:off x="9629673" y="127000"/>
            <a:ext cx="2548603" cy="124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30000"/>
              </a:lnSpc>
              <a:buSzPts val="5200"/>
            </a:pPr>
            <a:r>
              <a:rPr lang="en-US" sz="3200">
                <a:solidFill>
                  <a:schemeClr val="bg1"/>
                </a:solidFill>
                <a:latin typeface="+mn-lt"/>
                <a:ea typeface="Arial"/>
                <a:cs typeface="Arial"/>
                <a:sym typeface="Arial"/>
              </a:rPr>
              <a:t>TIẾNG VIỆT 4</a:t>
            </a:r>
            <a:br>
              <a:rPr lang="en-US" sz="3200">
                <a:solidFill>
                  <a:schemeClr val="bg1"/>
                </a:solidFill>
                <a:latin typeface="+mn-lt"/>
                <a:ea typeface="Arial"/>
                <a:cs typeface="Arial"/>
                <a:sym typeface="Arial"/>
              </a:rPr>
            </a:br>
            <a:r>
              <a:rPr lang="en-US" sz="3200">
                <a:solidFill>
                  <a:schemeClr val="bg1"/>
                </a:solidFill>
                <a:latin typeface="+mn-lt"/>
                <a:ea typeface="Arial"/>
                <a:cs typeface="Arial"/>
                <a:sym typeface="Arial"/>
              </a:rPr>
              <a:t>           Tập 2</a:t>
            </a:r>
            <a:endParaRPr lang="en-US" sz="3200" dirty="0">
              <a:solidFill>
                <a:schemeClr val="bg1"/>
              </a:solidFill>
              <a:latin typeface="+mn-lt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ck of books with a magnifying glass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97475104-9E22-68DF-6DC4-89B84C01CA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1739" y="3009672"/>
            <a:ext cx="2848522" cy="15794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7;p9">
            <a:extLst>
              <a:ext uri="{FF2B5EF4-FFF2-40B4-BE49-F238E27FC236}">
                <a16:creationId xmlns:a16="http://schemas.microsoft.com/office/drawing/2014/main" id="{99AD1362-A241-8ECF-A0FB-868B028BE312}"/>
              </a:ext>
            </a:extLst>
          </p:cNvPr>
          <p:cNvSpPr/>
          <p:nvPr/>
        </p:nvSpPr>
        <p:spPr>
          <a:xfrm>
            <a:off x="9218802" y="1040524"/>
            <a:ext cx="4213420" cy="6019269"/>
          </a:xfrm>
          <a:custGeom>
            <a:avLst/>
            <a:gdLst/>
            <a:ahLst/>
            <a:cxnLst/>
            <a:rect l="l" t="t" r="r" b="b"/>
            <a:pathLst>
              <a:path w="6862199" h="10892380" extrusionOk="0">
                <a:moveTo>
                  <a:pt x="0" y="0"/>
                </a:moveTo>
                <a:lnTo>
                  <a:pt x="6862200" y="0"/>
                </a:lnTo>
                <a:lnTo>
                  <a:pt x="6862200" y="10892380"/>
                </a:lnTo>
                <a:lnTo>
                  <a:pt x="0" y="108923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7000"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188;p9">
            <a:extLst>
              <a:ext uri="{FF2B5EF4-FFF2-40B4-BE49-F238E27FC236}">
                <a16:creationId xmlns:a16="http://schemas.microsoft.com/office/drawing/2014/main" id="{8C4BFEF4-FCA1-AF00-FD95-A795D26958EB}"/>
              </a:ext>
            </a:extLst>
          </p:cNvPr>
          <p:cNvSpPr/>
          <p:nvPr/>
        </p:nvSpPr>
        <p:spPr>
          <a:xfrm flipH="1">
            <a:off x="-1341208" y="1569279"/>
            <a:ext cx="4034430" cy="5822709"/>
          </a:xfrm>
          <a:custGeom>
            <a:avLst/>
            <a:gdLst/>
            <a:ahLst/>
            <a:cxnLst/>
            <a:rect l="l" t="t" r="r" b="b"/>
            <a:pathLst>
              <a:path w="6862199" h="10892380" extrusionOk="0">
                <a:moveTo>
                  <a:pt x="6862199" y="0"/>
                </a:moveTo>
                <a:lnTo>
                  <a:pt x="0" y="0"/>
                </a:lnTo>
                <a:lnTo>
                  <a:pt x="0" y="10892380"/>
                </a:lnTo>
                <a:lnTo>
                  <a:pt x="6862199" y="10892380"/>
                </a:lnTo>
                <a:lnTo>
                  <a:pt x="6862199" y="0"/>
                </a:lnTo>
                <a:close/>
              </a:path>
            </a:pathLst>
          </a:custGeom>
          <a:blipFill rotWithShape="1">
            <a:blip r:embed="rId4">
              <a:alphaModFix amt="67000"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189;p9">
            <a:extLst>
              <a:ext uri="{FF2B5EF4-FFF2-40B4-BE49-F238E27FC236}">
                <a16:creationId xmlns:a16="http://schemas.microsoft.com/office/drawing/2014/main" id="{8EC70AAA-5D6E-CF3B-EBEF-6951AD884EC1}"/>
              </a:ext>
            </a:extLst>
          </p:cNvPr>
          <p:cNvSpPr/>
          <p:nvPr/>
        </p:nvSpPr>
        <p:spPr>
          <a:xfrm>
            <a:off x="-914400" y="5372469"/>
            <a:ext cx="13723475" cy="1980105"/>
          </a:xfrm>
          <a:custGeom>
            <a:avLst/>
            <a:gdLst/>
            <a:ahLst/>
            <a:cxnLst/>
            <a:rect l="l" t="t" r="r" b="b"/>
            <a:pathLst>
              <a:path w="20585212" h="8229600" extrusionOk="0">
                <a:moveTo>
                  <a:pt x="0" y="0"/>
                </a:moveTo>
                <a:lnTo>
                  <a:pt x="20585212" y="0"/>
                </a:lnTo>
                <a:lnTo>
                  <a:pt x="2058521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190;p9">
            <a:extLst>
              <a:ext uri="{FF2B5EF4-FFF2-40B4-BE49-F238E27FC236}">
                <a16:creationId xmlns:a16="http://schemas.microsoft.com/office/drawing/2014/main" id="{5EF9B843-18F7-EB9B-68CB-EFBC122D0E24}"/>
              </a:ext>
            </a:extLst>
          </p:cNvPr>
          <p:cNvSpPr txBox="1"/>
          <p:nvPr/>
        </p:nvSpPr>
        <p:spPr>
          <a:xfrm>
            <a:off x="3904000" y="1739418"/>
            <a:ext cx="4384000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KỂ CHUYỆN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6" name="Google Shape;191;p9" descr="removed">
            <a:extLst>
              <a:ext uri="{FF2B5EF4-FFF2-40B4-BE49-F238E27FC236}">
                <a16:creationId xmlns:a16="http://schemas.microsoft.com/office/drawing/2014/main" id="{F72516D5-1B5A-AA3E-03F7-36EFF53576D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11315" y="3221857"/>
            <a:ext cx="5105810" cy="45953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2;p9">
            <a:extLst>
              <a:ext uri="{FF2B5EF4-FFF2-40B4-BE49-F238E27FC236}">
                <a16:creationId xmlns:a16="http://schemas.microsoft.com/office/drawing/2014/main" id="{AFB9BFFE-9733-5C86-05AF-3061AD5CBFC0}"/>
              </a:ext>
            </a:extLst>
          </p:cNvPr>
          <p:cNvSpPr/>
          <p:nvPr/>
        </p:nvSpPr>
        <p:spPr>
          <a:xfrm flipH="1">
            <a:off x="990122" y="3022897"/>
            <a:ext cx="2448518" cy="3544177"/>
          </a:xfrm>
          <a:custGeom>
            <a:avLst/>
            <a:gdLst/>
            <a:ahLst/>
            <a:cxnLst/>
            <a:rect l="l" t="t" r="r" b="b"/>
            <a:pathLst>
              <a:path w="835518" h="1310617" extrusionOk="0">
                <a:moveTo>
                  <a:pt x="0" y="0"/>
                </a:moveTo>
                <a:lnTo>
                  <a:pt x="835519" y="0"/>
                </a:lnTo>
                <a:lnTo>
                  <a:pt x="835519" y="1310617"/>
                </a:lnTo>
                <a:lnTo>
                  <a:pt x="0" y="13106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7;p10">
            <a:extLst>
              <a:ext uri="{FF2B5EF4-FFF2-40B4-BE49-F238E27FC236}">
                <a16:creationId xmlns:a16="http://schemas.microsoft.com/office/drawing/2014/main" id="{E05F1E0E-D3E0-3244-0837-CBC16EDA0C87}"/>
              </a:ext>
            </a:extLst>
          </p:cNvPr>
          <p:cNvSpPr/>
          <p:nvPr/>
        </p:nvSpPr>
        <p:spPr>
          <a:xfrm>
            <a:off x="1291458" y="2519135"/>
            <a:ext cx="9609083" cy="1200820"/>
          </a:xfrm>
          <a:custGeom>
            <a:avLst/>
            <a:gdLst/>
            <a:ahLst/>
            <a:cxnLst/>
            <a:rect l="l" t="t" r="r" b="b"/>
            <a:pathLst>
              <a:path w="4274726" h="2167467" extrusionOk="0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DE4"/>
          </a:solidFill>
          <a:ln>
            <a:noFill/>
          </a:ln>
        </p:spPr>
        <p:txBody>
          <a:bodyPr spcFirstLastPara="1" wrap="square" lIns="240000" tIns="30467" rIns="240000" bIns="30467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Dựa theo gợi ý SGK tr.6, em hãy kể lại đầy đủ câu chuyện "Giếng nước của Rai-ân".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198;p10">
            <a:extLst>
              <a:ext uri="{FF2B5EF4-FFF2-40B4-BE49-F238E27FC236}">
                <a16:creationId xmlns:a16="http://schemas.microsoft.com/office/drawing/2014/main" id="{B6B13BB9-6747-608C-FDD3-795F5D7658DB}"/>
              </a:ext>
            </a:extLst>
          </p:cNvPr>
          <p:cNvSpPr/>
          <p:nvPr/>
        </p:nvSpPr>
        <p:spPr>
          <a:xfrm>
            <a:off x="9702800" y="5539380"/>
            <a:ext cx="1581186" cy="1218701"/>
          </a:xfrm>
          <a:custGeom>
            <a:avLst/>
            <a:gdLst/>
            <a:ahLst/>
            <a:cxnLst/>
            <a:rect l="l" t="t" r="r" b="b"/>
            <a:pathLst>
              <a:path w="2859961" h="2313968" extrusionOk="0">
                <a:moveTo>
                  <a:pt x="0" y="0"/>
                </a:moveTo>
                <a:lnTo>
                  <a:pt x="2859961" y="0"/>
                </a:lnTo>
                <a:lnTo>
                  <a:pt x="2859961" y="2313969"/>
                </a:lnTo>
                <a:lnTo>
                  <a:pt x="0" y="23139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199;p10">
            <a:extLst>
              <a:ext uri="{FF2B5EF4-FFF2-40B4-BE49-F238E27FC236}">
                <a16:creationId xmlns:a16="http://schemas.microsoft.com/office/drawing/2014/main" id="{B438A44B-D78B-B512-1707-B3DF4EE84915}"/>
              </a:ext>
            </a:extLst>
          </p:cNvPr>
          <p:cNvSpPr/>
          <p:nvPr/>
        </p:nvSpPr>
        <p:spPr>
          <a:xfrm rot="2360871">
            <a:off x="-1253164" y="3897107"/>
            <a:ext cx="3131624" cy="3046216"/>
          </a:xfrm>
          <a:custGeom>
            <a:avLst/>
            <a:gdLst/>
            <a:ahLst/>
            <a:cxnLst/>
            <a:rect l="l" t="t" r="r" b="b"/>
            <a:pathLst>
              <a:path w="4697436" h="4569324" extrusionOk="0">
                <a:moveTo>
                  <a:pt x="0" y="0"/>
                </a:moveTo>
                <a:lnTo>
                  <a:pt x="4697436" y="0"/>
                </a:lnTo>
                <a:lnTo>
                  <a:pt x="4697436" y="4569324"/>
                </a:lnTo>
                <a:lnTo>
                  <a:pt x="0" y="45693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200;p10">
            <a:extLst>
              <a:ext uri="{FF2B5EF4-FFF2-40B4-BE49-F238E27FC236}">
                <a16:creationId xmlns:a16="http://schemas.microsoft.com/office/drawing/2014/main" id="{A1003F81-6B80-81DF-E494-25F6198B63CC}"/>
              </a:ext>
            </a:extLst>
          </p:cNvPr>
          <p:cNvSpPr txBox="1"/>
          <p:nvPr/>
        </p:nvSpPr>
        <p:spPr>
          <a:xfrm>
            <a:off x="2616199" y="1868259"/>
            <a:ext cx="69596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1. Kể chuyện trong nhóm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Google Shape;201;p10">
            <a:extLst>
              <a:ext uri="{FF2B5EF4-FFF2-40B4-BE49-F238E27FC236}">
                <a16:creationId xmlns:a16="http://schemas.microsoft.com/office/drawing/2014/main" id="{496870D6-EB44-788C-A7B9-FAE3596CEE12}"/>
              </a:ext>
            </a:extLst>
          </p:cNvPr>
          <p:cNvSpPr/>
          <p:nvPr/>
        </p:nvSpPr>
        <p:spPr>
          <a:xfrm>
            <a:off x="3490798" y="4043132"/>
            <a:ext cx="5210404" cy="2754166"/>
          </a:xfrm>
          <a:custGeom>
            <a:avLst/>
            <a:gdLst/>
            <a:ahLst/>
            <a:cxnLst/>
            <a:rect l="l" t="t" r="r" b="b"/>
            <a:pathLst>
              <a:path w="1552007" h="943491" extrusionOk="0">
                <a:moveTo>
                  <a:pt x="0" y="0"/>
                </a:moveTo>
                <a:lnTo>
                  <a:pt x="1552007" y="0"/>
                </a:lnTo>
                <a:lnTo>
                  <a:pt x="1552007" y="943491"/>
                </a:lnTo>
                <a:lnTo>
                  <a:pt x="0" y="9434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79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6;p11">
            <a:extLst>
              <a:ext uri="{FF2B5EF4-FFF2-40B4-BE49-F238E27FC236}">
                <a16:creationId xmlns:a16="http://schemas.microsoft.com/office/drawing/2014/main" id="{7EFB62B4-07DC-6266-06F4-5BE0152E5963}"/>
              </a:ext>
            </a:extLst>
          </p:cNvPr>
          <p:cNvSpPr/>
          <p:nvPr/>
        </p:nvSpPr>
        <p:spPr>
          <a:xfrm>
            <a:off x="7277192" y="4663509"/>
            <a:ext cx="4342749" cy="1976120"/>
          </a:xfrm>
          <a:prstGeom prst="roundRect">
            <a:avLst>
              <a:gd name="adj" fmla="val 4020"/>
            </a:avLst>
          </a:prstGeom>
          <a:solidFill>
            <a:srgbClr val="FFFFFF"/>
          </a:solidFill>
          <a:ln w="25400" cap="flat" cmpd="sng">
            <a:solidFill>
              <a:srgbClr val="C3D5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 marL="0" marR="0" lvl="0" indent="0" algn="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Chi tiết nào cho thấy 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Rai-ân quyết tâm thực hiện mong muốn của mình? 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3" name="Google Shape;207;p11">
            <a:extLst>
              <a:ext uri="{FF2B5EF4-FFF2-40B4-BE49-F238E27FC236}">
                <a16:creationId xmlns:a16="http://schemas.microsoft.com/office/drawing/2014/main" id="{8511FF5B-5950-B21D-EE61-98E0831B3D41}"/>
              </a:ext>
            </a:extLst>
          </p:cNvPr>
          <p:cNvSpPr/>
          <p:nvPr/>
        </p:nvSpPr>
        <p:spPr>
          <a:xfrm>
            <a:off x="7159702" y="1834709"/>
            <a:ext cx="4470400" cy="1976120"/>
          </a:xfrm>
          <a:prstGeom prst="roundRect">
            <a:avLst>
              <a:gd name="adj" fmla="val 4020"/>
            </a:avLst>
          </a:prstGeom>
          <a:solidFill>
            <a:srgbClr val="FFFFFF"/>
          </a:solidFill>
          <a:ln w="25400" cap="flat" cmpd="sng">
            <a:solidFill>
              <a:srgbClr val="C3D5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Rai-ân dành dụm tiền bằng cách nào?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" name="Google Shape;208;p11">
            <a:extLst>
              <a:ext uri="{FF2B5EF4-FFF2-40B4-BE49-F238E27FC236}">
                <a16:creationId xmlns:a16="http://schemas.microsoft.com/office/drawing/2014/main" id="{080B1AD3-5795-F999-3757-47E68282116C}"/>
              </a:ext>
            </a:extLst>
          </p:cNvPr>
          <p:cNvSpPr/>
          <p:nvPr/>
        </p:nvSpPr>
        <p:spPr>
          <a:xfrm>
            <a:off x="561900" y="1875958"/>
            <a:ext cx="4470400" cy="1976120"/>
          </a:xfrm>
          <a:prstGeom prst="roundRect">
            <a:avLst>
              <a:gd name="adj" fmla="val 4020"/>
            </a:avLst>
          </a:prstGeom>
          <a:solidFill>
            <a:srgbClr val="FFFFFF"/>
          </a:solidFill>
          <a:ln w="25400" cap="flat" cmpd="sng">
            <a:solidFill>
              <a:srgbClr val="C3D5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Vì sao Rai-ân quyết tâm tặng các bạn nhỏ châu Phi một giếng nước?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5" name="Google Shape;209;p11">
            <a:extLst>
              <a:ext uri="{FF2B5EF4-FFF2-40B4-BE49-F238E27FC236}">
                <a16:creationId xmlns:a16="http://schemas.microsoft.com/office/drawing/2014/main" id="{B97C920C-3D18-52EE-CCFD-2C353E4E9A91}"/>
              </a:ext>
            </a:extLst>
          </p:cNvPr>
          <p:cNvSpPr/>
          <p:nvPr/>
        </p:nvSpPr>
        <p:spPr>
          <a:xfrm>
            <a:off x="528320" y="4653280"/>
            <a:ext cx="4470400" cy="1976120"/>
          </a:xfrm>
          <a:prstGeom prst="roundRect">
            <a:avLst>
              <a:gd name="adj" fmla="val 4020"/>
            </a:avLst>
          </a:prstGeom>
          <a:solidFill>
            <a:srgbClr val="FFFFFF"/>
          </a:solidFill>
          <a:ln w="25400" cap="flat" cmpd="sng">
            <a:solidFill>
              <a:srgbClr val="C3D5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Hành động của Rai-ân 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đã cuốn hút mọi người 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tham gia như thế nào? 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6" name="Google Shape;210;p11">
            <a:extLst>
              <a:ext uri="{FF2B5EF4-FFF2-40B4-BE49-F238E27FC236}">
                <a16:creationId xmlns:a16="http://schemas.microsoft.com/office/drawing/2014/main" id="{7F03B782-9945-0F0B-5F81-0C20C6ADBAAC}"/>
              </a:ext>
            </a:extLst>
          </p:cNvPr>
          <p:cNvSpPr/>
          <p:nvPr/>
        </p:nvSpPr>
        <p:spPr>
          <a:xfrm>
            <a:off x="4902200" y="1135711"/>
            <a:ext cx="2387600" cy="613182"/>
          </a:xfrm>
          <a:custGeom>
            <a:avLst/>
            <a:gdLst/>
            <a:ahLst/>
            <a:cxnLst/>
            <a:rect l="l" t="t" r="r" b="b"/>
            <a:pathLst>
              <a:path w="20923837" h="8364976" extrusionOk="0">
                <a:moveTo>
                  <a:pt x="0" y="0"/>
                </a:moveTo>
                <a:lnTo>
                  <a:pt x="20923838" y="0"/>
                </a:lnTo>
                <a:lnTo>
                  <a:pt x="20923838" y="8364976"/>
                </a:lnTo>
                <a:lnTo>
                  <a:pt x="0" y="83649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1680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Gợi ý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  <p:grpSp>
        <p:nvGrpSpPr>
          <p:cNvPr id="7" name="Google Shape;211;p11">
            <a:extLst>
              <a:ext uri="{FF2B5EF4-FFF2-40B4-BE49-F238E27FC236}">
                <a16:creationId xmlns:a16="http://schemas.microsoft.com/office/drawing/2014/main" id="{BB95DE49-F530-60A4-6831-F1F1C2CB5C83}"/>
              </a:ext>
            </a:extLst>
          </p:cNvPr>
          <p:cNvGrpSpPr/>
          <p:nvPr/>
        </p:nvGrpSpPr>
        <p:grpSpPr>
          <a:xfrm>
            <a:off x="4050146" y="2291518"/>
            <a:ext cx="4073670" cy="3681352"/>
            <a:chOff x="1291285" y="-386333"/>
            <a:chExt cx="5266029" cy="6716266"/>
          </a:xfrm>
        </p:grpSpPr>
        <p:sp>
          <p:nvSpPr>
            <p:cNvPr id="8" name="Google Shape;212;p11">
              <a:extLst>
                <a:ext uri="{FF2B5EF4-FFF2-40B4-BE49-F238E27FC236}">
                  <a16:creationId xmlns:a16="http://schemas.microsoft.com/office/drawing/2014/main" id="{D6443E4D-C6EE-8EBD-28DF-1671FDD12B05}"/>
                </a:ext>
              </a:extLst>
            </p:cNvPr>
            <p:cNvSpPr/>
            <p:nvPr/>
          </p:nvSpPr>
          <p:spPr>
            <a:xfrm>
              <a:off x="1291285" y="338785"/>
              <a:ext cx="2573578" cy="257357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0" y="53726"/>
                    <a:pt x="53726" y="0"/>
                    <a:pt x="120000" y="0"/>
                  </a:cubicBezTo>
                  <a:lnTo>
                    <a:pt x="120000" y="120000"/>
                  </a:lnTo>
                  <a:close/>
                </a:path>
              </a:pathLst>
            </a:custGeom>
            <a:solidFill>
              <a:srgbClr val="FFFFFF"/>
            </a:solidFill>
            <a:ln w="25400" cap="flat" cmpd="sng">
              <a:solidFill>
                <a:srgbClr val="C3D5A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9" name="Google Shape;213;p11">
              <a:extLst>
                <a:ext uri="{FF2B5EF4-FFF2-40B4-BE49-F238E27FC236}">
                  <a16:creationId xmlns:a16="http://schemas.microsoft.com/office/drawing/2014/main" id="{7FEE6D4F-4FB5-32AF-4C2C-7EDCD879D60A}"/>
                </a:ext>
              </a:extLst>
            </p:cNvPr>
            <p:cNvSpPr txBox="1"/>
            <p:nvPr/>
          </p:nvSpPr>
          <p:spPr>
            <a:xfrm>
              <a:off x="2045069" y="1092569"/>
              <a:ext cx="1819794" cy="18197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9650" tIns="189650" rIns="189650" bIns="3600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4000"/>
                <a:buFontTx/>
                <a:buNone/>
                <a:tabLst/>
                <a:defRPr/>
              </a:pPr>
              <a:r>
                <a:rPr kumimoji="0" lang="vi-VN" sz="2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</a:rPr>
                <a:t>Đoạn 1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10" name="Google Shape;214;p11">
              <a:extLst>
                <a:ext uri="{FF2B5EF4-FFF2-40B4-BE49-F238E27FC236}">
                  <a16:creationId xmlns:a16="http://schemas.microsoft.com/office/drawing/2014/main" id="{828F248B-27EC-CF18-E0B5-D86C76325A53}"/>
                </a:ext>
              </a:extLst>
            </p:cNvPr>
            <p:cNvSpPr/>
            <p:nvPr/>
          </p:nvSpPr>
          <p:spPr>
            <a:xfrm rot="5400000">
              <a:off x="3983736" y="338785"/>
              <a:ext cx="2573578" cy="257357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0" y="53726"/>
                    <a:pt x="53726" y="0"/>
                    <a:pt x="120000" y="0"/>
                  </a:cubicBezTo>
                  <a:lnTo>
                    <a:pt x="120000" y="120000"/>
                  </a:lnTo>
                  <a:close/>
                </a:path>
              </a:pathLst>
            </a:custGeom>
            <a:solidFill>
              <a:srgbClr val="FFFFFF"/>
            </a:solidFill>
            <a:ln w="25400" cap="flat" cmpd="sng">
              <a:solidFill>
                <a:srgbClr val="C3D5A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11" name="Google Shape;215;p11">
              <a:extLst>
                <a:ext uri="{FF2B5EF4-FFF2-40B4-BE49-F238E27FC236}">
                  <a16:creationId xmlns:a16="http://schemas.microsoft.com/office/drawing/2014/main" id="{9600BA66-7FD4-E64C-4E2D-4A54366922BC}"/>
                </a:ext>
              </a:extLst>
            </p:cNvPr>
            <p:cNvSpPr txBox="1"/>
            <p:nvPr/>
          </p:nvSpPr>
          <p:spPr>
            <a:xfrm>
              <a:off x="3983736" y="1092569"/>
              <a:ext cx="1819794" cy="18197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9650" tIns="189650" rIns="189650" bIns="3600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4000"/>
                <a:buFontTx/>
                <a:buNone/>
                <a:tabLst/>
                <a:defRPr/>
              </a:pPr>
              <a:r>
                <a:rPr kumimoji="0" lang="vi-VN" sz="2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</a:rPr>
                <a:t>Đoạn 2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12" name="Google Shape;216;p11">
              <a:extLst>
                <a:ext uri="{FF2B5EF4-FFF2-40B4-BE49-F238E27FC236}">
                  <a16:creationId xmlns:a16="http://schemas.microsoft.com/office/drawing/2014/main" id="{0E858C88-F94E-9679-9501-8CBF81A3B4A2}"/>
                </a:ext>
              </a:extLst>
            </p:cNvPr>
            <p:cNvSpPr/>
            <p:nvPr/>
          </p:nvSpPr>
          <p:spPr>
            <a:xfrm rot="10800000">
              <a:off x="3983736" y="3031235"/>
              <a:ext cx="2573578" cy="257357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0" y="53726"/>
                    <a:pt x="53726" y="0"/>
                    <a:pt x="120000" y="0"/>
                  </a:cubicBezTo>
                  <a:lnTo>
                    <a:pt x="120000" y="120000"/>
                  </a:lnTo>
                  <a:close/>
                </a:path>
              </a:pathLst>
            </a:custGeom>
            <a:solidFill>
              <a:srgbClr val="FFFFFF"/>
            </a:solidFill>
            <a:ln w="25400" cap="flat" cmpd="sng">
              <a:solidFill>
                <a:srgbClr val="C3D5A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13" name="Google Shape;217;p11">
              <a:extLst>
                <a:ext uri="{FF2B5EF4-FFF2-40B4-BE49-F238E27FC236}">
                  <a16:creationId xmlns:a16="http://schemas.microsoft.com/office/drawing/2014/main" id="{9EE494B3-B4B8-9E76-CBC2-E0870C0FAE70}"/>
                </a:ext>
              </a:extLst>
            </p:cNvPr>
            <p:cNvSpPr txBox="1"/>
            <p:nvPr/>
          </p:nvSpPr>
          <p:spPr>
            <a:xfrm>
              <a:off x="3983736" y="3031235"/>
              <a:ext cx="1819794" cy="18197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9650" tIns="240000" rIns="189650" bIns="18965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4000"/>
                <a:buFontTx/>
                <a:buNone/>
                <a:tabLst/>
                <a:defRPr/>
              </a:pPr>
              <a:r>
                <a:rPr kumimoji="0" lang="vi-VN" sz="2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</a:rPr>
                <a:t>Đoạn 3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14" name="Google Shape;218;p11">
              <a:extLst>
                <a:ext uri="{FF2B5EF4-FFF2-40B4-BE49-F238E27FC236}">
                  <a16:creationId xmlns:a16="http://schemas.microsoft.com/office/drawing/2014/main" id="{EE23A174-75EB-D756-57DF-10882E5CAC60}"/>
                </a:ext>
              </a:extLst>
            </p:cNvPr>
            <p:cNvSpPr/>
            <p:nvPr/>
          </p:nvSpPr>
          <p:spPr>
            <a:xfrm rot="-5400000">
              <a:off x="1291285" y="3031235"/>
              <a:ext cx="2573578" cy="257357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cubicBezTo>
                    <a:pt x="0" y="53726"/>
                    <a:pt x="53726" y="0"/>
                    <a:pt x="120000" y="0"/>
                  </a:cubicBezTo>
                  <a:lnTo>
                    <a:pt x="120000" y="120000"/>
                  </a:lnTo>
                  <a:close/>
                </a:path>
              </a:pathLst>
            </a:custGeom>
            <a:solidFill>
              <a:srgbClr val="FFFFFF"/>
            </a:solidFill>
            <a:ln w="25400" cap="flat" cmpd="sng">
              <a:solidFill>
                <a:srgbClr val="C3D5A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15" name="Google Shape;219;p11">
              <a:extLst>
                <a:ext uri="{FF2B5EF4-FFF2-40B4-BE49-F238E27FC236}">
                  <a16:creationId xmlns:a16="http://schemas.microsoft.com/office/drawing/2014/main" id="{56611AF3-FE9D-4CFD-90A3-771C8AE3C230}"/>
                </a:ext>
              </a:extLst>
            </p:cNvPr>
            <p:cNvSpPr txBox="1"/>
            <p:nvPr/>
          </p:nvSpPr>
          <p:spPr>
            <a:xfrm>
              <a:off x="2045069" y="3031235"/>
              <a:ext cx="1819794" cy="18197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9650" tIns="240000" rIns="189650" bIns="18965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4000"/>
                <a:buFontTx/>
                <a:buNone/>
                <a:tabLst/>
                <a:defRPr/>
              </a:pPr>
              <a:r>
                <a:rPr kumimoji="0" lang="vi-VN" sz="2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j-lt"/>
                </a:rPr>
                <a:t>Đoạn 4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16" name="Google Shape;220;p11">
              <a:extLst>
                <a:ext uri="{FF2B5EF4-FFF2-40B4-BE49-F238E27FC236}">
                  <a16:creationId xmlns:a16="http://schemas.microsoft.com/office/drawing/2014/main" id="{8319EAD3-8624-66CE-6D55-27D239F7DD42}"/>
                </a:ext>
              </a:extLst>
            </p:cNvPr>
            <p:cNvSpPr/>
            <p:nvPr/>
          </p:nvSpPr>
          <p:spPr>
            <a:xfrm>
              <a:off x="3314697" y="-386333"/>
              <a:ext cx="888568" cy="77266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522" y="60000"/>
                  </a:moveTo>
                  <a:lnTo>
                    <a:pt x="6522" y="60000"/>
                  </a:lnTo>
                  <a:cubicBezTo>
                    <a:pt x="6522" y="34374"/>
                    <a:pt x="25367" y="12492"/>
                    <a:pt x="51107" y="8231"/>
                  </a:cubicBezTo>
                  <a:cubicBezTo>
                    <a:pt x="76848" y="3970"/>
                    <a:pt x="101961" y="18574"/>
                    <a:pt x="110521" y="42783"/>
                  </a:cubicBezTo>
                  <a:lnTo>
                    <a:pt x="116427" y="42783"/>
                  </a:lnTo>
                  <a:lnTo>
                    <a:pt x="106957" y="60000"/>
                  </a:lnTo>
                  <a:lnTo>
                    <a:pt x="90340" y="42783"/>
                  </a:lnTo>
                  <a:lnTo>
                    <a:pt x="95921" y="42783"/>
                  </a:lnTo>
                  <a:cubicBezTo>
                    <a:pt x="87358" y="27416"/>
                    <a:pt x="68572" y="19475"/>
                    <a:pt x="50448" y="23561"/>
                  </a:cubicBezTo>
                  <a:cubicBezTo>
                    <a:pt x="32324" y="27648"/>
                    <a:pt x="19565" y="42702"/>
                    <a:pt x="19565" y="60000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>
              <a:solidFill>
                <a:srgbClr val="9BBB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endParaRPr>
            </a:p>
          </p:txBody>
        </p:sp>
        <p:sp>
          <p:nvSpPr>
            <p:cNvPr id="17" name="Google Shape;221;p11">
              <a:extLst>
                <a:ext uri="{FF2B5EF4-FFF2-40B4-BE49-F238E27FC236}">
                  <a16:creationId xmlns:a16="http://schemas.microsoft.com/office/drawing/2014/main" id="{F311DCC4-9156-7F48-58AB-2C57937AA3B9}"/>
                </a:ext>
              </a:extLst>
            </p:cNvPr>
            <p:cNvSpPr/>
            <p:nvPr/>
          </p:nvSpPr>
          <p:spPr>
            <a:xfrm rot="10800000">
              <a:off x="3545912" y="5557265"/>
              <a:ext cx="888568" cy="77266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6522" y="60000"/>
                  </a:moveTo>
                  <a:lnTo>
                    <a:pt x="6522" y="60000"/>
                  </a:lnTo>
                  <a:cubicBezTo>
                    <a:pt x="6522" y="34374"/>
                    <a:pt x="25367" y="12492"/>
                    <a:pt x="51107" y="8231"/>
                  </a:cubicBezTo>
                  <a:cubicBezTo>
                    <a:pt x="76848" y="3970"/>
                    <a:pt x="101961" y="18574"/>
                    <a:pt x="110521" y="42783"/>
                  </a:cubicBezTo>
                  <a:lnTo>
                    <a:pt x="116427" y="42783"/>
                  </a:lnTo>
                  <a:lnTo>
                    <a:pt x="106957" y="60000"/>
                  </a:lnTo>
                  <a:lnTo>
                    <a:pt x="90340" y="42783"/>
                  </a:lnTo>
                  <a:lnTo>
                    <a:pt x="95921" y="42783"/>
                  </a:lnTo>
                  <a:cubicBezTo>
                    <a:pt x="87358" y="27416"/>
                    <a:pt x="68572" y="19475"/>
                    <a:pt x="50448" y="23561"/>
                  </a:cubicBezTo>
                  <a:cubicBezTo>
                    <a:pt x="32324" y="27648"/>
                    <a:pt x="19565" y="42702"/>
                    <a:pt x="19565" y="60000"/>
                  </a:cubicBezTo>
                  <a:close/>
                </a:path>
              </a:pathLst>
            </a:custGeom>
            <a:solidFill>
              <a:srgbClr val="FFFFFF"/>
            </a:solidFill>
            <a:ln w="25400" cap="flat" cmpd="sng">
              <a:solidFill>
                <a:srgbClr val="9BBB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endParaRPr>
            </a:p>
          </p:txBody>
        </p:sp>
      </p:grpSp>
      <p:sp>
        <p:nvSpPr>
          <p:cNvPr id="18" name="Google Shape;222;p11">
            <a:extLst>
              <a:ext uri="{FF2B5EF4-FFF2-40B4-BE49-F238E27FC236}">
                <a16:creationId xmlns:a16="http://schemas.microsoft.com/office/drawing/2014/main" id="{FED1E18F-A317-918D-753B-70DD24A2DD0D}"/>
              </a:ext>
            </a:extLst>
          </p:cNvPr>
          <p:cNvSpPr/>
          <p:nvPr/>
        </p:nvSpPr>
        <p:spPr>
          <a:xfrm>
            <a:off x="11663680" y="3298696"/>
            <a:ext cx="371028" cy="1850459"/>
          </a:xfrm>
          <a:prstGeom prst="curvedLeftArrow">
            <a:avLst>
              <a:gd name="adj1" fmla="val 45022"/>
              <a:gd name="adj2" fmla="val 129013"/>
              <a:gd name="adj3" fmla="val 32602"/>
            </a:avLst>
          </a:prstGeom>
          <a:solidFill>
            <a:srgbClr val="FFFFFF"/>
          </a:solidFill>
          <a:ln w="25400" cap="flat" cmpd="sng">
            <a:solidFill>
              <a:srgbClr val="C3D5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287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7;p12">
            <a:extLst>
              <a:ext uri="{FF2B5EF4-FFF2-40B4-BE49-F238E27FC236}">
                <a16:creationId xmlns:a16="http://schemas.microsoft.com/office/drawing/2014/main" id="{FDF6DCA3-64D6-1C57-E710-EC23491457D2}"/>
              </a:ext>
            </a:extLst>
          </p:cNvPr>
          <p:cNvSpPr/>
          <p:nvPr/>
        </p:nvSpPr>
        <p:spPr>
          <a:xfrm>
            <a:off x="-1436449" y="5052919"/>
            <a:ext cx="13995523" cy="2946069"/>
          </a:xfrm>
          <a:custGeom>
            <a:avLst/>
            <a:gdLst/>
            <a:ahLst/>
            <a:cxnLst/>
            <a:rect l="l" t="t" r="r" b="b"/>
            <a:pathLst>
              <a:path w="20923837" h="8364976" extrusionOk="0">
                <a:moveTo>
                  <a:pt x="0" y="0"/>
                </a:moveTo>
                <a:lnTo>
                  <a:pt x="20923838" y="0"/>
                </a:lnTo>
                <a:lnTo>
                  <a:pt x="20923838" y="8364976"/>
                </a:lnTo>
                <a:lnTo>
                  <a:pt x="0" y="83649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228;p12">
            <a:extLst>
              <a:ext uri="{FF2B5EF4-FFF2-40B4-BE49-F238E27FC236}">
                <a16:creationId xmlns:a16="http://schemas.microsoft.com/office/drawing/2014/main" id="{0270E85C-1A45-4640-9200-926DA111BDBB}"/>
              </a:ext>
            </a:extLst>
          </p:cNvPr>
          <p:cNvSpPr/>
          <p:nvPr/>
        </p:nvSpPr>
        <p:spPr>
          <a:xfrm>
            <a:off x="358139" y="1738785"/>
            <a:ext cx="11475721" cy="590219"/>
          </a:xfrm>
          <a:prstGeom prst="roundRect">
            <a:avLst>
              <a:gd name="adj" fmla="val 4020"/>
            </a:avLst>
          </a:prstGeom>
          <a:solidFill>
            <a:srgbClr val="FFFFFF"/>
          </a:solidFill>
          <a:ln w="25400" cap="flat" cmpd="sng">
            <a:solidFill>
              <a:srgbClr val="C3D5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Vì sao Rai-ân quyết tâm tặng các bạn nhỏ châu Phi một giếng nước?</a:t>
            </a:r>
            <a:endParaRPr kumimoji="0" sz="2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229;p12">
            <a:extLst>
              <a:ext uri="{FF2B5EF4-FFF2-40B4-BE49-F238E27FC236}">
                <a16:creationId xmlns:a16="http://schemas.microsoft.com/office/drawing/2014/main" id="{12147B8B-A9F0-F7BB-9D9D-E4236A3CB2B2}"/>
              </a:ext>
            </a:extLst>
          </p:cNvPr>
          <p:cNvSpPr txBox="1"/>
          <p:nvPr/>
        </p:nvSpPr>
        <p:spPr>
          <a:xfrm>
            <a:off x="358139" y="2452233"/>
            <a:ext cx="7420048" cy="2600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81019" marR="0" lvl="0" indent="-381019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4000"/>
              <a:buFont typeface="Arial"/>
              <a:buChar char="•"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Vì Rai-ân thường được nghe cô giáo kể: “Ở </a:t>
            </a:r>
            <a:b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</a:b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châu Phi, nhiều nơi không có nước sạch để dùng. Vì thế mà nhiều người đã chết vì sử dụng </a:t>
            </a:r>
            <a:b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</a:b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nguồn nước ô nhiễm".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  <a:p>
            <a:pPr marL="381019" marR="0" lvl="0" indent="-381019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4000"/>
              <a:buFont typeface="Arial"/>
              <a:buChar char="•"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Rai-ân rất thương các bạn nhỏ ở châu Phi xa xôi.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5" name="Google Shape;230;p12" descr="Chiến tranh giành nguồn nước trong lịch sử nhân loại - ThienNhien.Net | Con  người và Thiên nhiên">
            <a:extLst>
              <a:ext uri="{FF2B5EF4-FFF2-40B4-BE49-F238E27FC236}">
                <a16:creationId xmlns:a16="http://schemas.microsoft.com/office/drawing/2014/main" id="{A5C11840-1D46-EE0C-0FA6-3A8D60F5E62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15572"/>
          <a:stretch/>
        </p:blipFill>
        <p:spPr>
          <a:xfrm>
            <a:off x="7938813" y="2571743"/>
            <a:ext cx="3648841" cy="171451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Google Shape;231;p12" descr="Châu Phi đối mặt với nguy cơ cạn kiệt nguồn nước - KhoaHoc.tv">
            <a:extLst>
              <a:ext uri="{FF2B5EF4-FFF2-40B4-BE49-F238E27FC236}">
                <a16:creationId xmlns:a16="http://schemas.microsoft.com/office/drawing/2014/main" id="{79A647E2-8D2D-6A76-16C3-06525AC352D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38814" y="4490404"/>
            <a:ext cx="3648841" cy="1831402"/>
          </a:xfrm>
          <a:prstGeom prst="roundRect">
            <a:avLst>
              <a:gd name="adj" fmla="val 8361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587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6;p13">
            <a:extLst>
              <a:ext uri="{FF2B5EF4-FFF2-40B4-BE49-F238E27FC236}">
                <a16:creationId xmlns:a16="http://schemas.microsoft.com/office/drawing/2014/main" id="{35EACFE9-8E35-771C-8DD7-2193EFBDFBFB}"/>
              </a:ext>
            </a:extLst>
          </p:cNvPr>
          <p:cNvSpPr/>
          <p:nvPr/>
        </p:nvSpPr>
        <p:spPr>
          <a:xfrm>
            <a:off x="-862348" y="4572768"/>
            <a:ext cx="13916696" cy="2946069"/>
          </a:xfrm>
          <a:custGeom>
            <a:avLst/>
            <a:gdLst/>
            <a:ahLst/>
            <a:cxnLst/>
            <a:rect l="l" t="t" r="r" b="b"/>
            <a:pathLst>
              <a:path w="20923837" h="8364976" extrusionOk="0">
                <a:moveTo>
                  <a:pt x="0" y="0"/>
                </a:moveTo>
                <a:lnTo>
                  <a:pt x="20923838" y="0"/>
                </a:lnTo>
                <a:lnTo>
                  <a:pt x="20923838" y="8364976"/>
                </a:lnTo>
                <a:lnTo>
                  <a:pt x="0" y="83649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237;p13">
            <a:extLst>
              <a:ext uri="{FF2B5EF4-FFF2-40B4-BE49-F238E27FC236}">
                <a16:creationId xmlns:a16="http://schemas.microsoft.com/office/drawing/2014/main" id="{7106B568-5711-6AB1-1008-F15194837F37}"/>
              </a:ext>
            </a:extLst>
          </p:cNvPr>
          <p:cNvSpPr txBox="1"/>
          <p:nvPr/>
        </p:nvSpPr>
        <p:spPr>
          <a:xfrm>
            <a:off x="1346200" y="4807960"/>
            <a:ext cx="9499600" cy="2092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Rai-ân dành dụm tiền bằng cách tiết kiệm số tiền kiếm được từ những việc làm nhỏ bé như: 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  <a:p>
            <a:pPr marL="381019" marR="0" lvl="0" indent="-381019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4000"/>
              <a:buFont typeface="Arial"/>
              <a:buChar char="•"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Thu gom rác cho tổ dân phố, 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  <a:p>
            <a:pPr marL="381019" marR="0" lvl="0" indent="-381019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4000"/>
              <a:buFont typeface="Arial"/>
              <a:buChar char="•"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Tỉa cây cho hàng xóm,...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238;p13">
            <a:extLst>
              <a:ext uri="{FF2B5EF4-FFF2-40B4-BE49-F238E27FC236}">
                <a16:creationId xmlns:a16="http://schemas.microsoft.com/office/drawing/2014/main" id="{0A133B3C-786E-A7D2-A7AD-73DCD3C23368}"/>
              </a:ext>
            </a:extLst>
          </p:cNvPr>
          <p:cNvSpPr/>
          <p:nvPr/>
        </p:nvSpPr>
        <p:spPr>
          <a:xfrm>
            <a:off x="2367923" y="1684870"/>
            <a:ext cx="8081580" cy="600363"/>
          </a:xfrm>
          <a:prstGeom prst="roundRect">
            <a:avLst>
              <a:gd name="adj" fmla="val 4020"/>
            </a:avLst>
          </a:prstGeom>
          <a:solidFill>
            <a:srgbClr val="FFFFFF"/>
          </a:solidFill>
          <a:ln w="25400" cap="flat" cmpd="sng">
            <a:solidFill>
              <a:srgbClr val="C3D5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Rai-ân dành dụm tiền bằng cách nào?</a:t>
            </a:r>
            <a:endParaRPr kumimoji="0" sz="2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5" name="Google Shape;239;p13" descr="TP.HCM: Cần đổi mới hoạt động thu gom rác dân lập">
            <a:extLst>
              <a:ext uri="{FF2B5EF4-FFF2-40B4-BE49-F238E27FC236}">
                <a16:creationId xmlns:a16="http://schemas.microsoft.com/office/drawing/2014/main" id="{F83A9999-ED15-BBCA-4E2F-E89E6772BE2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79145" y="2479914"/>
            <a:ext cx="4402989" cy="2092854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Google Shape;240;p13" descr="Tại sao cần phải tỉa cây cảnh định kỳ? | Cleanipedia">
            <a:extLst>
              <a:ext uri="{FF2B5EF4-FFF2-40B4-BE49-F238E27FC236}">
                <a16:creationId xmlns:a16="http://schemas.microsoft.com/office/drawing/2014/main" id="{01298543-EDA7-4715-144B-3A0A21B7B1F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05145" y="2479914"/>
            <a:ext cx="3683876" cy="2092854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685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245;p14">
            <a:extLst>
              <a:ext uri="{FF2B5EF4-FFF2-40B4-BE49-F238E27FC236}">
                <a16:creationId xmlns:a16="http://schemas.microsoft.com/office/drawing/2014/main" id="{157F2694-A0C2-9A6D-C001-401314DC2EF6}"/>
              </a:ext>
            </a:extLst>
          </p:cNvPr>
          <p:cNvSpPr/>
          <p:nvPr/>
        </p:nvSpPr>
        <p:spPr>
          <a:xfrm>
            <a:off x="-1084562" y="6080149"/>
            <a:ext cx="14027054" cy="1978139"/>
          </a:xfrm>
          <a:custGeom>
            <a:avLst/>
            <a:gdLst/>
            <a:ahLst/>
            <a:cxnLst/>
            <a:rect l="l" t="t" r="r" b="b"/>
            <a:pathLst>
              <a:path w="20923837" h="8364976" extrusionOk="0">
                <a:moveTo>
                  <a:pt x="0" y="0"/>
                </a:moveTo>
                <a:lnTo>
                  <a:pt x="20923838" y="0"/>
                </a:lnTo>
                <a:lnTo>
                  <a:pt x="20923838" y="8364976"/>
                </a:lnTo>
                <a:lnTo>
                  <a:pt x="0" y="83649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9" name="Google Shape;246;p14">
            <a:extLst>
              <a:ext uri="{FF2B5EF4-FFF2-40B4-BE49-F238E27FC236}">
                <a16:creationId xmlns:a16="http://schemas.microsoft.com/office/drawing/2014/main" id="{9F2C8A88-840C-8E33-897C-4FD306B370FD}"/>
              </a:ext>
            </a:extLst>
          </p:cNvPr>
          <p:cNvSpPr/>
          <p:nvPr/>
        </p:nvSpPr>
        <p:spPr>
          <a:xfrm>
            <a:off x="203200" y="1921925"/>
            <a:ext cx="11785600" cy="601718"/>
          </a:xfrm>
          <a:prstGeom prst="roundRect">
            <a:avLst>
              <a:gd name="adj" fmla="val 4020"/>
            </a:avLst>
          </a:prstGeom>
          <a:solidFill>
            <a:srgbClr val="FFFFFF"/>
          </a:solidFill>
          <a:ln w="25400" cap="flat" cmpd="sng">
            <a:solidFill>
              <a:srgbClr val="C3D5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Chi tiết nào cho thấy Rai-ân quyết tâm thực hiện mong muốn của mình? </a:t>
            </a:r>
            <a:endParaRPr kumimoji="0" sz="22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0" name="Google Shape;247;p14">
            <a:extLst>
              <a:ext uri="{FF2B5EF4-FFF2-40B4-BE49-F238E27FC236}">
                <a16:creationId xmlns:a16="http://schemas.microsoft.com/office/drawing/2014/main" id="{BC1640DC-A396-E1E5-A6E0-B64ABDD3550E}"/>
              </a:ext>
            </a:extLst>
          </p:cNvPr>
          <p:cNvSpPr txBox="1"/>
          <p:nvPr/>
        </p:nvSpPr>
        <p:spPr>
          <a:xfrm>
            <a:off x="203200" y="2655304"/>
            <a:ext cx="6625863" cy="3293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81019" marR="0" lvl="0" indent="-381019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3600"/>
              <a:buFont typeface="Arial"/>
              <a:buChar char="•"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Sau bốn tháng làm việc chăm chỉ, Rai-ân 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</a:b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dành dụm được 70 đô la, nhưng sau đó, Rai-ân được biết rằng để đ</a:t>
            </a:r>
            <a:r>
              <a:rPr lang="en-US" sz="2000">
                <a:solidFill>
                  <a:sysClr val="windowText" lastClr="000000"/>
                </a:solidFill>
                <a:latin typeface="+mn-lt"/>
              </a:rPr>
              <a:t>à</a:t>
            </a: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o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một cái giếng cần 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</a:b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2.000 đô la.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  <a:p>
            <a:pPr marL="381019" marR="0" lvl="0" indent="-381019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3600"/>
              <a:buFont typeface="Arial"/>
              <a:buChar char="•"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Cậu đã không nản lòng mà vẫn quyết tâm 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</a:b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làm việc chăm chỉ, sau một năm thì cậu đã dành dụm đủ số tiền 2.000 đô la.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grpSp>
        <p:nvGrpSpPr>
          <p:cNvPr id="11" name="Google Shape;248;p14">
            <a:extLst>
              <a:ext uri="{FF2B5EF4-FFF2-40B4-BE49-F238E27FC236}">
                <a16:creationId xmlns:a16="http://schemas.microsoft.com/office/drawing/2014/main" id="{9711A980-2B4F-648A-0594-1A839CDA7AC7}"/>
              </a:ext>
            </a:extLst>
          </p:cNvPr>
          <p:cNvGrpSpPr/>
          <p:nvPr/>
        </p:nvGrpSpPr>
        <p:grpSpPr>
          <a:xfrm>
            <a:off x="7062951" y="3008501"/>
            <a:ext cx="4729656" cy="3071648"/>
            <a:chOff x="9281021" y="2247900"/>
            <a:chExt cx="8244979" cy="5791200"/>
          </a:xfrm>
        </p:grpSpPr>
        <p:pic>
          <p:nvPicPr>
            <p:cNvPr id="12" name="Google Shape;249;p14" descr="Cậu bé 6 tuổi với ước mơ vĩ đại, đem lại nguồn nước sạch cứu sống tất cả người dân châu Phi - Ảnh 1.">
              <a:extLst>
                <a:ext uri="{FF2B5EF4-FFF2-40B4-BE49-F238E27FC236}">
                  <a16:creationId xmlns:a16="http://schemas.microsoft.com/office/drawing/2014/main" id="{8B64A617-6E0C-9FE6-745A-D3F7480A4F2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281021" y="2247900"/>
              <a:ext cx="8244979" cy="5159761"/>
            </a:xfrm>
            <a:prstGeom prst="rect">
              <a:avLst/>
            </a:prstGeom>
            <a:solidFill>
              <a:srgbClr val="ECECEC"/>
            </a:solidFill>
            <a:ln w="88900" cap="sq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3" name="Google Shape;250;p14">
              <a:extLst>
                <a:ext uri="{FF2B5EF4-FFF2-40B4-BE49-F238E27FC236}">
                  <a16:creationId xmlns:a16="http://schemas.microsoft.com/office/drawing/2014/main" id="{8B9CFA2D-310F-2593-B3BD-D33BA473462C}"/>
                </a:ext>
              </a:extLst>
            </p:cNvPr>
            <p:cNvSpPr/>
            <p:nvPr/>
          </p:nvSpPr>
          <p:spPr>
            <a:xfrm>
              <a:off x="11498510" y="7255261"/>
              <a:ext cx="3810000" cy="783839"/>
            </a:xfrm>
            <a:prstGeom prst="roundRect">
              <a:avLst>
                <a:gd name="adj" fmla="val 29020"/>
              </a:avLst>
            </a:prstGeom>
            <a:solidFill>
              <a:srgbClr val="FFFFFF"/>
            </a:solidFill>
            <a:ln w="25400" cap="flat" cmpd="sng">
              <a:solidFill>
                <a:srgbClr val="C3D5A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+mn-lt"/>
                </a:rPr>
                <a:t>Ryan Hreljac</a:t>
              </a: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06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0">
          <a:extLst>
            <a:ext uri="{FF2B5EF4-FFF2-40B4-BE49-F238E27FC236}">
              <a16:creationId xmlns:a16="http://schemas.microsoft.com/office/drawing/2014/main" id="{F390396A-5466-54E9-6E7F-7C6EB4417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5;p15">
            <a:extLst>
              <a:ext uri="{FF2B5EF4-FFF2-40B4-BE49-F238E27FC236}">
                <a16:creationId xmlns:a16="http://schemas.microsoft.com/office/drawing/2014/main" id="{B2FF05BE-B6A0-A78D-0D36-4E84806B199B}"/>
              </a:ext>
            </a:extLst>
          </p:cNvPr>
          <p:cNvSpPr/>
          <p:nvPr/>
        </p:nvSpPr>
        <p:spPr>
          <a:xfrm>
            <a:off x="-1087756" y="5657265"/>
            <a:ext cx="14105882" cy="2600686"/>
          </a:xfrm>
          <a:custGeom>
            <a:avLst/>
            <a:gdLst/>
            <a:ahLst/>
            <a:cxnLst/>
            <a:rect l="l" t="t" r="r" b="b"/>
            <a:pathLst>
              <a:path w="20923837" h="8364976" extrusionOk="0">
                <a:moveTo>
                  <a:pt x="0" y="0"/>
                </a:moveTo>
                <a:lnTo>
                  <a:pt x="20923838" y="0"/>
                </a:lnTo>
                <a:lnTo>
                  <a:pt x="20923838" y="8364976"/>
                </a:lnTo>
                <a:lnTo>
                  <a:pt x="0" y="83649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2200">
              <a:latin typeface="+mn-lt"/>
            </a:endParaRPr>
          </a:p>
        </p:txBody>
      </p:sp>
      <p:sp>
        <p:nvSpPr>
          <p:cNvPr id="3" name="Google Shape;256;p15">
            <a:extLst>
              <a:ext uri="{FF2B5EF4-FFF2-40B4-BE49-F238E27FC236}">
                <a16:creationId xmlns:a16="http://schemas.microsoft.com/office/drawing/2014/main" id="{CA356311-B71F-AF77-2CE6-41E869600A50}"/>
              </a:ext>
            </a:extLst>
          </p:cNvPr>
          <p:cNvSpPr/>
          <p:nvPr/>
        </p:nvSpPr>
        <p:spPr>
          <a:xfrm>
            <a:off x="457200" y="1986404"/>
            <a:ext cx="11379200" cy="567609"/>
          </a:xfrm>
          <a:prstGeom prst="roundRect">
            <a:avLst>
              <a:gd name="adj" fmla="val 4020"/>
            </a:avLst>
          </a:prstGeom>
          <a:solidFill>
            <a:schemeClr val="lt1"/>
          </a:solidFill>
          <a:ln w="25400" cap="flat" cmpd="sng">
            <a:solidFill>
              <a:srgbClr val="C3D5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2200" b="1" dirty="0">
                <a:latin typeface="+mn-lt"/>
              </a:rPr>
              <a:t>Hành động của Rai-ân đã cuốn hút mọi người tham gia như thế nào? </a:t>
            </a:r>
            <a:endParaRPr sz="2200" b="1" dirty="0">
              <a:solidFill>
                <a:schemeClr val="dk1"/>
              </a:solidFill>
              <a:latin typeface="+mn-lt"/>
            </a:endParaRPr>
          </a:p>
        </p:txBody>
      </p:sp>
      <p:sp>
        <p:nvSpPr>
          <p:cNvPr id="4" name="Google Shape;257;p15">
            <a:extLst>
              <a:ext uri="{FF2B5EF4-FFF2-40B4-BE49-F238E27FC236}">
                <a16:creationId xmlns:a16="http://schemas.microsoft.com/office/drawing/2014/main" id="{F3D7E30F-1860-43BA-36F5-2AC85315B2AC}"/>
              </a:ext>
            </a:extLst>
          </p:cNvPr>
          <p:cNvSpPr txBox="1"/>
          <p:nvPr/>
        </p:nvSpPr>
        <p:spPr>
          <a:xfrm>
            <a:off x="5689603" y="2986211"/>
            <a:ext cx="6083782" cy="2600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81019" indent="-381019" algn="just">
              <a:lnSpc>
                <a:spcPct val="150000"/>
              </a:lnSpc>
              <a:buSzPts val="4000"/>
              <a:buFont typeface="Arial"/>
              <a:buChar char="•"/>
            </a:pPr>
            <a:r>
              <a:rPr lang="vi-VN" sz="2200" dirty="0">
                <a:latin typeface="+mn-lt"/>
              </a:rPr>
              <a:t>Hành động của Rai-ân đã cuốn hút rất nhiều người quan tâm. </a:t>
            </a:r>
            <a:endParaRPr sz="2200" dirty="0">
              <a:latin typeface="+mn-lt"/>
            </a:endParaRPr>
          </a:p>
          <a:p>
            <a:pPr marL="381019" indent="-381019" algn="just">
              <a:lnSpc>
                <a:spcPct val="150000"/>
              </a:lnSpc>
              <a:buSzPts val="4000"/>
              <a:buFont typeface="Arial"/>
              <a:buChar char="•"/>
            </a:pPr>
            <a:r>
              <a:rPr lang="vi-VN" sz="2200" dirty="0">
                <a:latin typeface="+mn-lt"/>
              </a:rPr>
              <a:t>Tổ chức “Giếng nước của Rai-ân” </a:t>
            </a:r>
            <a:br>
              <a:rPr lang="en-US" sz="2200" dirty="0">
                <a:latin typeface="+mn-lt"/>
              </a:rPr>
            </a:br>
            <a:r>
              <a:rPr lang="vi-VN" sz="2200" dirty="0">
                <a:latin typeface="+mn-lt"/>
              </a:rPr>
              <a:t>ra đời đã quyên góp được 750.000 đô la, tặng 30 giếng cho 8 nước ở châu Phi.</a:t>
            </a:r>
            <a:endParaRPr sz="2200" dirty="0">
              <a:solidFill>
                <a:schemeClr val="dk1"/>
              </a:solidFill>
              <a:latin typeface="+mn-lt"/>
            </a:endParaRPr>
          </a:p>
        </p:txBody>
      </p:sp>
      <p:pic>
        <p:nvPicPr>
          <p:cNvPr id="5" name="Google Shape;258;p15" descr="Ryan Hreljac · Kickass Canadians">
            <a:extLst>
              <a:ext uri="{FF2B5EF4-FFF2-40B4-BE49-F238E27FC236}">
                <a16:creationId xmlns:a16="http://schemas.microsoft.com/office/drawing/2014/main" id="{DC53E6AA-B9FA-F4B3-D2BA-73C001876D2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00" y="2986211"/>
            <a:ext cx="5087073" cy="2998056"/>
          </a:xfrm>
          <a:prstGeom prst="roundRect">
            <a:avLst>
              <a:gd name="adj" fmla="val 7283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311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63;p17">
            <a:extLst>
              <a:ext uri="{FF2B5EF4-FFF2-40B4-BE49-F238E27FC236}">
                <a16:creationId xmlns:a16="http://schemas.microsoft.com/office/drawing/2014/main" id="{A1C0E6B1-9E2A-F36F-6CD9-49731FFABC72}"/>
              </a:ext>
            </a:extLst>
          </p:cNvPr>
          <p:cNvSpPr/>
          <p:nvPr/>
        </p:nvSpPr>
        <p:spPr>
          <a:xfrm>
            <a:off x="-1162393" y="5141641"/>
            <a:ext cx="14168944" cy="2422477"/>
          </a:xfrm>
          <a:custGeom>
            <a:avLst/>
            <a:gdLst/>
            <a:ahLst/>
            <a:cxnLst/>
            <a:rect l="l" t="t" r="r" b="b"/>
            <a:pathLst>
              <a:path w="20923837" h="8364976" extrusionOk="0">
                <a:moveTo>
                  <a:pt x="0" y="0"/>
                </a:moveTo>
                <a:lnTo>
                  <a:pt x="20923838" y="0"/>
                </a:lnTo>
                <a:lnTo>
                  <a:pt x="20923838" y="8364976"/>
                </a:lnTo>
                <a:lnTo>
                  <a:pt x="0" y="83649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grpSp>
        <p:nvGrpSpPr>
          <p:cNvPr id="3" name="Google Shape;264;p17">
            <a:extLst>
              <a:ext uri="{FF2B5EF4-FFF2-40B4-BE49-F238E27FC236}">
                <a16:creationId xmlns:a16="http://schemas.microsoft.com/office/drawing/2014/main" id="{D16F6725-2C89-907A-7D9F-4FD6C4A9BC26}"/>
              </a:ext>
            </a:extLst>
          </p:cNvPr>
          <p:cNvGrpSpPr/>
          <p:nvPr/>
        </p:nvGrpSpPr>
        <p:grpSpPr>
          <a:xfrm>
            <a:off x="1422400" y="1621045"/>
            <a:ext cx="9676524" cy="4113975"/>
            <a:chOff x="0" y="-76200"/>
            <a:chExt cx="3766667" cy="1970608"/>
          </a:xfrm>
        </p:grpSpPr>
        <p:sp>
          <p:nvSpPr>
            <p:cNvPr id="4" name="Google Shape;265;p17">
              <a:extLst>
                <a:ext uri="{FF2B5EF4-FFF2-40B4-BE49-F238E27FC236}">
                  <a16:creationId xmlns:a16="http://schemas.microsoft.com/office/drawing/2014/main" id="{74EBB3EC-2D06-F33F-C4E1-0BBA86F6A491}"/>
                </a:ext>
              </a:extLst>
            </p:cNvPr>
            <p:cNvSpPr/>
            <p:nvPr/>
          </p:nvSpPr>
          <p:spPr>
            <a:xfrm>
              <a:off x="0" y="0"/>
              <a:ext cx="3766667" cy="1894408"/>
            </a:xfrm>
            <a:custGeom>
              <a:avLst/>
              <a:gdLst/>
              <a:ahLst/>
              <a:cxnLst/>
              <a:rect l="l" t="t" r="r" b="b"/>
              <a:pathLst>
                <a:path w="3766667" h="1894408" extrusionOk="0">
                  <a:moveTo>
                    <a:pt x="27608" y="0"/>
                  </a:moveTo>
                  <a:lnTo>
                    <a:pt x="3739059" y="0"/>
                  </a:lnTo>
                  <a:cubicBezTo>
                    <a:pt x="3754307" y="0"/>
                    <a:pt x="3766667" y="12361"/>
                    <a:pt x="3766667" y="27608"/>
                  </a:cubicBezTo>
                  <a:lnTo>
                    <a:pt x="3766667" y="1866800"/>
                  </a:lnTo>
                  <a:cubicBezTo>
                    <a:pt x="3766667" y="1882047"/>
                    <a:pt x="3754307" y="1894408"/>
                    <a:pt x="3739059" y="1894408"/>
                  </a:cubicBezTo>
                  <a:lnTo>
                    <a:pt x="27608" y="1894408"/>
                  </a:lnTo>
                  <a:cubicBezTo>
                    <a:pt x="12361" y="1894408"/>
                    <a:pt x="0" y="1882047"/>
                    <a:pt x="0" y="1866800"/>
                  </a:cubicBezTo>
                  <a:lnTo>
                    <a:pt x="0" y="27608"/>
                  </a:lnTo>
                  <a:cubicBezTo>
                    <a:pt x="0" y="12361"/>
                    <a:pt x="12361" y="0"/>
                    <a:pt x="27608" y="0"/>
                  </a:cubicBezTo>
                  <a:close/>
                </a:path>
              </a:pathLst>
            </a:custGeom>
            <a:solidFill>
              <a:srgbClr val="EDCAA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5" name="Google Shape;266;p17">
              <a:extLst>
                <a:ext uri="{FF2B5EF4-FFF2-40B4-BE49-F238E27FC236}">
                  <a16:creationId xmlns:a16="http://schemas.microsoft.com/office/drawing/2014/main" id="{300160B8-6034-D0B2-4EFA-2FAB88E668AA}"/>
                </a:ext>
              </a:extLst>
            </p:cNvPr>
            <p:cNvSpPr txBox="1"/>
            <p:nvPr/>
          </p:nvSpPr>
          <p:spPr>
            <a:xfrm>
              <a:off x="0" y="-76200"/>
              <a:ext cx="3766667" cy="19706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endParaRPr>
            </a:p>
          </p:txBody>
        </p:sp>
      </p:grpSp>
      <p:sp>
        <p:nvSpPr>
          <p:cNvPr id="6" name="Google Shape;267;p17">
            <a:extLst>
              <a:ext uri="{FF2B5EF4-FFF2-40B4-BE49-F238E27FC236}">
                <a16:creationId xmlns:a16="http://schemas.microsoft.com/office/drawing/2014/main" id="{062BDF15-B1F9-61E7-A5E2-B17F51627443}"/>
              </a:ext>
            </a:extLst>
          </p:cNvPr>
          <p:cNvSpPr/>
          <p:nvPr/>
        </p:nvSpPr>
        <p:spPr>
          <a:xfrm>
            <a:off x="2088478" y="2647809"/>
            <a:ext cx="3440711" cy="2671418"/>
          </a:xfrm>
          <a:custGeom>
            <a:avLst/>
            <a:gdLst/>
            <a:ahLst/>
            <a:cxnLst/>
            <a:rect l="l" t="t" r="r" b="b"/>
            <a:pathLst>
              <a:path w="3400937" h="1107669" extrusionOk="0">
                <a:moveTo>
                  <a:pt x="30577" y="0"/>
                </a:moveTo>
                <a:lnTo>
                  <a:pt x="3370361" y="0"/>
                </a:lnTo>
                <a:cubicBezTo>
                  <a:pt x="3387248" y="0"/>
                  <a:pt x="3400937" y="13690"/>
                  <a:pt x="3400937" y="30577"/>
                </a:cubicBezTo>
                <a:lnTo>
                  <a:pt x="3400937" y="1077092"/>
                </a:lnTo>
                <a:cubicBezTo>
                  <a:pt x="3400937" y="1093979"/>
                  <a:pt x="3387248" y="1107669"/>
                  <a:pt x="3370361" y="1107669"/>
                </a:cubicBezTo>
                <a:lnTo>
                  <a:pt x="30577" y="1107669"/>
                </a:lnTo>
                <a:cubicBezTo>
                  <a:pt x="13690" y="1107669"/>
                  <a:pt x="0" y="1093979"/>
                  <a:pt x="0" y="1077092"/>
                </a:cubicBezTo>
                <a:lnTo>
                  <a:pt x="0" y="30577"/>
                </a:lnTo>
                <a:cubicBezTo>
                  <a:pt x="0" y="13690"/>
                  <a:pt x="13690" y="0"/>
                  <a:pt x="30577" y="0"/>
                </a:cubicBezTo>
                <a:close/>
              </a:path>
            </a:pathLst>
          </a:custGeom>
          <a:solidFill>
            <a:srgbClr val="FFFDE4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Kể nối tiếp 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theo từng đoạn 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(mỗi HS kể 1 đoạn)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Google Shape;268;p17">
            <a:extLst>
              <a:ext uri="{FF2B5EF4-FFF2-40B4-BE49-F238E27FC236}">
                <a16:creationId xmlns:a16="http://schemas.microsoft.com/office/drawing/2014/main" id="{CFFD7572-9E27-00D4-2673-3DF3D1A414A8}"/>
              </a:ext>
            </a:extLst>
          </p:cNvPr>
          <p:cNvSpPr txBox="1"/>
          <p:nvPr/>
        </p:nvSpPr>
        <p:spPr>
          <a:xfrm>
            <a:off x="3242410" y="2075131"/>
            <a:ext cx="570718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44312B"/>
                </a:solidFill>
                <a:effectLst/>
                <a:uLnTx/>
                <a:uFillTx/>
                <a:latin typeface="+mn-lt"/>
              </a:rPr>
              <a:t>KỂ THEO NHÓM ĐÔI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44312B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Google Shape;269;p17">
            <a:extLst>
              <a:ext uri="{FF2B5EF4-FFF2-40B4-BE49-F238E27FC236}">
                <a16:creationId xmlns:a16="http://schemas.microsoft.com/office/drawing/2014/main" id="{E4D76550-5496-6A6A-AA44-7AC58DEDBA1E}"/>
              </a:ext>
            </a:extLst>
          </p:cNvPr>
          <p:cNvSpPr/>
          <p:nvPr/>
        </p:nvSpPr>
        <p:spPr>
          <a:xfrm>
            <a:off x="6849990" y="2647809"/>
            <a:ext cx="3440710" cy="2671418"/>
          </a:xfrm>
          <a:custGeom>
            <a:avLst/>
            <a:gdLst/>
            <a:ahLst/>
            <a:cxnLst/>
            <a:rect l="l" t="t" r="r" b="b"/>
            <a:pathLst>
              <a:path w="3400937" h="1107669" extrusionOk="0">
                <a:moveTo>
                  <a:pt x="30577" y="0"/>
                </a:moveTo>
                <a:lnTo>
                  <a:pt x="3370361" y="0"/>
                </a:lnTo>
                <a:cubicBezTo>
                  <a:pt x="3387248" y="0"/>
                  <a:pt x="3400937" y="13690"/>
                  <a:pt x="3400937" y="30577"/>
                </a:cubicBezTo>
                <a:lnTo>
                  <a:pt x="3400937" y="1077092"/>
                </a:lnTo>
                <a:cubicBezTo>
                  <a:pt x="3400937" y="1093979"/>
                  <a:pt x="3387248" y="1107669"/>
                  <a:pt x="3370361" y="1107669"/>
                </a:cubicBezTo>
                <a:lnTo>
                  <a:pt x="30577" y="1107669"/>
                </a:lnTo>
                <a:cubicBezTo>
                  <a:pt x="13690" y="1107669"/>
                  <a:pt x="0" y="1093979"/>
                  <a:pt x="0" y="1077092"/>
                </a:cubicBezTo>
                <a:lnTo>
                  <a:pt x="0" y="30577"/>
                </a:lnTo>
                <a:cubicBezTo>
                  <a:pt x="0" y="13690"/>
                  <a:pt x="13690" y="0"/>
                  <a:pt x="30577" y="0"/>
                </a:cubicBezTo>
                <a:close/>
              </a:path>
            </a:pathLst>
          </a:custGeom>
          <a:solidFill>
            <a:srgbClr val="FFFDE4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Kể nối tiếp 2 đoạn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(mỗi HS kể 2 đoạn)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9" name="Google Shape;270;p17">
            <a:extLst>
              <a:ext uri="{FF2B5EF4-FFF2-40B4-BE49-F238E27FC236}">
                <a16:creationId xmlns:a16="http://schemas.microsoft.com/office/drawing/2014/main" id="{FA92CEC2-889E-7342-7D7E-5E4014EA4D56}"/>
              </a:ext>
            </a:extLst>
          </p:cNvPr>
          <p:cNvSpPr/>
          <p:nvPr/>
        </p:nvSpPr>
        <p:spPr>
          <a:xfrm>
            <a:off x="5681589" y="3703027"/>
            <a:ext cx="1016000" cy="61555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DE4"/>
          </a:soli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0" name="Google Shape;271;p17">
            <a:extLst>
              <a:ext uri="{FF2B5EF4-FFF2-40B4-BE49-F238E27FC236}">
                <a16:creationId xmlns:a16="http://schemas.microsoft.com/office/drawing/2014/main" id="{6189EB9B-DB6B-B6F2-6B4F-D9FFA5577CAF}"/>
              </a:ext>
            </a:extLst>
          </p:cNvPr>
          <p:cNvSpPr/>
          <p:nvPr/>
        </p:nvSpPr>
        <p:spPr>
          <a:xfrm>
            <a:off x="206779" y="2764316"/>
            <a:ext cx="1573029" cy="3615953"/>
          </a:xfrm>
          <a:custGeom>
            <a:avLst/>
            <a:gdLst/>
            <a:ahLst/>
            <a:cxnLst/>
            <a:rect l="l" t="t" r="r" b="b"/>
            <a:pathLst>
              <a:path w="486744" h="1200602" extrusionOk="0">
                <a:moveTo>
                  <a:pt x="0" y="0"/>
                </a:moveTo>
                <a:lnTo>
                  <a:pt x="486743" y="0"/>
                </a:lnTo>
                <a:lnTo>
                  <a:pt x="486743" y="1200602"/>
                </a:lnTo>
                <a:lnTo>
                  <a:pt x="0" y="12006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1" name="Google Shape;272;p17">
            <a:extLst>
              <a:ext uri="{FF2B5EF4-FFF2-40B4-BE49-F238E27FC236}">
                <a16:creationId xmlns:a16="http://schemas.microsoft.com/office/drawing/2014/main" id="{421C631E-AEBF-4818-4AD5-C986F99A8D93}"/>
              </a:ext>
            </a:extLst>
          </p:cNvPr>
          <p:cNvSpPr/>
          <p:nvPr/>
        </p:nvSpPr>
        <p:spPr>
          <a:xfrm>
            <a:off x="10556888" y="2764316"/>
            <a:ext cx="1459864" cy="3615953"/>
          </a:xfrm>
          <a:custGeom>
            <a:avLst/>
            <a:gdLst/>
            <a:ahLst/>
            <a:cxnLst/>
            <a:rect l="l" t="t" r="r" b="b"/>
            <a:pathLst>
              <a:path w="437239" h="1162097" extrusionOk="0">
                <a:moveTo>
                  <a:pt x="0" y="0"/>
                </a:moveTo>
                <a:lnTo>
                  <a:pt x="437239" y="0"/>
                </a:lnTo>
                <a:lnTo>
                  <a:pt x="437239" y="1162097"/>
                </a:lnTo>
                <a:lnTo>
                  <a:pt x="0" y="11620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2" name="Google Shape;273;p17">
            <a:extLst>
              <a:ext uri="{FF2B5EF4-FFF2-40B4-BE49-F238E27FC236}">
                <a16:creationId xmlns:a16="http://schemas.microsoft.com/office/drawing/2014/main" id="{EC9FE183-F8CE-8F0A-B79C-D9EC4F2CDB3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758920" y="1621045"/>
            <a:ext cx="1042668" cy="7405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971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8;p18">
            <a:extLst>
              <a:ext uri="{FF2B5EF4-FFF2-40B4-BE49-F238E27FC236}">
                <a16:creationId xmlns:a16="http://schemas.microsoft.com/office/drawing/2014/main" id="{521775A7-2B16-09A0-1259-F0DAE318C150}"/>
              </a:ext>
            </a:extLst>
          </p:cNvPr>
          <p:cNvSpPr/>
          <p:nvPr/>
        </p:nvSpPr>
        <p:spPr>
          <a:xfrm>
            <a:off x="-1286718" y="5141642"/>
            <a:ext cx="14310834" cy="2678056"/>
          </a:xfrm>
          <a:custGeom>
            <a:avLst/>
            <a:gdLst/>
            <a:ahLst/>
            <a:cxnLst/>
            <a:rect l="l" t="t" r="r" b="b"/>
            <a:pathLst>
              <a:path w="20923837" h="8364976" extrusionOk="0">
                <a:moveTo>
                  <a:pt x="0" y="0"/>
                </a:moveTo>
                <a:lnTo>
                  <a:pt x="20923838" y="0"/>
                </a:lnTo>
                <a:lnTo>
                  <a:pt x="20923838" y="8364976"/>
                </a:lnTo>
                <a:lnTo>
                  <a:pt x="0" y="83649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grpSp>
        <p:nvGrpSpPr>
          <p:cNvPr id="3" name="Google Shape;279;p18">
            <a:extLst>
              <a:ext uri="{FF2B5EF4-FFF2-40B4-BE49-F238E27FC236}">
                <a16:creationId xmlns:a16="http://schemas.microsoft.com/office/drawing/2014/main" id="{0400E1E7-D4D0-0384-ED19-BB76DE00ECDF}"/>
              </a:ext>
            </a:extLst>
          </p:cNvPr>
          <p:cNvGrpSpPr/>
          <p:nvPr/>
        </p:nvGrpSpPr>
        <p:grpSpPr>
          <a:xfrm>
            <a:off x="1422400" y="1539028"/>
            <a:ext cx="9708055" cy="4195992"/>
            <a:chOff x="0" y="-76200"/>
            <a:chExt cx="3766667" cy="1970608"/>
          </a:xfrm>
        </p:grpSpPr>
        <p:sp>
          <p:nvSpPr>
            <p:cNvPr id="4" name="Google Shape;280;p18">
              <a:extLst>
                <a:ext uri="{FF2B5EF4-FFF2-40B4-BE49-F238E27FC236}">
                  <a16:creationId xmlns:a16="http://schemas.microsoft.com/office/drawing/2014/main" id="{DD781939-FE73-D90F-2877-68E947C282BA}"/>
                </a:ext>
              </a:extLst>
            </p:cNvPr>
            <p:cNvSpPr/>
            <p:nvPr/>
          </p:nvSpPr>
          <p:spPr>
            <a:xfrm>
              <a:off x="0" y="0"/>
              <a:ext cx="3766667" cy="1894408"/>
            </a:xfrm>
            <a:custGeom>
              <a:avLst/>
              <a:gdLst/>
              <a:ahLst/>
              <a:cxnLst/>
              <a:rect l="l" t="t" r="r" b="b"/>
              <a:pathLst>
                <a:path w="3766667" h="1894408" extrusionOk="0">
                  <a:moveTo>
                    <a:pt x="27608" y="0"/>
                  </a:moveTo>
                  <a:lnTo>
                    <a:pt x="3739059" y="0"/>
                  </a:lnTo>
                  <a:cubicBezTo>
                    <a:pt x="3754307" y="0"/>
                    <a:pt x="3766667" y="12361"/>
                    <a:pt x="3766667" y="27608"/>
                  </a:cubicBezTo>
                  <a:lnTo>
                    <a:pt x="3766667" y="1866800"/>
                  </a:lnTo>
                  <a:cubicBezTo>
                    <a:pt x="3766667" y="1882047"/>
                    <a:pt x="3754307" y="1894408"/>
                    <a:pt x="3739059" y="1894408"/>
                  </a:cubicBezTo>
                  <a:lnTo>
                    <a:pt x="27608" y="1894408"/>
                  </a:lnTo>
                  <a:cubicBezTo>
                    <a:pt x="12361" y="1894408"/>
                    <a:pt x="0" y="1882047"/>
                    <a:pt x="0" y="1866800"/>
                  </a:cubicBezTo>
                  <a:lnTo>
                    <a:pt x="0" y="27608"/>
                  </a:lnTo>
                  <a:cubicBezTo>
                    <a:pt x="0" y="12361"/>
                    <a:pt x="12361" y="0"/>
                    <a:pt x="27608" y="0"/>
                  </a:cubicBezTo>
                  <a:close/>
                </a:path>
              </a:pathLst>
            </a:custGeom>
            <a:solidFill>
              <a:srgbClr val="EDCAA6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5" name="Google Shape;281;p18">
              <a:extLst>
                <a:ext uri="{FF2B5EF4-FFF2-40B4-BE49-F238E27FC236}">
                  <a16:creationId xmlns:a16="http://schemas.microsoft.com/office/drawing/2014/main" id="{F53E639D-F49D-499F-00F5-591EA3A19200}"/>
                </a:ext>
              </a:extLst>
            </p:cNvPr>
            <p:cNvSpPr txBox="1"/>
            <p:nvPr/>
          </p:nvSpPr>
          <p:spPr>
            <a:xfrm>
              <a:off x="0" y="-76200"/>
              <a:ext cx="3766667" cy="19706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endParaRPr>
            </a:p>
          </p:txBody>
        </p:sp>
      </p:grpSp>
      <p:sp>
        <p:nvSpPr>
          <p:cNvPr id="6" name="Google Shape;282;p18">
            <a:extLst>
              <a:ext uri="{FF2B5EF4-FFF2-40B4-BE49-F238E27FC236}">
                <a16:creationId xmlns:a16="http://schemas.microsoft.com/office/drawing/2014/main" id="{CE5AA1D9-360A-966A-2147-FB637E7B37B4}"/>
              </a:ext>
            </a:extLst>
          </p:cNvPr>
          <p:cNvSpPr/>
          <p:nvPr/>
        </p:nvSpPr>
        <p:spPr>
          <a:xfrm>
            <a:off x="2399967" y="2703453"/>
            <a:ext cx="7752920" cy="592525"/>
          </a:xfrm>
          <a:custGeom>
            <a:avLst/>
            <a:gdLst/>
            <a:ahLst/>
            <a:cxnLst/>
            <a:rect l="l" t="t" r="r" b="b"/>
            <a:pathLst>
              <a:path w="3400937" h="1107669" extrusionOk="0">
                <a:moveTo>
                  <a:pt x="30577" y="0"/>
                </a:moveTo>
                <a:lnTo>
                  <a:pt x="3370361" y="0"/>
                </a:lnTo>
                <a:cubicBezTo>
                  <a:pt x="3387248" y="0"/>
                  <a:pt x="3400937" y="13690"/>
                  <a:pt x="3400937" y="30577"/>
                </a:cubicBezTo>
                <a:lnTo>
                  <a:pt x="3400937" y="1077092"/>
                </a:lnTo>
                <a:cubicBezTo>
                  <a:pt x="3400937" y="1093979"/>
                  <a:pt x="3387248" y="1107669"/>
                  <a:pt x="3370361" y="1107669"/>
                </a:cubicBezTo>
                <a:lnTo>
                  <a:pt x="30577" y="1107669"/>
                </a:lnTo>
                <a:cubicBezTo>
                  <a:pt x="13690" y="1107669"/>
                  <a:pt x="0" y="1093979"/>
                  <a:pt x="0" y="1077092"/>
                </a:cubicBezTo>
                <a:lnTo>
                  <a:pt x="0" y="30577"/>
                </a:lnTo>
                <a:cubicBezTo>
                  <a:pt x="0" y="13690"/>
                  <a:pt x="13690" y="0"/>
                  <a:pt x="30577" y="0"/>
                </a:cubicBezTo>
                <a:close/>
              </a:path>
            </a:pathLst>
          </a:custGeom>
          <a:solidFill>
            <a:srgbClr val="FFFDE4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Kể toàn bộ (một đoạn) của câu chuyện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Google Shape;283;p18">
            <a:extLst>
              <a:ext uri="{FF2B5EF4-FFF2-40B4-BE49-F238E27FC236}">
                <a16:creationId xmlns:a16="http://schemas.microsoft.com/office/drawing/2014/main" id="{7507198A-BA32-3AD2-4AA4-95CF23832FE7}"/>
              </a:ext>
            </a:extLst>
          </p:cNvPr>
          <p:cNvSpPr txBox="1"/>
          <p:nvPr/>
        </p:nvSpPr>
        <p:spPr>
          <a:xfrm>
            <a:off x="3242410" y="2072486"/>
            <a:ext cx="570718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44312B"/>
                </a:solidFill>
                <a:effectLst/>
                <a:uLnTx/>
                <a:uFillTx/>
                <a:latin typeface="+mn-lt"/>
              </a:rPr>
              <a:t>KỂ TRƯỚC LỚP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44312B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8" name="Google Shape;284;p18">
            <a:extLst>
              <a:ext uri="{FF2B5EF4-FFF2-40B4-BE49-F238E27FC236}">
                <a16:creationId xmlns:a16="http://schemas.microsoft.com/office/drawing/2014/main" id="{A438BD87-B66A-5D96-1514-60CD4929390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545028" y="1593798"/>
            <a:ext cx="1402678" cy="97554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85;p18">
            <a:extLst>
              <a:ext uri="{FF2B5EF4-FFF2-40B4-BE49-F238E27FC236}">
                <a16:creationId xmlns:a16="http://schemas.microsoft.com/office/drawing/2014/main" id="{C065B8EE-A668-DFAB-2051-9A86309C8E34}"/>
              </a:ext>
            </a:extLst>
          </p:cNvPr>
          <p:cNvSpPr/>
          <p:nvPr/>
        </p:nvSpPr>
        <p:spPr>
          <a:xfrm>
            <a:off x="3541277" y="3696137"/>
            <a:ext cx="5109446" cy="2960733"/>
          </a:xfrm>
          <a:custGeom>
            <a:avLst/>
            <a:gdLst/>
            <a:ahLst/>
            <a:cxnLst/>
            <a:rect l="l" t="t" r="r" b="b"/>
            <a:pathLst>
              <a:path w="1385001" h="974695" extrusionOk="0">
                <a:moveTo>
                  <a:pt x="0" y="0"/>
                </a:moveTo>
                <a:lnTo>
                  <a:pt x="1385001" y="0"/>
                </a:lnTo>
                <a:lnTo>
                  <a:pt x="1385001" y="974695"/>
                </a:lnTo>
                <a:lnTo>
                  <a:pt x="0" y="9746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243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ck of books with a magnifying glass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F60C2D5A-BE5D-3312-680F-6DFBD69862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1739" y="3009672"/>
            <a:ext cx="2848522" cy="15794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ck of books with a magnifying glass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7A8E9FE7-FF2C-69C3-7498-DC233B843C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1739" y="3009672"/>
            <a:ext cx="2848522" cy="157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45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19">
            <a:extLst>
              <a:ext uri="{FF2B5EF4-FFF2-40B4-BE49-F238E27FC236}">
                <a16:creationId xmlns:a16="http://schemas.microsoft.com/office/drawing/2014/main" id="{F466088F-6ACD-17A5-4085-55908F212AE3}"/>
              </a:ext>
            </a:extLst>
          </p:cNvPr>
          <p:cNvSpPr/>
          <p:nvPr/>
        </p:nvSpPr>
        <p:spPr>
          <a:xfrm>
            <a:off x="9218802" y="1253759"/>
            <a:ext cx="4307818" cy="5806034"/>
          </a:xfrm>
          <a:custGeom>
            <a:avLst/>
            <a:gdLst/>
            <a:ahLst/>
            <a:cxnLst/>
            <a:rect l="l" t="t" r="r" b="b"/>
            <a:pathLst>
              <a:path w="6862199" h="10892380" extrusionOk="0">
                <a:moveTo>
                  <a:pt x="0" y="0"/>
                </a:moveTo>
                <a:lnTo>
                  <a:pt x="6862200" y="0"/>
                </a:lnTo>
                <a:lnTo>
                  <a:pt x="6862200" y="10892380"/>
                </a:lnTo>
                <a:lnTo>
                  <a:pt x="0" y="108923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7000"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291;p19">
            <a:extLst>
              <a:ext uri="{FF2B5EF4-FFF2-40B4-BE49-F238E27FC236}">
                <a16:creationId xmlns:a16="http://schemas.microsoft.com/office/drawing/2014/main" id="{1AB63187-AC8F-8288-B17E-E94DED0724DB}"/>
              </a:ext>
            </a:extLst>
          </p:cNvPr>
          <p:cNvSpPr/>
          <p:nvPr/>
        </p:nvSpPr>
        <p:spPr>
          <a:xfrm flipH="1">
            <a:off x="-1430861" y="1666754"/>
            <a:ext cx="4228101" cy="5417289"/>
          </a:xfrm>
          <a:custGeom>
            <a:avLst/>
            <a:gdLst/>
            <a:ahLst/>
            <a:cxnLst/>
            <a:rect l="l" t="t" r="r" b="b"/>
            <a:pathLst>
              <a:path w="6862199" h="10892380" extrusionOk="0">
                <a:moveTo>
                  <a:pt x="6862199" y="0"/>
                </a:moveTo>
                <a:lnTo>
                  <a:pt x="0" y="0"/>
                </a:lnTo>
                <a:lnTo>
                  <a:pt x="0" y="10892380"/>
                </a:lnTo>
                <a:lnTo>
                  <a:pt x="6862199" y="10892380"/>
                </a:lnTo>
                <a:lnTo>
                  <a:pt x="6862199" y="0"/>
                </a:lnTo>
                <a:close/>
              </a:path>
            </a:pathLst>
          </a:custGeom>
          <a:blipFill rotWithShape="1">
            <a:blip r:embed="rId4">
              <a:alphaModFix amt="67000"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292;p19">
            <a:extLst>
              <a:ext uri="{FF2B5EF4-FFF2-40B4-BE49-F238E27FC236}">
                <a16:creationId xmlns:a16="http://schemas.microsoft.com/office/drawing/2014/main" id="{112D87A5-4114-7FAE-D694-B98BBB25C424}"/>
              </a:ext>
            </a:extLst>
          </p:cNvPr>
          <p:cNvSpPr/>
          <p:nvPr/>
        </p:nvSpPr>
        <p:spPr>
          <a:xfrm>
            <a:off x="-914400" y="5372469"/>
            <a:ext cx="13723475" cy="1980105"/>
          </a:xfrm>
          <a:custGeom>
            <a:avLst/>
            <a:gdLst/>
            <a:ahLst/>
            <a:cxnLst/>
            <a:rect l="l" t="t" r="r" b="b"/>
            <a:pathLst>
              <a:path w="20585212" h="8229600" extrusionOk="0">
                <a:moveTo>
                  <a:pt x="0" y="0"/>
                </a:moveTo>
                <a:lnTo>
                  <a:pt x="20585212" y="0"/>
                </a:lnTo>
                <a:lnTo>
                  <a:pt x="2058521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293;p19">
            <a:extLst>
              <a:ext uri="{FF2B5EF4-FFF2-40B4-BE49-F238E27FC236}">
                <a16:creationId xmlns:a16="http://schemas.microsoft.com/office/drawing/2014/main" id="{C514514C-3161-A2AD-5FDB-26886A398F23}"/>
              </a:ext>
            </a:extLst>
          </p:cNvPr>
          <p:cNvSpPr txBox="1"/>
          <p:nvPr/>
        </p:nvSpPr>
        <p:spPr>
          <a:xfrm>
            <a:off x="4275167" y="1831339"/>
            <a:ext cx="4005331" cy="249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TRAO ĐỔI VỀ CÂU CHUYỆN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6" name="Google Shape;294;p19" descr="removed">
            <a:extLst>
              <a:ext uri="{FF2B5EF4-FFF2-40B4-BE49-F238E27FC236}">
                <a16:creationId xmlns:a16="http://schemas.microsoft.com/office/drawing/2014/main" id="{F37524EF-D1DE-F71D-570B-1B57B984620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45071" y="3559487"/>
            <a:ext cx="5147251" cy="43705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95;p19">
            <a:extLst>
              <a:ext uri="{FF2B5EF4-FFF2-40B4-BE49-F238E27FC236}">
                <a16:creationId xmlns:a16="http://schemas.microsoft.com/office/drawing/2014/main" id="{A4A9B79F-4FB9-8C8E-46AE-32C867422AA8}"/>
              </a:ext>
            </a:extLst>
          </p:cNvPr>
          <p:cNvSpPr/>
          <p:nvPr/>
        </p:nvSpPr>
        <p:spPr>
          <a:xfrm flipH="1">
            <a:off x="997945" y="2993577"/>
            <a:ext cx="2614439" cy="3310363"/>
          </a:xfrm>
          <a:custGeom>
            <a:avLst/>
            <a:gdLst/>
            <a:ahLst/>
            <a:cxnLst/>
            <a:rect l="l" t="t" r="r" b="b"/>
            <a:pathLst>
              <a:path w="835518" h="1310617" extrusionOk="0">
                <a:moveTo>
                  <a:pt x="0" y="0"/>
                </a:moveTo>
                <a:lnTo>
                  <a:pt x="835519" y="0"/>
                </a:lnTo>
                <a:lnTo>
                  <a:pt x="835519" y="1310617"/>
                </a:lnTo>
                <a:lnTo>
                  <a:pt x="0" y="13106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478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00;p20">
            <a:extLst>
              <a:ext uri="{FF2B5EF4-FFF2-40B4-BE49-F238E27FC236}">
                <a16:creationId xmlns:a16="http://schemas.microsoft.com/office/drawing/2014/main" id="{CC51771B-0112-67A2-6F08-05B4ED48128D}"/>
              </a:ext>
            </a:extLst>
          </p:cNvPr>
          <p:cNvSpPr/>
          <p:nvPr/>
        </p:nvSpPr>
        <p:spPr>
          <a:xfrm>
            <a:off x="9218801" y="1143000"/>
            <a:ext cx="4574800" cy="5916793"/>
          </a:xfrm>
          <a:custGeom>
            <a:avLst/>
            <a:gdLst/>
            <a:ahLst/>
            <a:cxnLst/>
            <a:rect l="l" t="t" r="r" b="b"/>
            <a:pathLst>
              <a:path w="6862199" h="10892380" extrusionOk="0">
                <a:moveTo>
                  <a:pt x="0" y="0"/>
                </a:moveTo>
                <a:lnTo>
                  <a:pt x="6862200" y="0"/>
                </a:lnTo>
                <a:lnTo>
                  <a:pt x="6862200" y="10892380"/>
                </a:lnTo>
                <a:lnTo>
                  <a:pt x="0" y="108923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7000"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301;p20">
            <a:extLst>
              <a:ext uri="{FF2B5EF4-FFF2-40B4-BE49-F238E27FC236}">
                <a16:creationId xmlns:a16="http://schemas.microsoft.com/office/drawing/2014/main" id="{305103DF-ED12-23A1-4F8A-E2CCFA34078C}"/>
              </a:ext>
            </a:extLst>
          </p:cNvPr>
          <p:cNvSpPr/>
          <p:nvPr/>
        </p:nvSpPr>
        <p:spPr>
          <a:xfrm>
            <a:off x="-1708643" y="5166488"/>
            <a:ext cx="14935912" cy="2722623"/>
          </a:xfrm>
          <a:custGeom>
            <a:avLst/>
            <a:gdLst/>
            <a:ahLst/>
            <a:cxnLst/>
            <a:rect l="l" t="t" r="r" b="b"/>
            <a:pathLst>
              <a:path w="20923837" h="8364976" extrusionOk="0">
                <a:moveTo>
                  <a:pt x="0" y="0"/>
                </a:moveTo>
                <a:lnTo>
                  <a:pt x="20923837" y="0"/>
                </a:lnTo>
                <a:lnTo>
                  <a:pt x="20923837" y="8364976"/>
                </a:lnTo>
                <a:lnTo>
                  <a:pt x="0" y="83649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302;p20">
            <a:extLst>
              <a:ext uri="{FF2B5EF4-FFF2-40B4-BE49-F238E27FC236}">
                <a16:creationId xmlns:a16="http://schemas.microsoft.com/office/drawing/2014/main" id="{DDC55903-3088-0DEE-02EA-63166AACCCA8}"/>
              </a:ext>
            </a:extLst>
          </p:cNvPr>
          <p:cNvSpPr/>
          <p:nvPr/>
        </p:nvSpPr>
        <p:spPr>
          <a:xfrm>
            <a:off x="0" y="1739409"/>
            <a:ext cx="4574800" cy="678793"/>
          </a:xfrm>
          <a:prstGeom prst="homePlate">
            <a:avLst>
              <a:gd name="adj" fmla="val 50000"/>
            </a:avLst>
          </a:prstGeom>
          <a:solidFill>
            <a:srgbClr val="FFFFFF"/>
          </a:solidFill>
          <a:ln w="9525" cap="flat" cmpd="sng">
            <a:solidFill>
              <a:srgbClr val="C3D5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THẢO LUẬN NHÓM ĐÔI</a:t>
            </a:r>
            <a:endParaRPr kumimoji="0" sz="22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303;p20">
            <a:extLst>
              <a:ext uri="{FF2B5EF4-FFF2-40B4-BE49-F238E27FC236}">
                <a16:creationId xmlns:a16="http://schemas.microsoft.com/office/drawing/2014/main" id="{79F36D72-DFA7-4FAE-CDC1-3634DD0938C8}"/>
              </a:ext>
            </a:extLst>
          </p:cNvPr>
          <p:cNvSpPr/>
          <p:nvPr/>
        </p:nvSpPr>
        <p:spPr>
          <a:xfrm>
            <a:off x="4180272" y="3529416"/>
            <a:ext cx="4574800" cy="2998384"/>
          </a:xfrm>
          <a:custGeom>
            <a:avLst/>
            <a:gdLst/>
            <a:ahLst/>
            <a:cxnLst/>
            <a:rect l="l" t="t" r="r" b="b"/>
            <a:pathLst>
              <a:path w="1425193" h="1001198" extrusionOk="0">
                <a:moveTo>
                  <a:pt x="0" y="0"/>
                </a:moveTo>
                <a:lnTo>
                  <a:pt x="1425193" y="0"/>
                </a:lnTo>
                <a:lnTo>
                  <a:pt x="1425193" y="1001198"/>
                </a:lnTo>
                <a:lnTo>
                  <a:pt x="0" y="10011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Google Shape;304;p20">
            <a:extLst>
              <a:ext uri="{FF2B5EF4-FFF2-40B4-BE49-F238E27FC236}">
                <a16:creationId xmlns:a16="http://schemas.microsoft.com/office/drawing/2014/main" id="{8DEC5608-9DEF-ACEC-2DDE-F940A001D751}"/>
              </a:ext>
            </a:extLst>
          </p:cNvPr>
          <p:cNvSpPr/>
          <p:nvPr/>
        </p:nvSpPr>
        <p:spPr>
          <a:xfrm>
            <a:off x="146789" y="2743489"/>
            <a:ext cx="4281221" cy="2072048"/>
          </a:xfrm>
          <a:prstGeom prst="wedgeEllipseCallout">
            <a:avLst>
              <a:gd name="adj1" fmla="val 50174"/>
              <a:gd name="adj2" fmla="val 33763"/>
            </a:avLst>
          </a:prstGeom>
          <a:solidFill>
            <a:srgbClr val="FFFFFF"/>
          </a:solidFill>
          <a:ln w="25400" cap="flat" cmpd="sng">
            <a:solidFill>
              <a:srgbClr val="C3D5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1680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a. Hành động  của cậu bé Rai-ân có </a:t>
            </a:r>
            <a:b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</a:b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ý nghĩa như thế nào?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Google Shape;305;p20">
            <a:extLst>
              <a:ext uri="{FF2B5EF4-FFF2-40B4-BE49-F238E27FC236}">
                <a16:creationId xmlns:a16="http://schemas.microsoft.com/office/drawing/2014/main" id="{37F3906F-0380-30E9-1EA7-1E998B65639B}"/>
              </a:ext>
            </a:extLst>
          </p:cNvPr>
          <p:cNvSpPr/>
          <p:nvPr/>
        </p:nvSpPr>
        <p:spPr>
          <a:xfrm>
            <a:off x="7339263" y="1959759"/>
            <a:ext cx="4466483" cy="1569657"/>
          </a:xfrm>
          <a:prstGeom prst="wedgeEllipseCallout">
            <a:avLst>
              <a:gd name="adj1" fmla="val -47886"/>
              <a:gd name="adj2" fmla="val 45661"/>
            </a:avLst>
          </a:prstGeom>
          <a:solidFill>
            <a:srgbClr val="FFFFFF"/>
          </a:solidFill>
          <a:ln w="25400" cap="flat" cmpd="sng">
            <a:solidFill>
              <a:srgbClr val="C3D5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1680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b. Em thích điều gì ở </a:t>
            </a:r>
            <a:b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</a:b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tính cách của Rai-ân?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4547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10;p21">
            <a:extLst>
              <a:ext uri="{FF2B5EF4-FFF2-40B4-BE49-F238E27FC236}">
                <a16:creationId xmlns:a16="http://schemas.microsoft.com/office/drawing/2014/main" id="{9EC37353-0CD4-2B98-AFE5-19E28AF3D805}"/>
              </a:ext>
            </a:extLst>
          </p:cNvPr>
          <p:cNvSpPr/>
          <p:nvPr/>
        </p:nvSpPr>
        <p:spPr>
          <a:xfrm>
            <a:off x="9218802" y="1024759"/>
            <a:ext cx="4449902" cy="6035034"/>
          </a:xfrm>
          <a:custGeom>
            <a:avLst/>
            <a:gdLst/>
            <a:ahLst/>
            <a:cxnLst/>
            <a:rect l="l" t="t" r="r" b="b"/>
            <a:pathLst>
              <a:path w="6862199" h="10892380" extrusionOk="0">
                <a:moveTo>
                  <a:pt x="0" y="0"/>
                </a:moveTo>
                <a:lnTo>
                  <a:pt x="6862200" y="0"/>
                </a:lnTo>
                <a:lnTo>
                  <a:pt x="6862200" y="10892380"/>
                </a:lnTo>
                <a:lnTo>
                  <a:pt x="0" y="108923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7000"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311;p21">
            <a:extLst>
              <a:ext uri="{FF2B5EF4-FFF2-40B4-BE49-F238E27FC236}">
                <a16:creationId xmlns:a16="http://schemas.microsoft.com/office/drawing/2014/main" id="{27165AD4-0CEB-95D3-FBB8-7A815AC3AA6C}"/>
              </a:ext>
            </a:extLst>
          </p:cNvPr>
          <p:cNvSpPr/>
          <p:nvPr/>
        </p:nvSpPr>
        <p:spPr>
          <a:xfrm>
            <a:off x="-1219912" y="5177866"/>
            <a:ext cx="14888615" cy="2725416"/>
          </a:xfrm>
          <a:custGeom>
            <a:avLst/>
            <a:gdLst/>
            <a:ahLst/>
            <a:cxnLst/>
            <a:rect l="l" t="t" r="r" b="b"/>
            <a:pathLst>
              <a:path w="20923837" h="8364976" extrusionOk="0">
                <a:moveTo>
                  <a:pt x="0" y="0"/>
                </a:moveTo>
                <a:lnTo>
                  <a:pt x="20923837" y="0"/>
                </a:lnTo>
                <a:lnTo>
                  <a:pt x="20923837" y="8364976"/>
                </a:lnTo>
                <a:lnTo>
                  <a:pt x="0" y="83649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312;p21">
            <a:extLst>
              <a:ext uri="{FF2B5EF4-FFF2-40B4-BE49-F238E27FC236}">
                <a16:creationId xmlns:a16="http://schemas.microsoft.com/office/drawing/2014/main" id="{2B63C5C4-3120-81B4-DD26-2672F868EF47}"/>
              </a:ext>
            </a:extLst>
          </p:cNvPr>
          <p:cNvSpPr txBox="1"/>
          <p:nvPr/>
        </p:nvSpPr>
        <p:spPr>
          <a:xfrm>
            <a:off x="591818" y="2848123"/>
            <a:ext cx="6646812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19" marR="0" lvl="0" indent="-381019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Noto Sans Symbols"/>
              <a:buChar char="✔"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Hành động của Rai-ân thể hiện lòng nhân ái.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  <a:p>
            <a:pPr marL="381019" marR="0" lvl="0" indent="-381019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Noto Sans Symbols"/>
              <a:buChar char="✔"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Hành động của Rai-ân như một lời kêu gọi </a:t>
            </a:r>
            <a:b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</a:b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sự quan tâm và giúp đỡ những người gặp </a:t>
            </a:r>
            <a:b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</a:b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khó khăn ở khắp nơi trên thế giới...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313;p21">
            <a:extLst>
              <a:ext uri="{FF2B5EF4-FFF2-40B4-BE49-F238E27FC236}">
                <a16:creationId xmlns:a16="http://schemas.microsoft.com/office/drawing/2014/main" id="{4CABDFEB-0EBD-CFFD-D0A1-1975946A428C}"/>
              </a:ext>
            </a:extLst>
          </p:cNvPr>
          <p:cNvSpPr/>
          <p:nvPr/>
        </p:nvSpPr>
        <p:spPr>
          <a:xfrm>
            <a:off x="0" y="1757935"/>
            <a:ext cx="3200399" cy="536903"/>
          </a:xfrm>
          <a:prstGeom prst="homePlate">
            <a:avLst>
              <a:gd name="adj" fmla="val 50000"/>
            </a:avLst>
          </a:prstGeom>
          <a:solidFill>
            <a:srgbClr val="FFFFFF"/>
          </a:solidFill>
          <a:ln w="9525" cap="flat" cmpd="sng">
            <a:solidFill>
              <a:srgbClr val="C3D5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Gợi ý trả lời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Google Shape;314;p21">
            <a:extLst>
              <a:ext uri="{FF2B5EF4-FFF2-40B4-BE49-F238E27FC236}">
                <a16:creationId xmlns:a16="http://schemas.microsoft.com/office/drawing/2014/main" id="{1BA1A225-6FE8-8AD1-2766-6EB9F0962C88}"/>
              </a:ext>
            </a:extLst>
          </p:cNvPr>
          <p:cNvSpPr/>
          <p:nvPr/>
        </p:nvSpPr>
        <p:spPr>
          <a:xfrm>
            <a:off x="7331307" y="1757935"/>
            <a:ext cx="4449902" cy="1850983"/>
          </a:xfrm>
          <a:prstGeom prst="wedgeEllipseCallout">
            <a:avLst>
              <a:gd name="adj1" fmla="val 8684"/>
              <a:gd name="adj2" fmla="val 65079"/>
            </a:avLst>
          </a:prstGeom>
          <a:solidFill>
            <a:srgbClr val="FFFFFF"/>
          </a:solidFill>
          <a:ln w="25400" cap="flat" cmpd="sng">
            <a:solidFill>
              <a:srgbClr val="C3D5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1680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a. Hành động  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của cậu bé Rai-ân có ý nghĩa như thế nào?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Google Shape;315;p21">
            <a:extLst>
              <a:ext uri="{FF2B5EF4-FFF2-40B4-BE49-F238E27FC236}">
                <a16:creationId xmlns:a16="http://schemas.microsoft.com/office/drawing/2014/main" id="{A633C773-6106-F33C-4B32-FF0007190B66}"/>
              </a:ext>
            </a:extLst>
          </p:cNvPr>
          <p:cNvSpPr/>
          <p:nvPr/>
        </p:nvSpPr>
        <p:spPr>
          <a:xfrm>
            <a:off x="8006219" y="3562558"/>
            <a:ext cx="3774990" cy="3295442"/>
          </a:xfrm>
          <a:custGeom>
            <a:avLst/>
            <a:gdLst/>
            <a:ahLst/>
            <a:cxnLst/>
            <a:rect l="l" t="t" r="r" b="b"/>
            <a:pathLst>
              <a:path w="1354484" h="1383891" extrusionOk="0">
                <a:moveTo>
                  <a:pt x="0" y="0"/>
                </a:moveTo>
                <a:lnTo>
                  <a:pt x="1354484" y="0"/>
                </a:lnTo>
                <a:lnTo>
                  <a:pt x="1354484" y="1383892"/>
                </a:lnTo>
                <a:lnTo>
                  <a:pt x="0" y="13838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2200">
              <a:latin typeface="+mn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644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20;p22">
            <a:extLst>
              <a:ext uri="{FF2B5EF4-FFF2-40B4-BE49-F238E27FC236}">
                <a16:creationId xmlns:a16="http://schemas.microsoft.com/office/drawing/2014/main" id="{4E4C48E1-77DA-0E7B-E8F8-5B7F54DA9792}"/>
              </a:ext>
            </a:extLst>
          </p:cNvPr>
          <p:cNvSpPr/>
          <p:nvPr/>
        </p:nvSpPr>
        <p:spPr>
          <a:xfrm>
            <a:off x="9565642" y="1143000"/>
            <a:ext cx="4224308" cy="5916793"/>
          </a:xfrm>
          <a:custGeom>
            <a:avLst/>
            <a:gdLst/>
            <a:ahLst/>
            <a:cxnLst/>
            <a:rect l="l" t="t" r="r" b="b"/>
            <a:pathLst>
              <a:path w="6862199" h="10892380" extrusionOk="0">
                <a:moveTo>
                  <a:pt x="0" y="0"/>
                </a:moveTo>
                <a:lnTo>
                  <a:pt x="6862200" y="0"/>
                </a:lnTo>
                <a:lnTo>
                  <a:pt x="6862200" y="10892380"/>
                </a:lnTo>
                <a:lnTo>
                  <a:pt x="0" y="108923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7000"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321;p22">
            <a:extLst>
              <a:ext uri="{FF2B5EF4-FFF2-40B4-BE49-F238E27FC236}">
                <a16:creationId xmlns:a16="http://schemas.microsoft.com/office/drawing/2014/main" id="{5232C776-6F03-091B-332A-04ECDB4ADD6B}"/>
              </a:ext>
            </a:extLst>
          </p:cNvPr>
          <p:cNvSpPr/>
          <p:nvPr/>
        </p:nvSpPr>
        <p:spPr>
          <a:xfrm>
            <a:off x="-1219912" y="5177865"/>
            <a:ext cx="14841319" cy="2837969"/>
          </a:xfrm>
          <a:custGeom>
            <a:avLst/>
            <a:gdLst/>
            <a:ahLst/>
            <a:cxnLst/>
            <a:rect l="l" t="t" r="r" b="b"/>
            <a:pathLst>
              <a:path w="20923837" h="8364976" extrusionOk="0">
                <a:moveTo>
                  <a:pt x="0" y="0"/>
                </a:moveTo>
                <a:lnTo>
                  <a:pt x="20923837" y="0"/>
                </a:lnTo>
                <a:lnTo>
                  <a:pt x="20923837" y="8364976"/>
                </a:lnTo>
                <a:lnTo>
                  <a:pt x="0" y="83649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322;p22">
            <a:extLst>
              <a:ext uri="{FF2B5EF4-FFF2-40B4-BE49-F238E27FC236}">
                <a16:creationId xmlns:a16="http://schemas.microsoft.com/office/drawing/2014/main" id="{6BFEBD2C-1C7B-5823-73DE-8A729B436EF5}"/>
              </a:ext>
            </a:extLst>
          </p:cNvPr>
          <p:cNvSpPr txBox="1"/>
          <p:nvPr/>
        </p:nvSpPr>
        <p:spPr>
          <a:xfrm>
            <a:off x="960279" y="2733877"/>
            <a:ext cx="7229041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19" marR="0" lvl="0" indent="-381019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Noto Sans Symbols"/>
              <a:buChar char="✔"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Thích lòng nhân ái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  <a:p>
            <a:pPr marL="381019" marR="0" lvl="0" indent="-381019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Noto Sans Symbols"/>
              <a:buChar char="✔"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Thích tính kiên trì 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  <a:p>
            <a:pPr marL="381019" marR="0" lvl="0" indent="-381019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Noto Sans Symbols"/>
              <a:buChar char="✔"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Thích sự chăm chỉ 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  <a:p>
            <a:pPr marL="381019" marR="0" lvl="0" indent="-381019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Noto Sans Symbols"/>
              <a:buChar char="✔"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Thích sự kiên định, quyết tâm theo đuổi ước mơ....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323;p22">
            <a:extLst>
              <a:ext uri="{FF2B5EF4-FFF2-40B4-BE49-F238E27FC236}">
                <a16:creationId xmlns:a16="http://schemas.microsoft.com/office/drawing/2014/main" id="{BFC26C3E-4863-A26D-4D5D-EC8AAB3D996E}"/>
              </a:ext>
            </a:extLst>
          </p:cNvPr>
          <p:cNvSpPr/>
          <p:nvPr/>
        </p:nvSpPr>
        <p:spPr>
          <a:xfrm>
            <a:off x="0" y="1793635"/>
            <a:ext cx="3484178" cy="647262"/>
          </a:xfrm>
          <a:prstGeom prst="homePlate">
            <a:avLst>
              <a:gd name="adj" fmla="val 50000"/>
            </a:avLst>
          </a:prstGeom>
          <a:solidFill>
            <a:srgbClr val="FFFFFF"/>
          </a:solidFill>
          <a:ln w="9525" cap="flat" cmpd="sng">
            <a:solidFill>
              <a:srgbClr val="C3D5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Gợi ý trả lời</a:t>
            </a:r>
            <a:endParaRPr kumimoji="0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Google Shape;324;p22">
            <a:extLst>
              <a:ext uri="{FF2B5EF4-FFF2-40B4-BE49-F238E27FC236}">
                <a16:creationId xmlns:a16="http://schemas.microsoft.com/office/drawing/2014/main" id="{B8D1750F-C7DF-7C9D-1929-6C1F0F04057B}"/>
              </a:ext>
            </a:extLst>
          </p:cNvPr>
          <p:cNvSpPr/>
          <p:nvPr/>
        </p:nvSpPr>
        <p:spPr>
          <a:xfrm>
            <a:off x="7102997" y="1368392"/>
            <a:ext cx="4574799" cy="1835217"/>
          </a:xfrm>
          <a:prstGeom prst="wedgeEllipseCallout">
            <a:avLst>
              <a:gd name="adj1" fmla="val 13869"/>
              <a:gd name="adj2" fmla="val 66197"/>
            </a:avLst>
          </a:prstGeom>
          <a:solidFill>
            <a:srgbClr val="FFFFFF"/>
          </a:solidFill>
          <a:ln w="25400" cap="flat" cmpd="sng">
            <a:solidFill>
              <a:srgbClr val="C3D5A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1680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b. Em thích điều gì ở tính cách của Rai-ân?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Google Shape;325;p22">
            <a:extLst>
              <a:ext uri="{FF2B5EF4-FFF2-40B4-BE49-F238E27FC236}">
                <a16:creationId xmlns:a16="http://schemas.microsoft.com/office/drawing/2014/main" id="{2D362A42-E77C-BB7C-05AD-8452D5BDAC4F}"/>
              </a:ext>
            </a:extLst>
          </p:cNvPr>
          <p:cNvSpPr/>
          <p:nvPr/>
        </p:nvSpPr>
        <p:spPr>
          <a:xfrm>
            <a:off x="7995238" y="3429000"/>
            <a:ext cx="3583305" cy="3614285"/>
          </a:xfrm>
          <a:custGeom>
            <a:avLst/>
            <a:gdLst/>
            <a:ahLst/>
            <a:cxnLst/>
            <a:rect l="l" t="t" r="r" b="b"/>
            <a:pathLst>
              <a:path w="1354484" h="1383891" extrusionOk="0">
                <a:moveTo>
                  <a:pt x="0" y="0"/>
                </a:moveTo>
                <a:lnTo>
                  <a:pt x="1354484" y="0"/>
                </a:lnTo>
                <a:lnTo>
                  <a:pt x="1354484" y="1383892"/>
                </a:lnTo>
                <a:lnTo>
                  <a:pt x="0" y="13838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131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ck of books with a magnifying glass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8C4B049E-474A-6748-4364-E5904F8265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1739" y="3009672"/>
            <a:ext cx="2848522" cy="15794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0;p23">
            <a:extLst>
              <a:ext uri="{FF2B5EF4-FFF2-40B4-BE49-F238E27FC236}">
                <a16:creationId xmlns:a16="http://schemas.microsoft.com/office/drawing/2014/main" id="{E7FC796C-19A2-8B21-6664-83FCB92837B0}"/>
              </a:ext>
            </a:extLst>
          </p:cNvPr>
          <p:cNvSpPr/>
          <p:nvPr/>
        </p:nvSpPr>
        <p:spPr>
          <a:xfrm rot="2360871">
            <a:off x="494417" y="1905892"/>
            <a:ext cx="3131624" cy="3046216"/>
          </a:xfrm>
          <a:custGeom>
            <a:avLst/>
            <a:gdLst/>
            <a:ahLst/>
            <a:cxnLst/>
            <a:rect l="l" t="t" r="r" b="b"/>
            <a:pathLst>
              <a:path w="4697436" h="4569324" extrusionOk="0">
                <a:moveTo>
                  <a:pt x="0" y="0"/>
                </a:moveTo>
                <a:lnTo>
                  <a:pt x="4697436" y="0"/>
                </a:lnTo>
                <a:lnTo>
                  <a:pt x="4697436" y="4569324"/>
                </a:lnTo>
                <a:lnTo>
                  <a:pt x="0" y="45693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grpSp>
        <p:nvGrpSpPr>
          <p:cNvPr id="3" name="Google Shape;332;p23">
            <a:extLst>
              <a:ext uri="{FF2B5EF4-FFF2-40B4-BE49-F238E27FC236}">
                <a16:creationId xmlns:a16="http://schemas.microsoft.com/office/drawing/2014/main" id="{8AA8A646-FA76-96F8-80CC-2434AA3FF59E}"/>
              </a:ext>
            </a:extLst>
          </p:cNvPr>
          <p:cNvGrpSpPr/>
          <p:nvPr/>
        </p:nvGrpSpPr>
        <p:grpSpPr>
          <a:xfrm>
            <a:off x="2898921" y="2468035"/>
            <a:ext cx="6891465" cy="4576974"/>
            <a:chOff x="3922712" y="2312202"/>
            <a:chExt cx="10442573" cy="8184368"/>
          </a:xfrm>
        </p:grpSpPr>
        <p:sp>
          <p:nvSpPr>
            <p:cNvPr id="4" name="Google Shape;333;p23">
              <a:extLst>
                <a:ext uri="{FF2B5EF4-FFF2-40B4-BE49-F238E27FC236}">
                  <a16:creationId xmlns:a16="http://schemas.microsoft.com/office/drawing/2014/main" id="{9D2ECE6F-372F-4531-C99C-3555416AC54B}"/>
                </a:ext>
              </a:extLst>
            </p:cNvPr>
            <p:cNvSpPr/>
            <p:nvPr/>
          </p:nvSpPr>
          <p:spPr>
            <a:xfrm>
              <a:off x="3922712" y="2312202"/>
              <a:ext cx="10442573" cy="8184368"/>
            </a:xfrm>
            <a:custGeom>
              <a:avLst/>
              <a:gdLst/>
              <a:ahLst/>
              <a:cxnLst/>
              <a:rect l="l" t="t" r="r" b="b"/>
              <a:pathLst>
                <a:path w="1638271" h="1283995" extrusionOk="0">
                  <a:moveTo>
                    <a:pt x="0" y="0"/>
                  </a:moveTo>
                  <a:lnTo>
                    <a:pt x="1638272" y="0"/>
                  </a:lnTo>
                  <a:lnTo>
                    <a:pt x="1638272" y="1283995"/>
                  </a:lnTo>
                  <a:lnTo>
                    <a:pt x="0" y="12839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0950" tIns="30467" rIns="60950" bIns="30467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5" name="Google Shape;334;p23">
              <a:extLst>
                <a:ext uri="{FF2B5EF4-FFF2-40B4-BE49-F238E27FC236}">
                  <a16:creationId xmlns:a16="http://schemas.microsoft.com/office/drawing/2014/main" id="{5BFD1CBA-2C31-751E-D7C1-105A7A371B52}"/>
                </a:ext>
              </a:extLst>
            </p:cNvPr>
            <p:cNvSpPr txBox="1"/>
            <p:nvPr/>
          </p:nvSpPr>
          <p:spPr>
            <a:xfrm>
              <a:off x="6591298" y="3235496"/>
              <a:ext cx="5105399" cy="20912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</a:rPr>
                <a:t>Chuẩn bị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</a:rPr>
                <a:t>B</a:t>
              </a: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</a:rPr>
                <a:t>ài đọc 2</a:t>
              </a: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</a:rPr>
                <a:t>: </a:t>
              </a:r>
              <a:r>
                <a:rPr kumimoji="0" lang="vi-VN" sz="2400" b="1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</a:rPr>
                <a:t>Buổi học cuối cùng</a:t>
              </a:r>
              <a:endParaRPr kumimoji="0" sz="2400" b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endParaRPr>
            </a:p>
          </p:txBody>
        </p:sp>
      </p:grpSp>
      <p:sp>
        <p:nvSpPr>
          <p:cNvPr id="6" name="Google Shape;330;p23">
            <a:extLst>
              <a:ext uri="{FF2B5EF4-FFF2-40B4-BE49-F238E27FC236}">
                <a16:creationId xmlns:a16="http://schemas.microsoft.com/office/drawing/2014/main" id="{B232C23D-2397-145B-71F2-DD5A1748F0A7}"/>
              </a:ext>
            </a:extLst>
          </p:cNvPr>
          <p:cNvSpPr/>
          <p:nvPr/>
        </p:nvSpPr>
        <p:spPr>
          <a:xfrm rot="2360871">
            <a:off x="8876418" y="1802019"/>
            <a:ext cx="3131624" cy="3046216"/>
          </a:xfrm>
          <a:custGeom>
            <a:avLst/>
            <a:gdLst/>
            <a:ahLst/>
            <a:cxnLst/>
            <a:rect l="l" t="t" r="r" b="b"/>
            <a:pathLst>
              <a:path w="4697436" h="4569324" extrusionOk="0">
                <a:moveTo>
                  <a:pt x="0" y="0"/>
                </a:moveTo>
                <a:lnTo>
                  <a:pt x="4697436" y="0"/>
                </a:lnTo>
                <a:lnTo>
                  <a:pt x="4697436" y="4569324"/>
                </a:lnTo>
                <a:lnTo>
                  <a:pt x="0" y="45693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343DE31A-F937-679E-1D1C-2449DBA2CD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134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9">
          <a:extLst>
            <a:ext uri="{FF2B5EF4-FFF2-40B4-BE49-F238E27FC236}">
              <a16:creationId xmlns:a16="http://schemas.microsoft.com/office/drawing/2014/main" id="{00CCC50A-AB54-1791-A198-B978C96E8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447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1;g2a9d76be811_0_2">
            <a:extLst>
              <a:ext uri="{FF2B5EF4-FFF2-40B4-BE49-F238E27FC236}">
                <a16:creationId xmlns:a16="http://schemas.microsoft.com/office/drawing/2014/main" id="{96701B2D-7124-B428-EADF-1104DFD276B0}"/>
              </a:ext>
            </a:extLst>
          </p:cNvPr>
          <p:cNvSpPr/>
          <p:nvPr/>
        </p:nvSpPr>
        <p:spPr>
          <a:xfrm>
            <a:off x="942072" y="1949495"/>
            <a:ext cx="3724522" cy="3279258"/>
          </a:xfrm>
          <a:custGeom>
            <a:avLst/>
            <a:gdLst/>
            <a:ahLst/>
            <a:cxnLst/>
            <a:rect l="l" t="t" r="r" b="b"/>
            <a:pathLst>
              <a:path w="6909937" h="6721484" extrusionOk="0">
                <a:moveTo>
                  <a:pt x="0" y="0"/>
                </a:moveTo>
                <a:lnTo>
                  <a:pt x="6909937" y="0"/>
                </a:lnTo>
                <a:lnTo>
                  <a:pt x="6909937" y="6721484"/>
                </a:lnTo>
                <a:lnTo>
                  <a:pt x="0" y="67214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112;g2a9d76be811_0_2">
            <a:extLst>
              <a:ext uri="{FF2B5EF4-FFF2-40B4-BE49-F238E27FC236}">
                <a16:creationId xmlns:a16="http://schemas.microsoft.com/office/drawing/2014/main" id="{87D132E5-3E8D-1F07-CF62-F721E9F37183}"/>
              </a:ext>
            </a:extLst>
          </p:cNvPr>
          <p:cNvSpPr/>
          <p:nvPr/>
        </p:nvSpPr>
        <p:spPr>
          <a:xfrm>
            <a:off x="-431806" y="5228753"/>
            <a:ext cx="13055611" cy="2693161"/>
          </a:xfrm>
          <a:custGeom>
            <a:avLst/>
            <a:gdLst/>
            <a:ahLst/>
            <a:cxnLst/>
            <a:rect l="l" t="t" r="r" b="b"/>
            <a:pathLst>
              <a:path w="23149316" h="9254683" extrusionOk="0">
                <a:moveTo>
                  <a:pt x="0" y="0"/>
                </a:moveTo>
                <a:lnTo>
                  <a:pt x="23149316" y="0"/>
                </a:lnTo>
                <a:lnTo>
                  <a:pt x="23149316" y="9254683"/>
                </a:lnTo>
                <a:lnTo>
                  <a:pt x="0" y="92546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4" name="Google Shape;113;g2a9d76be811_0_2">
            <a:extLst>
              <a:ext uri="{FF2B5EF4-FFF2-40B4-BE49-F238E27FC236}">
                <a16:creationId xmlns:a16="http://schemas.microsoft.com/office/drawing/2014/main" id="{A850BD47-4EBF-E598-7281-CABE59830FCB}"/>
              </a:ext>
            </a:extLst>
          </p:cNvPr>
          <p:cNvPicPr preferRelativeResize="0"/>
          <p:nvPr/>
        </p:nvPicPr>
        <p:blipFill>
          <a:blip r:embed="rId6"/>
          <a:srcRect/>
          <a:stretch/>
        </p:blipFill>
        <p:spPr>
          <a:xfrm>
            <a:off x="1762206" y="2761713"/>
            <a:ext cx="2608480" cy="3712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20;g2a9d76be811_0_2">
            <a:extLst>
              <a:ext uri="{FF2B5EF4-FFF2-40B4-BE49-F238E27FC236}">
                <a16:creationId xmlns:a16="http://schemas.microsoft.com/office/drawing/2014/main" id="{E42802C2-5947-7458-EC4F-05565CABB416}"/>
              </a:ext>
            </a:extLst>
          </p:cNvPr>
          <p:cNvSpPr txBox="1"/>
          <p:nvPr/>
        </p:nvSpPr>
        <p:spPr>
          <a:xfrm>
            <a:off x="4938849" y="1949495"/>
            <a:ext cx="6717400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Ở kì I, em đã được đọc </a:t>
            </a:r>
            <a:b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</a:b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câu chuyện về nhân vật nào ở châu Phi?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Google Shape;122;g2a9d76be811_0_2">
            <a:extLst>
              <a:ext uri="{FF2B5EF4-FFF2-40B4-BE49-F238E27FC236}">
                <a16:creationId xmlns:a16="http://schemas.microsoft.com/office/drawing/2014/main" id="{82674641-E95D-7402-D6E4-72B4304F1A73}"/>
              </a:ext>
            </a:extLst>
          </p:cNvPr>
          <p:cNvSpPr txBox="1"/>
          <p:nvPr/>
        </p:nvSpPr>
        <p:spPr>
          <a:xfrm>
            <a:off x="5920635" y="7761526"/>
            <a:ext cx="517862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Đáp án: Nhân vật Uy-li-am trong câu chuyện</a:t>
            </a:r>
            <a:r>
              <a:rPr lang="vi-VN" sz="2400" i="1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 Người thu gió</a:t>
            </a:r>
            <a:r>
              <a:rPr lang="vi-VN" sz="2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.</a:t>
            </a:r>
            <a:endParaRPr sz="24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95 0.11644 L -0.0194 -0.5300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ck of books with a magnifying glass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C78EC8A6-0265-2284-3D88-C876DFCB1E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1739" y="3009672"/>
            <a:ext cx="2848522" cy="15794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7;p4">
            <a:extLst>
              <a:ext uri="{FF2B5EF4-FFF2-40B4-BE49-F238E27FC236}">
                <a16:creationId xmlns:a16="http://schemas.microsoft.com/office/drawing/2014/main" id="{FAD6486B-8C75-2BA3-996B-A5F5A3DE1AF7}"/>
              </a:ext>
            </a:extLst>
          </p:cNvPr>
          <p:cNvSpPr/>
          <p:nvPr/>
        </p:nvSpPr>
        <p:spPr>
          <a:xfrm>
            <a:off x="9545735" y="1295400"/>
            <a:ext cx="3377847" cy="5764393"/>
          </a:xfrm>
          <a:custGeom>
            <a:avLst/>
            <a:gdLst/>
            <a:ahLst/>
            <a:cxnLst/>
            <a:rect l="l" t="t" r="r" b="b"/>
            <a:pathLst>
              <a:path w="6862199" h="10892380" extrusionOk="0">
                <a:moveTo>
                  <a:pt x="0" y="0"/>
                </a:moveTo>
                <a:lnTo>
                  <a:pt x="6862200" y="0"/>
                </a:lnTo>
                <a:lnTo>
                  <a:pt x="6862200" y="10892380"/>
                </a:lnTo>
                <a:lnTo>
                  <a:pt x="0" y="108923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7000"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138;p4">
            <a:extLst>
              <a:ext uri="{FF2B5EF4-FFF2-40B4-BE49-F238E27FC236}">
                <a16:creationId xmlns:a16="http://schemas.microsoft.com/office/drawing/2014/main" id="{E6A262A0-E75A-45A9-5F9F-6E19AD4B6F11}"/>
              </a:ext>
            </a:extLst>
          </p:cNvPr>
          <p:cNvSpPr/>
          <p:nvPr/>
        </p:nvSpPr>
        <p:spPr>
          <a:xfrm flipH="1">
            <a:off x="-1133131" y="1588181"/>
            <a:ext cx="3377847" cy="5764393"/>
          </a:xfrm>
          <a:custGeom>
            <a:avLst/>
            <a:gdLst/>
            <a:ahLst/>
            <a:cxnLst/>
            <a:rect l="l" t="t" r="r" b="b"/>
            <a:pathLst>
              <a:path w="6862199" h="10892380" extrusionOk="0">
                <a:moveTo>
                  <a:pt x="6862199" y="0"/>
                </a:moveTo>
                <a:lnTo>
                  <a:pt x="0" y="0"/>
                </a:lnTo>
                <a:lnTo>
                  <a:pt x="0" y="10892380"/>
                </a:lnTo>
                <a:lnTo>
                  <a:pt x="6862199" y="10892380"/>
                </a:lnTo>
                <a:lnTo>
                  <a:pt x="6862199" y="0"/>
                </a:lnTo>
                <a:close/>
              </a:path>
            </a:pathLst>
          </a:custGeom>
          <a:blipFill rotWithShape="1">
            <a:blip r:embed="rId4">
              <a:alphaModFix amt="67000"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139;p4">
            <a:extLst>
              <a:ext uri="{FF2B5EF4-FFF2-40B4-BE49-F238E27FC236}">
                <a16:creationId xmlns:a16="http://schemas.microsoft.com/office/drawing/2014/main" id="{D97E97C3-DC89-507B-5813-89561717941B}"/>
              </a:ext>
            </a:extLst>
          </p:cNvPr>
          <p:cNvSpPr/>
          <p:nvPr/>
        </p:nvSpPr>
        <p:spPr>
          <a:xfrm>
            <a:off x="-729356" y="5719119"/>
            <a:ext cx="13652938" cy="1687324"/>
          </a:xfrm>
          <a:custGeom>
            <a:avLst/>
            <a:gdLst/>
            <a:ahLst/>
            <a:cxnLst/>
            <a:rect l="l" t="t" r="r" b="b"/>
            <a:pathLst>
              <a:path w="20585212" h="8229600" extrusionOk="0">
                <a:moveTo>
                  <a:pt x="0" y="0"/>
                </a:moveTo>
                <a:lnTo>
                  <a:pt x="20585212" y="0"/>
                </a:lnTo>
                <a:lnTo>
                  <a:pt x="2058521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140;p4">
            <a:extLst>
              <a:ext uri="{FF2B5EF4-FFF2-40B4-BE49-F238E27FC236}">
                <a16:creationId xmlns:a16="http://schemas.microsoft.com/office/drawing/2014/main" id="{05D1CCD9-CC49-0055-F45F-692D87604683}"/>
              </a:ext>
            </a:extLst>
          </p:cNvPr>
          <p:cNvSpPr txBox="1"/>
          <p:nvPr/>
        </p:nvSpPr>
        <p:spPr>
          <a:xfrm>
            <a:off x="3904000" y="1308715"/>
            <a:ext cx="4384000" cy="33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NGHE 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KỂ CHUYỆN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6" name="Google Shape;141;p4" descr="removed">
            <a:extLst>
              <a:ext uri="{FF2B5EF4-FFF2-40B4-BE49-F238E27FC236}">
                <a16:creationId xmlns:a16="http://schemas.microsoft.com/office/drawing/2014/main" id="{F57A444A-95DD-1073-7191-577E46DA073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17009" y="3915233"/>
            <a:ext cx="3757477" cy="380487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42;p4">
            <a:extLst>
              <a:ext uri="{FF2B5EF4-FFF2-40B4-BE49-F238E27FC236}">
                <a16:creationId xmlns:a16="http://schemas.microsoft.com/office/drawing/2014/main" id="{4727D9E5-75C5-D95E-9E6A-ED6A295FF0D7}"/>
              </a:ext>
            </a:extLst>
          </p:cNvPr>
          <p:cNvSpPr/>
          <p:nvPr/>
        </p:nvSpPr>
        <p:spPr>
          <a:xfrm>
            <a:off x="724244" y="3128395"/>
            <a:ext cx="1520472" cy="3008614"/>
          </a:xfrm>
          <a:custGeom>
            <a:avLst/>
            <a:gdLst/>
            <a:ahLst/>
            <a:cxnLst/>
            <a:rect l="l" t="t" r="r" b="b"/>
            <a:pathLst>
              <a:path w="677732" h="1247360" extrusionOk="0">
                <a:moveTo>
                  <a:pt x="0" y="0"/>
                </a:moveTo>
                <a:lnTo>
                  <a:pt x="677733" y="0"/>
                </a:lnTo>
                <a:lnTo>
                  <a:pt x="677733" y="1247360"/>
                </a:lnTo>
                <a:lnTo>
                  <a:pt x="0" y="12473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7;p5">
            <a:extLst>
              <a:ext uri="{FF2B5EF4-FFF2-40B4-BE49-F238E27FC236}">
                <a16:creationId xmlns:a16="http://schemas.microsoft.com/office/drawing/2014/main" id="{01030298-E6F7-8FA6-24BE-4EDD21F48639}"/>
              </a:ext>
            </a:extLst>
          </p:cNvPr>
          <p:cNvSpPr/>
          <p:nvPr/>
        </p:nvSpPr>
        <p:spPr>
          <a:xfrm>
            <a:off x="10414001" y="1444525"/>
            <a:ext cx="2655613" cy="5083275"/>
          </a:xfrm>
          <a:custGeom>
            <a:avLst/>
            <a:gdLst/>
            <a:ahLst/>
            <a:cxnLst/>
            <a:rect l="l" t="t" r="r" b="b"/>
            <a:pathLst>
              <a:path w="6862199" h="10892380" extrusionOk="0">
                <a:moveTo>
                  <a:pt x="0" y="0"/>
                </a:moveTo>
                <a:lnTo>
                  <a:pt x="6862200" y="0"/>
                </a:lnTo>
                <a:lnTo>
                  <a:pt x="6862200" y="10892380"/>
                </a:lnTo>
                <a:lnTo>
                  <a:pt x="0" y="108923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7000"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148;p5">
            <a:extLst>
              <a:ext uri="{FF2B5EF4-FFF2-40B4-BE49-F238E27FC236}">
                <a16:creationId xmlns:a16="http://schemas.microsoft.com/office/drawing/2014/main" id="{AD0762C5-71CC-CDA0-E55D-39278EA94930}"/>
              </a:ext>
            </a:extLst>
          </p:cNvPr>
          <p:cNvSpPr/>
          <p:nvPr/>
        </p:nvSpPr>
        <p:spPr>
          <a:xfrm>
            <a:off x="-1219911" y="5342965"/>
            <a:ext cx="13580078" cy="2823573"/>
          </a:xfrm>
          <a:custGeom>
            <a:avLst/>
            <a:gdLst/>
            <a:ahLst/>
            <a:cxnLst/>
            <a:rect l="l" t="t" r="r" b="b"/>
            <a:pathLst>
              <a:path w="20923837" h="8364976" extrusionOk="0">
                <a:moveTo>
                  <a:pt x="0" y="0"/>
                </a:moveTo>
                <a:lnTo>
                  <a:pt x="20923837" y="0"/>
                </a:lnTo>
                <a:lnTo>
                  <a:pt x="20923837" y="8364976"/>
                </a:lnTo>
                <a:lnTo>
                  <a:pt x="0" y="83649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4" name="Google Shape;149;p5">
            <a:extLst>
              <a:ext uri="{FF2B5EF4-FFF2-40B4-BE49-F238E27FC236}">
                <a16:creationId xmlns:a16="http://schemas.microsoft.com/office/drawing/2014/main" id="{83E4736D-5D8A-B083-85A2-CDB5477993E6}"/>
              </a:ext>
            </a:extLst>
          </p:cNvPr>
          <p:cNvPicPr preferRelativeResize="0"/>
          <p:nvPr/>
        </p:nvPicPr>
        <p:blipFill>
          <a:blip r:embed="rId6"/>
          <a:srcRect/>
          <a:stretch/>
        </p:blipFill>
        <p:spPr>
          <a:xfrm flipH="1">
            <a:off x="171300" y="1634990"/>
            <a:ext cx="878746" cy="5952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50;p5">
            <a:extLst>
              <a:ext uri="{FF2B5EF4-FFF2-40B4-BE49-F238E27FC236}">
                <a16:creationId xmlns:a16="http://schemas.microsoft.com/office/drawing/2014/main" id="{3E19A6EE-F0E5-F5B0-6A62-6BDCE845626C}"/>
              </a:ext>
            </a:extLst>
          </p:cNvPr>
          <p:cNvSpPr txBox="1"/>
          <p:nvPr/>
        </p:nvSpPr>
        <p:spPr>
          <a:xfrm>
            <a:off x="726255" y="2218695"/>
            <a:ext cx="9380128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1. Rai-ân là một cậu bé người Ca-na-đa. Hồi em học lớp 1, cô giáo thường kể cho cả lớp nghe về các nước châu Phi: “Ở châu Phi, nhiều nơi không có nước sạch để dùng. Vì thế mà nhiều người </a:t>
            </a:r>
            <a:b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</a:b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đã chết vì sử dụng nguồn nước ô nhiễm.”. Nghe cô giáo kể, Rai-ân rất thương các bạn nhỏ ở châu Phi xa xôi. Cậu bé hạ quyết tâm tặng các bạn một giếng nước.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6" name="Google Shape;151;p5">
            <a:extLst>
              <a:ext uri="{FF2B5EF4-FFF2-40B4-BE49-F238E27FC236}">
                <a16:creationId xmlns:a16="http://schemas.microsoft.com/office/drawing/2014/main" id="{B492EB17-60D1-40B9-AC64-DE0EBB8D520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9876687" y="5004845"/>
            <a:ext cx="1934272" cy="18531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233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6;p6">
            <a:extLst>
              <a:ext uri="{FF2B5EF4-FFF2-40B4-BE49-F238E27FC236}">
                <a16:creationId xmlns:a16="http://schemas.microsoft.com/office/drawing/2014/main" id="{D0AF9034-5738-AF75-8B83-EF78C402801B}"/>
              </a:ext>
            </a:extLst>
          </p:cNvPr>
          <p:cNvSpPr/>
          <p:nvPr/>
        </p:nvSpPr>
        <p:spPr>
          <a:xfrm flipH="1">
            <a:off x="-992908" y="1560786"/>
            <a:ext cx="3993884" cy="5811829"/>
          </a:xfrm>
          <a:custGeom>
            <a:avLst/>
            <a:gdLst/>
            <a:ahLst/>
            <a:cxnLst/>
            <a:rect l="l" t="t" r="r" b="b"/>
            <a:pathLst>
              <a:path w="6862199" h="10892380" extrusionOk="0">
                <a:moveTo>
                  <a:pt x="6862200" y="0"/>
                </a:moveTo>
                <a:lnTo>
                  <a:pt x="0" y="0"/>
                </a:lnTo>
                <a:lnTo>
                  <a:pt x="0" y="10892380"/>
                </a:lnTo>
                <a:lnTo>
                  <a:pt x="6862200" y="10892380"/>
                </a:lnTo>
                <a:lnTo>
                  <a:pt x="6862200" y="0"/>
                </a:lnTo>
                <a:close/>
              </a:path>
            </a:pathLst>
          </a:custGeom>
          <a:blipFill rotWithShape="1">
            <a:blip r:embed="rId4">
              <a:alphaModFix amt="67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endParaRPr sz="2200"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57;p6">
            <a:extLst>
              <a:ext uri="{FF2B5EF4-FFF2-40B4-BE49-F238E27FC236}">
                <a16:creationId xmlns:a16="http://schemas.microsoft.com/office/drawing/2014/main" id="{72D6B713-4F67-7007-7B5E-F0537436BC28}"/>
              </a:ext>
            </a:extLst>
          </p:cNvPr>
          <p:cNvSpPr/>
          <p:nvPr/>
        </p:nvSpPr>
        <p:spPr>
          <a:xfrm>
            <a:off x="-230066" y="5376302"/>
            <a:ext cx="12652131" cy="3256687"/>
          </a:xfrm>
          <a:custGeom>
            <a:avLst/>
            <a:gdLst/>
            <a:ahLst/>
            <a:cxnLst/>
            <a:rect l="l" t="t" r="r" b="b"/>
            <a:pathLst>
              <a:path w="20923837" h="8364976" extrusionOk="0">
                <a:moveTo>
                  <a:pt x="0" y="0"/>
                </a:moveTo>
                <a:lnTo>
                  <a:pt x="20923837" y="0"/>
                </a:lnTo>
                <a:lnTo>
                  <a:pt x="20923837" y="8364976"/>
                </a:lnTo>
                <a:lnTo>
                  <a:pt x="0" y="83649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4" name="Google Shape;158;p6">
            <a:extLst>
              <a:ext uri="{FF2B5EF4-FFF2-40B4-BE49-F238E27FC236}">
                <a16:creationId xmlns:a16="http://schemas.microsoft.com/office/drawing/2014/main" id="{CAFE4DA3-6EE2-E3B3-9464-C71AF09B926F}"/>
              </a:ext>
            </a:extLst>
          </p:cNvPr>
          <p:cNvPicPr preferRelativeResize="0"/>
          <p:nvPr/>
        </p:nvPicPr>
        <p:blipFill>
          <a:blip r:embed="rId6"/>
          <a:srcRect/>
          <a:stretch/>
        </p:blipFill>
        <p:spPr>
          <a:xfrm>
            <a:off x="9850263" y="983517"/>
            <a:ext cx="1672441" cy="138736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59;p6">
            <a:extLst>
              <a:ext uri="{FF2B5EF4-FFF2-40B4-BE49-F238E27FC236}">
                <a16:creationId xmlns:a16="http://schemas.microsoft.com/office/drawing/2014/main" id="{C28C7321-7C1E-B574-3A73-C65286CB1FE0}"/>
              </a:ext>
            </a:extLst>
          </p:cNvPr>
          <p:cNvSpPr txBox="1"/>
          <p:nvPr/>
        </p:nvSpPr>
        <p:spPr>
          <a:xfrm>
            <a:off x="3990420" y="2641643"/>
            <a:ext cx="7442200" cy="2539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2. Rai-ân bắt đầu làm việc chăm chỉ và dành dụm </a:t>
            </a:r>
            <a:b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</a:b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số tiền mình kiếm được từ những việc nhỏ như </a:t>
            </a:r>
            <a:b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</a:b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thu gom rác cho tổ dân phố, tỉa cây cho hàng xóm,... Bốn tháng sau, Rai-ân tiết kiệm được 70 đô la và gửi cho quỹ quyên góp quốc tế.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6" name="Google Shape;160;p6">
            <a:extLst>
              <a:ext uri="{FF2B5EF4-FFF2-40B4-BE49-F238E27FC236}">
                <a16:creationId xmlns:a16="http://schemas.microsoft.com/office/drawing/2014/main" id="{EDAF012E-99B7-F327-E5FE-94F6407E8479}"/>
              </a:ext>
            </a:extLst>
          </p:cNvPr>
          <p:cNvPicPr preferRelativeResize="0"/>
          <p:nvPr/>
        </p:nvPicPr>
        <p:blipFill>
          <a:blip r:embed="rId6"/>
          <a:srcRect/>
          <a:stretch/>
        </p:blipFill>
        <p:spPr>
          <a:xfrm>
            <a:off x="5752435" y="1285819"/>
            <a:ext cx="1142180" cy="947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61;p6">
            <a:extLst>
              <a:ext uri="{FF2B5EF4-FFF2-40B4-BE49-F238E27FC236}">
                <a16:creationId xmlns:a16="http://schemas.microsoft.com/office/drawing/2014/main" id="{45F5A695-50A5-F3D9-0F25-2D1D285F2DA0}"/>
              </a:ext>
            </a:extLst>
          </p:cNvPr>
          <p:cNvPicPr preferRelativeResize="0"/>
          <p:nvPr/>
        </p:nvPicPr>
        <p:blipFill>
          <a:blip r:embed="rId6"/>
          <a:srcRect/>
          <a:stretch/>
        </p:blipFill>
        <p:spPr>
          <a:xfrm>
            <a:off x="8066679" y="1999319"/>
            <a:ext cx="611110" cy="506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62;p6">
            <a:extLst>
              <a:ext uri="{FF2B5EF4-FFF2-40B4-BE49-F238E27FC236}">
                <a16:creationId xmlns:a16="http://schemas.microsoft.com/office/drawing/2014/main" id="{912B5066-A4DE-D5E2-FCAA-F70E0CE539E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345313" y="3715281"/>
            <a:ext cx="3491994" cy="3256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830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8;p7">
            <a:extLst>
              <a:ext uri="{FF2B5EF4-FFF2-40B4-BE49-F238E27FC236}">
                <a16:creationId xmlns:a16="http://schemas.microsoft.com/office/drawing/2014/main" id="{61C64E6B-E397-DC12-1EE5-29B09BDCE71B}"/>
              </a:ext>
            </a:extLst>
          </p:cNvPr>
          <p:cNvSpPr/>
          <p:nvPr/>
        </p:nvSpPr>
        <p:spPr>
          <a:xfrm>
            <a:off x="9556355" y="948618"/>
            <a:ext cx="3756220" cy="6129627"/>
          </a:xfrm>
          <a:custGeom>
            <a:avLst/>
            <a:gdLst/>
            <a:ahLst/>
            <a:cxnLst/>
            <a:rect l="l" t="t" r="r" b="b"/>
            <a:pathLst>
              <a:path w="6862199" h="10892380" extrusionOk="0">
                <a:moveTo>
                  <a:pt x="0" y="0"/>
                </a:moveTo>
                <a:lnTo>
                  <a:pt x="6862200" y="0"/>
                </a:lnTo>
                <a:lnTo>
                  <a:pt x="6862200" y="10892380"/>
                </a:lnTo>
                <a:lnTo>
                  <a:pt x="0" y="108923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67000"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169;p7">
            <a:extLst>
              <a:ext uri="{FF2B5EF4-FFF2-40B4-BE49-F238E27FC236}">
                <a16:creationId xmlns:a16="http://schemas.microsoft.com/office/drawing/2014/main" id="{D64D28DA-E1CB-598B-08BA-40E14CC533C8}"/>
              </a:ext>
            </a:extLst>
          </p:cNvPr>
          <p:cNvSpPr/>
          <p:nvPr/>
        </p:nvSpPr>
        <p:spPr>
          <a:xfrm>
            <a:off x="-505688" y="5034987"/>
            <a:ext cx="13154409" cy="2984450"/>
          </a:xfrm>
          <a:custGeom>
            <a:avLst/>
            <a:gdLst/>
            <a:ahLst/>
            <a:cxnLst/>
            <a:rect l="l" t="t" r="r" b="b"/>
            <a:pathLst>
              <a:path w="20923837" h="8364976" extrusionOk="0">
                <a:moveTo>
                  <a:pt x="0" y="0"/>
                </a:moveTo>
                <a:lnTo>
                  <a:pt x="20923837" y="0"/>
                </a:lnTo>
                <a:lnTo>
                  <a:pt x="20923837" y="8364976"/>
                </a:lnTo>
                <a:lnTo>
                  <a:pt x="0" y="83649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4" name="Google Shape;170;p7">
            <a:extLst>
              <a:ext uri="{FF2B5EF4-FFF2-40B4-BE49-F238E27FC236}">
                <a16:creationId xmlns:a16="http://schemas.microsoft.com/office/drawing/2014/main" id="{438BC963-78E9-4B03-FBC3-67D28C26FBF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4802175" y="952720"/>
            <a:ext cx="1293825" cy="117045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71;p7">
            <a:extLst>
              <a:ext uri="{FF2B5EF4-FFF2-40B4-BE49-F238E27FC236}">
                <a16:creationId xmlns:a16="http://schemas.microsoft.com/office/drawing/2014/main" id="{2D272B50-98A3-5A8B-3078-BCE690C86B88}"/>
              </a:ext>
            </a:extLst>
          </p:cNvPr>
          <p:cNvSpPr txBox="1"/>
          <p:nvPr/>
        </p:nvSpPr>
        <p:spPr>
          <a:xfrm>
            <a:off x="695138" y="2437439"/>
            <a:ext cx="8084400" cy="2539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3. Nhưng sau đó, Rai-ân được biết rằng để làm một </a:t>
            </a:r>
            <a:b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</a:b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cái giếng, cần 2.000 đô la.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Không nản lòng, Rai-ân lại tiếp tục cố gắng làm việc </a:t>
            </a:r>
            <a:b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</a:b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chăm chỉ. Một năm sau, cậu bé dành dụm đủ 2.000 đô la và quyên góp nó cho quỹ.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6" name="Google Shape;172;p7">
            <a:extLst>
              <a:ext uri="{FF2B5EF4-FFF2-40B4-BE49-F238E27FC236}">
                <a16:creationId xmlns:a16="http://schemas.microsoft.com/office/drawing/2014/main" id="{C9458B81-C3A1-810C-609E-68A60AB0DF0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6694737" y="952719"/>
            <a:ext cx="996814" cy="1002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73;p7">
            <a:extLst>
              <a:ext uri="{FF2B5EF4-FFF2-40B4-BE49-F238E27FC236}">
                <a16:creationId xmlns:a16="http://schemas.microsoft.com/office/drawing/2014/main" id="{CB97B5D4-F7D9-3286-5FDC-EA9D562BA7B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8001346" y="1586898"/>
            <a:ext cx="533334" cy="536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74;p7" descr="removed">
            <a:extLst>
              <a:ext uri="{FF2B5EF4-FFF2-40B4-BE49-F238E27FC236}">
                <a16:creationId xmlns:a16="http://schemas.microsoft.com/office/drawing/2014/main" id="{38A8A9CB-5631-E05A-E404-6AE3F0DE30A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35780" y="3328245"/>
            <a:ext cx="3756220" cy="38857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496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9;p8">
            <a:extLst>
              <a:ext uri="{FF2B5EF4-FFF2-40B4-BE49-F238E27FC236}">
                <a16:creationId xmlns:a16="http://schemas.microsoft.com/office/drawing/2014/main" id="{347B9218-F1F2-1D6B-E67E-0770C8570134}"/>
              </a:ext>
            </a:extLst>
          </p:cNvPr>
          <p:cNvSpPr/>
          <p:nvPr/>
        </p:nvSpPr>
        <p:spPr>
          <a:xfrm flipH="1">
            <a:off x="-1219912" y="1573512"/>
            <a:ext cx="4136533" cy="5475391"/>
          </a:xfrm>
          <a:custGeom>
            <a:avLst/>
            <a:gdLst/>
            <a:ahLst/>
            <a:cxnLst/>
            <a:rect l="l" t="t" r="r" b="b"/>
            <a:pathLst>
              <a:path w="6862199" h="10892380" extrusionOk="0">
                <a:moveTo>
                  <a:pt x="6862200" y="0"/>
                </a:moveTo>
                <a:lnTo>
                  <a:pt x="0" y="0"/>
                </a:lnTo>
                <a:lnTo>
                  <a:pt x="0" y="10892380"/>
                </a:lnTo>
                <a:lnTo>
                  <a:pt x="6862200" y="10892380"/>
                </a:lnTo>
                <a:lnTo>
                  <a:pt x="6862200" y="0"/>
                </a:lnTo>
                <a:close/>
              </a:path>
            </a:pathLst>
          </a:custGeom>
          <a:blipFill rotWithShape="1">
            <a:blip r:embed="rId4">
              <a:alphaModFix amt="67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67" rIns="60950" bIns="30467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180;p8">
            <a:extLst>
              <a:ext uri="{FF2B5EF4-FFF2-40B4-BE49-F238E27FC236}">
                <a16:creationId xmlns:a16="http://schemas.microsoft.com/office/drawing/2014/main" id="{8F8EE91A-1929-924F-E572-F1A7BEA4CEA7}"/>
              </a:ext>
            </a:extLst>
          </p:cNvPr>
          <p:cNvSpPr/>
          <p:nvPr/>
        </p:nvSpPr>
        <p:spPr>
          <a:xfrm>
            <a:off x="-1219912" y="4817026"/>
            <a:ext cx="14131871" cy="2781953"/>
          </a:xfrm>
          <a:custGeom>
            <a:avLst/>
            <a:gdLst/>
            <a:ahLst/>
            <a:cxnLst/>
            <a:rect l="l" t="t" r="r" b="b"/>
            <a:pathLst>
              <a:path w="20923837" h="8364976" extrusionOk="0">
                <a:moveTo>
                  <a:pt x="0" y="0"/>
                </a:moveTo>
                <a:lnTo>
                  <a:pt x="20923837" y="0"/>
                </a:lnTo>
                <a:lnTo>
                  <a:pt x="20923837" y="8364976"/>
                </a:lnTo>
                <a:lnTo>
                  <a:pt x="0" y="83649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181;p8">
            <a:extLst>
              <a:ext uri="{FF2B5EF4-FFF2-40B4-BE49-F238E27FC236}">
                <a16:creationId xmlns:a16="http://schemas.microsoft.com/office/drawing/2014/main" id="{FF1CF1A6-E83F-B497-985C-4FC51F0CDF36}"/>
              </a:ext>
            </a:extLst>
          </p:cNvPr>
          <p:cNvSpPr txBox="1"/>
          <p:nvPr/>
        </p:nvSpPr>
        <p:spPr>
          <a:xfrm>
            <a:off x="3780730" y="1676796"/>
            <a:ext cx="7915166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4. Hành động của Rai-ân như lời kêu gọi sự quan tâm và giúp đỡ những người gặp khó khăn ở khắp nơi trên </a:t>
            </a:r>
            <a:b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</a:b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thế giới. Năm </a:t>
            </a:r>
            <a:r>
              <a:rPr kumimoji="0" lang="vi-VN" sz="2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năm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sau, ước mơ của Rai-ân đã trở thành ước mơ chung của nhiều người. Tổ chức “Giếng nước của Rai-ân” ra đời đã quyên góp được 750.000 đô la, tặng 30 giếng cho 8 nước ở châu Phi.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182;p8">
            <a:extLst>
              <a:ext uri="{FF2B5EF4-FFF2-40B4-BE49-F238E27FC236}">
                <a16:creationId xmlns:a16="http://schemas.microsoft.com/office/drawing/2014/main" id="{83B43AC6-E725-2F3D-9BE1-5F9EBFBD7D48}"/>
              </a:ext>
            </a:extLst>
          </p:cNvPr>
          <p:cNvSpPr/>
          <p:nvPr/>
        </p:nvSpPr>
        <p:spPr>
          <a:xfrm>
            <a:off x="635000" y="3086322"/>
            <a:ext cx="3006834" cy="3046988"/>
          </a:xfrm>
          <a:custGeom>
            <a:avLst/>
            <a:gdLst/>
            <a:ahLst/>
            <a:cxnLst/>
            <a:rect l="l" t="t" r="r" b="b"/>
            <a:pathLst>
              <a:path w="1034630" h="1075872" extrusionOk="0">
                <a:moveTo>
                  <a:pt x="0" y="0"/>
                </a:moveTo>
                <a:lnTo>
                  <a:pt x="1034630" y="0"/>
                </a:lnTo>
                <a:lnTo>
                  <a:pt x="1034630" y="1075872"/>
                </a:lnTo>
                <a:lnTo>
                  <a:pt x="0" y="10758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 Tùy chỉnh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 Tùy chỉnh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097779F-E8BC-486A-B819-0292E604E70F}" vid="{4DC8568B-4BA0-4F21-A01E-F1C82C7A139D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875</Words>
  <Application>Microsoft Office PowerPoint</Application>
  <PresentationFormat>Widescreen</PresentationFormat>
  <Paragraphs>71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Noto Sans Symbols</vt:lpstr>
      <vt:lpstr>UTM Avo</vt:lpstr>
      <vt:lpstr>2_Office Theme</vt:lpstr>
      <vt:lpstr>Office Theme</vt:lpstr>
      <vt:lpstr>Theme1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4           Tập 1</dc:title>
  <dc:creator>OnePercent</dc:creator>
  <cp:lastModifiedBy>Monkey</cp:lastModifiedBy>
  <cp:revision>6</cp:revision>
  <dcterms:created xsi:type="dcterms:W3CDTF">2023-10-19T01:39:18Z</dcterms:created>
  <dcterms:modified xsi:type="dcterms:W3CDTF">2024-12-23T03:47:48Z</dcterms:modified>
</cp:coreProperties>
</file>