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08" r:id="rId3"/>
    <p:sldMasterId id="2147483720" r:id="rId4"/>
    <p:sldMasterId id="2147483732" r:id="rId5"/>
    <p:sldMasterId id="2147483744" r:id="rId6"/>
  </p:sldMasterIdLst>
  <p:notesMasterIdLst>
    <p:notesMasterId r:id="rId28"/>
  </p:notesMasterIdLst>
  <p:sldIdLst>
    <p:sldId id="256" r:id="rId7"/>
    <p:sldId id="257" r:id="rId8"/>
    <p:sldId id="491" r:id="rId9"/>
    <p:sldId id="492" r:id="rId10"/>
    <p:sldId id="495" r:id="rId11"/>
    <p:sldId id="493" r:id="rId12"/>
    <p:sldId id="496" r:id="rId13"/>
    <p:sldId id="497" r:id="rId14"/>
    <p:sldId id="261" r:id="rId15"/>
    <p:sldId id="274" r:id="rId16"/>
    <p:sldId id="262" r:id="rId17"/>
    <p:sldId id="488" r:id="rId18"/>
    <p:sldId id="351" r:id="rId19"/>
    <p:sldId id="352" r:id="rId20"/>
    <p:sldId id="489" r:id="rId21"/>
    <p:sldId id="490" r:id="rId22"/>
    <p:sldId id="263" r:id="rId23"/>
    <p:sldId id="264" r:id="rId24"/>
    <p:sldId id="265" r:id="rId25"/>
    <p:sldId id="471" r:id="rId26"/>
    <p:sldId id="269" r:id="rId27"/>
  </p:sldIdLst>
  <p:sldSz cx="12192000" cy="6858000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customschemas.google.com/relationships/presentationmetadata" Target="meta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03C2A-15AB-2717-FB73-DF256F260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B37E5-8DED-A349-AE70-E9CCE489CE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A0028B-2218-1720-44C6-CB3BB8A31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Hướng</a:t>
            </a:r>
            <a:r>
              <a:rPr lang="en-US" baseline="0"/>
              <a:t> </a:t>
            </a:r>
            <a:r>
              <a:rPr lang="en-US" baseline="0" err="1"/>
              <a:t>dẫn</a:t>
            </a:r>
            <a:r>
              <a:rPr lang="en-US" baseline="0"/>
              <a:t> GV click </a:t>
            </a:r>
            <a:r>
              <a:rPr lang="en-US" baseline="0" err="1"/>
              <a:t>vào</a:t>
            </a:r>
            <a:r>
              <a:rPr lang="en-US" baseline="0"/>
              <a:t> </a:t>
            </a:r>
            <a:r>
              <a:rPr lang="en-US" baseline="0" err="1"/>
              <a:t>bông</a:t>
            </a:r>
            <a:r>
              <a:rPr lang="en-US" baseline="0"/>
              <a:t> </a:t>
            </a:r>
            <a:r>
              <a:rPr lang="en-US" baseline="0" err="1"/>
              <a:t>hoa</a:t>
            </a:r>
            <a:r>
              <a:rPr lang="en-US" baseline="0"/>
              <a:t> </a:t>
            </a:r>
            <a:r>
              <a:rPr lang="en-US" baseline="0" err="1"/>
              <a:t>tương</a:t>
            </a:r>
            <a:r>
              <a:rPr lang="en-US" baseline="0"/>
              <a:t> </a:t>
            </a:r>
            <a:r>
              <a:rPr lang="en-US" baseline="0" err="1"/>
              <a:t>ứng</a:t>
            </a:r>
            <a:r>
              <a:rPr lang="en-US" baseline="0"/>
              <a:t> </a:t>
            </a:r>
            <a:r>
              <a:rPr lang="en-US" baseline="0" err="1"/>
              <a:t>để</a:t>
            </a:r>
            <a:r>
              <a:rPr lang="en-US" baseline="0"/>
              <a:t> </a:t>
            </a:r>
            <a:r>
              <a:rPr lang="en-US" baseline="0" err="1"/>
              <a:t>chọn</a:t>
            </a:r>
            <a:r>
              <a:rPr lang="en-US" baseline="0"/>
              <a:t> </a:t>
            </a:r>
            <a:r>
              <a:rPr lang="en-US" baseline="0" err="1"/>
              <a:t>đáp</a:t>
            </a:r>
            <a:r>
              <a:rPr lang="en-US" baseline="0"/>
              <a:t> </a:t>
            </a:r>
            <a:r>
              <a:rPr lang="en-US" baseline="0" err="1"/>
              <a:t>án</a:t>
            </a:r>
            <a:r>
              <a:rPr lang="en-US" baseline="0"/>
              <a:t> </a:t>
            </a:r>
            <a:r>
              <a:rPr lang="en-US" baseline="0" err="1"/>
              <a:t>đúng</a:t>
            </a:r>
            <a:r>
              <a:rPr lang="en-US" baseline="0"/>
              <a:t>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36E6-CFC9-9B7B-BA12-CB3504C1C5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18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Hướng</a:t>
            </a:r>
            <a:r>
              <a:rPr lang="en-US" baseline="0"/>
              <a:t> </a:t>
            </a:r>
            <a:r>
              <a:rPr lang="en-US" baseline="0" err="1"/>
              <a:t>dẫn</a:t>
            </a:r>
            <a:r>
              <a:rPr lang="en-US" baseline="0"/>
              <a:t> GV click </a:t>
            </a:r>
            <a:r>
              <a:rPr lang="en-US" baseline="0" err="1"/>
              <a:t>vào</a:t>
            </a:r>
            <a:r>
              <a:rPr lang="en-US" baseline="0"/>
              <a:t> </a:t>
            </a:r>
            <a:r>
              <a:rPr lang="en-US" baseline="0" err="1"/>
              <a:t>bông</a:t>
            </a:r>
            <a:r>
              <a:rPr lang="en-US" baseline="0"/>
              <a:t> </a:t>
            </a:r>
            <a:r>
              <a:rPr lang="en-US" baseline="0" err="1"/>
              <a:t>hoa</a:t>
            </a:r>
            <a:r>
              <a:rPr lang="en-US" baseline="0"/>
              <a:t> </a:t>
            </a:r>
            <a:r>
              <a:rPr lang="en-US" baseline="0" err="1"/>
              <a:t>tương</a:t>
            </a:r>
            <a:r>
              <a:rPr lang="en-US" baseline="0"/>
              <a:t> </a:t>
            </a:r>
            <a:r>
              <a:rPr lang="en-US" baseline="0" err="1"/>
              <a:t>ứng</a:t>
            </a:r>
            <a:r>
              <a:rPr lang="en-US" baseline="0"/>
              <a:t> </a:t>
            </a:r>
            <a:r>
              <a:rPr lang="en-US" baseline="0" err="1"/>
              <a:t>để</a:t>
            </a:r>
            <a:r>
              <a:rPr lang="en-US" baseline="0"/>
              <a:t> </a:t>
            </a:r>
            <a:r>
              <a:rPr lang="en-US" baseline="0" err="1"/>
              <a:t>chọn</a:t>
            </a:r>
            <a:r>
              <a:rPr lang="en-US" baseline="0"/>
              <a:t> </a:t>
            </a:r>
            <a:r>
              <a:rPr lang="en-US" baseline="0" err="1"/>
              <a:t>đáp</a:t>
            </a:r>
            <a:r>
              <a:rPr lang="en-US" baseline="0"/>
              <a:t> </a:t>
            </a:r>
            <a:r>
              <a:rPr lang="en-US" baseline="0" err="1"/>
              <a:t>án</a:t>
            </a:r>
            <a:r>
              <a:rPr lang="en-US" baseline="0"/>
              <a:t> </a:t>
            </a:r>
            <a:r>
              <a:rPr lang="en-US" baseline="0" err="1"/>
              <a:t>đúng</a:t>
            </a:r>
            <a:r>
              <a:rPr lang="en-US" baseline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198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916C9-B856-B7D3-8227-15036A38C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01AF6A-AE4A-8654-2339-E9B74E5D0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ADFC9C-6B19-4DCE-E378-DE049490E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Hướng</a:t>
            </a:r>
            <a:r>
              <a:rPr lang="en-US" baseline="0"/>
              <a:t> </a:t>
            </a:r>
            <a:r>
              <a:rPr lang="en-US" baseline="0" err="1"/>
              <a:t>dẫn</a:t>
            </a:r>
            <a:r>
              <a:rPr lang="en-US" baseline="0"/>
              <a:t> GV click </a:t>
            </a:r>
            <a:r>
              <a:rPr lang="en-US" baseline="0" err="1"/>
              <a:t>vào</a:t>
            </a:r>
            <a:r>
              <a:rPr lang="en-US" baseline="0"/>
              <a:t> </a:t>
            </a:r>
            <a:r>
              <a:rPr lang="en-US" baseline="0" err="1"/>
              <a:t>bông</a:t>
            </a:r>
            <a:r>
              <a:rPr lang="en-US" baseline="0"/>
              <a:t> </a:t>
            </a:r>
            <a:r>
              <a:rPr lang="en-US" baseline="0" err="1"/>
              <a:t>hoa</a:t>
            </a:r>
            <a:r>
              <a:rPr lang="en-US" baseline="0"/>
              <a:t> </a:t>
            </a:r>
            <a:r>
              <a:rPr lang="en-US" baseline="0" err="1"/>
              <a:t>tương</a:t>
            </a:r>
            <a:r>
              <a:rPr lang="en-US" baseline="0"/>
              <a:t> </a:t>
            </a:r>
            <a:r>
              <a:rPr lang="en-US" baseline="0" err="1"/>
              <a:t>ứng</a:t>
            </a:r>
            <a:r>
              <a:rPr lang="en-US" baseline="0"/>
              <a:t> </a:t>
            </a:r>
            <a:r>
              <a:rPr lang="en-US" baseline="0" err="1"/>
              <a:t>để</a:t>
            </a:r>
            <a:r>
              <a:rPr lang="en-US" baseline="0"/>
              <a:t> </a:t>
            </a:r>
            <a:r>
              <a:rPr lang="en-US" baseline="0" err="1"/>
              <a:t>chọn</a:t>
            </a:r>
            <a:r>
              <a:rPr lang="en-US" baseline="0"/>
              <a:t> </a:t>
            </a:r>
            <a:r>
              <a:rPr lang="en-US" baseline="0" err="1"/>
              <a:t>đáp</a:t>
            </a:r>
            <a:r>
              <a:rPr lang="en-US" baseline="0"/>
              <a:t> </a:t>
            </a:r>
            <a:r>
              <a:rPr lang="en-US" baseline="0" err="1"/>
              <a:t>án</a:t>
            </a:r>
            <a:r>
              <a:rPr lang="en-US" baseline="0"/>
              <a:t> </a:t>
            </a:r>
            <a:r>
              <a:rPr lang="en-US" baseline="0" err="1"/>
              <a:t>đúng</a:t>
            </a:r>
            <a:r>
              <a:rPr lang="en-US" baseline="0"/>
              <a:t>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A86E8-6DD1-9A15-ABF3-022090DB9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11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278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689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9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06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6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6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58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32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61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1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47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80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82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1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47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4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3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52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86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5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16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41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1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1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37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615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3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6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329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97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3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671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4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44567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99759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7319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61507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219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870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46602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75161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4243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8605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02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0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62D52B3-CF31-4732-86D0-40AC1C07CA0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54336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8572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3316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png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openxmlformats.org/officeDocument/2006/relationships/image" Target="../media/image360.png"/><Relationship Id="rId5" Type="http://schemas.openxmlformats.org/officeDocument/2006/relationships/image" Target="../media/image36.png"/><Relationship Id="rId10" Type="http://schemas.openxmlformats.org/officeDocument/2006/relationships/image" Target="../media/image350.png"/><Relationship Id="rId4" Type="http://schemas.openxmlformats.org/officeDocument/2006/relationships/image" Target="../media/image35.png"/><Relationship Id="rId9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/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3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6.png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6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6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0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19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53: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Khái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niệm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phân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2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rot="4810274">
            <a:off x="354341" y="5810576"/>
            <a:ext cx="1116959" cy="1404979"/>
          </a:xfrm>
          <a:custGeom>
            <a:avLst/>
            <a:gdLst/>
            <a:ahLst/>
            <a:cxnLst/>
            <a:rect l="l" t="t" r="r" b="b"/>
            <a:pathLst>
              <a:path w="1675438" h="2107469">
                <a:moveTo>
                  <a:pt x="0" y="0"/>
                </a:moveTo>
                <a:lnTo>
                  <a:pt x="1675438" y="0"/>
                </a:lnTo>
                <a:lnTo>
                  <a:pt x="1675438" y="2107470"/>
                </a:lnTo>
                <a:lnTo>
                  <a:pt x="0" y="21074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019461">
            <a:off x="11640591" y="495827"/>
            <a:ext cx="344381" cy="330605"/>
          </a:xfrm>
          <a:custGeom>
            <a:avLst/>
            <a:gdLst/>
            <a:ahLst/>
            <a:cxnLst/>
            <a:rect l="l" t="t" r="r" b="b"/>
            <a:pathLst>
              <a:path w="516571" h="495908">
                <a:moveTo>
                  <a:pt x="0" y="0"/>
                </a:moveTo>
                <a:lnTo>
                  <a:pt x="516571" y="0"/>
                </a:lnTo>
                <a:lnTo>
                  <a:pt x="516571" y="495908"/>
                </a:lnTo>
                <a:lnTo>
                  <a:pt x="0" y="4959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1800043">
            <a:off x="7089844" y="6241925"/>
            <a:ext cx="373245" cy="417778"/>
          </a:xfrm>
          <a:custGeom>
            <a:avLst/>
            <a:gdLst/>
            <a:ahLst/>
            <a:cxnLst/>
            <a:rect l="l" t="t" r="r" b="b"/>
            <a:pathLst>
              <a:path w="567418" h="626667">
                <a:moveTo>
                  <a:pt x="0" y="0"/>
                </a:moveTo>
                <a:lnTo>
                  <a:pt x="567418" y="0"/>
                </a:lnTo>
                <a:lnTo>
                  <a:pt x="567418" y="626667"/>
                </a:lnTo>
                <a:lnTo>
                  <a:pt x="0" y="6266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669974">
            <a:off x="4880134" y="-44511"/>
            <a:ext cx="353569" cy="599269"/>
          </a:xfrm>
          <a:custGeom>
            <a:avLst/>
            <a:gdLst/>
            <a:ahLst/>
            <a:cxnLst/>
            <a:rect l="l" t="t" r="r" b="b"/>
            <a:pathLst>
              <a:path w="530353" h="898904">
                <a:moveTo>
                  <a:pt x="0" y="0"/>
                </a:moveTo>
                <a:lnTo>
                  <a:pt x="530353" y="0"/>
                </a:lnTo>
                <a:lnTo>
                  <a:pt x="530353" y="898904"/>
                </a:lnTo>
                <a:lnTo>
                  <a:pt x="0" y="8989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693431">
            <a:off x="636355" y="-45196"/>
            <a:ext cx="551051" cy="790091"/>
          </a:xfrm>
          <a:custGeom>
            <a:avLst/>
            <a:gdLst/>
            <a:ahLst/>
            <a:cxnLst/>
            <a:rect l="l" t="t" r="r" b="b"/>
            <a:pathLst>
              <a:path w="826577" h="1185137">
                <a:moveTo>
                  <a:pt x="0" y="0"/>
                </a:moveTo>
                <a:lnTo>
                  <a:pt x="826577" y="0"/>
                </a:lnTo>
                <a:lnTo>
                  <a:pt x="826577" y="1185137"/>
                </a:lnTo>
                <a:lnTo>
                  <a:pt x="0" y="11851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7483644">
            <a:off x="2583081" y="6177789"/>
            <a:ext cx="334850" cy="325791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839255">
            <a:off x="4960712" y="6603753"/>
            <a:ext cx="369610" cy="350103"/>
          </a:xfrm>
          <a:custGeom>
            <a:avLst/>
            <a:gdLst/>
            <a:ahLst/>
            <a:cxnLst/>
            <a:rect l="l" t="t" r="r" b="b"/>
            <a:pathLst>
              <a:path w="554415" h="532238">
                <a:moveTo>
                  <a:pt x="0" y="0"/>
                </a:moveTo>
                <a:lnTo>
                  <a:pt x="554414" y="0"/>
                </a:lnTo>
                <a:lnTo>
                  <a:pt x="554414" y="532238"/>
                </a:lnTo>
                <a:lnTo>
                  <a:pt x="0" y="532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2419102">
            <a:off x="11503640" y="5876777"/>
            <a:ext cx="618282" cy="886486"/>
          </a:xfrm>
          <a:custGeom>
            <a:avLst/>
            <a:gdLst/>
            <a:ahLst/>
            <a:cxnLst/>
            <a:rect l="l" t="t" r="r" b="b"/>
            <a:pathLst>
              <a:path w="927423" h="1329729">
                <a:moveTo>
                  <a:pt x="0" y="0"/>
                </a:moveTo>
                <a:lnTo>
                  <a:pt x="927422" y="0"/>
                </a:lnTo>
                <a:lnTo>
                  <a:pt x="927422" y="1329730"/>
                </a:lnTo>
                <a:lnTo>
                  <a:pt x="0" y="13297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35D4BA-BDFB-D042-6F3B-C796020F3CB7}"/>
              </a:ext>
            </a:extLst>
          </p:cNvPr>
          <p:cNvGrpSpPr/>
          <p:nvPr/>
        </p:nvGrpSpPr>
        <p:grpSpPr>
          <a:xfrm>
            <a:off x="10898152" y="5257675"/>
            <a:ext cx="1273291" cy="1139017"/>
            <a:chOff x="11270388" y="3434974"/>
            <a:chExt cx="1909937" cy="1708526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7991ED0-C0A6-E80D-5AE2-F4FD5FEC0464}"/>
                </a:ext>
              </a:extLst>
            </p:cNvPr>
            <p:cNvSpPr/>
            <p:nvPr/>
          </p:nvSpPr>
          <p:spPr>
            <a:xfrm>
              <a:off x="11270388" y="3434974"/>
              <a:ext cx="1909937" cy="1708526"/>
            </a:xfrm>
            <a:custGeom>
              <a:avLst/>
              <a:gdLst/>
              <a:ahLst/>
              <a:cxnLst/>
              <a:rect l="l" t="t" r="r" b="b"/>
              <a:pathLst>
                <a:path w="1909937" h="1708526">
                  <a:moveTo>
                    <a:pt x="0" y="0"/>
                  </a:moveTo>
                  <a:lnTo>
                    <a:pt x="1909937" y="0"/>
                  </a:lnTo>
                  <a:lnTo>
                    <a:pt x="1909937" y="1708526"/>
                  </a:lnTo>
                  <a:lnTo>
                    <a:pt x="0" y="1708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5ACA801-7F41-7761-6958-7B09F82FB2C5}"/>
                </a:ext>
              </a:extLst>
            </p:cNvPr>
            <p:cNvSpPr/>
            <p:nvPr/>
          </p:nvSpPr>
          <p:spPr>
            <a:xfrm>
              <a:off x="11904970" y="3778351"/>
              <a:ext cx="640773" cy="1021773"/>
            </a:xfrm>
            <a:custGeom>
              <a:avLst/>
              <a:gdLst/>
              <a:ahLst/>
              <a:cxnLst/>
              <a:rect l="l" t="t" r="r" b="b"/>
              <a:pathLst>
                <a:path w="640773" h="1021773">
                  <a:moveTo>
                    <a:pt x="0" y="0"/>
                  </a:moveTo>
                  <a:lnTo>
                    <a:pt x="640773" y="0"/>
                  </a:lnTo>
                  <a:lnTo>
                    <a:pt x="640773" y="1021772"/>
                  </a:lnTo>
                  <a:lnTo>
                    <a:pt x="0" y="1021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-50164" t="-16364" r="-56490" b="-1323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4">
            <a:extLst>
              <a:ext uri="{FF2B5EF4-FFF2-40B4-BE49-F238E27FC236}">
                <a16:creationId xmlns:a16="http://schemas.microsoft.com/office/drawing/2014/main" id="{D8EEB922-90B6-162E-B1BF-4A3D2AE7F569}"/>
              </a:ext>
            </a:extLst>
          </p:cNvPr>
          <p:cNvSpPr txBox="1"/>
          <p:nvPr/>
        </p:nvSpPr>
        <p:spPr>
          <a:xfrm>
            <a:off x="1876769" y="1512235"/>
            <a:ext cx="4608946" cy="649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):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415E33-113B-3A29-4D0E-697B263DF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35123"/>
              </p:ext>
            </p:extLst>
          </p:nvPr>
        </p:nvGraphicFramePr>
        <p:xfrm>
          <a:off x="1493016" y="2326937"/>
          <a:ext cx="8662908" cy="4211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87636">
                  <a:extLst>
                    <a:ext uri="{9D8B030D-6E8A-4147-A177-3AD203B41FA5}">
                      <a16:colId xmlns:a16="http://schemas.microsoft.com/office/drawing/2014/main" val="674546312"/>
                    </a:ext>
                  </a:extLst>
                </a:gridCol>
                <a:gridCol w="2887636">
                  <a:extLst>
                    <a:ext uri="{9D8B030D-6E8A-4147-A177-3AD203B41FA5}">
                      <a16:colId xmlns:a16="http://schemas.microsoft.com/office/drawing/2014/main" val="1663086349"/>
                    </a:ext>
                  </a:extLst>
                </a:gridCol>
                <a:gridCol w="2887636">
                  <a:extLst>
                    <a:ext uri="{9D8B030D-6E8A-4147-A177-3AD203B41FA5}">
                      <a16:colId xmlns:a16="http://schemas.microsoft.com/office/drawing/2014/main" val="1145662697"/>
                    </a:ext>
                  </a:extLst>
                </a:gridCol>
              </a:tblGrid>
              <a:tr h="1052978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Phân số </a:t>
                      </a:r>
                    </a:p>
                  </a:txBody>
                  <a:tcPr marL="60960" marR="60960" marT="30480" marB="304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Tử số </a:t>
                      </a:r>
                    </a:p>
                  </a:txBody>
                  <a:tcPr marL="60960" marR="60960" marT="30480" marB="304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Mẫu số</a:t>
                      </a:r>
                    </a:p>
                  </a:txBody>
                  <a:tcPr marL="60960" marR="60960" marT="30480" marB="304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5206"/>
                  </a:ext>
                </a:extLst>
              </a:tr>
              <a:tr h="1052978"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0960" marR="6096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0960" marR="6096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105955"/>
                  </a:ext>
                </a:extLst>
              </a:tr>
              <a:tr h="1052978"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0960" marR="60960" marT="30480" marB="3048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0960" marR="60960" marT="30480" marB="3048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445725"/>
                  </a:ext>
                </a:extLst>
              </a:tr>
              <a:tr h="1052978"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0960" marR="6096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0960" marR="6096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1934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42D32A7-E259-FC70-D883-544958B6324B}"/>
              </a:ext>
            </a:extLst>
          </p:cNvPr>
          <p:cNvGrpSpPr/>
          <p:nvPr/>
        </p:nvGrpSpPr>
        <p:grpSpPr>
          <a:xfrm>
            <a:off x="2750432" y="3362961"/>
            <a:ext cx="457200" cy="954107"/>
            <a:chOff x="8229600" y="4686300"/>
            <a:chExt cx="685800" cy="1431161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B6F99B-E505-F6DA-1938-F62912FC6D56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14311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260491C-3529-A788-9FD6-221F36A2C5C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5372100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F4A1404-5C38-C7C6-DC89-E7FD47F3A0E8}"/>
              </a:ext>
            </a:extLst>
          </p:cNvPr>
          <p:cNvGrpSpPr/>
          <p:nvPr/>
        </p:nvGrpSpPr>
        <p:grpSpPr>
          <a:xfrm>
            <a:off x="2740851" y="4426231"/>
            <a:ext cx="466781" cy="954107"/>
            <a:chOff x="8215229" y="4686300"/>
            <a:chExt cx="700172" cy="1431161"/>
          </a:xfrm>
          <a:noFill/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D61475-A848-C2DC-AB30-6F092A98CBAE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14311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7</a:t>
              </a:r>
            </a:p>
            <a:p>
              <a:pPr algn="ctr"/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458D5D-F3F5-A9D0-73AC-82E16D8100D4}"/>
                </a:ext>
              </a:extLst>
            </p:cNvPr>
            <p:cNvCxnSpPr>
              <a:cxnSpLocks/>
            </p:cNvCxnSpPr>
            <p:nvPr/>
          </p:nvCxnSpPr>
          <p:spPr>
            <a:xfrm>
              <a:off x="8215229" y="5372100"/>
              <a:ext cx="700172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A51E6F8-52C0-480B-CE83-3CB2B046F123}"/>
              </a:ext>
            </a:extLst>
          </p:cNvPr>
          <p:cNvSpPr txBox="1"/>
          <p:nvPr/>
        </p:nvSpPr>
        <p:spPr>
          <a:xfrm>
            <a:off x="2603544" y="5558958"/>
            <a:ext cx="741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VN" sz="2800" dirty="0">
                <a:latin typeface="UTM Avo" panose="02040603050506020204" pitchFamily="18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014CEDA-D6C6-C008-8370-514D0AD096F2}"/>
              </a:ext>
            </a:extLst>
          </p:cNvPr>
          <p:cNvSpPr/>
          <p:nvPr/>
        </p:nvSpPr>
        <p:spPr>
          <a:xfrm>
            <a:off x="5353150" y="4666689"/>
            <a:ext cx="921454" cy="668088"/>
          </a:xfrm>
          <a:prstGeom prst="roundRect">
            <a:avLst/>
          </a:prstGeom>
          <a:solidFill>
            <a:srgbClr val="F3F6F1"/>
          </a:solidFill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101F6CB-8638-57E4-4128-B655C7C80CE3}"/>
              </a:ext>
            </a:extLst>
          </p:cNvPr>
          <p:cNvSpPr/>
          <p:nvPr/>
        </p:nvSpPr>
        <p:spPr>
          <a:xfrm>
            <a:off x="5393749" y="5672596"/>
            <a:ext cx="921454" cy="668088"/>
          </a:xfrm>
          <a:prstGeom prst="roundRect">
            <a:avLst/>
          </a:prstGeom>
          <a:solidFill>
            <a:srgbClr val="E0E9D9"/>
          </a:solidFill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BAE76FF-8F57-535C-657A-91D0BBB2A2C0}"/>
              </a:ext>
            </a:extLst>
          </p:cNvPr>
          <p:cNvSpPr/>
          <p:nvPr/>
        </p:nvSpPr>
        <p:spPr>
          <a:xfrm>
            <a:off x="8253831" y="4589587"/>
            <a:ext cx="921454" cy="668088"/>
          </a:xfrm>
          <a:prstGeom prst="roundRect">
            <a:avLst/>
          </a:prstGeom>
          <a:solidFill>
            <a:srgbClr val="F3F6F1"/>
          </a:solidFill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6986473-FC7C-D339-9C94-D8BA911B011A}"/>
              </a:ext>
            </a:extLst>
          </p:cNvPr>
          <p:cNvSpPr/>
          <p:nvPr/>
        </p:nvSpPr>
        <p:spPr>
          <a:xfrm>
            <a:off x="8214731" y="5570284"/>
            <a:ext cx="921454" cy="668088"/>
          </a:xfrm>
          <a:prstGeom prst="roundRect">
            <a:avLst/>
          </a:prstGeom>
          <a:solidFill>
            <a:srgbClr val="E0E9D9"/>
          </a:solidFill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EB20B3-C2C2-A232-F98F-4781150043CE}"/>
              </a:ext>
            </a:extLst>
          </p:cNvPr>
          <p:cNvSpPr/>
          <p:nvPr/>
        </p:nvSpPr>
        <p:spPr>
          <a:xfrm>
            <a:off x="914400" y="1706880"/>
            <a:ext cx="785934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322524B-3F6A-0C54-1779-ECA7FFD841C8}"/>
              </a:ext>
            </a:extLst>
          </p:cNvPr>
          <p:cNvCxnSpPr>
            <a:cxnSpLocks/>
          </p:cNvCxnSpPr>
          <p:nvPr/>
        </p:nvCxnSpPr>
        <p:spPr>
          <a:xfrm>
            <a:off x="2740851" y="6040371"/>
            <a:ext cx="466781" cy="0"/>
          </a:xfrm>
          <a:prstGeom prst="line">
            <a:avLst/>
          </a:prstGeom>
          <a:noFill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4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635412"/>
            <a:ext cx="10292080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Viết các phân số: ba phần bảy, năm phần mười hai, chín phần mười.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8CC08A-B1E4-5604-CEB4-F45C2A0128F6}"/>
                  </a:ext>
                </a:extLst>
              </p:cNvPr>
              <p:cNvSpPr txBox="1"/>
              <p:nvPr/>
            </p:nvSpPr>
            <p:spPr>
              <a:xfrm>
                <a:off x="595138" y="2573416"/>
                <a:ext cx="2619756" cy="954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Ba phần bảy: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8CC08A-B1E4-5604-CEB4-F45C2A012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38" y="2573416"/>
                <a:ext cx="2619756" cy="954620"/>
              </a:xfrm>
              <a:prstGeom prst="rect">
                <a:avLst/>
              </a:prstGeom>
              <a:blipFill>
                <a:blip r:embed="rId4"/>
                <a:stretch>
                  <a:fillRect l="-2331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B10C28-5263-071F-7343-0B9DBF9342AD}"/>
                  </a:ext>
                </a:extLst>
              </p:cNvPr>
              <p:cNvSpPr txBox="1"/>
              <p:nvPr/>
            </p:nvSpPr>
            <p:spPr>
              <a:xfrm>
                <a:off x="3840063" y="2573415"/>
                <a:ext cx="3989174" cy="954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Năm phần mười hai: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B10C28-5263-071F-7343-0B9DBF934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063" y="2573415"/>
                <a:ext cx="3989174" cy="954620"/>
              </a:xfrm>
              <a:prstGeom prst="rect">
                <a:avLst/>
              </a:prstGeom>
              <a:blipFill>
                <a:blip r:embed="rId5"/>
                <a:stretch>
                  <a:fillRect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2C961E-67A2-9955-B413-C6C3A2C778F8}"/>
                  </a:ext>
                </a:extLst>
              </p:cNvPr>
              <p:cNvSpPr txBox="1"/>
              <p:nvPr/>
            </p:nvSpPr>
            <p:spPr>
              <a:xfrm>
                <a:off x="8256682" y="2568158"/>
                <a:ext cx="3334235" cy="965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Chín phần mười: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2C961E-67A2-9955-B413-C6C3A2C7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682" y="2568158"/>
                <a:ext cx="3334235" cy="965136"/>
              </a:xfrm>
              <a:prstGeom prst="rect">
                <a:avLst/>
              </a:prstGeom>
              <a:blipFill>
                <a:blip r:embed="rId6"/>
                <a:stretch>
                  <a:fillRect l="-366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6187DE-9D2E-DB32-9870-FB79EAA31E87}"/>
                  </a:ext>
                </a:extLst>
              </p:cNvPr>
              <p:cNvSpPr txBox="1"/>
              <p:nvPr/>
            </p:nvSpPr>
            <p:spPr>
              <a:xfrm>
                <a:off x="1497270" y="3337653"/>
                <a:ext cx="6576728" cy="96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Đọc các ph</a:t>
                </a:r>
                <a:r>
                  <a:rPr lang="en-US" sz="24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ân</a:t>
                </a:r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6187DE-9D2E-DB32-9870-FB79EAA31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70" y="3337653"/>
                <a:ext cx="6576728" cy="965521"/>
              </a:xfrm>
              <a:prstGeom prst="rect">
                <a:avLst/>
              </a:prstGeom>
              <a:blipFill>
                <a:blip r:embed="rId7"/>
                <a:stretch>
                  <a:fillRect l="-1484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466A5F-B4F3-B007-D9D1-39F9B74569B0}"/>
                  </a:ext>
                </a:extLst>
              </p:cNvPr>
              <p:cNvSpPr txBox="1"/>
              <p:nvPr/>
            </p:nvSpPr>
            <p:spPr>
              <a:xfrm>
                <a:off x="611902" y="4513897"/>
                <a:ext cx="5222748" cy="9546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đọc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tám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mười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466A5F-B4F3-B007-D9D1-39F9B7456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02" y="4513897"/>
                <a:ext cx="5222748" cy="954620"/>
              </a:xfrm>
              <a:prstGeom prst="rect">
                <a:avLst/>
              </a:prstGeom>
              <a:blipFill>
                <a:blip r:embed="rId8"/>
                <a:stretch>
                  <a:fillRect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0B845C-1934-02C2-42B8-5B20CF5405D1}"/>
                  </a:ext>
                </a:extLst>
              </p:cNvPr>
              <p:cNvSpPr txBox="1"/>
              <p:nvPr/>
            </p:nvSpPr>
            <p:spPr>
              <a:xfrm>
                <a:off x="6265942" y="4433805"/>
                <a:ext cx="5222748" cy="95417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bốn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chín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0B845C-1934-02C2-42B8-5B20CF540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942" y="4433805"/>
                <a:ext cx="5222748" cy="954172"/>
              </a:xfrm>
              <a:prstGeom prst="rect">
                <a:avLst/>
              </a:prstGeom>
              <a:blipFill>
                <a:blip r:embed="rId9"/>
                <a:stretch>
                  <a:fillRect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2BC674-2888-755D-B853-7AC0AC707C71}"/>
                  </a:ext>
                </a:extLst>
              </p:cNvPr>
              <p:cNvSpPr txBox="1"/>
              <p:nvPr/>
            </p:nvSpPr>
            <p:spPr>
              <a:xfrm>
                <a:off x="603520" y="5559578"/>
                <a:ext cx="5222748" cy="94859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đọc là sáu phần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bảy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2BC674-2888-755D-B853-7AC0AC707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20" y="5559578"/>
                <a:ext cx="5222748" cy="948593"/>
              </a:xfrm>
              <a:prstGeom prst="rect">
                <a:avLst/>
              </a:prstGeom>
              <a:blipFill>
                <a:blip r:embed="rId10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124157-2684-FF5F-45FE-1B88F7D2EFD4}"/>
                  </a:ext>
                </a:extLst>
              </p:cNvPr>
              <p:cNvSpPr txBox="1"/>
              <p:nvPr/>
            </p:nvSpPr>
            <p:spPr>
              <a:xfrm>
                <a:off x="6265942" y="5559578"/>
                <a:ext cx="5222748" cy="9601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đọc là năm phần một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trăm</a:t>
                </a: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124157-2684-FF5F-45FE-1B88F7D2E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942" y="5559578"/>
                <a:ext cx="5222748" cy="960199"/>
              </a:xfrm>
              <a:prstGeom prst="rect">
                <a:avLst/>
              </a:prstGeom>
              <a:blipFill>
                <a:blip r:embed="rId11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5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665892"/>
            <a:ext cx="10292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 “Đố bạn”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552E7-5A13-A953-2FAE-B86BC12DE6AB}"/>
              </a:ext>
            </a:extLst>
          </p:cNvPr>
          <p:cNvSpPr txBox="1"/>
          <p:nvPr/>
        </p:nvSpPr>
        <p:spPr>
          <a:xfrm>
            <a:off x="741680" y="2214532"/>
            <a:ext cx="10795000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một phân số và vẽ hình biểu diễn phân số đó vào vở. Đố bạn đọc và nêu tử số, mẫu số của phân số đó. 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F3A249C2-C6FD-7B20-5FFC-A58CE05224CD}"/>
              </a:ext>
            </a:extLst>
          </p:cNvPr>
          <p:cNvSpPr/>
          <p:nvPr/>
        </p:nvSpPr>
        <p:spPr>
          <a:xfrm>
            <a:off x="472181" y="3521623"/>
            <a:ext cx="8148095" cy="3139440"/>
          </a:xfrm>
          <a:custGeom>
            <a:avLst/>
            <a:gdLst/>
            <a:ahLst/>
            <a:cxnLst/>
            <a:rect l="l" t="t" r="r" b="b"/>
            <a:pathLst>
              <a:path w="11575627" h="6244081">
                <a:moveTo>
                  <a:pt x="0" y="0"/>
                </a:moveTo>
                <a:lnTo>
                  <a:pt x="11575627" y="0"/>
                </a:lnTo>
                <a:lnTo>
                  <a:pt x="11575627" y="6244081"/>
                </a:lnTo>
                <a:lnTo>
                  <a:pt x="0" y="62440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010" t="-41548" r="-9158" b="-5261"/>
            </a:stretch>
          </a:blipFill>
        </p:spPr>
        <p:txBody>
          <a:bodyPr/>
          <a:lstStyle/>
          <a:p>
            <a:endParaRPr lang="en-VN" sz="468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C8698A09-029F-E20E-06E5-4903B7AE860F}"/>
              </a:ext>
            </a:extLst>
          </p:cNvPr>
          <p:cNvSpPr/>
          <p:nvPr/>
        </p:nvSpPr>
        <p:spPr>
          <a:xfrm>
            <a:off x="7772400" y="953489"/>
            <a:ext cx="4137282" cy="674602"/>
          </a:xfrm>
          <a:prstGeom prst="roundRect">
            <a:avLst>
              <a:gd name="adj" fmla="val 50000"/>
            </a:avLst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1726" t="-39122" r="-18616" b="-21023"/>
            </a:stretch>
          </a:blipFill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ts val="61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>
                <a:solidFill>
                  <a:srgbClr val="ED7D3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HOẠT ĐỘNG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CẶP ĐÔI</a:t>
            </a:r>
          </a:p>
        </p:txBody>
      </p:sp>
    </p:spTree>
    <p:extLst>
      <p:ext uri="{BB962C8B-B14F-4D97-AF65-F5344CB8AC3E}">
        <p14:creationId xmlns:p14="http://schemas.microsoft.com/office/powerpoint/2010/main" val="171706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3"/>
            <a:extLst>
              <a:ext uri="{FF2B5EF4-FFF2-40B4-BE49-F238E27FC236}">
                <a16:creationId xmlns:a16="http://schemas.microsoft.com/office/drawing/2014/main" id="{B1F9C91F-CE40-3BAB-779C-3D7B22B994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7442AC-0D45-F2AD-9F90-31512269BC4A}"/>
              </a:ext>
            </a:extLst>
          </p:cNvPr>
          <p:cNvSpPr/>
          <p:nvPr/>
        </p:nvSpPr>
        <p:spPr>
          <a:xfrm>
            <a:off x="812800" y="177114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7AF60B-C3B4-2CD2-6DCD-5E0BF3BA6620}"/>
                  </a:ext>
                </a:extLst>
              </p:cNvPr>
              <p:cNvSpPr txBox="1"/>
              <p:nvPr/>
            </p:nvSpPr>
            <p:spPr>
              <a:xfrm>
                <a:off x="1520944" y="1388563"/>
                <a:ext cx="9858256" cy="1508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1000"/>
                  </a:spcAft>
                  <a:defRPr/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 ta đã ngăn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đường để tiến hành sửa chữa.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 hiểu thông tin trên như thế nào?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7AF60B-C3B4-2CD2-6DCD-5E0BF3BA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944" y="1388563"/>
                <a:ext cx="9858256" cy="1508490"/>
              </a:xfrm>
              <a:prstGeom prst="rect">
                <a:avLst/>
              </a:prstGeom>
              <a:blipFill>
                <a:blip r:embed="rId3"/>
                <a:stretch>
                  <a:fillRect l="-927" r="-927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4">
            <a:extLst>
              <a:ext uri="{FF2B5EF4-FFF2-40B4-BE49-F238E27FC236}">
                <a16:creationId xmlns:a16="http://schemas.microsoft.com/office/drawing/2014/main" id="{07BFBBAD-77F3-61C2-B8AF-1E36CB5AE491}"/>
              </a:ext>
            </a:extLst>
          </p:cNvPr>
          <p:cNvSpPr/>
          <p:nvPr/>
        </p:nvSpPr>
        <p:spPr>
          <a:xfrm>
            <a:off x="7772400" y="953489"/>
            <a:ext cx="4137282" cy="674602"/>
          </a:xfrm>
          <a:prstGeom prst="roundRect">
            <a:avLst>
              <a:gd name="adj" fmla="val 50000"/>
            </a:avLst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1726" t="-39122" r="-18616" b="-21023"/>
            </a:stretch>
          </a:blipFill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ts val="61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THẢO LUẬN CẶP ĐÔI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95B92D-BE8C-0D89-3A88-7C9A85385126}"/>
              </a:ext>
            </a:extLst>
          </p:cNvPr>
          <p:cNvSpPr txBox="1"/>
          <p:nvPr/>
        </p:nvSpPr>
        <p:spPr>
          <a:xfrm>
            <a:off x="789888" y="2889692"/>
            <a:ext cx="6885036" cy="1739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400" b="1" u="sng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400" b="1" u="sng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endParaRPr lang="en-US" sz="2400" b="1" u="sng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F34DE64F-22CE-9C4C-DDFE-7200EB4DCD43}"/>
              </a:ext>
            </a:extLst>
          </p:cNvPr>
          <p:cNvSpPr/>
          <p:nvPr/>
        </p:nvSpPr>
        <p:spPr>
          <a:xfrm>
            <a:off x="7656716" y="2637197"/>
            <a:ext cx="4252966" cy="2768406"/>
          </a:xfrm>
          <a:custGeom>
            <a:avLst/>
            <a:gdLst/>
            <a:ahLst/>
            <a:cxnLst/>
            <a:rect l="l" t="t" r="r" b="b"/>
            <a:pathLst>
              <a:path w="11565047" h="3416840">
                <a:moveTo>
                  <a:pt x="0" y="0"/>
                </a:moveTo>
                <a:lnTo>
                  <a:pt x="11565047" y="0"/>
                </a:lnTo>
                <a:lnTo>
                  <a:pt x="11565047" y="3416840"/>
                </a:lnTo>
                <a:lnTo>
                  <a:pt x="0" y="34168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8722" t="-6749" r="-21819" b="-6001"/>
            </a:stretch>
          </a:blipFill>
        </p:spPr>
        <p:txBody>
          <a:bodyPr/>
          <a:lstStyle/>
          <a:p>
            <a:endParaRPr lang="en-VN" sz="46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C7D9E0-3F4F-7644-AD4F-4DAC8F7883F8}"/>
                  </a:ext>
                </a:extLst>
              </p:cNvPr>
              <p:cNvSpPr txBox="1"/>
              <p:nvPr/>
            </p:nvSpPr>
            <p:spPr>
              <a:xfrm>
                <a:off x="789888" y="4477625"/>
                <a:ext cx="5858310" cy="1508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Nói: “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Đã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ngăn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  <a:sym typeface="Arial"/>
                  </a:rPr>
                  <a:t>mặt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  <a:sym typeface="Arial"/>
                  </a:rPr>
                  <a:t>đường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  <a:sym typeface="Arial"/>
                  </a:rPr>
                  <a:t>để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  <a:sym typeface="Arial"/>
                  </a:rPr>
                  <a:t>tiến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  <a:sym typeface="Arial"/>
                  </a:rPr>
                  <a:t>hành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  <a:sym typeface="Arial"/>
                  </a:rPr>
                  <a:t>sửa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  <a:sym typeface="Arial"/>
                  </a:rPr>
                  <a:t>chữa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  <a:sym typeface="Arial"/>
                  </a:rPr>
                  <a:t>”. </a:t>
                </a:r>
                <a:endPara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C7D9E0-3F4F-7644-AD4F-4DAC8F788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88" y="4477625"/>
                <a:ext cx="5858310" cy="1508490"/>
              </a:xfrm>
              <a:prstGeom prst="rect">
                <a:avLst/>
              </a:prstGeom>
              <a:blipFill>
                <a:blip r:embed="rId7"/>
                <a:stretch>
                  <a:fillRect l="-1665" r="-1561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10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  <p:bldP spid="3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7442AC-0D45-F2AD-9F90-31512269BC4A}"/>
              </a:ext>
            </a:extLst>
          </p:cNvPr>
          <p:cNvSpPr/>
          <p:nvPr/>
        </p:nvSpPr>
        <p:spPr>
          <a:xfrm>
            <a:off x="812800" y="177114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AF60B-C3B4-2CD2-6DCD-5E0BF3BA6620}"/>
              </a:ext>
            </a:extLst>
          </p:cNvPr>
          <p:cNvSpPr txBox="1"/>
          <p:nvPr/>
        </p:nvSpPr>
        <p:spPr>
          <a:xfrm>
            <a:off x="1617464" y="1771443"/>
            <a:ext cx="9858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Khoanh vào chữ đặt trước câu trả lời đúng: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AEBBF6-43A0-35B1-6FF7-2D48D83DA326}"/>
                  </a:ext>
                </a:extLst>
              </p:cNvPr>
              <p:cNvSpPr txBox="1"/>
              <p:nvPr/>
            </p:nvSpPr>
            <p:spPr>
              <a:xfrm>
                <a:off x="662940" y="2017997"/>
                <a:ext cx="7414260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: a)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8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: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AEBBF6-43A0-35B1-6FF7-2D48D83DA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" y="2017997"/>
                <a:ext cx="7414260" cy="960199"/>
              </a:xfrm>
              <a:prstGeom prst="rect">
                <a:avLst/>
              </a:prstGeom>
              <a:blipFill>
                <a:blip r:embed="rId5"/>
                <a:stretch>
                  <a:fillRect l="-1316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8AE0650-58E9-36B5-9594-0B420AFB26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1" t="14427" r="32138" b="19027"/>
          <a:stretch/>
        </p:blipFill>
        <p:spPr>
          <a:xfrm>
            <a:off x="8858106" y="2417820"/>
            <a:ext cx="2042306" cy="20223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2232E14-337F-3A5B-B8EE-B5BC98D5E444}"/>
              </a:ext>
            </a:extLst>
          </p:cNvPr>
          <p:cNvGrpSpPr/>
          <p:nvPr/>
        </p:nvGrpSpPr>
        <p:grpSpPr>
          <a:xfrm>
            <a:off x="11203342" y="2695553"/>
            <a:ext cx="483795" cy="892552"/>
            <a:chOff x="8229600" y="4686300"/>
            <a:chExt cx="609873" cy="965667"/>
          </a:xfrm>
          <a:noFill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F96239-45F6-5A96-4D16-E38E3B3F027C}"/>
                </a:ext>
              </a:extLst>
            </p:cNvPr>
            <p:cNvSpPr txBox="1"/>
            <p:nvPr/>
          </p:nvSpPr>
          <p:spPr>
            <a:xfrm>
              <a:off x="8229600" y="4686300"/>
              <a:ext cx="609873" cy="9656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6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VN" sz="26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CF3AF0-D61B-D555-4F75-B35A50A9724B}"/>
                </a:ext>
              </a:extLst>
            </p:cNvPr>
            <p:cNvCxnSpPr>
              <a:cxnSpLocks/>
              <a:stCxn id="19" idx="1"/>
              <a:endCxn id="19" idx="3"/>
            </p:cNvCxnSpPr>
            <p:nvPr/>
          </p:nvCxnSpPr>
          <p:spPr>
            <a:xfrm>
              <a:off x="8229600" y="5169134"/>
              <a:ext cx="60987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4FF6755-589B-F914-A861-F3EE80784E3B}"/>
              </a:ext>
            </a:extLst>
          </p:cNvPr>
          <p:cNvSpPr/>
          <p:nvPr/>
        </p:nvSpPr>
        <p:spPr>
          <a:xfrm>
            <a:off x="746759" y="2987039"/>
            <a:ext cx="7414259" cy="7060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solidFill>
                <a:schemeClr val="tx1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8F0EA83-D63B-3D3D-C9FA-334FCF3A4852}"/>
              </a:ext>
            </a:extLst>
          </p:cNvPr>
          <p:cNvSpPr/>
          <p:nvPr/>
        </p:nvSpPr>
        <p:spPr>
          <a:xfrm>
            <a:off x="746760" y="3776312"/>
            <a:ext cx="7414258" cy="7060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Hình tròn được chia làm 8 phần ngẫu nhiên.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0BD4F9E-8A15-6987-5AD7-F4970F9E9280}"/>
              </a:ext>
            </a:extLst>
          </p:cNvPr>
          <p:cNvSpPr/>
          <p:nvPr/>
        </p:nvSpPr>
        <p:spPr>
          <a:xfrm>
            <a:off x="746759" y="4660777"/>
            <a:ext cx="7414257" cy="12339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Hình tròn được chia làm 4 phần bằng nhau và 4 phần không bằng nhau.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94BF414-EE3C-65DB-29D7-9EFD97BF0365}"/>
              </a:ext>
            </a:extLst>
          </p:cNvPr>
          <p:cNvSpPr/>
          <p:nvPr/>
        </p:nvSpPr>
        <p:spPr>
          <a:xfrm>
            <a:off x="746759" y="6060210"/>
            <a:ext cx="7414257" cy="6224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7442AC-0D45-F2AD-9F90-31512269BC4A}"/>
              </a:ext>
            </a:extLst>
          </p:cNvPr>
          <p:cNvSpPr/>
          <p:nvPr/>
        </p:nvSpPr>
        <p:spPr>
          <a:xfrm>
            <a:off x="812800" y="177114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AF60B-C3B4-2CD2-6DCD-5E0BF3BA6620}"/>
              </a:ext>
            </a:extLst>
          </p:cNvPr>
          <p:cNvSpPr txBox="1"/>
          <p:nvPr/>
        </p:nvSpPr>
        <p:spPr>
          <a:xfrm>
            <a:off x="1520944" y="1778320"/>
            <a:ext cx="9858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Khoanh vào chữ đặt trước câu trả lời đúng: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AEBBF6-43A0-35B1-6FF7-2D48D83DA326}"/>
                  </a:ext>
                </a:extLst>
              </p:cNvPr>
              <p:cNvSpPr txBox="1"/>
              <p:nvPr/>
            </p:nvSpPr>
            <p:spPr>
              <a:xfrm>
                <a:off x="662940" y="2017997"/>
                <a:ext cx="7414260" cy="1578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4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AEBBF6-43A0-35B1-6FF7-2D48D83DA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" y="2017997"/>
                <a:ext cx="7414260" cy="1578702"/>
              </a:xfrm>
              <a:prstGeom prst="rect">
                <a:avLst/>
              </a:prstGeom>
              <a:blipFill>
                <a:blip r:embed="rId5"/>
                <a:stretch>
                  <a:fillRect l="-1316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8AE0650-58E9-36B5-9594-0B420AFB26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1" t="14427" r="32138" b="19027"/>
          <a:stretch/>
        </p:blipFill>
        <p:spPr>
          <a:xfrm>
            <a:off x="8592747" y="2417820"/>
            <a:ext cx="2042306" cy="20223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2232E14-337F-3A5B-B8EE-B5BC98D5E444}"/>
              </a:ext>
            </a:extLst>
          </p:cNvPr>
          <p:cNvGrpSpPr/>
          <p:nvPr/>
        </p:nvGrpSpPr>
        <p:grpSpPr>
          <a:xfrm>
            <a:off x="10964913" y="2716922"/>
            <a:ext cx="414287" cy="892552"/>
            <a:chOff x="8229600" y="4686300"/>
            <a:chExt cx="685800" cy="965667"/>
          </a:xfrm>
          <a:noFill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F96239-45F6-5A96-4D16-E38E3B3F027C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9656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6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VN" sz="26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CF3AF0-D61B-D555-4F75-B35A50A9724B}"/>
                </a:ext>
              </a:extLst>
            </p:cNvPr>
            <p:cNvCxnSpPr>
              <a:cxnSpLocks/>
              <a:stCxn id="19" idx="1"/>
              <a:endCxn id="19" idx="3"/>
            </p:cNvCxnSpPr>
            <p:nvPr/>
          </p:nvCxnSpPr>
          <p:spPr>
            <a:xfrm>
              <a:off x="8229600" y="5169134"/>
              <a:ext cx="685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4FF6755-589B-F914-A861-F3EE80784E3B}"/>
              </a:ext>
            </a:extLst>
          </p:cNvPr>
          <p:cNvSpPr/>
          <p:nvPr/>
        </p:nvSpPr>
        <p:spPr>
          <a:xfrm>
            <a:off x="662939" y="3628807"/>
            <a:ext cx="6967934" cy="6224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8F0EA83-D63B-3D3D-C9FA-334FCF3A4852}"/>
              </a:ext>
            </a:extLst>
          </p:cNvPr>
          <p:cNvSpPr/>
          <p:nvPr/>
        </p:nvSpPr>
        <p:spPr>
          <a:xfrm>
            <a:off x="662939" y="4474496"/>
            <a:ext cx="6967935" cy="6224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Đã tô màu 4 phần không bằng nhau đó.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0BD4F9E-8A15-6987-5AD7-F4970F9E9280}"/>
              </a:ext>
            </a:extLst>
          </p:cNvPr>
          <p:cNvSpPr/>
          <p:nvPr/>
        </p:nvSpPr>
        <p:spPr>
          <a:xfrm>
            <a:off x="662940" y="5320185"/>
            <a:ext cx="6967934" cy="12226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Đã tô màu 2 phần bằng nhau và 2 phần không bằng nhau.</a:t>
            </a:r>
          </a:p>
        </p:txBody>
      </p:sp>
    </p:spTree>
    <p:extLst>
      <p:ext uri="{BB962C8B-B14F-4D97-AF65-F5344CB8AC3E}">
        <p14:creationId xmlns:p14="http://schemas.microsoft.com/office/powerpoint/2010/main" val="21622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đã học được những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E8D475B2-D0C0-4916-E880-DEF2555ED8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4021586" y="4319773"/>
            <a:ext cx="385082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397042" y="4434114"/>
            <a:ext cx="3061034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54: Khái niệm phân số (tiếp theo) </a:t>
            </a:r>
            <a:endParaRPr lang="en-VN" sz="20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2E40F3D2-3CA1-7FEE-77F4-F5EE4CE3979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</a:rPr>
              <a:t>Ong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</a:rPr>
              <a:t>non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</a:rPr>
              <a:t>học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CE6008-DA12-D3A7-0230-B4844F6005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" name="Cartoon Background Music Funny Animation Free">
            <a:hlinkClick r:id="" action="ppaction://media"/>
            <a:extLst>
              <a:ext uri="{FF2B5EF4-FFF2-40B4-BE49-F238E27FC236}">
                <a16:creationId xmlns:a16="http://schemas.microsoft.com/office/drawing/2014/main" id="{797B971D-38DA-3671-AFF5-28C15AE341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80157" y="997334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9B1955-E459-9D0A-862F-75EA3BBCF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6878" y="392565"/>
            <a:ext cx="2859272" cy="2859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D6D42F-BD88-0CBF-B834-06D37EB8A4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410" y="3163580"/>
            <a:ext cx="2645893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4BBFA5-A531-CDFA-C006-225F65E53AEB}"/>
              </a:ext>
            </a:extLst>
          </p:cNvPr>
          <p:cNvSpPr/>
          <p:nvPr/>
        </p:nvSpPr>
        <p:spPr>
          <a:xfrm>
            <a:off x="319460" y="1365813"/>
            <a:ext cx="9211291" cy="2963119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 DẪN</a:t>
            </a:r>
            <a:endParaRPr kumimoji="0" lang="en-US" sz="2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GV click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màn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- Click vào ô đáp án để chọn đáp án đúng. </a:t>
            </a:r>
            <a:endParaRPr kumimoji="0" lang="en-US" sz="2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GV click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màn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sang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theo.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2A571-5925-EDFE-1732-A8190920A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E15276-30FA-9DA1-7CBF-E1E2F2142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605" y="905749"/>
            <a:ext cx="2859272" cy="2859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90C18A-54DD-DE0A-F76A-7D6E404A7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05" y="3973137"/>
            <a:ext cx="2645893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1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AB8999-3F54-A0C7-96A5-5EF0EA98C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3">
            <a:extLst>
              <a:ext uri="{FF2B5EF4-FFF2-40B4-BE49-F238E27FC236}">
                <a16:creationId xmlns:a16="http://schemas.microsoft.com/office/drawing/2014/main" id="{D691BE18-EB72-8F07-31FB-1BDACE41DE52}"/>
              </a:ext>
            </a:extLst>
          </p:cNvPr>
          <p:cNvSpPr/>
          <p:nvPr/>
        </p:nvSpPr>
        <p:spPr>
          <a:xfrm>
            <a:off x="8411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lvl="0" indent="-514350" algn="ctr" defTabSz="495330">
              <a:lnSpc>
                <a:spcPct val="150000"/>
              </a:lnSpc>
              <a:buClrTx/>
              <a:buAutoNum type="alphaUcPeriod"/>
              <a:defRPr/>
            </a:pPr>
            <a:r>
              <a:rPr lang="en-US" sz="2600" kern="1200" dirty="0" err="1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600" kern="12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600" kern="12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 algn="ctr" defTabSz="495330">
              <a:lnSpc>
                <a:spcPct val="150000"/>
              </a:lnSpc>
              <a:buClrTx/>
              <a:defRPr/>
            </a:pPr>
            <a:r>
              <a:rPr lang="en-US" sz="2600" kern="1200" dirty="0" err="1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sz="2600" kern="12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2600" kern="12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: Rounded Corners 14">
            <a:extLst>
              <a:ext uri="{FF2B5EF4-FFF2-40B4-BE49-F238E27FC236}">
                <a16:creationId xmlns:a16="http://schemas.microsoft.com/office/drawing/2014/main" id="{64DD058A-C33C-3C55-9013-76DCDBBCEBC6}"/>
              </a:ext>
            </a:extLst>
          </p:cNvPr>
          <p:cNvSpPr/>
          <p:nvPr/>
        </p:nvSpPr>
        <p:spPr>
          <a:xfrm>
            <a:off x="8411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buClrTx/>
              <a:defRPr/>
            </a:pPr>
            <a:r>
              <a:rPr lang="en-US" sz="2600" kern="120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C. một phần ba. </a:t>
            </a: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316C1EDA-05B0-B50C-09E0-31D270D18D10}"/>
              </a:ext>
            </a:extLst>
          </p:cNvPr>
          <p:cNvSpPr/>
          <p:nvPr/>
        </p:nvSpPr>
        <p:spPr>
          <a:xfrm>
            <a:off x="63956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lnSpc>
                <a:spcPct val="150000"/>
              </a:lnSpc>
              <a:buClrTx/>
              <a:defRPr/>
            </a:pPr>
            <a:r>
              <a:rPr lang="en-US" sz="2600" kern="120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B. một và ba.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C43355E6-1087-077B-1F9F-0C21F407F5E0}"/>
              </a:ext>
            </a:extLst>
          </p:cNvPr>
          <p:cNvSpPr/>
          <p:nvPr/>
        </p:nvSpPr>
        <p:spPr>
          <a:xfrm>
            <a:off x="63956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buClrTx/>
              <a:defRPr/>
            </a:pPr>
            <a:r>
              <a:rPr lang="en-US" sz="2600" kern="120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D. một chia ba.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180C6ACF-7AD2-C36E-22F7-D9A982E19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38" y="5068446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C0075063-6E1B-8983-1B1C-106F7AA9D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484" y="5068446"/>
            <a:ext cx="820456" cy="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6EFB13E7-9E65-4E1B-B292-B95753BD0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77" y="3466084"/>
            <a:ext cx="794009" cy="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E435D7-E385-0C6B-D973-CBBFD696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514" y="3419304"/>
            <a:ext cx="846426" cy="7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1E607F-C3F6-989B-24FA-DEBA025DFC68}"/>
                  </a:ext>
                </a:extLst>
              </p:cNvPr>
              <p:cNvSpPr/>
              <p:nvPr/>
            </p:nvSpPr>
            <p:spPr>
              <a:xfrm>
                <a:off x="841150" y="931542"/>
                <a:ext cx="9725593" cy="1645822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buClrTx/>
                  <a:defRPr/>
                </a:pPr>
                <a:r>
                  <a:rPr lang="vi-VN" sz="2800" b="1" kern="1200" dirty="0">
                    <a:solidFill>
                      <a:schemeClr val="tx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Câu 1: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kern="1200" dirty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kern="1200" dirty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b="1" kern="1200" dirty="0">
                    <a:solidFill>
                      <a:schemeClr val="tx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được đọc là</a:t>
                </a:r>
                <a:r>
                  <a:rPr lang="en-US" sz="2800" b="1" kern="1200" dirty="0">
                    <a:solidFill>
                      <a:schemeClr val="tx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:</a:t>
                </a:r>
                <a:endParaRPr lang="vi-VN" sz="2800" b="1" kern="1200" dirty="0">
                  <a:solidFill>
                    <a:schemeClr val="tx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1E607F-C3F6-989B-24FA-DEBA025DF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50" y="931542"/>
                <a:ext cx="9725593" cy="164582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510A1B37-DE10-4FE3-F190-742651C677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347D8D-660A-9599-0BFE-5543536E78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9578" y="642949"/>
            <a:ext cx="2066723" cy="2072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233A4-98D7-0594-4008-2C554E9E72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781" y="5724676"/>
            <a:ext cx="987638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3">
            <a:extLst>
              <a:ext uri="{FF2B5EF4-FFF2-40B4-BE49-F238E27FC236}">
                <a16:creationId xmlns:a16="http://schemas.microsoft.com/office/drawing/2014/main" id="{977D5EBB-FE26-E366-0B4B-2369A5B223AA}"/>
              </a:ext>
            </a:extLst>
          </p:cNvPr>
          <p:cNvSpPr/>
          <p:nvPr/>
        </p:nvSpPr>
        <p:spPr>
          <a:xfrm>
            <a:off x="8411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buClrTx/>
              <a:defRPr/>
            </a:pPr>
            <a:r>
              <a:rPr lang="en-US" sz="3000" kern="120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A. 5.</a:t>
            </a:r>
          </a:p>
        </p:txBody>
      </p:sp>
      <p:sp>
        <p:nvSpPr>
          <p:cNvPr id="4" name="Rectangle: Rounded Corners 14">
            <a:extLst>
              <a:ext uri="{FF2B5EF4-FFF2-40B4-BE49-F238E27FC236}">
                <a16:creationId xmlns:a16="http://schemas.microsoft.com/office/drawing/2014/main" id="{06471633-64C7-793E-E649-217473BB639E}"/>
              </a:ext>
            </a:extLst>
          </p:cNvPr>
          <p:cNvSpPr/>
          <p:nvPr/>
        </p:nvSpPr>
        <p:spPr>
          <a:xfrm>
            <a:off x="8411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buClrTx/>
              <a:defRPr/>
            </a:pPr>
            <a:r>
              <a:rPr lang="en-US" sz="3000" kern="120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C. 2.</a:t>
            </a: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CF149E8C-7629-526C-D172-22DC975D7B0C}"/>
              </a:ext>
            </a:extLst>
          </p:cNvPr>
          <p:cNvSpPr/>
          <p:nvPr/>
        </p:nvSpPr>
        <p:spPr>
          <a:xfrm>
            <a:off x="63956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lnSpc>
                <a:spcPct val="150000"/>
              </a:lnSpc>
              <a:buClrTx/>
              <a:defRPr/>
            </a:pPr>
            <a:r>
              <a:rPr lang="en-US" sz="3000" kern="120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B. 7.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A1F87E2E-8B30-1BC1-0005-7AE72CDB9A48}"/>
              </a:ext>
            </a:extLst>
          </p:cNvPr>
          <p:cNvSpPr/>
          <p:nvPr/>
        </p:nvSpPr>
        <p:spPr>
          <a:xfrm>
            <a:off x="63956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buClrTx/>
              <a:defRPr/>
            </a:pPr>
            <a:r>
              <a:rPr lang="en-US" sz="3000" kern="120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D. 12.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A48BDCCE-CF62-9555-47CC-AAB456E87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73" y="3297366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416FFE5C-8287-9E44-3AA2-7E3BC690A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734" y="4725243"/>
            <a:ext cx="820456" cy="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E220C753-46C3-30AB-F44F-B8E92966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734" y="3194692"/>
            <a:ext cx="794009" cy="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F8F1CD-381F-328E-71D0-F8E8FC84D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30" y="4976187"/>
            <a:ext cx="846426" cy="7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3E84F76-64C6-FA5B-8D68-64B6ECA30BF4}"/>
                  </a:ext>
                </a:extLst>
              </p:cNvPr>
              <p:cNvSpPr/>
              <p:nvPr/>
            </p:nvSpPr>
            <p:spPr>
              <a:xfrm>
                <a:off x="841150" y="785130"/>
                <a:ext cx="9725593" cy="1792233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Câu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2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: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có tử số 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: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3E84F76-64C6-FA5B-8D68-64B6ECA30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50" y="785130"/>
                <a:ext cx="9725593" cy="1792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F4265AA-32EC-48B1-BDE0-6DC27A9D5E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29478D-7800-A860-E510-3129E4AD86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2374" y="584380"/>
            <a:ext cx="2066723" cy="2072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C7A95B-138A-B467-A3CA-817358DD81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781" y="5724676"/>
            <a:ext cx="987638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3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D74C69-FCFA-5FC2-597C-F196D4AAF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3">
            <a:extLst>
              <a:ext uri="{FF2B5EF4-FFF2-40B4-BE49-F238E27FC236}">
                <a16:creationId xmlns:a16="http://schemas.microsoft.com/office/drawing/2014/main" id="{B710AA99-4BF9-655A-A2F6-83032EA0A526}"/>
              </a:ext>
            </a:extLst>
          </p:cNvPr>
          <p:cNvSpPr/>
          <p:nvPr/>
        </p:nvSpPr>
        <p:spPr>
          <a:xfrm>
            <a:off x="8411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buClrTx/>
              <a:defRPr/>
            </a:pPr>
            <a:r>
              <a:rPr lang="en-US" sz="3000" kern="12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A. 4.</a:t>
            </a:r>
          </a:p>
        </p:txBody>
      </p:sp>
      <p:sp>
        <p:nvSpPr>
          <p:cNvPr id="4" name="Rectangle: Rounded Corners 14">
            <a:extLst>
              <a:ext uri="{FF2B5EF4-FFF2-40B4-BE49-F238E27FC236}">
                <a16:creationId xmlns:a16="http://schemas.microsoft.com/office/drawing/2014/main" id="{538D04FF-FC47-D358-C77F-892F2F0104FC}"/>
              </a:ext>
            </a:extLst>
          </p:cNvPr>
          <p:cNvSpPr/>
          <p:nvPr/>
        </p:nvSpPr>
        <p:spPr>
          <a:xfrm>
            <a:off x="8411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buClrTx/>
              <a:defRPr/>
            </a:pPr>
            <a:r>
              <a:rPr lang="en-US" sz="3000" kern="120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C. 13.</a:t>
            </a: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0AC7CB9E-E3F2-137B-943F-E36E7D8E28E0}"/>
              </a:ext>
            </a:extLst>
          </p:cNvPr>
          <p:cNvSpPr/>
          <p:nvPr/>
        </p:nvSpPr>
        <p:spPr>
          <a:xfrm>
            <a:off x="63956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lnSpc>
                <a:spcPct val="150000"/>
              </a:lnSpc>
              <a:buClrTx/>
              <a:defRPr/>
            </a:pPr>
            <a:r>
              <a:rPr lang="en-US" sz="3000" kern="120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B. 5.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C3942692-833F-B6BB-83DE-F23602106D5D}"/>
              </a:ext>
            </a:extLst>
          </p:cNvPr>
          <p:cNvSpPr/>
          <p:nvPr/>
        </p:nvSpPr>
        <p:spPr>
          <a:xfrm>
            <a:off x="63956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buClrTx/>
              <a:defRPr/>
            </a:pPr>
            <a:r>
              <a:rPr lang="en-US" sz="3000" kern="120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D. 9.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DA180DEA-D0C2-E680-1658-7BB40DC5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64" y="5314490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626FCDBC-2129-9EF0-C8C2-694E6505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32" y="5247274"/>
            <a:ext cx="820456" cy="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2D2C16BB-0721-9DEF-1E1D-0E7B5230A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79" y="3646830"/>
            <a:ext cx="794009" cy="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F2624E-F82F-5907-5193-067AEA8E5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389" y="3564629"/>
            <a:ext cx="846426" cy="7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9E2B4A9-2FA6-AE70-5047-9539C3C8214A}"/>
                  </a:ext>
                </a:extLst>
              </p:cNvPr>
              <p:cNvSpPr/>
              <p:nvPr/>
            </p:nvSpPr>
            <p:spPr>
              <a:xfrm>
                <a:off x="841150" y="931542"/>
                <a:ext cx="9725593" cy="1645822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Câu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3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: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có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mẫu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số 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: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9E2B4A9-2FA6-AE70-5047-9539C3C82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50" y="931542"/>
                <a:ext cx="9725593" cy="164582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FA1C8C8-C220-ED3A-9D26-85AD4044CC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29EAFA-AD48-F155-CADF-4E36937E9B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2374" y="584380"/>
            <a:ext cx="2066723" cy="2072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2E19E8-402D-6846-BD89-1716326C63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781" y="5724676"/>
            <a:ext cx="987638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CHÚC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MỪNG</a:t>
            </a:r>
            <a:endParaRPr kumimoji="0" lang="en-US" sz="4000" b="0" i="0" u="none" strike="noStrike" kern="1200" cap="none" spc="0" normalizeH="0" baseline="0" noProof="0">
              <a:ln w="6600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EM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endParaRPr kumimoji="0" lang="en-US" sz="4000" b="0" i="0" u="none" strike="noStrike" kern="1200" cap="none" spc="0" normalizeH="0" baseline="0" noProof="0">
              <a:ln w="6600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21C611E-6BE5-B79A-3801-98D1DA1FE4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" y="0"/>
            <a:ext cx="570902" cy="6371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786068-B17A-6405-ACF3-8FCC25CE1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6878" y="392565"/>
            <a:ext cx="2859272" cy="2859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B9335-A817-8CC5-AF9C-DECF04ED1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410" y="3163580"/>
            <a:ext cx="2645893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C5A6A567-E5DF-6816-CE4F-6F8DDE8B3B2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625</Words>
  <Application>Microsoft Office PowerPoint</Application>
  <PresentationFormat>Widescreen</PresentationFormat>
  <Paragraphs>105</Paragraphs>
  <Slides>21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UTM Avo</vt:lpstr>
      <vt:lpstr>Aptos</vt:lpstr>
      <vt:lpstr>Cambria Math</vt:lpstr>
      <vt:lpstr>Calibri Light</vt:lpstr>
      <vt:lpstr>1_Office Theme</vt:lpstr>
      <vt:lpstr>Office Theme</vt:lpstr>
      <vt:lpstr>3_Office Theme</vt:lpstr>
      <vt:lpstr>6_Office Theme</vt:lpstr>
      <vt:lpstr>Theme1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Loan Nguyễn</cp:lastModifiedBy>
  <cp:revision>12</cp:revision>
  <dcterms:created xsi:type="dcterms:W3CDTF">2023-10-24T04:45:10Z</dcterms:created>
  <dcterms:modified xsi:type="dcterms:W3CDTF">2024-12-23T04:09:14Z</dcterms:modified>
</cp:coreProperties>
</file>