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slideLayouts/slideLayout11.xml" ContentType="application/vnd.openxmlformats-officedocument.presentationml.slideLayout+xml"/>
  <Override PartName="/ppt/theme/theme11.xml" ContentType="application/vnd.openxmlformats-officedocument.theme+xml"/>
  <Override PartName="/ppt/slideLayouts/slideLayout12.xml" ContentType="application/vnd.openxmlformats-officedocument.presentationml.slideLayout+xml"/>
  <Override PartName="/ppt/theme/theme12.xml" ContentType="application/vnd.openxmlformats-officedocument.theme+xml"/>
  <Override PartName="/ppt/slideLayouts/slideLayout13.xml" ContentType="application/vnd.openxmlformats-officedocument.presentationml.slideLayout+xml"/>
  <Override PartName="/ppt/theme/theme13.xml" ContentType="application/vnd.openxmlformats-officedocument.theme+xml"/>
  <Override PartName="/ppt/slideLayouts/slideLayout14.xml" ContentType="application/vnd.openxmlformats-officedocument.presentationml.slideLayout+xml"/>
  <Override PartName="/ppt/theme/theme14.xml" ContentType="application/vnd.openxmlformats-officedocument.theme+xml"/>
  <Override PartName="/ppt/slideLayouts/slideLayout15.xml" ContentType="application/vnd.openxmlformats-officedocument.presentationml.slideLayout+xml"/>
  <Override PartName="/ppt/theme/theme15.xml" ContentType="application/vnd.openxmlformats-officedocument.theme+xml"/>
  <Override PartName="/ppt/slideLayouts/slideLayout16.xml" ContentType="application/vnd.openxmlformats-officedocument.presentationml.slideLayout+xml"/>
  <Override PartName="/ppt/theme/theme16.xml" ContentType="application/vnd.openxmlformats-officedocument.theme+xml"/>
  <Override PartName="/ppt/slideLayouts/slideLayout17.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63" r:id="rId2"/>
    <p:sldMasterId id="2147483665" r:id="rId3"/>
    <p:sldMasterId id="2147483667" r:id="rId4"/>
    <p:sldMasterId id="2147483669" r:id="rId5"/>
    <p:sldMasterId id="2147483671" r:id="rId6"/>
    <p:sldMasterId id="2147483673" r:id="rId7"/>
    <p:sldMasterId id="2147483675" r:id="rId8"/>
    <p:sldMasterId id="2147483677" r:id="rId9"/>
    <p:sldMasterId id="2147483679" r:id="rId10"/>
    <p:sldMasterId id="2147483681" r:id="rId11"/>
    <p:sldMasterId id="2147483683" r:id="rId12"/>
    <p:sldMasterId id="2147483685" r:id="rId13"/>
    <p:sldMasterId id="2147483687" r:id="rId14"/>
    <p:sldMasterId id="2147483689" r:id="rId15"/>
    <p:sldMasterId id="2147483691" r:id="rId16"/>
    <p:sldMasterId id="2147483693" r:id="rId17"/>
  </p:sldMasterIdLst>
  <p:notesMasterIdLst>
    <p:notesMasterId r:id="rId56"/>
  </p:notesMasterIdLst>
  <p:sldIdLst>
    <p:sldId id="341" r:id="rId18"/>
    <p:sldId id="342" r:id="rId19"/>
    <p:sldId id="343" r:id="rId20"/>
    <p:sldId id="344" r:id="rId21"/>
    <p:sldId id="345" r:id="rId22"/>
    <p:sldId id="346" r:id="rId23"/>
    <p:sldId id="347" r:id="rId24"/>
    <p:sldId id="348" r:id="rId25"/>
    <p:sldId id="349" r:id="rId26"/>
    <p:sldId id="350" r:id="rId27"/>
    <p:sldId id="351" r:id="rId28"/>
    <p:sldId id="352" r:id="rId29"/>
    <p:sldId id="353" r:id="rId30"/>
    <p:sldId id="354" r:id="rId31"/>
    <p:sldId id="355" r:id="rId32"/>
    <p:sldId id="356" r:id="rId33"/>
    <p:sldId id="357" r:id="rId34"/>
    <p:sldId id="358" r:id="rId35"/>
    <p:sldId id="360" r:id="rId36"/>
    <p:sldId id="361" r:id="rId37"/>
    <p:sldId id="362" r:id="rId38"/>
    <p:sldId id="363" r:id="rId39"/>
    <p:sldId id="364" r:id="rId40"/>
    <p:sldId id="365" r:id="rId41"/>
    <p:sldId id="366" r:id="rId42"/>
    <p:sldId id="367" r:id="rId43"/>
    <p:sldId id="368" r:id="rId44"/>
    <p:sldId id="369" r:id="rId45"/>
    <p:sldId id="370" r:id="rId46"/>
    <p:sldId id="371" r:id="rId47"/>
    <p:sldId id="372" r:id="rId48"/>
    <p:sldId id="373" r:id="rId49"/>
    <p:sldId id="374" r:id="rId50"/>
    <p:sldId id="375" r:id="rId51"/>
    <p:sldId id="376" r:id="rId52"/>
    <p:sldId id="377" r:id="rId53"/>
    <p:sldId id="378" r:id="rId54"/>
    <p:sldId id="379"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99" autoAdjust="0"/>
    <p:restoredTop sz="94660"/>
  </p:normalViewPr>
  <p:slideViewPr>
    <p:cSldViewPr snapToGrid="0">
      <p:cViewPr varScale="1">
        <p:scale>
          <a:sx n="100" d="100"/>
          <a:sy n="100" d="100"/>
        </p:scale>
        <p:origin x="177"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slide" Target="slides/slide38.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2.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viewProps" Target="viewProps.xml"/><Relationship Id="rId5" Type="http://schemas.openxmlformats.org/officeDocument/2006/relationships/slideMaster" Target="slideMasters/slideMaster5.xml"/><Relationship Id="rId19" Type="http://schemas.openxmlformats.org/officeDocument/2006/relationships/slide" Target="slides/slide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theme" Target="theme/theme1.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7C5C87-A343-48DF-9E09-0319387736B3}" type="datetimeFigureOut">
              <a:rPr lang="en-US" smtClean="0"/>
              <a:t>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6D053D-238A-4355-AA7F-CE9312F827F9}" type="slidenum">
              <a:rPr lang="en-US" smtClean="0"/>
              <a:t>‹#›</a:t>
            </a:fld>
            <a:endParaRPr lang="en-US"/>
          </a:p>
        </p:txBody>
      </p:sp>
    </p:spTree>
    <p:extLst>
      <p:ext uri="{BB962C8B-B14F-4D97-AF65-F5344CB8AC3E}">
        <p14:creationId xmlns:p14="http://schemas.microsoft.com/office/powerpoint/2010/main" val="3492154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653986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739963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887627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0450895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373577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5119814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0379784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5767358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651351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117828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852584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41431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97112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545637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749928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11758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205801069"/>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5.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6.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7.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12/2/2024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665373610"/>
      </p:ext>
    </p:extLst>
  </p:cSld>
  <p:clrMap bg1="lt1" tx1="dk1" bg2="lt2" tx2="dk2" accent1="accent1" accent2="accent2" accent3="accent3" accent4="accent4" accent5="accent5" accent6="accent6" hlink="hlink" folHlink="folHlink"/>
  <p:sldLayoutIdLst>
    <p:sldLayoutId id="2147483662" r:id="rId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12/2/2024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63932867"/>
      </p:ext>
    </p:extLst>
  </p:cSld>
  <p:clrMap bg1="lt1" tx1="dk1" bg2="lt2" tx2="dk2" accent1="accent1" accent2="accent2" accent3="accent3" accent4="accent4" accent5="accent5" accent6="accent6" hlink="hlink" folHlink="folHlink"/>
  <p:sldLayoutIdLst>
    <p:sldLayoutId id="2147483680" r:id="rId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12/2/2024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19467496"/>
      </p:ext>
    </p:extLst>
  </p:cSld>
  <p:clrMap bg1="lt1" tx1="dk1" bg2="lt2" tx2="dk2" accent1="accent1" accent2="accent2" accent3="accent3" accent4="accent4" accent5="accent5" accent6="accent6" hlink="hlink" folHlink="folHlink"/>
  <p:sldLayoutIdLst>
    <p:sldLayoutId id="2147483682" r:id="rId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12/2/2024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853523612"/>
      </p:ext>
    </p:extLst>
  </p:cSld>
  <p:clrMap bg1="lt1" tx1="dk1" bg2="lt2" tx2="dk2" accent1="accent1" accent2="accent2" accent3="accent3" accent4="accent4" accent5="accent5" accent6="accent6" hlink="hlink" folHlink="folHlink"/>
  <p:sldLayoutIdLst>
    <p:sldLayoutId id="2147483684" r:id="rId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12/2/2024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124486844"/>
      </p:ext>
    </p:extLst>
  </p:cSld>
  <p:clrMap bg1="lt1" tx1="dk1" bg2="lt2" tx2="dk2" accent1="accent1" accent2="accent2" accent3="accent3" accent4="accent4" accent5="accent5" accent6="accent6" hlink="hlink" folHlink="folHlink"/>
  <p:sldLayoutIdLst>
    <p:sldLayoutId id="2147483686" r:id="rId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12/2/2024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998945783"/>
      </p:ext>
    </p:extLst>
  </p:cSld>
  <p:clrMap bg1="lt1" tx1="dk1" bg2="lt2" tx2="dk2" accent1="accent1" accent2="accent2" accent3="accent3" accent4="accent4" accent5="accent5" accent6="accent6" hlink="hlink" folHlink="folHlink"/>
  <p:sldLayoutIdLst>
    <p:sldLayoutId id="2147483688" r:id="rId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12/2/2024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684570071"/>
      </p:ext>
    </p:extLst>
  </p:cSld>
  <p:clrMap bg1="lt1" tx1="dk1" bg2="lt2" tx2="dk2" accent1="accent1" accent2="accent2" accent3="accent3" accent4="accent4" accent5="accent5" accent6="accent6" hlink="hlink" folHlink="folHlink"/>
  <p:sldLayoutIdLst>
    <p:sldLayoutId id="2147483690" r:id="rId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12/2/2024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131596522"/>
      </p:ext>
    </p:extLst>
  </p:cSld>
  <p:clrMap bg1="lt1" tx1="dk1" bg2="lt2" tx2="dk2" accent1="accent1" accent2="accent2" accent3="accent3" accent4="accent4" accent5="accent5" accent6="accent6" hlink="hlink" folHlink="folHlink"/>
  <p:sldLayoutIdLst>
    <p:sldLayoutId id="2147483692" r:id="rId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12/2/2024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9740237"/>
      </p:ext>
    </p:extLst>
  </p:cSld>
  <p:clrMap bg1="lt1" tx1="dk1" bg2="lt2" tx2="dk2" accent1="accent1" accent2="accent2" accent3="accent3" accent4="accent4" accent5="accent5" accent6="accent6" hlink="hlink" folHlink="folHlink"/>
  <p:sldLayoutIdLst>
    <p:sldLayoutId id="2147483694" r:id="rId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12/2/2024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195381344"/>
      </p:ext>
    </p:extLst>
  </p:cSld>
  <p:clrMap bg1="lt1" tx1="dk1" bg2="lt2" tx2="dk2" accent1="accent1" accent2="accent2" accent3="accent3" accent4="accent4" accent5="accent5" accent6="accent6" hlink="hlink" folHlink="folHlink"/>
  <p:sldLayoutIdLst>
    <p:sldLayoutId id="2147483664" r:id="rId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12/2/2024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528956945"/>
      </p:ext>
    </p:extLst>
  </p:cSld>
  <p:clrMap bg1="lt1" tx1="dk1" bg2="lt2" tx2="dk2" accent1="accent1" accent2="accent2" accent3="accent3" accent4="accent4" accent5="accent5" accent6="accent6" hlink="hlink" folHlink="folHlink"/>
  <p:sldLayoutIdLst>
    <p:sldLayoutId id="2147483666" r:id="rId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12/2/2024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821651073"/>
      </p:ext>
    </p:extLst>
  </p:cSld>
  <p:clrMap bg1="lt1" tx1="dk1" bg2="lt2" tx2="dk2" accent1="accent1" accent2="accent2" accent3="accent3" accent4="accent4" accent5="accent5" accent6="accent6" hlink="hlink" folHlink="folHlink"/>
  <p:sldLayoutIdLst>
    <p:sldLayoutId id="2147483668" r:id="rId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12/2/2024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807653057"/>
      </p:ext>
    </p:extLst>
  </p:cSld>
  <p:clrMap bg1="lt1" tx1="dk1" bg2="lt2" tx2="dk2" accent1="accent1" accent2="accent2" accent3="accent3" accent4="accent4" accent5="accent5" accent6="accent6" hlink="hlink" folHlink="folHlink"/>
  <p:sldLayoutIdLst>
    <p:sldLayoutId id="2147483670" r:id="rId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12/2/2024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80840581"/>
      </p:ext>
    </p:extLst>
  </p:cSld>
  <p:clrMap bg1="lt1" tx1="dk1" bg2="lt2" tx2="dk2" accent1="accent1" accent2="accent2" accent3="accent3" accent4="accent4" accent5="accent5" accent6="accent6" hlink="hlink" folHlink="folHlink"/>
  <p:sldLayoutIdLst>
    <p:sldLayoutId id="2147483672" r:id="rId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12/2/2024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851655668"/>
      </p:ext>
    </p:extLst>
  </p:cSld>
  <p:clrMap bg1="lt1" tx1="dk1" bg2="lt2" tx2="dk2" accent1="accent1" accent2="accent2" accent3="accent3" accent4="accent4" accent5="accent5" accent6="accent6" hlink="hlink" folHlink="folHlink"/>
  <p:sldLayoutIdLst>
    <p:sldLayoutId id="2147483674" r:id="rId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12/2/2024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910107200"/>
      </p:ext>
    </p:extLst>
  </p:cSld>
  <p:clrMap bg1="lt1" tx1="dk1" bg2="lt2" tx2="dk2" accent1="accent1" accent2="accent2" accent3="accent3" accent4="accent4" accent5="accent5" accent6="accent6" hlink="hlink" folHlink="folHlink"/>
  <p:sldLayoutIdLst>
    <p:sldLayoutId id="2147483676" r:id="rId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12/2/2024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906051610"/>
      </p:ext>
    </p:extLst>
  </p:cSld>
  <p:clrMap bg1="lt1" tx1="dk1" bg2="lt2" tx2="dk2" accent1="accent1" accent2="accent2" accent3="accent3" accent4="accent4" accent5="accent5" accent6="accent6" hlink="hlink" folHlink="folHlink"/>
  <p:sldLayoutIdLst>
    <p:sldLayoutId id="2147483678" r:id="rId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4.xml"/><Relationship Id="rId5" Type="http://schemas.openxmlformats.org/officeDocument/2006/relationships/image" Target="../media/image11.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5.xml"/><Relationship Id="rId5" Type="http://schemas.openxmlformats.org/officeDocument/2006/relationships/image" Target="../media/image11.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6.xml"/><Relationship Id="rId5" Type="http://schemas.openxmlformats.org/officeDocument/2006/relationships/image" Target="../media/image11.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svg"/><Relationship Id="rId2" Type="http://schemas.openxmlformats.org/officeDocument/2006/relationships/image" Target="../media/image1.png"/><Relationship Id="rId1" Type="http://schemas.openxmlformats.org/officeDocument/2006/relationships/slideLayout" Target="../slideLayouts/slideLayout17.xml"/><Relationship Id="rId6" Type="http://schemas.openxmlformats.org/officeDocument/2006/relationships/image" Target="../media/image23.png"/><Relationship Id="rId5" Type="http://schemas.openxmlformats.org/officeDocument/2006/relationships/image" Target="../media/image6.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7.xml"/><Relationship Id="rId6" Type="http://schemas.openxmlformats.org/officeDocument/2006/relationships/image" Target="../media/image3.png"/><Relationship Id="rId5" Type="http://schemas.openxmlformats.org/officeDocument/2006/relationships/image" Target="../media/image10.sv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7.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7.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7.xml"/><Relationship Id="rId6" Type="http://schemas.openxmlformats.org/officeDocument/2006/relationships/image" Target="../media/image3.png"/><Relationship Id="rId5" Type="http://schemas.openxmlformats.org/officeDocument/2006/relationships/image" Target="../media/image10.sv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10.sv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17.xml"/><Relationship Id="rId5" Type="http://schemas.openxmlformats.org/officeDocument/2006/relationships/image" Target="../media/image33.sv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7.xml"/><Relationship Id="rId5" Type="http://schemas.openxmlformats.org/officeDocument/2006/relationships/image" Target="../media/image37.sv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7.xml"/><Relationship Id="rId6" Type="http://schemas.openxmlformats.org/officeDocument/2006/relationships/image" Target="../media/image3.png"/><Relationship Id="rId5" Type="http://schemas.openxmlformats.org/officeDocument/2006/relationships/image" Target="../media/image10.svg"/><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7.xml"/><Relationship Id="rId6" Type="http://schemas.openxmlformats.org/officeDocument/2006/relationships/image" Target="../media/image38.png"/><Relationship Id="rId5" Type="http://schemas.openxmlformats.org/officeDocument/2006/relationships/image" Target="../media/image11.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9.png"/><Relationship Id="rId1" Type="http://schemas.openxmlformats.org/officeDocument/2006/relationships/slideLayout" Target="../slideLayouts/slideLayout17.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1.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10.sv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02353" y="6033515"/>
            <a:ext cx="14728032" cy="926639"/>
          </a:xfrm>
          <a:custGeom>
            <a:avLst/>
            <a:gdLst/>
            <a:ahLst/>
            <a:cxnLst/>
            <a:rect l="l" t="t" r="r" b="b"/>
            <a:pathLst>
              <a:path w="22092048" h="1389958">
                <a:moveTo>
                  <a:pt x="0" y="0"/>
                </a:moveTo>
                <a:lnTo>
                  <a:pt x="22092048" y="0"/>
                </a:lnTo>
                <a:lnTo>
                  <a:pt x="22092048" y="1389958"/>
                </a:lnTo>
                <a:lnTo>
                  <a:pt x="0" y="1389958"/>
                </a:lnTo>
                <a:lnTo>
                  <a:pt x="0" y="0"/>
                </a:lnTo>
                <a:close/>
              </a:path>
            </a:pathLst>
          </a:custGeom>
          <a:blipFill>
            <a:blip r:embed="rId2"/>
            <a:stretch>
              <a:fillRect/>
            </a:stretch>
          </a:blipFill>
        </p:spPr>
        <p:txBody>
          <a:bodyPr/>
          <a:lstStyle/>
          <a:p>
            <a:endParaRPr lang="vi-VN"/>
          </a:p>
        </p:txBody>
      </p:sp>
      <p:sp>
        <p:nvSpPr>
          <p:cNvPr id="3" name="Freeform 3"/>
          <p:cNvSpPr/>
          <p:nvPr/>
        </p:nvSpPr>
        <p:spPr>
          <a:xfrm>
            <a:off x="-1502353" y="5384246"/>
            <a:ext cx="14728032" cy="787954"/>
          </a:xfrm>
          <a:custGeom>
            <a:avLst/>
            <a:gdLst/>
            <a:ahLst/>
            <a:cxnLst/>
            <a:rect l="l" t="t" r="r" b="b"/>
            <a:pathLst>
              <a:path w="22092048" h="1181931">
                <a:moveTo>
                  <a:pt x="0" y="0"/>
                </a:moveTo>
                <a:lnTo>
                  <a:pt x="22092048" y="0"/>
                </a:lnTo>
                <a:lnTo>
                  <a:pt x="22092048" y="1181931"/>
                </a:lnTo>
                <a:lnTo>
                  <a:pt x="0" y="1181931"/>
                </a:lnTo>
                <a:lnTo>
                  <a:pt x="0" y="0"/>
                </a:lnTo>
                <a:close/>
              </a:path>
            </a:pathLst>
          </a:custGeom>
          <a:blipFill>
            <a:blip r:embed="rId2"/>
            <a:stretch>
              <a:fillRect b="-17600"/>
            </a:stretch>
          </a:blipFill>
        </p:spPr>
        <p:txBody>
          <a:bodyPr/>
          <a:lstStyle/>
          <a:p>
            <a:endParaRPr lang="vi-VN"/>
          </a:p>
        </p:txBody>
      </p:sp>
      <p:sp>
        <p:nvSpPr>
          <p:cNvPr id="4" name="Freeform 4"/>
          <p:cNvSpPr/>
          <p:nvPr/>
        </p:nvSpPr>
        <p:spPr>
          <a:xfrm>
            <a:off x="-321669" y="6527825"/>
            <a:ext cx="13037165" cy="456301"/>
          </a:xfrm>
          <a:custGeom>
            <a:avLst/>
            <a:gdLst/>
            <a:ahLst/>
            <a:cxnLst/>
            <a:rect l="l" t="t" r="r" b="b"/>
            <a:pathLst>
              <a:path w="19555748" h="684451">
                <a:moveTo>
                  <a:pt x="0" y="0"/>
                </a:moveTo>
                <a:lnTo>
                  <a:pt x="19555748" y="0"/>
                </a:lnTo>
                <a:lnTo>
                  <a:pt x="19555748" y="684451"/>
                </a:lnTo>
                <a:lnTo>
                  <a:pt x="0" y="684451"/>
                </a:lnTo>
                <a:lnTo>
                  <a:pt x="0" y="0"/>
                </a:lnTo>
                <a:close/>
              </a:path>
            </a:pathLst>
          </a:custGeom>
          <a:blipFill>
            <a:blip r:embed="rId3"/>
            <a:stretch>
              <a:fillRect/>
            </a:stretch>
          </a:blipFill>
        </p:spPr>
        <p:txBody>
          <a:bodyPr/>
          <a:lstStyle/>
          <a:p>
            <a:endParaRPr lang="vi-VN"/>
          </a:p>
        </p:txBody>
      </p:sp>
      <p:sp>
        <p:nvSpPr>
          <p:cNvPr id="5" name="Freeform 5"/>
          <p:cNvSpPr/>
          <p:nvPr/>
        </p:nvSpPr>
        <p:spPr>
          <a:xfrm>
            <a:off x="-757994" y="-194818"/>
            <a:ext cx="13490127" cy="1169145"/>
          </a:xfrm>
          <a:custGeom>
            <a:avLst/>
            <a:gdLst/>
            <a:ahLst/>
            <a:cxnLst/>
            <a:rect l="l" t="t" r="r" b="b"/>
            <a:pathLst>
              <a:path w="20235191" h="1753717">
                <a:moveTo>
                  <a:pt x="0" y="0"/>
                </a:moveTo>
                <a:lnTo>
                  <a:pt x="20235191" y="0"/>
                </a:lnTo>
                <a:lnTo>
                  <a:pt x="20235191" y="1753717"/>
                </a:lnTo>
                <a:lnTo>
                  <a:pt x="0" y="1753717"/>
                </a:lnTo>
                <a:lnTo>
                  <a:pt x="0" y="0"/>
                </a:lnTo>
                <a:close/>
              </a:path>
            </a:pathLst>
          </a:custGeom>
          <a:blipFill>
            <a:blip r:embed="rId4"/>
            <a:stretch>
              <a:fillRect/>
            </a:stretch>
          </a:blipFill>
        </p:spPr>
        <p:txBody>
          <a:bodyPr/>
          <a:lstStyle/>
          <a:p>
            <a:endParaRPr lang="vi-VN"/>
          </a:p>
        </p:txBody>
      </p:sp>
      <p:sp>
        <p:nvSpPr>
          <p:cNvPr id="6" name="TextBox 6"/>
          <p:cNvSpPr txBox="1"/>
          <p:nvPr/>
        </p:nvSpPr>
        <p:spPr>
          <a:xfrm>
            <a:off x="4196073" y="1973797"/>
            <a:ext cx="3799855" cy="1154162"/>
          </a:xfrm>
          <a:prstGeom prst="rect">
            <a:avLst/>
          </a:prstGeom>
        </p:spPr>
        <p:txBody>
          <a:bodyPr wrap="square" lIns="0" tIns="0" rIns="0" bIns="0" rtlCol="0" anchor="t">
            <a:spAutoFit/>
          </a:bodyPr>
          <a:lstStyle/>
          <a:p>
            <a:pPr algn="ctr" defTabSz="609630">
              <a:lnSpc>
                <a:spcPts val="8960"/>
              </a:lnSpc>
              <a:spcBef>
                <a:spcPct val="0"/>
              </a:spcBef>
            </a:pPr>
            <a:r>
              <a:rPr lang="en-US" sz="6400" dirty="0">
                <a:solidFill>
                  <a:srgbClr val="000000"/>
                </a:solidFill>
                <a:latin typeface="Baloo"/>
                <a:ea typeface="Baloo"/>
                <a:cs typeface="Baloo"/>
                <a:sym typeface="Baloo"/>
              </a:rPr>
              <a:t>TUẦN 14</a:t>
            </a:r>
          </a:p>
        </p:txBody>
      </p:sp>
      <p:sp>
        <p:nvSpPr>
          <p:cNvPr id="7" name="TextBox 7"/>
          <p:cNvSpPr txBox="1"/>
          <p:nvPr/>
        </p:nvSpPr>
        <p:spPr>
          <a:xfrm>
            <a:off x="1451234" y="3165785"/>
            <a:ext cx="9071670" cy="1154162"/>
          </a:xfrm>
          <a:prstGeom prst="rect">
            <a:avLst/>
          </a:prstGeom>
        </p:spPr>
        <p:txBody>
          <a:bodyPr wrap="square" lIns="0" tIns="0" rIns="0" bIns="0" rtlCol="0" anchor="t">
            <a:spAutoFit/>
          </a:bodyPr>
          <a:lstStyle/>
          <a:p>
            <a:pPr algn="ctr" defTabSz="609630">
              <a:lnSpc>
                <a:spcPts val="8960"/>
              </a:lnSpc>
              <a:spcBef>
                <a:spcPct val="0"/>
              </a:spcBef>
            </a:pPr>
            <a:r>
              <a:rPr lang="en-US" sz="6400" dirty="0">
                <a:solidFill>
                  <a:srgbClr val="000000"/>
                </a:solidFill>
                <a:latin typeface="Baloo"/>
                <a:ea typeface="Baloo"/>
                <a:cs typeface="Baloo"/>
                <a:sym typeface="Baloo"/>
              </a:rPr>
              <a:t>BÀI 8: CÓ LÍ CÓ TÌNH</a:t>
            </a:r>
          </a:p>
        </p:txBody>
      </p:sp>
    </p:spTree>
    <p:extLst>
      <p:ext uri="{BB962C8B-B14F-4D97-AF65-F5344CB8AC3E}">
        <p14:creationId xmlns:p14="http://schemas.microsoft.com/office/powerpoint/2010/main" val="13629346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12111" y="6056476"/>
            <a:ext cx="14728032" cy="926639"/>
          </a:xfrm>
          <a:custGeom>
            <a:avLst/>
            <a:gdLst/>
            <a:ahLst/>
            <a:cxnLst/>
            <a:rect l="l" t="t" r="r" b="b"/>
            <a:pathLst>
              <a:path w="22092048" h="1389958">
                <a:moveTo>
                  <a:pt x="0" y="0"/>
                </a:moveTo>
                <a:lnTo>
                  <a:pt x="22092048" y="0"/>
                </a:lnTo>
                <a:lnTo>
                  <a:pt x="22092048" y="1389958"/>
                </a:lnTo>
                <a:lnTo>
                  <a:pt x="0" y="1389958"/>
                </a:lnTo>
                <a:lnTo>
                  <a:pt x="0" y="0"/>
                </a:lnTo>
                <a:close/>
              </a:path>
            </a:pathLst>
          </a:custGeom>
          <a:blipFill>
            <a:blip r:embed="rId2"/>
            <a:stretch>
              <a:fillRect/>
            </a:stretch>
          </a:blipFill>
        </p:spPr>
        <p:txBody>
          <a:bodyPr/>
          <a:lstStyle/>
          <a:p>
            <a:endParaRPr lang="vi-VN"/>
          </a:p>
        </p:txBody>
      </p:sp>
      <p:grpSp>
        <p:nvGrpSpPr>
          <p:cNvPr id="3" name="Group 3"/>
          <p:cNvGrpSpPr/>
          <p:nvPr/>
        </p:nvGrpSpPr>
        <p:grpSpPr>
          <a:xfrm>
            <a:off x="529936" y="1469978"/>
            <a:ext cx="11188443" cy="4360985"/>
            <a:chOff x="0" y="0"/>
            <a:chExt cx="4420126" cy="1722858"/>
          </a:xfrm>
        </p:grpSpPr>
        <p:sp>
          <p:nvSpPr>
            <p:cNvPr id="4" name="Freeform 4"/>
            <p:cNvSpPr/>
            <p:nvPr/>
          </p:nvSpPr>
          <p:spPr>
            <a:xfrm>
              <a:off x="0" y="0"/>
              <a:ext cx="4420126" cy="1722858"/>
            </a:xfrm>
            <a:custGeom>
              <a:avLst/>
              <a:gdLst/>
              <a:ahLst/>
              <a:cxnLst/>
              <a:rect l="l" t="t" r="r" b="b"/>
              <a:pathLst>
                <a:path w="4420126" h="1722858">
                  <a:moveTo>
                    <a:pt x="23527" y="0"/>
                  </a:moveTo>
                  <a:lnTo>
                    <a:pt x="4396599" y="0"/>
                  </a:lnTo>
                  <a:cubicBezTo>
                    <a:pt x="4409593" y="0"/>
                    <a:pt x="4420126" y="10533"/>
                    <a:pt x="4420126" y="23527"/>
                  </a:cubicBezTo>
                  <a:lnTo>
                    <a:pt x="4420126" y="1699332"/>
                  </a:lnTo>
                  <a:cubicBezTo>
                    <a:pt x="4420126" y="1705571"/>
                    <a:pt x="4417647" y="1711556"/>
                    <a:pt x="4413235" y="1715968"/>
                  </a:cubicBezTo>
                  <a:cubicBezTo>
                    <a:pt x="4408823" y="1720380"/>
                    <a:pt x="4402839" y="1722858"/>
                    <a:pt x="4396599" y="1722858"/>
                  </a:cubicBezTo>
                  <a:lnTo>
                    <a:pt x="23527" y="1722858"/>
                  </a:lnTo>
                  <a:cubicBezTo>
                    <a:pt x="17287" y="1722858"/>
                    <a:pt x="11303" y="1720380"/>
                    <a:pt x="6891" y="1715968"/>
                  </a:cubicBezTo>
                  <a:cubicBezTo>
                    <a:pt x="2479" y="1711556"/>
                    <a:pt x="0" y="1705571"/>
                    <a:pt x="0" y="1699332"/>
                  </a:cubicBezTo>
                  <a:lnTo>
                    <a:pt x="0" y="23527"/>
                  </a:lnTo>
                  <a:cubicBezTo>
                    <a:pt x="0" y="17287"/>
                    <a:pt x="2479" y="11303"/>
                    <a:pt x="6891" y="6891"/>
                  </a:cubicBezTo>
                  <a:cubicBezTo>
                    <a:pt x="11303" y="2479"/>
                    <a:pt x="17287" y="0"/>
                    <a:pt x="23527" y="0"/>
                  </a:cubicBezTo>
                  <a:close/>
                </a:path>
              </a:pathLst>
            </a:custGeom>
            <a:solidFill>
              <a:srgbClr val="FAD02C">
                <a:alpha val="19608"/>
              </a:srgbClr>
            </a:solidFill>
          </p:spPr>
          <p:txBody>
            <a:bodyPr/>
            <a:lstStyle/>
            <a:p>
              <a:endParaRPr lang="vi-VN"/>
            </a:p>
          </p:txBody>
        </p:sp>
        <p:sp>
          <p:nvSpPr>
            <p:cNvPr id="5" name="TextBox 5"/>
            <p:cNvSpPr txBox="1"/>
            <p:nvPr/>
          </p:nvSpPr>
          <p:spPr>
            <a:xfrm>
              <a:off x="0" y="-28575"/>
              <a:ext cx="4420126" cy="1751433"/>
            </a:xfrm>
            <a:prstGeom prst="rect">
              <a:avLst/>
            </a:prstGeom>
          </p:spPr>
          <p:txBody>
            <a:bodyPr lIns="33867" tIns="33867" rIns="33867" bIns="33867" rtlCol="0" anchor="ctr"/>
            <a:lstStyle/>
            <a:p>
              <a:pPr algn="ctr" defTabSz="609630">
                <a:lnSpc>
                  <a:spcPts val="1307"/>
                </a:lnSpc>
              </a:pPr>
              <a:endParaRPr sz="1200">
                <a:solidFill>
                  <a:prstClr val="black"/>
                </a:solidFill>
                <a:latin typeface="Calibri"/>
              </a:endParaRPr>
            </a:p>
          </p:txBody>
        </p:sp>
      </p:grpSp>
      <p:sp>
        <p:nvSpPr>
          <p:cNvPr id="6" name="Freeform 6"/>
          <p:cNvSpPr/>
          <p:nvPr/>
        </p:nvSpPr>
        <p:spPr>
          <a:xfrm>
            <a:off x="10617298" y="5257901"/>
            <a:ext cx="1654882" cy="1828599"/>
          </a:xfrm>
          <a:custGeom>
            <a:avLst/>
            <a:gdLst/>
            <a:ahLst/>
            <a:cxnLst/>
            <a:rect l="l" t="t" r="r" b="b"/>
            <a:pathLst>
              <a:path w="2482323" h="2742898">
                <a:moveTo>
                  <a:pt x="0" y="0"/>
                </a:moveTo>
                <a:lnTo>
                  <a:pt x="2482323" y="0"/>
                </a:lnTo>
                <a:lnTo>
                  <a:pt x="2482323" y="2742898"/>
                </a:lnTo>
                <a:lnTo>
                  <a:pt x="0" y="2742898"/>
                </a:lnTo>
                <a:lnTo>
                  <a:pt x="0" y="0"/>
                </a:lnTo>
                <a:close/>
              </a:path>
            </a:pathLst>
          </a:custGeom>
          <a:blipFill>
            <a:blip r:embed="rId3"/>
            <a:stretch>
              <a:fillRect/>
            </a:stretch>
          </a:blipFill>
        </p:spPr>
        <p:txBody>
          <a:bodyPr/>
          <a:lstStyle/>
          <a:p>
            <a:endParaRPr lang="vi-VN"/>
          </a:p>
        </p:txBody>
      </p:sp>
      <p:grpSp>
        <p:nvGrpSpPr>
          <p:cNvPr id="7" name="Group 7"/>
          <p:cNvGrpSpPr/>
          <p:nvPr/>
        </p:nvGrpSpPr>
        <p:grpSpPr>
          <a:xfrm>
            <a:off x="3416080" y="485400"/>
            <a:ext cx="5671650" cy="798533"/>
            <a:chOff x="0" y="0"/>
            <a:chExt cx="11343300" cy="1597066"/>
          </a:xfrm>
        </p:grpSpPr>
        <p:grpSp>
          <p:nvGrpSpPr>
            <p:cNvPr id="8" name="Group 8"/>
            <p:cNvGrpSpPr/>
            <p:nvPr/>
          </p:nvGrpSpPr>
          <p:grpSpPr>
            <a:xfrm>
              <a:off x="0" y="0"/>
              <a:ext cx="11343300" cy="1485096"/>
              <a:chOff x="0" y="0"/>
              <a:chExt cx="3048887" cy="399169"/>
            </a:xfrm>
          </p:grpSpPr>
          <p:sp>
            <p:nvSpPr>
              <p:cNvPr id="9" name="Freeform 9"/>
              <p:cNvSpPr/>
              <p:nvPr/>
            </p:nvSpPr>
            <p:spPr>
              <a:xfrm>
                <a:off x="0" y="0"/>
                <a:ext cx="3048887" cy="399169"/>
              </a:xfrm>
              <a:custGeom>
                <a:avLst/>
                <a:gdLst/>
                <a:ahLst/>
                <a:cxnLst/>
                <a:rect l="l" t="t" r="r" b="b"/>
                <a:pathLst>
                  <a:path w="3048887" h="399169">
                    <a:moveTo>
                      <a:pt x="33671" y="0"/>
                    </a:moveTo>
                    <a:lnTo>
                      <a:pt x="3015216" y="0"/>
                    </a:lnTo>
                    <a:cubicBezTo>
                      <a:pt x="3024146" y="0"/>
                      <a:pt x="3032710" y="3547"/>
                      <a:pt x="3039025" y="9862"/>
                    </a:cubicBezTo>
                    <a:cubicBezTo>
                      <a:pt x="3045339" y="16176"/>
                      <a:pt x="3048887" y="24741"/>
                      <a:pt x="3048887" y="33671"/>
                    </a:cubicBezTo>
                    <a:lnTo>
                      <a:pt x="3048887" y="365498"/>
                    </a:lnTo>
                    <a:cubicBezTo>
                      <a:pt x="3048887" y="374428"/>
                      <a:pt x="3045339" y="382992"/>
                      <a:pt x="3039025" y="389307"/>
                    </a:cubicBezTo>
                    <a:cubicBezTo>
                      <a:pt x="3032710" y="395621"/>
                      <a:pt x="3024146" y="399169"/>
                      <a:pt x="3015216" y="399169"/>
                    </a:cubicBezTo>
                    <a:lnTo>
                      <a:pt x="33671" y="399169"/>
                    </a:lnTo>
                    <a:cubicBezTo>
                      <a:pt x="24741" y="399169"/>
                      <a:pt x="16176" y="395621"/>
                      <a:pt x="9862" y="389307"/>
                    </a:cubicBezTo>
                    <a:cubicBezTo>
                      <a:pt x="3547" y="382992"/>
                      <a:pt x="0" y="374428"/>
                      <a:pt x="0" y="365498"/>
                    </a:cubicBezTo>
                    <a:lnTo>
                      <a:pt x="0" y="33671"/>
                    </a:lnTo>
                    <a:cubicBezTo>
                      <a:pt x="0" y="24741"/>
                      <a:pt x="3547" y="16176"/>
                      <a:pt x="9862" y="9862"/>
                    </a:cubicBezTo>
                    <a:cubicBezTo>
                      <a:pt x="16176" y="3547"/>
                      <a:pt x="24741" y="0"/>
                      <a:pt x="33671" y="0"/>
                    </a:cubicBezTo>
                    <a:close/>
                  </a:path>
                </a:pathLst>
              </a:custGeom>
              <a:solidFill>
                <a:srgbClr val="99DFEC"/>
              </a:solidFill>
            </p:spPr>
            <p:txBody>
              <a:bodyPr/>
              <a:lstStyle/>
              <a:p>
                <a:endParaRPr lang="vi-VN"/>
              </a:p>
            </p:txBody>
          </p:sp>
          <p:sp>
            <p:nvSpPr>
              <p:cNvPr id="10" name="TextBox 10"/>
              <p:cNvSpPr txBox="1"/>
              <p:nvPr/>
            </p:nvSpPr>
            <p:spPr>
              <a:xfrm>
                <a:off x="0" y="-28575"/>
                <a:ext cx="3048887" cy="427744"/>
              </a:xfrm>
              <a:prstGeom prst="rect">
                <a:avLst/>
              </a:prstGeom>
            </p:spPr>
            <p:txBody>
              <a:bodyPr lIns="33867" tIns="33867" rIns="33867" bIns="33867" rtlCol="0" anchor="ctr"/>
              <a:lstStyle/>
              <a:p>
                <a:pPr algn="ctr" defTabSz="609630">
                  <a:lnSpc>
                    <a:spcPts val="1307"/>
                  </a:lnSpc>
                  <a:spcBef>
                    <a:spcPct val="0"/>
                  </a:spcBef>
                </a:pPr>
                <a:endParaRPr sz="1200">
                  <a:solidFill>
                    <a:prstClr val="black"/>
                  </a:solidFill>
                  <a:latin typeface="Calibri"/>
                </a:endParaRPr>
              </a:p>
            </p:txBody>
          </p:sp>
        </p:grpSp>
        <p:sp>
          <p:nvSpPr>
            <p:cNvPr id="11" name="TextBox 11"/>
            <p:cNvSpPr txBox="1"/>
            <p:nvPr/>
          </p:nvSpPr>
          <p:spPr>
            <a:xfrm>
              <a:off x="846490" y="76520"/>
              <a:ext cx="9650318" cy="1520546"/>
            </a:xfrm>
            <a:prstGeom prst="rect">
              <a:avLst/>
            </a:prstGeom>
          </p:spPr>
          <p:txBody>
            <a:bodyPr wrap="square" lIns="0" tIns="0" rIns="0" bIns="0" rtlCol="0" anchor="t">
              <a:spAutoFit/>
            </a:bodyPr>
            <a:lstStyle/>
            <a:p>
              <a:pPr algn="ctr" defTabSz="609630">
                <a:lnSpc>
                  <a:spcPts val="6476"/>
                </a:lnSpc>
                <a:spcBef>
                  <a:spcPct val="0"/>
                </a:spcBef>
              </a:pPr>
              <a:r>
                <a:rPr lang="en-US" sz="4626" b="1" dirty="0">
                  <a:solidFill>
                    <a:srgbClr val="000000"/>
                  </a:solidFill>
                  <a:latin typeface="Baloo"/>
                  <a:ea typeface="Baloo"/>
                  <a:cs typeface="Baloo"/>
                  <a:sym typeface="Baloo"/>
                </a:rPr>
                <a:t>MỒ CÔI XỬ KIỆN </a:t>
              </a:r>
            </a:p>
          </p:txBody>
        </p:sp>
      </p:grpSp>
      <p:sp>
        <p:nvSpPr>
          <p:cNvPr id="12" name="TextBox 12"/>
          <p:cNvSpPr txBox="1"/>
          <p:nvPr/>
        </p:nvSpPr>
        <p:spPr>
          <a:xfrm>
            <a:off x="805819" y="2000069"/>
            <a:ext cx="10636677" cy="3321422"/>
          </a:xfrm>
          <a:prstGeom prst="rect">
            <a:avLst/>
          </a:prstGeom>
        </p:spPr>
        <p:txBody>
          <a:bodyPr lIns="0" tIns="0" rIns="0" bIns="0" rtlCol="0" anchor="t">
            <a:spAutoFit/>
          </a:bodyPr>
          <a:lstStyle/>
          <a:p>
            <a:pPr algn="just" defTabSz="609630">
              <a:lnSpc>
                <a:spcPts val="3733"/>
              </a:lnSpc>
            </a:pPr>
            <a:r>
              <a:rPr lang="en-US" sz="2666">
                <a:solidFill>
                  <a:srgbClr val="000000"/>
                </a:solidFill>
                <a:latin typeface="Arimo"/>
                <a:ea typeface="Arimo"/>
                <a:cs typeface="Arimo"/>
                <a:sym typeface="Arimo"/>
              </a:rPr>
              <a:t>Mồ Côi thản nhiên cầm lấy hai đồng bạc bỏ vào một cái bát, rồi úp một cái bát khác lên, đưa cho bác nông dân, nói:</a:t>
            </a:r>
          </a:p>
          <a:p>
            <a:pPr algn="just" defTabSz="609630">
              <a:lnSpc>
                <a:spcPts val="3733"/>
              </a:lnSpc>
            </a:pPr>
            <a:r>
              <a:rPr lang="en-US" sz="2666">
                <a:solidFill>
                  <a:srgbClr val="000000"/>
                </a:solidFill>
                <a:latin typeface="Arimo"/>
                <a:ea typeface="Arimo"/>
                <a:cs typeface="Arimo"/>
                <a:sym typeface="Arimo"/>
              </a:rPr>
              <a:t>– Bác hãy xóc lên cho đủ mười lần. Còn ông chủ quán, ông hãy nghe nhé! Hai người tuy chưa hiểu gì nhưng cũng cứ làm theo. Khi đồng bạc trong bát úp kêu lạch cạch đến lần thứ mười, Mồ Côi phản:</a:t>
            </a:r>
          </a:p>
          <a:p>
            <a:pPr algn="just" defTabSz="609630">
              <a:lnSpc>
                <a:spcPts val="3733"/>
              </a:lnSpc>
              <a:spcBef>
                <a:spcPct val="0"/>
              </a:spcBef>
            </a:pPr>
            <a:r>
              <a:rPr lang="en-US" sz="2666">
                <a:solidFill>
                  <a:srgbClr val="000000"/>
                </a:solidFill>
                <a:latin typeface="Arimo"/>
                <a:ea typeface="Arimo"/>
                <a:cs typeface="Arimo"/>
                <a:sym typeface="Arimo"/>
              </a:rPr>
              <a:t>– Bác này đã bồi thường cho chủ quán đủ số tiền. Một bên hít mùi thịt, một bên nghe tiếng bạc. Thế là công bằng.</a:t>
            </a:r>
          </a:p>
        </p:txBody>
      </p:sp>
    </p:spTree>
    <p:extLst>
      <p:ext uri="{BB962C8B-B14F-4D97-AF65-F5344CB8AC3E}">
        <p14:creationId xmlns:p14="http://schemas.microsoft.com/office/powerpoint/2010/main" val="29062888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12111" y="6056476"/>
            <a:ext cx="14728032" cy="926639"/>
          </a:xfrm>
          <a:custGeom>
            <a:avLst/>
            <a:gdLst/>
            <a:ahLst/>
            <a:cxnLst/>
            <a:rect l="l" t="t" r="r" b="b"/>
            <a:pathLst>
              <a:path w="22092048" h="1389958">
                <a:moveTo>
                  <a:pt x="0" y="0"/>
                </a:moveTo>
                <a:lnTo>
                  <a:pt x="22092048" y="0"/>
                </a:lnTo>
                <a:lnTo>
                  <a:pt x="22092048" y="1389958"/>
                </a:lnTo>
                <a:lnTo>
                  <a:pt x="0" y="1389958"/>
                </a:lnTo>
                <a:lnTo>
                  <a:pt x="0" y="0"/>
                </a:lnTo>
                <a:close/>
              </a:path>
            </a:pathLst>
          </a:custGeom>
          <a:blipFill>
            <a:blip r:embed="rId2"/>
            <a:stretch>
              <a:fillRect/>
            </a:stretch>
          </a:blipFill>
        </p:spPr>
        <p:txBody>
          <a:bodyPr/>
          <a:lstStyle/>
          <a:p>
            <a:endParaRPr lang="vi-VN"/>
          </a:p>
        </p:txBody>
      </p:sp>
      <p:grpSp>
        <p:nvGrpSpPr>
          <p:cNvPr id="3" name="Group 3"/>
          <p:cNvGrpSpPr/>
          <p:nvPr/>
        </p:nvGrpSpPr>
        <p:grpSpPr>
          <a:xfrm>
            <a:off x="529936" y="1469978"/>
            <a:ext cx="11188443" cy="4360985"/>
            <a:chOff x="0" y="0"/>
            <a:chExt cx="4420126" cy="1722858"/>
          </a:xfrm>
        </p:grpSpPr>
        <p:sp>
          <p:nvSpPr>
            <p:cNvPr id="4" name="Freeform 4"/>
            <p:cNvSpPr/>
            <p:nvPr/>
          </p:nvSpPr>
          <p:spPr>
            <a:xfrm>
              <a:off x="0" y="0"/>
              <a:ext cx="4420126" cy="1722858"/>
            </a:xfrm>
            <a:custGeom>
              <a:avLst/>
              <a:gdLst/>
              <a:ahLst/>
              <a:cxnLst/>
              <a:rect l="l" t="t" r="r" b="b"/>
              <a:pathLst>
                <a:path w="4420126" h="1722858">
                  <a:moveTo>
                    <a:pt x="23527" y="0"/>
                  </a:moveTo>
                  <a:lnTo>
                    <a:pt x="4396599" y="0"/>
                  </a:lnTo>
                  <a:cubicBezTo>
                    <a:pt x="4409593" y="0"/>
                    <a:pt x="4420126" y="10533"/>
                    <a:pt x="4420126" y="23527"/>
                  </a:cubicBezTo>
                  <a:lnTo>
                    <a:pt x="4420126" y="1699332"/>
                  </a:lnTo>
                  <a:cubicBezTo>
                    <a:pt x="4420126" y="1705571"/>
                    <a:pt x="4417647" y="1711556"/>
                    <a:pt x="4413235" y="1715968"/>
                  </a:cubicBezTo>
                  <a:cubicBezTo>
                    <a:pt x="4408823" y="1720380"/>
                    <a:pt x="4402839" y="1722858"/>
                    <a:pt x="4396599" y="1722858"/>
                  </a:cubicBezTo>
                  <a:lnTo>
                    <a:pt x="23527" y="1722858"/>
                  </a:lnTo>
                  <a:cubicBezTo>
                    <a:pt x="17287" y="1722858"/>
                    <a:pt x="11303" y="1720380"/>
                    <a:pt x="6891" y="1715968"/>
                  </a:cubicBezTo>
                  <a:cubicBezTo>
                    <a:pt x="2479" y="1711556"/>
                    <a:pt x="0" y="1705571"/>
                    <a:pt x="0" y="1699332"/>
                  </a:cubicBezTo>
                  <a:lnTo>
                    <a:pt x="0" y="23527"/>
                  </a:lnTo>
                  <a:cubicBezTo>
                    <a:pt x="0" y="17287"/>
                    <a:pt x="2479" y="11303"/>
                    <a:pt x="6891" y="6891"/>
                  </a:cubicBezTo>
                  <a:cubicBezTo>
                    <a:pt x="11303" y="2479"/>
                    <a:pt x="17287" y="0"/>
                    <a:pt x="23527" y="0"/>
                  </a:cubicBezTo>
                  <a:close/>
                </a:path>
              </a:pathLst>
            </a:custGeom>
            <a:solidFill>
              <a:srgbClr val="FAD02C">
                <a:alpha val="19608"/>
              </a:srgbClr>
            </a:solidFill>
          </p:spPr>
          <p:txBody>
            <a:bodyPr/>
            <a:lstStyle/>
            <a:p>
              <a:endParaRPr lang="vi-VN"/>
            </a:p>
          </p:txBody>
        </p:sp>
        <p:sp>
          <p:nvSpPr>
            <p:cNvPr id="5" name="TextBox 5"/>
            <p:cNvSpPr txBox="1"/>
            <p:nvPr/>
          </p:nvSpPr>
          <p:spPr>
            <a:xfrm>
              <a:off x="0" y="-28575"/>
              <a:ext cx="4420126" cy="1751433"/>
            </a:xfrm>
            <a:prstGeom prst="rect">
              <a:avLst/>
            </a:prstGeom>
          </p:spPr>
          <p:txBody>
            <a:bodyPr lIns="33867" tIns="33867" rIns="33867" bIns="33867" rtlCol="0" anchor="ctr"/>
            <a:lstStyle/>
            <a:p>
              <a:pPr algn="ctr" defTabSz="609630">
                <a:lnSpc>
                  <a:spcPts val="1307"/>
                </a:lnSpc>
              </a:pPr>
              <a:endParaRPr sz="1200">
                <a:solidFill>
                  <a:prstClr val="black"/>
                </a:solidFill>
                <a:latin typeface="Calibri"/>
              </a:endParaRPr>
            </a:p>
          </p:txBody>
        </p:sp>
      </p:grpSp>
      <p:sp>
        <p:nvSpPr>
          <p:cNvPr id="6" name="Freeform 6"/>
          <p:cNvSpPr/>
          <p:nvPr/>
        </p:nvSpPr>
        <p:spPr>
          <a:xfrm>
            <a:off x="10617298" y="5257901"/>
            <a:ext cx="1654882" cy="1828599"/>
          </a:xfrm>
          <a:custGeom>
            <a:avLst/>
            <a:gdLst/>
            <a:ahLst/>
            <a:cxnLst/>
            <a:rect l="l" t="t" r="r" b="b"/>
            <a:pathLst>
              <a:path w="2482323" h="2742898">
                <a:moveTo>
                  <a:pt x="0" y="0"/>
                </a:moveTo>
                <a:lnTo>
                  <a:pt x="2482323" y="0"/>
                </a:lnTo>
                <a:lnTo>
                  <a:pt x="2482323" y="2742898"/>
                </a:lnTo>
                <a:lnTo>
                  <a:pt x="0" y="2742898"/>
                </a:lnTo>
                <a:lnTo>
                  <a:pt x="0" y="0"/>
                </a:lnTo>
                <a:close/>
              </a:path>
            </a:pathLst>
          </a:custGeom>
          <a:blipFill>
            <a:blip r:embed="rId3"/>
            <a:stretch>
              <a:fillRect/>
            </a:stretch>
          </a:blipFill>
        </p:spPr>
        <p:txBody>
          <a:bodyPr/>
          <a:lstStyle/>
          <a:p>
            <a:endParaRPr lang="vi-VN"/>
          </a:p>
        </p:txBody>
      </p:sp>
      <p:grpSp>
        <p:nvGrpSpPr>
          <p:cNvPr id="7" name="Group 7"/>
          <p:cNvGrpSpPr/>
          <p:nvPr/>
        </p:nvGrpSpPr>
        <p:grpSpPr>
          <a:xfrm>
            <a:off x="3416080" y="485400"/>
            <a:ext cx="5671650" cy="742548"/>
            <a:chOff x="0" y="0"/>
            <a:chExt cx="3048887" cy="399169"/>
          </a:xfrm>
        </p:grpSpPr>
        <p:sp>
          <p:nvSpPr>
            <p:cNvPr id="8" name="Freeform 8"/>
            <p:cNvSpPr/>
            <p:nvPr/>
          </p:nvSpPr>
          <p:spPr>
            <a:xfrm>
              <a:off x="0" y="0"/>
              <a:ext cx="3048887" cy="399169"/>
            </a:xfrm>
            <a:custGeom>
              <a:avLst/>
              <a:gdLst/>
              <a:ahLst/>
              <a:cxnLst/>
              <a:rect l="l" t="t" r="r" b="b"/>
              <a:pathLst>
                <a:path w="3048887" h="399169">
                  <a:moveTo>
                    <a:pt x="33671" y="0"/>
                  </a:moveTo>
                  <a:lnTo>
                    <a:pt x="3015216" y="0"/>
                  </a:lnTo>
                  <a:cubicBezTo>
                    <a:pt x="3024146" y="0"/>
                    <a:pt x="3032710" y="3547"/>
                    <a:pt x="3039025" y="9862"/>
                  </a:cubicBezTo>
                  <a:cubicBezTo>
                    <a:pt x="3045339" y="16176"/>
                    <a:pt x="3048887" y="24741"/>
                    <a:pt x="3048887" y="33671"/>
                  </a:cubicBezTo>
                  <a:lnTo>
                    <a:pt x="3048887" y="365498"/>
                  </a:lnTo>
                  <a:cubicBezTo>
                    <a:pt x="3048887" y="374428"/>
                    <a:pt x="3045339" y="382992"/>
                    <a:pt x="3039025" y="389307"/>
                  </a:cubicBezTo>
                  <a:cubicBezTo>
                    <a:pt x="3032710" y="395621"/>
                    <a:pt x="3024146" y="399169"/>
                    <a:pt x="3015216" y="399169"/>
                  </a:cubicBezTo>
                  <a:lnTo>
                    <a:pt x="33671" y="399169"/>
                  </a:lnTo>
                  <a:cubicBezTo>
                    <a:pt x="24741" y="399169"/>
                    <a:pt x="16176" y="395621"/>
                    <a:pt x="9862" y="389307"/>
                  </a:cubicBezTo>
                  <a:cubicBezTo>
                    <a:pt x="3547" y="382992"/>
                    <a:pt x="0" y="374428"/>
                    <a:pt x="0" y="365498"/>
                  </a:cubicBezTo>
                  <a:lnTo>
                    <a:pt x="0" y="33671"/>
                  </a:lnTo>
                  <a:cubicBezTo>
                    <a:pt x="0" y="24741"/>
                    <a:pt x="3547" y="16176"/>
                    <a:pt x="9862" y="9862"/>
                  </a:cubicBezTo>
                  <a:cubicBezTo>
                    <a:pt x="16176" y="3547"/>
                    <a:pt x="24741" y="0"/>
                    <a:pt x="33671" y="0"/>
                  </a:cubicBezTo>
                  <a:close/>
                </a:path>
              </a:pathLst>
            </a:custGeom>
            <a:solidFill>
              <a:srgbClr val="99DFEC"/>
            </a:solidFill>
          </p:spPr>
          <p:txBody>
            <a:bodyPr/>
            <a:lstStyle/>
            <a:p>
              <a:endParaRPr lang="vi-VN"/>
            </a:p>
          </p:txBody>
        </p:sp>
        <p:sp>
          <p:nvSpPr>
            <p:cNvPr id="9" name="TextBox 9"/>
            <p:cNvSpPr txBox="1"/>
            <p:nvPr/>
          </p:nvSpPr>
          <p:spPr>
            <a:xfrm>
              <a:off x="0" y="-28575"/>
              <a:ext cx="3048887" cy="427744"/>
            </a:xfrm>
            <a:prstGeom prst="rect">
              <a:avLst/>
            </a:prstGeom>
          </p:spPr>
          <p:txBody>
            <a:bodyPr lIns="33867" tIns="33867" rIns="33867" bIns="33867" rtlCol="0" anchor="ctr"/>
            <a:lstStyle/>
            <a:p>
              <a:pPr algn="ctr" defTabSz="609630">
                <a:lnSpc>
                  <a:spcPts val="1307"/>
                </a:lnSpc>
                <a:spcBef>
                  <a:spcPct val="0"/>
                </a:spcBef>
              </a:pPr>
              <a:endParaRPr sz="1200">
                <a:solidFill>
                  <a:prstClr val="black"/>
                </a:solidFill>
                <a:latin typeface="Calibri"/>
              </a:endParaRPr>
            </a:p>
          </p:txBody>
        </p:sp>
      </p:grpSp>
      <p:sp>
        <p:nvSpPr>
          <p:cNvPr id="10" name="TextBox 10"/>
          <p:cNvSpPr txBox="1"/>
          <p:nvPr/>
        </p:nvSpPr>
        <p:spPr>
          <a:xfrm>
            <a:off x="3970971" y="507143"/>
            <a:ext cx="4765525" cy="760273"/>
          </a:xfrm>
          <a:prstGeom prst="rect">
            <a:avLst/>
          </a:prstGeom>
        </p:spPr>
        <p:txBody>
          <a:bodyPr wrap="square" lIns="0" tIns="0" rIns="0" bIns="0" rtlCol="0" anchor="t">
            <a:spAutoFit/>
          </a:bodyPr>
          <a:lstStyle/>
          <a:p>
            <a:pPr algn="ctr" defTabSz="609630">
              <a:lnSpc>
                <a:spcPts val="6476"/>
              </a:lnSpc>
              <a:spcBef>
                <a:spcPct val="0"/>
              </a:spcBef>
            </a:pPr>
            <a:r>
              <a:rPr lang="en-US" sz="4626" b="1" dirty="0">
                <a:solidFill>
                  <a:srgbClr val="000000"/>
                </a:solidFill>
                <a:latin typeface="Baloo"/>
                <a:ea typeface="Baloo"/>
                <a:cs typeface="Baloo"/>
                <a:sym typeface="Baloo"/>
              </a:rPr>
              <a:t>MỒ CÔI XỬ KIỆN </a:t>
            </a:r>
          </a:p>
        </p:txBody>
      </p:sp>
      <p:sp>
        <p:nvSpPr>
          <p:cNvPr id="11" name="TextBox 11"/>
          <p:cNvSpPr txBox="1"/>
          <p:nvPr/>
        </p:nvSpPr>
        <p:spPr>
          <a:xfrm>
            <a:off x="805819" y="2000069"/>
            <a:ext cx="10636677" cy="3321422"/>
          </a:xfrm>
          <a:prstGeom prst="rect">
            <a:avLst/>
          </a:prstGeom>
        </p:spPr>
        <p:txBody>
          <a:bodyPr lIns="0" tIns="0" rIns="0" bIns="0" rtlCol="0" anchor="t">
            <a:spAutoFit/>
          </a:bodyPr>
          <a:lstStyle/>
          <a:p>
            <a:pPr algn="just" defTabSz="609630">
              <a:lnSpc>
                <a:spcPts val="3733"/>
              </a:lnSpc>
            </a:pPr>
            <a:r>
              <a:rPr lang="en-US" sz="2666">
                <a:solidFill>
                  <a:srgbClr val="000000"/>
                </a:solidFill>
                <a:latin typeface="Arimo"/>
                <a:ea typeface="Arimo"/>
                <a:cs typeface="Arimo"/>
                <a:sym typeface="Arimo"/>
              </a:rPr>
              <a:t>Mồ Côi thản nhiên cầm lấy hai đồng bạc bỏ vào một cái bát, rồi úp một cái bát khác lên, đưa cho bác nông dân, nói:</a:t>
            </a:r>
          </a:p>
          <a:p>
            <a:pPr algn="just" defTabSz="609630">
              <a:lnSpc>
                <a:spcPts val="3733"/>
              </a:lnSpc>
            </a:pPr>
            <a:r>
              <a:rPr lang="en-US" sz="2666">
                <a:solidFill>
                  <a:srgbClr val="000000"/>
                </a:solidFill>
                <a:latin typeface="Arimo"/>
                <a:ea typeface="Arimo"/>
                <a:cs typeface="Arimo"/>
                <a:sym typeface="Arimo"/>
              </a:rPr>
              <a:t>– Bác hãy xóc lên cho đủ mười lần. Còn ông chủ quán, ông hãy nghe nhé! Hai người tuy chưa hiểu gì nhưng cũng cứ làm theo. Khi đồng bạc trong bát úp kêu lạch cạch đến lần thứ mười, Mồ Côi phản:</a:t>
            </a:r>
          </a:p>
          <a:p>
            <a:pPr algn="just" defTabSz="609630">
              <a:lnSpc>
                <a:spcPts val="3733"/>
              </a:lnSpc>
              <a:spcBef>
                <a:spcPct val="0"/>
              </a:spcBef>
            </a:pPr>
            <a:r>
              <a:rPr lang="en-US" sz="2666">
                <a:solidFill>
                  <a:srgbClr val="000000"/>
                </a:solidFill>
                <a:latin typeface="Arimo"/>
                <a:ea typeface="Arimo"/>
                <a:cs typeface="Arimo"/>
                <a:sym typeface="Arimo"/>
              </a:rPr>
              <a:t>– Bác này đã bồi thường cho chủ quán đủ số tiền. Một bên hít mùi thịt, một bên nghe tiếng bạc. Thế là công bằng.</a:t>
            </a:r>
          </a:p>
        </p:txBody>
      </p:sp>
    </p:spTree>
    <p:extLst>
      <p:ext uri="{BB962C8B-B14F-4D97-AF65-F5344CB8AC3E}">
        <p14:creationId xmlns:p14="http://schemas.microsoft.com/office/powerpoint/2010/main" val="26838563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12111" y="6056476"/>
            <a:ext cx="14728032" cy="926639"/>
          </a:xfrm>
          <a:custGeom>
            <a:avLst/>
            <a:gdLst/>
            <a:ahLst/>
            <a:cxnLst/>
            <a:rect l="l" t="t" r="r" b="b"/>
            <a:pathLst>
              <a:path w="22092048" h="1389958">
                <a:moveTo>
                  <a:pt x="0" y="0"/>
                </a:moveTo>
                <a:lnTo>
                  <a:pt x="22092048" y="0"/>
                </a:lnTo>
                <a:lnTo>
                  <a:pt x="22092048" y="1389958"/>
                </a:lnTo>
                <a:lnTo>
                  <a:pt x="0" y="1389958"/>
                </a:lnTo>
                <a:lnTo>
                  <a:pt x="0" y="0"/>
                </a:lnTo>
                <a:close/>
              </a:path>
            </a:pathLst>
          </a:custGeom>
          <a:blipFill>
            <a:blip r:embed="rId2"/>
            <a:stretch>
              <a:fillRect/>
            </a:stretch>
          </a:blipFill>
        </p:spPr>
        <p:txBody>
          <a:bodyPr/>
          <a:lstStyle/>
          <a:p>
            <a:endParaRPr lang="vi-VN"/>
          </a:p>
        </p:txBody>
      </p:sp>
      <p:grpSp>
        <p:nvGrpSpPr>
          <p:cNvPr id="3" name="Group 3"/>
          <p:cNvGrpSpPr/>
          <p:nvPr/>
        </p:nvGrpSpPr>
        <p:grpSpPr>
          <a:xfrm>
            <a:off x="874177" y="1625012"/>
            <a:ext cx="10499961" cy="4085979"/>
            <a:chOff x="0" y="0"/>
            <a:chExt cx="4148133" cy="1614214"/>
          </a:xfrm>
        </p:grpSpPr>
        <p:sp>
          <p:nvSpPr>
            <p:cNvPr id="4" name="Freeform 4"/>
            <p:cNvSpPr/>
            <p:nvPr/>
          </p:nvSpPr>
          <p:spPr>
            <a:xfrm>
              <a:off x="0" y="0"/>
              <a:ext cx="4148133" cy="1614214"/>
            </a:xfrm>
            <a:custGeom>
              <a:avLst/>
              <a:gdLst/>
              <a:ahLst/>
              <a:cxnLst/>
              <a:rect l="l" t="t" r="r" b="b"/>
              <a:pathLst>
                <a:path w="4148133" h="1614214">
                  <a:moveTo>
                    <a:pt x="25069" y="0"/>
                  </a:moveTo>
                  <a:lnTo>
                    <a:pt x="4123064" y="0"/>
                  </a:lnTo>
                  <a:cubicBezTo>
                    <a:pt x="4129712" y="0"/>
                    <a:pt x="4136089" y="2641"/>
                    <a:pt x="4140790" y="7343"/>
                  </a:cubicBezTo>
                  <a:cubicBezTo>
                    <a:pt x="4145492" y="12044"/>
                    <a:pt x="4148133" y="18420"/>
                    <a:pt x="4148133" y="25069"/>
                  </a:cubicBezTo>
                  <a:lnTo>
                    <a:pt x="4148133" y="1589145"/>
                  </a:lnTo>
                  <a:cubicBezTo>
                    <a:pt x="4148133" y="1595794"/>
                    <a:pt x="4145492" y="1602170"/>
                    <a:pt x="4140790" y="1606871"/>
                  </a:cubicBezTo>
                  <a:cubicBezTo>
                    <a:pt x="4136089" y="1611573"/>
                    <a:pt x="4129712" y="1614214"/>
                    <a:pt x="4123064" y="1614214"/>
                  </a:cubicBezTo>
                  <a:lnTo>
                    <a:pt x="25069" y="1614214"/>
                  </a:lnTo>
                  <a:cubicBezTo>
                    <a:pt x="18420" y="1614214"/>
                    <a:pt x="12044" y="1611573"/>
                    <a:pt x="7343" y="1606871"/>
                  </a:cubicBezTo>
                  <a:cubicBezTo>
                    <a:pt x="2641" y="1602170"/>
                    <a:pt x="0" y="1595794"/>
                    <a:pt x="0" y="1589145"/>
                  </a:cubicBezTo>
                  <a:lnTo>
                    <a:pt x="0" y="25069"/>
                  </a:lnTo>
                  <a:cubicBezTo>
                    <a:pt x="0" y="18420"/>
                    <a:pt x="2641" y="12044"/>
                    <a:pt x="7343" y="7343"/>
                  </a:cubicBezTo>
                  <a:cubicBezTo>
                    <a:pt x="12044" y="2641"/>
                    <a:pt x="18420" y="0"/>
                    <a:pt x="25069" y="0"/>
                  </a:cubicBezTo>
                  <a:close/>
                </a:path>
              </a:pathLst>
            </a:custGeom>
            <a:solidFill>
              <a:srgbClr val="FAD02C">
                <a:alpha val="19608"/>
              </a:srgbClr>
            </a:solidFill>
          </p:spPr>
          <p:txBody>
            <a:bodyPr/>
            <a:lstStyle/>
            <a:p>
              <a:endParaRPr lang="vi-VN"/>
            </a:p>
          </p:txBody>
        </p:sp>
        <p:sp>
          <p:nvSpPr>
            <p:cNvPr id="5" name="TextBox 5"/>
            <p:cNvSpPr txBox="1"/>
            <p:nvPr/>
          </p:nvSpPr>
          <p:spPr>
            <a:xfrm>
              <a:off x="0" y="-28575"/>
              <a:ext cx="4148133" cy="1642789"/>
            </a:xfrm>
            <a:prstGeom prst="rect">
              <a:avLst/>
            </a:prstGeom>
          </p:spPr>
          <p:txBody>
            <a:bodyPr lIns="33867" tIns="33867" rIns="33867" bIns="33867" rtlCol="0" anchor="ctr"/>
            <a:lstStyle/>
            <a:p>
              <a:pPr algn="ctr" defTabSz="609630">
                <a:lnSpc>
                  <a:spcPts val="1307"/>
                </a:lnSpc>
              </a:pPr>
              <a:endParaRPr sz="1200">
                <a:solidFill>
                  <a:prstClr val="black"/>
                </a:solidFill>
                <a:latin typeface="Calibri"/>
              </a:endParaRPr>
            </a:p>
          </p:txBody>
        </p:sp>
      </p:grpSp>
      <p:sp>
        <p:nvSpPr>
          <p:cNvPr id="6" name="Freeform 6"/>
          <p:cNvSpPr/>
          <p:nvPr/>
        </p:nvSpPr>
        <p:spPr>
          <a:xfrm>
            <a:off x="10617298" y="5257901"/>
            <a:ext cx="1654882" cy="1828599"/>
          </a:xfrm>
          <a:custGeom>
            <a:avLst/>
            <a:gdLst/>
            <a:ahLst/>
            <a:cxnLst/>
            <a:rect l="l" t="t" r="r" b="b"/>
            <a:pathLst>
              <a:path w="2482323" h="2742898">
                <a:moveTo>
                  <a:pt x="0" y="0"/>
                </a:moveTo>
                <a:lnTo>
                  <a:pt x="2482323" y="0"/>
                </a:lnTo>
                <a:lnTo>
                  <a:pt x="2482323" y="2742898"/>
                </a:lnTo>
                <a:lnTo>
                  <a:pt x="0" y="2742898"/>
                </a:lnTo>
                <a:lnTo>
                  <a:pt x="0" y="0"/>
                </a:lnTo>
                <a:close/>
              </a:path>
            </a:pathLst>
          </a:custGeom>
          <a:blipFill>
            <a:blip r:embed="rId3"/>
            <a:stretch>
              <a:fillRect/>
            </a:stretch>
          </a:blipFill>
        </p:spPr>
        <p:txBody>
          <a:bodyPr/>
          <a:lstStyle/>
          <a:p>
            <a:endParaRPr lang="vi-VN"/>
          </a:p>
        </p:txBody>
      </p:sp>
      <p:grpSp>
        <p:nvGrpSpPr>
          <p:cNvPr id="7" name="Group 7"/>
          <p:cNvGrpSpPr/>
          <p:nvPr/>
        </p:nvGrpSpPr>
        <p:grpSpPr>
          <a:xfrm>
            <a:off x="3416080" y="485400"/>
            <a:ext cx="5671650" cy="760273"/>
            <a:chOff x="0" y="0"/>
            <a:chExt cx="11343300" cy="1520546"/>
          </a:xfrm>
        </p:grpSpPr>
        <p:grpSp>
          <p:nvGrpSpPr>
            <p:cNvPr id="8" name="Group 8"/>
            <p:cNvGrpSpPr/>
            <p:nvPr/>
          </p:nvGrpSpPr>
          <p:grpSpPr>
            <a:xfrm>
              <a:off x="0" y="0"/>
              <a:ext cx="11343300" cy="1485096"/>
              <a:chOff x="0" y="0"/>
              <a:chExt cx="3048887" cy="399169"/>
            </a:xfrm>
          </p:grpSpPr>
          <p:sp>
            <p:nvSpPr>
              <p:cNvPr id="9" name="Freeform 9"/>
              <p:cNvSpPr/>
              <p:nvPr/>
            </p:nvSpPr>
            <p:spPr>
              <a:xfrm>
                <a:off x="0" y="0"/>
                <a:ext cx="3048887" cy="399169"/>
              </a:xfrm>
              <a:custGeom>
                <a:avLst/>
                <a:gdLst/>
                <a:ahLst/>
                <a:cxnLst/>
                <a:rect l="l" t="t" r="r" b="b"/>
                <a:pathLst>
                  <a:path w="3048887" h="399169">
                    <a:moveTo>
                      <a:pt x="33671" y="0"/>
                    </a:moveTo>
                    <a:lnTo>
                      <a:pt x="3015216" y="0"/>
                    </a:lnTo>
                    <a:cubicBezTo>
                      <a:pt x="3024146" y="0"/>
                      <a:pt x="3032710" y="3547"/>
                      <a:pt x="3039025" y="9862"/>
                    </a:cubicBezTo>
                    <a:cubicBezTo>
                      <a:pt x="3045339" y="16176"/>
                      <a:pt x="3048887" y="24741"/>
                      <a:pt x="3048887" y="33671"/>
                    </a:cubicBezTo>
                    <a:lnTo>
                      <a:pt x="3048887" y="365498"/>
                    </a:lnTo>
                    <a:cubicBezTo>
                      <a:pt x="3048887" y="374428"/>
                      <a:pt x="3045339" y="382992"/>
                      <a:pt x="3039025" y="389307"/>
                    </a:cubicBezTo>
                    <a:cubicBezTo>
                      <a:pt x="3032710" y="395621"/>
                      <a:pt x="3024146" y="399169"/>
                      <a:pt x="3015216" y="399169"/>
                    </a:cubicBezTo>
                    <a:lnTo>
                      <a:pt x="33671" y="399169"/>
                    </a:lnTo>
                    <a:cubicBezTo>
                      <a:pt x="24741" y="399169"/>
                      <a:pt x="16176" y="395621"/>
                      <a:pt x="9862" y="389307"/>
                    </a:cubicBezTo>
                    <a:cubicBezTo>
                      <a:pt x="3547" y="382992"/>
                      <a:pt x="0" y="374428"/>
                      <a:pt x="0" y="365498"/>
                    </a:cubicBezTo>
                    <a:lnTo>
                      <a:pt x="0" y="33671"/>
                    </a:lnTo>
                    <a:cubicBezTo>
                      <a:pt x="0" y="24741"/>
                      <a:pt x="3547" y="16176"/>
                      <a:pt x="9862" y="9862"/>
                    </a:cubicBezTo>
                    <a:cubicBezTo>
                      <a:pt x="16176" y="3547"/>
                      <a:pt x="24741" y="0"/>
                      <a:pt x="33671" y="0"/>
                    </a:cubicBezTo>
                    <a:close/>
                  </a:path>
                </a:pathLst>
              </a:custGeom>
              <a:solidFill>
                <a:srgbClr val="99DFEC"/>
              </a:solidFill>
            </p:spPr>
            <p:txBody>
              <a:bodyPr/>
              <a:lstStyle/>
              <a:p>
                <a:endParaRPr lang="vi-VN"/>
              </a:p>
            </p:txBody>
          </p:sp>
          <p:sp>
            <p:nvSpPr>
              <p:cNvPr id="10" name="TextBox 10"/>
              <p:cNvSpPr txBox="1"/>
              <p:nvPr/>
            </p:nvSpPr>
            <p:spPr>
              <a:xfrm>
                <a:off x="0" y="-28575"/>
                <a:ext cx="3048887" cy="427744"/>
              </a:xfrm>
              <a:prstGeom prst="rect">
                <a:avLst/>
              </a:prstGeom>
            </p:spPr>
            <p:txBody>
              <a:bodyPr lIns="33867" tIns="33867" rIns="33867" bIns="33867" rtlCol="0" anchor="ctr"/>
              <a:lstStyle/>
              <a:p>
                <a:pPr algn="ctr" defTabSz="609630">
                  <a:lnSpc>
                    <a:spcPts val="1307"/>
                  </a:lnSpc>
                  <a:spcBef>
                    <a:spcPct val="0"/>
                  </a:spcBef>
                </a:pPr>
                <a:endParaRPr sz="1200">
                  <a:solidFill>
                    <a:prstClr val="black"/>
                  </a:solidFill>
                  <a:latin typeface="Calibri"/>
                </a:endParaRPr>
              </a:p>
            </p:txBody>
          </p:sp>
        </p:grpSp>
        <p:sp>
          <p:nvSpPr>
            <p:cNvPr id="11" name="TextBox 11"/>
            <p:cNvSpPr txBox="1"/>
            <p:nvPr/>
          </p:nvSpPr>
          <p:spPr>
            <a:xfrm>
              <a:off x="930878" y="0"/>
              <a:ext cx="9796196" cy="1520546"/>
            </a:xfrm>
            <a:prstGeom prst="rect">
              <a:avLst/>
            </a:prstGeom>
          </p:spPr>
          <p:txBody>
            <a:bodyPr wrap="square" lIns="0" tIns="0" rIns="0" bIns="0" rtlCol="0" anchor="t">
              <a:spAutoFit/>
            </a:bodyPr>
            <a:lstStyle/>
            <a:p>
              <a:pPr algn="ctr" defTabSz="609630">
                <a:lnSpc>
                  <a:spcPts val="6476"/>
                </a:lnSpc>
                <a:spcBef>
                  <a:spcPct val="0"/>
                </a:spcBef>
              </a:pPr>
              <a:r>
                <a:rPr lang="en-US" sz="4626" b="1" dirty="0">
                  <a:solidFill>
                    <a:srgbClr val="000000"/>
                  </a:solidFill>
                  <a:latin typeface="Baloo"/>
                  <a:ea typeface="Baloo"/>
                  <a:cs typeface="Baloo"/>
                  <a:sym typeface="Baloo"/>
                </a:rPr>
                <a:t>MỒ CÔI XỬ KIỆN </a:t>
              </a:r>
            </a:p>
          </p:txBody>
        </p:sp>
      </p:grpSp>
      <p:sp>
        <p:nvSpPr>
          <p:cNvPr id="12" name="TextBox 12"/>
          <p:cNvSpPr txBox="1"/>
          <p:nvPr/>
        </p:nvSpPr>
        <p:spPr>
          <a:xfrm>
            <a:off x="1218417" y="2469969"/>
            <a:ext cx="9811479" cy="2372444"/>
          </a:xfrm>
          <a:prstGeom prst="rect">
            <a:avLst/>
          </a:prstGeom>
        </p:spPr>
        <p:txBody>
          <a:bodyPr lIns="0" tIns="0" rIns="0" bIns="0" rtlCol="0" anchor="t">
            <a:spAutoFit/>
          </a:bodyPr>
          <a:lstStyle/>
          <a:p>
            <a:pPr algn="just" defTabSz="609630">
              <a:lnSpc>
                <a:spcPts val="3733"/>
              </a:lnSpc>
            </a:pPr>
            <a:r>
              <a:rPr lang="en-US" sz="2666">
                <a:solidFill>
                  <a:srgbClr val="000000"/>
                </a:solidFill>
                <a:latin typeface="Arimo"/>
                <a:ea typeface="Arimo"/>
                <a:cs typeface="Arimo"/>
                <a:sym typeface="Arimo"/>
              </a:rPr>
              <a:t>Nói xong, Mồ Côi trả hai đồng bạc cho bác nông dân rồi tuyên bố kết thúc phiên xử. Bác nông dân thở phào nhẹ nhõm, còn ông chủ quán đành lẳng lặng ra về, không dám kêu ca gì.</a:t>
            </a:r>
          </a:p>
          <a:p>
            <a:pPr algn="r" defTabSz="609630">
              <a:lnSpc>
                <a:spcPts val="3733"/>
              </a:lnSpc>
            </a:pPr>
            <a:r>
              <a:rPr lang="en-US" sz="2666">
                <a:solidFill>
                  <a:srgbClr val="000000"/>
                </a:solidFill>
                <a:latin typeface="Arimo"/>
                <a:ea typeface="Arimo"/>
                <a:cs typeface="Arimo"/>
                <a:sym typeface="Arimo"/>
              </a:rPr>
              <a:t>Truyện dân gian dân tộc Nùng</a:t>
            </a:r>
          </a:p>
          <a:p>
            <a:pPr algn="just" defTabSz="609630">
              <a:lnSpc>
                <a:spcPts val="3733"/>
              </a:lnSpc>
              <a:spcBef>
                <a:spcPct val="0"/>
              </a:spcBef>
            </a:pPr>
            <a:endParaRPr lang="en-US" sz="2666">
              <a:solidFill>
                <a:srgbClr val="000000"/>
              </a:solidFill>
              <a:latin typeface="Arimo"/>
              <a:ea typeface="Arimo"/>
              <a:cs typeface="Arimo"/>
              <a:sym typeface="Arimo"/>
            </a:endParaRPr>
          </a:p>
        </p:txBody>
      </p:sp>
    </p:spTree>
    <p:extLst>
      <p:ext uri="{BB962C8B-B14F-4D97-AF65-F5344CB8AC3E}">
        <p14:creationId xmlns:p14="http://schemas.microsoft.com/office/powerpoint/2010/main" val="3627162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10820" y="753919"/>
            <a:ext cx="5671650" cy="742548"/>
            <a:chOff x="0" y="0"/>
            <a:chExt cx="3048887" cy="399169"/>
          </a:xfrm>
        </p:grpSpPr>
        <p:sp>
          <p:nvSpPr>
            <p:cNvPr id="3" name="Freeform 3"/>
            <p:cNvSpPr/>
            <p:nvPr/>
          </p:nvSpPr>
          <p:spPr>
            <a:xfrm>
              <a:off x="0" y="0"/>
              <a:ext cx="3048887" cy="399169"/>
            </a:xfrm>
            <a:custGeom>
              <a:avLst/>
              <a:gdLst/>
              <a:ahLst/>
              <a:cxnLst/>
              <a:rect l="l" t="t" r="r" b="b"/>
              <a:pathLst>
                <a:path w="3048887" h="399169">
                  <a:moveTo>
                    <a:pt x="33671" y="0"/>
                  </a:moveTo>
                  <a:lnTo>
                    <a:pt x="3015216" y="0"/>
                  </a:lnTo>
                  <a:cubicBezTo>
                    <a:pt x="3024146" y="0"/>
                    <a:pt x="3032710" y="3547"/>
                    <a:pt x="3039025" y="9862"/>
                  </a:cubicBezTo>
                  <a:cubicBezTo>
                    <a:pt x="3045339" y="16176"/>
                    <a:pt x="3048887" y="24741"/>
                    <a:pt x="3048887" y="33671"/>
                  </a:cubicBezTo>
                  <a:lnTo>
                    <a:pt x="3048887" y="365498"/>
                  </a:lnTo>
                  <a:cubicBezTo>
                    <a:pt x="3048887" y="374428"/>
                    <a:pt x="3045339" y="382992"/>
                    <a:pt x="3039025" y="389307"/>
                  </a:cubicBezTo>
                  <a:cubicBezTo>
                    <a:pt x="3032710" y="395621"/>
                    <a:pt x="3024146" y="399169"/>
                    <a:pt x="3015216" y="399169"/>
                  </a:cubicBezTo>
                  <a:lnTo>
                    <a:pt x="33671" y="399169"/>
                  </a:lnTo>
                  <a:cubicBezTo>
                    <a:pt x="24741" y="399169"/>
                    <a:pt x="16176" y="395621"/>
                    <a:pt x="9862" y="389307"/>
                  </a:cubicBezTo>
                  <a:cubicBezTo>
                    <a:pt x="3547" y="382992"/>
                    <a:pt x="0" y="374428"/>
                    <a:pt x="0" y="365498"/>
                  </a:cubicBezTo>
                  <a:lnTo>
                    <a:pt x="0" y="33671"/>
                  </a:lnTo>
                  <a:cubicBezTo>
                    <a:pt x="0" y="24741"/>
                    <a:pt x="3547" y="16176"/>
                    <a:pt x="9862" y="9862"/>
                  </a:cubicBezTo>
                  <a:cubicBezTo>
                    <a:pt x="16176" y="3547"/>
                    <a:pt x="24741" y="0"/>
                    <a:pt x="33671" y="0"/>
                  </a:cubicBezTo>
                  <a:close/>
                </a:path>
              </a:pathLst>
            </a:custGeom>
            <a:solidFill>
              <a:srgbClr val="699294"/>
            </a:solidFill>
          </p:spPr>
          <p:txBody>
            <a:bodyPr/>
            <a:lstStyle/>
            <a:p>
              <a:endParaRPr lang="vi-VN"/>
            </a:p>
          </p:txBody>
        </p:sp>
        <p:sp>
          <p:nvSpPr>
            <p:cNvPr id="4" name="TextBox 4"/>
            <p:cNvSpPr txBox="1"/>
            <p:nvPr/>
          </p:nvSpPr>
          <p:spPr>
            <a:xfrm>
              <a:off x="0" y="-28575"/>
              <a:ext cx="3048887" cy="427744"/>
            </a:xfrm>
            <a:prstGeom prst="rect">
              <a:avLst/>
            </a:prstGeom>
          </p:spPr>
          <p:txBody>
            <a:bodyPr lIns="33867" tIns="33867" rIns="33867" bIns="33867" rtlCol="0" anchor="ctr"/>
            <a:lstStyle/>
            <a:p>
              <a:pPr algn="ctr" defTabSz="609630">
                <a:lnSpc>
                  <a:spcPts val="1307"/>
                </a:lnSpc>
                <a:spcBef>
                  <a:spcPct val="0"/>
                </a:spcBef>
              </a:pPr>
              <a:endParaRPr sz="1200">
                <a:solidFill>
                  <a:prstClr val="black"/>
                </a:solidFill>
                <a:latin typeface="Calibri"/>
              </a:endParaRPr>
            </a:p>
          </p:txBody>
        </p:sp>
      </p:grpSp>
      <p:grpSp>
        <p:nvGrpSpPr>
          <p:cNvPr id="5" name="Group 5"/>
          <p:cNvGrpSpPr/>
          <p:nvPr/>
        </p:nvGrpSpPr>
        <p:grpSpPr>
          <a:xfrm>
            <a:off x="1584348" y="992502"/>
            <a:ext cx="265381" cy="26538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vi-VN"/>
            </a:p>
          </p:txBody>
        </p:sp>
        <p:sp>
          <p:nvSpPr>
            <p:cNvPr id="7" name="TextBox 7"/>
            <p:cNvSpPr txBox="1"/>
            <p:nvPr/>
          </p:nvSpPr>
          <p:spPr>
            <a:xfrm>
              <a:off x="76200" y="47625"/>
              <a:ext cx="660400" cy="688975"/>
            </a:xfrm>
            <a:prstGeom prst="rect">
              <a:avLst/>
            </a:prstGeom>
          </p:spPr>
          <p:txBody>
            <a:bodyPr lIns="33867" tIns="33867" rIns="33867" bIns="33867" rtlCol="0" anchor="ctr"/>
            <a:lstStyle/>
            <a:p>
              <a:pPr algn="ctr" defTabSz="609630">
                <a:lnSpc>
                  <a:spcPts val="1307"/>
                </a:lnSpc>
              </a:pPr>
              <a:endParaRPr sz="1200">
                <a:solidFill>
                  <a:prstClr val="black"/>
                </a:solidFill>
                <a:latin typeface="Calibri"/>
              </a:endParaRPr>
            </a:p>
          </p:txBody>
        </p:sp>
      </p:grpSp>
      <p:grpSp>
        <p:nvGrpSpPr>
          <p:cNvPr id="8" name="Group 8"/>
          <p:cNvGrpSpPr/>
          <p:nvPr/>
        </p:nvGrpSpPr>
        <p:grpSpPr>
          <a:xfrm>
            <a:off x="6444416" y="992502"/>
            <a:ext cx="265381" cy="265381"/>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vi-VN"/>
            </a:p>
          </p:txBody>
        </p:sp>
        <p:sp>
          <p:nvSpPr>
            <p:cNvPr id="10" name="TextBox 10"/>
            <p:cNvSpPr txBox="1"/>
            <p:nvPr/>
          </p:nvSpPr>
          <p:spPr>
            <a:xfrm>
              <a:off x="76200" y="47625"/>
              <a:ext cx="660400" cy="688975"/>
            </a:xfrm>
            <a:prstGeom prst="rect">
              <a:avLst/>
            </a:prstGeom>
          </p:spPr>
          <p:txBody>
            <a:bodyPr lIns="33867" tIns="33867" rIns="33867" bIns="33867" rtlCol="0" anchor="ctr"/>
            <a:lstStyle/>
            <a:p>
              <a:pPr algn="ctr" defTabSz="609630">
                <a:lnSpc>
                  <a:spcPts val="1307"/>
                </a:lnSpc>
              </a:pPr>
              <a:endParaRPr sz="1200">
                <a:solidFill>
                  <a:prstClr val="black"/>
                </a:solidFill>
                <a:latin typeface="Calibri"/>
              </a:endParaRPr>
            </a:p>
          </p:txBody>
        </p:sp>
      </p:grpSp>
      <p:sp>
        <p:nvSpPr>
          <p:cNvPr id="11" name="Freeform 11"/>
          <p:cNvSpPr/>
          <p:nvPr/>
        </p:nvSpPr>
        <p:spPr>
          <a:xfrm>
            <a:off x="-1112111" y="6056476"/>
            <a:ext cx="14728032" cy="926639"/>
          </a:xfrm>
          <a:custGeom>
            <a:avLst/>
            <a:gdLst/>
            <a:ahLst/>
            <a:cxnLst/>
            <a:rect l="l" t="t" r="r" b="b"/>
            <a:pathLst>
              <a:path w="22092048" h="1389958">
                <a:moveTo>
                  <a:pt x="0" y="0"/>
                </a:moveTo>
                <a:lnTo>
                  <a:pt x="22092048" y="0"/>
                </a:lnTo>
                <a:lnTo>
                  <a:pt x="22092048" y="1389958"/>
                </a:lnTo>
                <a:lnTo>
                  <a:pt x="0" y="1389958"/>
                </a:lnTo>
                <a:lnTo>
                  <a:pt x="0" y="0"/>
                </a:lnTo>
                <a:close/>
              </a:path>
            </a:pathLst>
          </a:custGeom>
          <a:blipFill>
            <a:blip r:embed="rId2"/>
            <a:stretch>
              <a:fillRect/>
            </a:stretch>
          </a:blipFill>
        </p:spPr>
        <p:txBody>
          <a:bodyPr/>
          <a:lstStyle/>
          <a:p>
            <a:endParaRPr lang="vi-VN"/>
          </a:p>
        </p:txBody>
      </p:sp>
      <p:sp>
        <p:nvSpPr>
          <p:cNvPr id="12" name="Freeform 12"/>
          <p:cNvSpPr/>
          <p:nvPr/>
        </p:nvSpPr>
        <p:spPr>
          <a:xfrm>
            <a:off x="9525899" y="658427"/>
            <a:ext cx="3549799" cy="5867435"/>
          </a:xfrm>
          <a:custGeom>
            <a:avLst/>
            <a:gdLst/>
            <a:ahLst/>
            <a:cxnLst/>
            <a:rect l="l" t="t" r="r" b="b"/>
            <a:pathLst>
              <a:path w="5324698" h="8801153">
                <a:moveTo>
                  <a:pt x="0" y="0"/>
                </a:moveTo>
                <a:lnTo>
                  <a:pt x="5324698" y="0"/>
                </a:lnTo>
                <a:lnTo>
                  <a:pt x="5324698" y="8801153"/>
                </a:lnTo>
                <a:lnTo>
                  <a:pt x="0" y="8801153"/>
                </a:lnTo>
                <a:lnTo>
                  <a:pt x="0" y="0"/>
                </a:lnTo>
                <a:close/>
              </a:path>
            </a:pathLst>
          </a:custGeom>
          <a:blipFill>
            <a:blip r:embed="rId3"/>
            <a:stretch>
              <a:fillRect/>
            </a:stretch>
          </a:blipFill>
        </p:spPr>
        <p:txBody>
          <a:bodyPr/>
          <a:lstStyle/>
          <a:p>
            <a:endParaRPr lang="vi-VN"/>
          </a:p>
        </p:txBody>
      </p:sp>
      <p:sp>
        <p:nvSpPr>
          <p:cNvPr id="13" name="Freeform 13"/>
          <p:cNvSpPr/>
          <p:nvPr/>
        </p:nvSpPr>
        <p:spPr>
          <a:xfrm>
            <a:off x="7921226" y="3799486"/>
            <a:ext cx="3379573" cy="3058514"/>
          </a:xfrm>
          <a:custGeom>
            <a:avLst/>
            <a:gdLst/>
            <a:ahLst/>
            <a:cxnLst/>
            <a:rect l="l" t="t" r="r" b="b"/>
            <a:pathLst>
              <a:path w="5069360" h="4587771">
                <a:moveTo>
                  <a:pt x="0" y="0"/>
                </a:moveTo>
                <a:lnTo>
                  <a:pt x="5069359" y="0"/>
                </a:lnTo>
                <a:lnTo>
                  <a:pt x="5069359" y="4587771"/>
                </a:lnTo>
                <a:lnTo>
                  <a:pt x="0" y="4587771"/>
                </a:lnTo>
                <a:lnTo>
                  <a:pt x="0" y="0"/>
                </a:lnTo>
                <a:close/>
              </a:path>
            </a:pathLst>
          </a:custGeom>
          <a:blipFill>
            <a:blip r:embed="rId4"/>
            <a:stretch>
              <a:fillRect/>
            </a:stretch>
          </a:blipFill>
        </p:spPr>
        <p:txBody>
          <a:bodyPr/>
          <a:lstStyle/>
          <a:p>
            <a:endParaRPr lang="vi-VN"/>
          </a:p>
        </p:txBody>
      </p:sp>
      <p:sp>
        <p:nvSpPr>
          <p:cNvPr id="14" name="Freeform 14"/>
          <p:cNvSpPr/>
          <p:nvPr/>
        </p:nvSpPr>
        <p:spPr>
          <a:xfrm flipH="1">
            <a:off x="7801787" y="561558"/>
            <a:ext cx="1503536" cy="1392651"/>
          </a:xfrm>
          <a:custGeom>
            <a:avLst/>
            <a:gdLst/>
            <a:ahLst/>
            <a:cxnLst/>
            <a:rect l="l" t="t" r="r" b="b"/>
            <a:pathLst>
              <a:path w="2255304" h="2088976">
                <a:moveTo>
                  <a:pt x="2255304" y="0"/>
                </a:moveTo>
                <a:lnTo>
                  <a:pt x="0" y="0"/>
                </a:lnTo>
                <a:lnTo>
                  <a:pt x="0" y="2088975"/>
                </a:lnTo>
                <a:lnTo>
                  <a:pt x="2255304" y="2088975"/>
                </a:lnTo>
                <a:lnTo>
                  <a:pt x="2255304" y="0"/>
                </a:lnTo>
                <a:close/>
              </a:path>
            </a:pathLst>
          </a:custGeom>
          <a:blipFill>
            <a:blip r:embed="rId5"/>
            <a:stretch>
              <a:fillRect/>
            </a:stretch>
          </a:blipFill>
        </p:spPr>
        <p:txBody>
          <a:bodyPr/>
          <a:lstStyle/>
          <a:p>
            <a:endParaRPr lang="vi-VN"/>
          </a:p>
        </p:txBody>
      </p:sp>
      <p:sp>
        <p:nvSpPr>
          <p:cNvPr id="15" name="TextBox 15"/>
          <p:cNvSpPr txBox="1"/>
          <p:nvPr/>
        </p:nvSpPr>
        <p:spPr>
          <a:xfrm>
            <a:off x="1584348" y="745285"/>
            <a:ext cx="5115691" cy="795089"/>
          </a:xfrm>
          <a:prstGeom prst="rect">
            <a:avLst/>
          </a:prstGeom>
        </p:spPr>
        <p:txBody>
          <a:bodyPr lIns="0" tIns="0" rIns="0" bIns="0" rtlCol="0" anchor="t">
            <a:spAutoFit/>
          </a:bodyPr>
          <a:lstStyle/>
          <a:p>
            <a:pPr algn="ctr" defTabSz="609630">
              <a:lnSpc>
                <a:spcPts val="6196"/>
              </a:lnSpc>
              <a:spcBef>
                <a:spcPct val="0"/>
              </a:spcBef>
            </a:pPr>
            <a:r>
              <a:rPr lang="en-US" sz="4426">
                <a:solidFill>
                  <a:srgbClr val="FFFFFF"/>
                </a:solidFill>
                <a:latin typeface="Baloo"/>
                <a:ea typeface="Baloo"/>
                <a:cs typeface="Baloo"/>
                <a:sym typeface="Baloo"/>
              </a:rPr>
              <a:t> Từ khó</a:t>
            </a:r>
          </a:p>
        </p:txBody>
      </p:sp>
      <p:grpSp>
        <p:nvGrpSpPr>
          <p:cNvPr id="16" name="Group 16"/>
          <p:cNvGrpSpPr/>
          <p:nvPr/>
        </p:nvGrpSpPr>
        <p:grpSpPr>
          <a:xfrm>
            <a:off x="471426" y="1954208"/>
            <a:ext cx="3210767" cy="2107066"/>
            <a:chOff x="0" y="0"/>
            <a:chExt cx="6421535" cy="4214132"/>
          </a:xfrm>
        </p:grpSpPr>
        <p:grpSp>
          <p:nvGrpSpPr>
            <p:cNvPr id="17" name="Group 17"/>
            <p:cNvGrpSpPr/>
            <p:nvPr/>
          </p:nvGrpSpPr>
          <p:grpSpPr>
            <a:xfrm>
              <a:off x="0" y="0"/>
              <a:ext cx="6421535" cy="4214132"/>
              <a:chOff x="0" y="0"/>
              <a:chExt cx="812800" cy="533400"/>
            </a:xfrm>
          </p:grpSpPr>
          <p:sp>
            <p:nvSpPr>
              <p:cNvPr id="18" name="Freeform 18"/>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5AE4D"/>
              </a:solidFill>
              <a:ln w="12700">
                <a:solidFill>
                  <a:srgbClr val="000000"/>
                </a:solidFill>
              </a:ln>
            </p:spPr>
            <p:txBody>
              <a:bodyPr/>
              <a:lstStyle/>
              <a:p>
                <a:endParaRPr lang="vi-VN"/>
              </a:p>
            </p:txBody>
          </p:sp>
        </p:grpSp>
        <p:sp>
          <p:nvSpPr>
            <p:cNvPr id="19" name="TextBox 19"/>
            <p:cNvSpPr txBox="1"/>
            <p:nvPr/>
          </p:nvSpPr>
          <p:spPr>
            <a:xfrm>
              <a:off x="1353412" y="1447006"/>
              <a:ext cx="3714711" cy="1282402"/>
            </a:xfrm>
            <a:prstGeom prst="rect">
              <a:avLst/>
            </a:prstGeom>
          </p:spPr>
          <p:txBody>
            <a:bodyPr lIns="0" tIns="0" rIns="0" bIns="0" rtlCol="0" anchor="t">
              <a:spAutoFit/>
            </a:bodyPr>
            <a:lstStyle/>
            <a:p>
              <a:pPr algn="ctr" defTabSz="609630">
                <a:lnSpc>
                  <a:spcPts val="4978"/>
                </a:lnSpc>
              </a:pPr>
              <a:r>
                <a:rPr lang="en-US" sz="3556">
                  <a:solidFill>
                    <a:srgbClr val="000000"/>
                  </a:solidFill>
                  <a:latin typeface="Arimo"/>
                  <a:ea typeface="Arimo"/>
                  <a:cs typeface="Arimo"/>
                  <a:sym typeface="Arimo"/>
                </a:rPr>
                <a:t>công tâm</a:t>
              </a:r>
            </a:p>
          </p:txBody>
        </p:sp>
      </p:grpSp>
      <p:grpSp>
        <p:nvGrpSpPr>
          <p:cNvPr id="20" name="Group 20"/>
          <p:cNvGrpSpPr/>
          <p:nvPr/>
        </p:nvGrpSpPr>
        <p:grpSpPr>
          <a:xfrm>
            <a:off x="4683009" y="1945202"/>
            <a:ext cx="3238216" cy="2125079"/>
            <a:chOff x="0" y="0"/>
            <a:chExt cx="6476432" cy="4250159"/>
          </a:xfrm>
        </p:grpSpPr>
        <p:grpSp>
          <p:nvGrpSpPr>
            <p:cNvPr id="21" name="Group 21"/>
            <p:cNvGrpSpPr/>
            <p:nvPr/>
          </p:nvGrpSpPr>
          <p:grpSpPr>
            <a:xfrm>
              <a:off x="0" y="0"/>
              <a:ext cx="6476432" cy="4250159"/>
              <a:chOff x="0" y="0"/>
              <a:chExt cx="812800" cy="533400"/>
            </a:xfrm>
          </p:grpSpPr>
          <p:sp>
            <p:nvSpPr>
              <p:cNvPr id="22" name="Freeform 22"/>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99DFEC"/>
              </a:solidFill>
              <a:ln w="12700">
                <a:solidFill>
                  <a:srgbClr val="000000"/>
                </a:solidFill>
              </a:ln>
            </p:spPr>
            <p:txBody>
              <a:bodyPr/>
              <a:lstStyle/>
              <a:p>
                <a:endParaRPr lang="vi-VN"/>
              </a:p>
            </p:txBody>
          </p:sp>
        </p:grpSp>
        <p:sp>
          <p:nvSpPr>
            <p:cNvPr id="23" name="TextBox 23"/>
            <p:cNvSpPr txBox="1"/>
            <p:nvPr/>
          </p:nvSpPr>
          <p:spPr>
            <a:xfrm>
              <a:off x="1014138" y="1450908"/>
              <a:ext cx="5462294" cy="1282402"/>
            </a:xfrm>
            <a:prstGeom prst="rect">
              <a:avLst/>
            </a:prstGeom>
          </p:spPr>
          <p:txBody>
            <a:bodyPr wrap="square" lIns="0" tIns="0" rIns="0" bIns="0" rtlCol="0" anchor="t">
              <a:spAutoFit/>
            </a:bodyPr>
            <a:lstStyle/>
            <a:p>
              <a:pPr algn="ctr" defTabSz="609630">
                <a:lnSpc>
                  <a:spcPts val="5020"/>
                </a:lnSpc>
              </a:pPr>
              <a:r>
                <a:rPr lang="en-US" sz="3586" dirty="0" err="1">
                  <a:solidFill>
                    <a:srgbClr val="000000"/>
                  </a:solidFill>
                  <a:latin typeface="Arimo"/>
                  <a:ea typeface="Arimo"/>
                  <a:cs typeface="Arimo"/>
                  <a:sym typeface="Arimo"/>
                </a:rPr>
                <a:t>bồi</a:t>
              </a:r>
              <a:r>
                <a:rPr lang="en-US" sz="3586" dirty="0">
                  <a:solidFill>
                    <a:srgbClr val="000000"/>
                  </a:solidFill>
                  <a:latin typeface="Arimo"/>
                  <a:ea typeface="Arimo"/>
                  <a:cs typeface="Arimo"/>
                  <a:sym typeface="Arimo"/>
                </a:rPr>
                <a:t> </a:t>
              </a:r>
              <a:r>
                <a:rPr lang="en-US" sz="3586" dirty="0" err="1">
                  <a:solidFill>
                    <a:srgbClr val="000000"/>
                  </a:solidFill>
                  <a:latin typeface="Arimo"/>
                  <a:ea typeface="Arimo"/>
                  <a:cs typeface="Arimo"/>
                  <a:sym typeface="Arimo"/>
                </a:rPr>
                <a:t>thường</a:t>
              </a:r>
              <a:endParaRPr lang="en-US" sz="3586" dirty="0">
                <a:solidFill>
                  <a:srgbClr val="000000"/>
                </a:solidFill>
                <a:latin typeface="Arimo"/>
                <a:ea typeface="Arimo"/>
                <a:cs typeface="Arimo"/>
                <a:sym typeface="Arimo"/>
              </a:endParaRPr>
            </a:p>
          </p:txBody>
        </p:sp>
      </p:grpSp>
      <p:grpSp>
        <p:nvGrpSpPr>
          <p:cNvPr id="24" name="Group 24"/>
          <p:cNvGrpSpPr/>
          <p:nvPr/>
        </p:nvGrpSpPr>
        <p:grpSpPr>
          <a:xfrm>
            <a:off x="2628129" y="3801868"/>
            <a:ext cx="3379573" cy="1987210"/>
            <a:chOff x="0" y="0"/>
            <a:chExt cx="6056260" cy="3974420"/>
          </a:xfrm>
        </p:grpSpPr>
        <p:grpSp>
          <p:nvGrpSpPr>
            <p:cNvPr id="25" name="Group 25"/>
            <p:cNvGrpSpPr/>
            <p:nvPr/>
          </p:nvGrpSpPr>
          <p:grpSpPr>
            <a:xfrm>
              <a:off x="0" y="0"/>
              <a:ext cx="6056260" cy="3974420"/>
              <a:chOff x="0" y="0"/>
              <a:chExt cx="812800" cy="533400"/>
            </a:xfrm>
          </p:grpSpPr>
          <p:sp>
            <p:nvSpPr>
              <p:cNvPr id="26" name="Freeform 26"/>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6766B"/>
              </a:solidFill>
              <a:ln w="12700">
                <a:solidFill>
                  <a:srgbClr val="000000"/>
                </a:solidFill>
              </a:ln>
            </p:spPr>
            <p:txBody>
              <a:bodyPr/>
              <a:lstStyle/>
              <a:p>
                <a:endParaRPr lang="vi-VN"/>
              </a:p>
            </p:txBody>
          </p:sp>
        </p:grpSp>
        <p:sp>
          <p:nvSpPr>
            <p:cNvPr id="27" name="TextBox 27"/>
            <p:cNvSpPr txBox="1"/>
            <p:nvPr/>
          </p:nvSpPr>
          <p:spPr>
            <a:xfrm>
              <a:off x="1275803" y="1357652"/>
              <a:ext cx="3504654" cy="1205458"/>
            </a:xfrm>
            <a:prstGeom prst="rect">
              <a:avLst/>
            </a:prstGeom>
          </p:spPr>
          <p:txBody>
            <a:bodyPr lIns="0" tIns="0" rIns="0" bIns="0" rtlCol="0" anchor="t">
              <a:spAutoFit/>
            </a:bodyPr>
            <a:lstStyle/>
            <a:p>
              <a:pPr algn="ctr" defTabSz="609630">
                <a:lnSpc>
                  <a:spcPts val="4695"/>
                </a:lnSpc>
              </a:pPr>
              <a:r>
                <a:rPr lang="en-US" sz="3354" dirty="0" err="1">
                  <a:solidFill>
                    <a:srgbClr val="000000"/>
                  </a:solidFill>
                  <a:latin typeface="Arimo"/>
                  <a:ea typeface="Arimo"/>
                  <a:cs typeface="Arimo"/>
                  <a:sym typeface="Arimo"/>
                </a:rPr>
                <a:t>đồng</a:t>
              </a:r>
              <a:r>
                <a:rPr lang="en-US" sz="3354" dirty="0">
                  <a:solidFill>
                    <a:srgbClr val="000000"/>
                  </a:solidFill>
                  <a:latin typeface="Arimo"/>
                  <a:ea typeface="Arimo"/>
                  <a:cs typeface="Arimo"/>
                  <a:sym typeface="Arimo"/>
                </a:rPr>
                <a:t> </a:t>
              </a:r>
              <a:r>
                <a:rPr lang="en-US" sz="3354" dirty="0" err="1">
                  <a:solidFill>
                    <a:srgbClr val="000000"/>
                  </a:solidFill>
                  <a:latin typeface="Arimo"/>
                  <a:ea typeface="Arimo"/>
                  <a:cs typeface="Arimo"/>
                  <a:sym typeface="Arimo"/>
                </a:rPr>
                <a:t>bạc</a:t>
              </a:r>
              <a:endParaRPr lang="en-US" sz="3354" dirty="0">
                <a:solidFill>
                  <a:srgbClr val="000000"/>
                </a:solidFill>
                <a:latin typeface="Arimo"/>
                <a:ea typeface="Arimo"/>
                <a:cs typeface="Arimo"/>
                <a:sym typeface="Arimo"/>
              </a:endParaRPr>
            </a:p>
          </p:txBody>
        </p:sp>
      </p:grpSp>
    </p:spTree>
    <p:extLst>
      <p:ext uri="{BB962C8B-B14F-4D97-AF65-F5344CB8AC3E}">
        <p14:creationId xmlns:p14="http://schemas.microsoft.com/office/powerpoint/2010/main" val="7384055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10820" y="753919"/>
            <a:ext cx="5671650" cy="742548"/>
            <a:chOff x="0" y="0"/>
            <a:chExt cx="3048887" cy="399169"/>
          </a:xfrm>
        </p:grpSpPr>
        <p:sp>
          <p:nvSpPr>
            <p:cNvPr id="3" name="Freeform 3"/>
            <p:cNvSpPr/>
            <p:nvPr/>
          </p:nvSpPr>
          <p:spPr>
            <a:xfrm>
              <a:off x="0" y="0"/>
              <a:ext cx="3048887" cy="399169"/>
            </a:xfrm>
            <a:custGeom>
              <a:avLst/>
              <a:gdLst/>
              <a:ahLst/>
              <a:cxnLst/>
              <a:rect l="l" t="t" r="r" b="b"/>
              <a:pathLst>
                <a:path w="3048887" h="399169">
                  <a:moveTo>
                    <a:pt x="33671" y="0"/>
                  </a:moveTo>
                  <a:lnTo>
                    <a:pt x="3015216" y="0"/>
                  </a:lnTo>
                  <a:cubicBezTo>
                    <a:pt x="3024146" y="0"/>
                    <a:pt x="3032710" y="3547"/>
                    <a:pt x="3039025" y="9862"/>
                  </a:cubicBezTo>
                  <a:cubicBezTo>
                    <a:pt x="3045339" y="16176"/>
                    <a:pt x="3048887" y="24741"/>
                    <a:pt x="3048887" y="33671"/>
                  </a:cubicBezTo>
                  <a:lnTo>
                    <a:pt x="3048887" y="365498"/>
                  </a:lnTo>
                  <a:cubicBezTo>
                    <a:pt x="3048887" y="374428"/>
                    <a:pt x="3045339" y="382992"/>
                    <a:pt x="3039025" y="389307"/>
                  </a:cubicBezTo>
                  <a:cubicBezTo>
                    <a:pt x="3032710" y="395621"/>
                    <a:pt x="3024146" y="399169"/>
                    <a:pt x="3015216" y="399169"/>
                  </a:cubicBezTo>
                  <a:lnTo>
                    <a:pt x="33671" y="399169"/>
                  </a:lnTo>
                  <a:cubicBezTo>
                    <a:pt x="24741" y="399169"/>
                    <a:pt x="16176" y="395621"/>
                    <a:pt x="9862" y="389307"/>
                  </a:cubicBezTo>
                  <a:cubicBezTo>
                    <a:pt x="3547" y="382992"/>
                    <a:pt x="0" y="374428"/>
                    <a:pt x="0" y="365498"/>
                  </a:cubicBezTo>
                  <a:lnTo>
                    <a:pt x="0" y="33671"/>
                  </a:lnTo>
                  <a:cubicBezTo>
                    <a:pt x="0" y="24741"/>
                    <a:pt x="3547" y="16176"/>
                    <a:pt x="9862" y="9862"/>
                  </a:cubicBezTo>
                  <a:cubicBezTo>
                    <a:pt x="16176" y="3547"/>
                    <a:pt x="24741" y="0"/>
                    <a:pt x="33671" y="0"/>
                  </a:cubicBezTo>
                  <a:close/>
                </a:path>
              </a:pathLst>
            </a:custGeom>
            <a:solidFill>
              <a:srgbClr val="699294"/>
            </a:solidFill>
          </p:spPr>
          <p:txBody>
            <a:bodyPr/>
            <a:lstStyle/>
            <a:p>
              <a:endParaRPr lang="vi-VN"/>
            </a:p>
          </p:txBody>
        </p:sp>
        <p:sp>
          <p:nvSpPr>
            <p:cNvPr id="4" name="TextBox 4"/>
            <p:cNvSpPr txBox="1"/>
            <p:nvPr/>
          </p:nvSpPr>
          <p:spPr>
            <a:xfrm>
              <a:off x="0" y="-28575"/>
              <a:ext cx="3048887" cy="427744"/>
            </a:xfrm>
            <a:prstGeom prst="rect">
              <a:avLst/>
            </a:prstGeom>
          </p:spPr>
          <p:txBody>
            <a:bodyPr lIns="33867" tIns="33867" rIns="33867" bIns="33867" rtlCol="0" anchor="ctr"/>
            <a:lstStyle/>
            <a:p>
              <a:pPr algn="ctr" defTabSz="609630">
                <a:lnSpc>
                  <a:spcPts val="1307"/>
                </a:lnSpc>
                <a:spcBef>
                  <a:spcPct val="0"/>
                </a:spcBef>
              </a:pPr>
              <a:endParaRPr sz="1200">
                <a:solidFill>
                  <a:prstClr val="black"/>
                </a:solidFill>
                <a:latin typeface="Calibri"/>
              </a:endParaRPr>
            </a:p>
          </p:txBody>
        </p:sp>
      </p:grpSp>
      <p:grpSp>
        <p:nvGrpSpPr>
          <p:cNvPr id="5" name="Group 5"/>
          <p:cNvGrpSpPr/>
          <p:nvPr/>
        </p:nvGrpSpPr>
        <p:grpSpPr>
          <a:xfrm>
            <a:off x="1584348" y="992502"/>
            <a:ext cx="265381" cy="26538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vi-VN"/>
            </a:p>
          </p:txBody>
        </p:sp>
        <p:sp>
          <p:nvSpPr>
            <p:cNvPr id="7" name="TextBox 7"/>
            <p:cNvSpPr txBox="1"/>
            <p:nvPr/>
          </p:nvSpPr>
          <p:spPr>
            <a:xfrm>
              <a:off x="76200" y="47625"/>
              <a:ext cx="660400" cy="688975"/>
            </a:xfrm>
            <a:prstGeom prst="rect">
              <a:avLst/>
            </a:prstGeom>
          </p:spPr>
          <p:txBody>
            <a:bodyPr lIns="33867" tIns="33867" rIns="33867" bIns="33867" rtlCol="0" anchor="ctr"/>
            <a:lstStyle/>
            <a:p>
              <a:pPr algn="ctr" defTabSz="609630">
                <a:lnSpc>
                  <a:spcPts val="1307"/>
                </a:lnSpc>
              </a:pPr>
              <a:endParaRPr sz="1200">
                <a:solidFill>
                  <a:prstClr val="black"/>
                </a:solidFill>
                <a:latin typeface="Calibri"/>
              </a:endParaRPr>
            </a:p>
          </p:txBody>
        </p:sp>
      </p:grpSp>
      <p:grpSp>
        <p:nvGrpSpPr>
          <p:cNvPr id="8" name="Group 8"/>
          <p:cNvGrpSpPr/>
          <p:nvPr/>
        </p:nvGrpSpPr>
        <p:grpSpPr>
          <a:xfrm>
            <a:off x="6444416" y="992502"/>
            <a:ext cx="265381" cy="265381"/>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vi-VN"/>
            </a:p>
          </p:txBody>
        </p:sp>
        <p:sp>
          <p:nvSpPr>
            <p:cNvPr id="10" name="TextBox 10"/>
            <p:cNvSpPr txBox="1"/>
            <p:nvPr/>
          </p:nvSpPr>
          <p:spPr>
            <a:xfrm>
              <a:off x="76200" y="47625"/>
              <a:ext cx="660400" cy="688975"/>
            </a:xfrm>
            <a:prstGeom prst="rect">
              <a:avLst/>
            </a:prstGeom>
          </p:spPr>
          <p:txBody>
            <a:bodyPr lIns="33867" tIns="33867" rIns="33867" bIns="33867" rtlCol="0" anchor="ctr"/>
            <a:lstStyle/>
            <a:p>
              <a:pPr algn="ctr" defTabSz="609630">
                <a:lnSpc>
                  <a:spcPts val="1307"/>
                </a:lnSpc>
              </a:pPr>
              <a:endParaRPr sz="1200">
                <a:solidFill>
                  <a:prstClr val="black"/>
                </a:solidFill>
                <a:latin typeface="Calibri"/>
              </a:endParaRPr>
            </a:p>
          </p:txBody>
        </p:sp>
      </p:grpSp>
      <p:sp>
        <p:nvSpPr>
          <p:cNvPr id="11" name="Freeform 11"/>
          <p:cNvSpPr/>
          <p:nvPr/>
        </p:nvSpPr>
        <p:spPr>
          <a:xfrm>
            <a:off x="-1112111" y="6056476"/>
            <a:ext cx="14728032" cy="926639"/>
          </a:xfrm>
          <a:custGeom>
            <a:avLst/>
            <a:gdLst/>
            <a:ahLst/>
            <a:cxnLst/>
            <a:rect l="l" t="t" r="r" b="b"/>
            <a:pathLst>
              <a:path w="22092048" h="1389958">
                <a:moveTo>
                  <a:pt x="0" y="0"/>
                </a:moveTo>
                <a:lnTo>
                  <a:pt x="22092048" y="0"/>
                </a:lnTo>
                <a:lnTo>
                  <a:pt x="22092048" y="1389958"/>
                </a:lnTo>
                <a:lnTo>
                  <a:pt x="0" y="1389958"/>
                </a:lnTo>
                <a:lnTo>
                  <a:pt x="0" y="0"/>
                </a:lnTo>
                <a:close/>
              </a:path>
            </a:pathLst>
          </a:custGeom>
          <a:blipFill>
            <a:blip r:embed="rId2"/>
            <a:stretch>
              <a:fillRect/>
            </a:stretch>
          </a:blipFill>
        </p:spPr>
        <p:txBody>
          <a:bodyPr/>
          <a:lstStyle/>
          <a:p>
            <a:endParaRPr lang="vi-VN"/>
          </a:p>
        </p:txBody>
      </p:sp>
      <p:sp>
        <p:nvSpPr>
          <p:cNvPr id="12" name="Freeform 12"/>
          <p:cNvSpPr/>
          <p:nvPr/>
        </p:nvSpPr>
        <p:spPr>
          <a:xfrm>
            <a:off x="9525899" y="658427"/>
            <a:ext cx="3549799" cy="5867435"/>
          </a:xfrm>
          <a:custGeom>
            <a:avLst/>
            <a:gdLst/>
            <a:ahLst/>
            <a:cxnLst/>
            <a:rect l="l" t="t" r="r" b="b"/>
            <a:pathLst>
              <a:path w="5324698" h="8801153">
                <a:moveTo>
                  <a:pt x="0" y="0"/>
                </a:moveTo>
                <a:lnTo>
                  <a:pt x="5324698" y="0"/>
                </a:lnTo>
                <a:lnTo>
                  <a:pt x="5324698" y="8801153"/>
                </a:lnTo>
                <a:lnTo>
                  <a:pt x="0" y="8801153"/>
                </a:lnTo>
                <a:lnTo>
                  <a:pt x="0" y="0"/>
                </a:lnTo>
                <a:close/>
              </a:path>
            </a:pathLst>
          </a:custGeom>
          <a:blipFill>
            <a:blip r:embed="rId3"/>
            <a:stretch>
              <a:fillRect/>
            </a:stretch>
          </a:blipFill>
        </p:spPr>
        <p:txBody>
          <a:bodyPr/>
          <a:lstStyle/>
          <a:p>
            <a:endParaRPr lang="vi-VN"/>
          </a:p>
        </p:txBody>
      </p:sp>
      <p:sp>
        <p:nvSpPr>
          <p:cNvPr id="13" name="Freeform 13"/>
          <p:cNvSpPr/>
          <p:nvPr/>
        </p:nvSpPr>
        <p:spPr>
          <a:xfrm>
            <a:off x="7921226" y="3799486"/>
            <a:ext cx="3379573" cy="3058514"/>
          </a:xfrm>
          <a:custGeom>
            <a:avLst/>
            <a:gdLst/>
            <a:ahLst/>
            <a:cxnLst/>
            <a:rect l="l" t="t" r="r" b="b"/>
            <a:pathLst>
              <a:path w="5069360" h="4587771">
                <a:moveTo>
                  <a:pt x="0" y="0"/>
                </a:moveTo>
                <a:lnTo>
                  <a:pt x="5069359" y="0"/>
                </a:lnTo>
                <a:lnTo>
                  <a:pt x="5069359" y="4587771"/>
                </a:lnTo>
                <a:lnTo>
                  <a:pt x="0" y="4587771"/>
                </a:lnTo>
                <a:lnTo>
                  <a:pt x="0" y="0"/>
                </a:lnTo>
                <a:close/>
              </a:path>
            </a:pathLst>
          </a:custGeom>
          <a:blipFill>
            <a:blip r:embed="rId4"/>
            <a:stretch>
              <a:fillRect/>
            </a:stretch>
          </a:blipFill>
        </p:spPr>
        <p:txBody>
          <a:bodyPr/>
          <a:lstStyle/>
          <a:p>
            <a:endParaRPr lang="vi-VN"/>
          </a:p>
        </p:txBody>
      </p:sp>
      <p:sp>
        <p:nvSpPr>
          <p:cNvPr id="14" name="Freeform 14"/>
          <p:cNvSpPr/>
          <p:nvPr/>
        </p:nvSpPr>
        <p:spPr>
          <a:xfrm flipH="1">
            <a:off x="7801787" y="561558"/>
            <a:ext cx="1503536" cy="1392651"/>
          </a:xfrm>
          <a:custGeom>
            <a:avLst/>
            <a:gdLst/>
            <a:ahLst/>
            <a:cxnLst/>
            <a:rect l="l" t="t" r="r" b="b"/>
            <a:pathLst>
              <a:path w="2255304" h="2088976">
                <a:moveTo>
                  <a:pt x="2255304" y="0"/>
                </a:moveTo>
                <a:lnTo>
                  <a:pt x="0" y="0"/>
                </a:lnTo>
                <a:lnTo>
                  <a:pt x="0" y="2088975"/>
                </a:lnTo>
                <a:lnTo>
                  <a:pt x="2255304" y="2088975"/>
                </a:lnTo>
                <a:lnTo>
                  <a:pt x="2255304" y="0"/>
                </a:lnTo>
                <a:close/>
              </a:path>
            </a:pathLst>
          </a:custGeom>
          <a:blipFill>
            <a:blip r:embed="rId5"/>
            <a:stretch>
              <a:fillRect/>
            </a:stretch>
          </a:blipFill>
        </p:spPr>
        <p:txBody>
          <a:bodyPr/>
          <a:lstStyle/>
          <a:p>
            <a:endParaRPr lang="vi-VN"/>
          </a:p>
        </p:txBody>
      </p:sp>
      <p:sp>
        <p:nvSpPr>
          <p:cNvPr id="15" name="TextBox 15"/>
          <p:cNvSpPr txBox="1"/>
          <p:nvPr/>
        </p:nvSpPr>
        <p:spPr>
          <a:xfrm>
            <a:off x="1594106" y="745285"/>
            <a:ext cx="5115691" cy="795089"/>
          </a:xfrm>
          <a:prstGeom prst="rect">
            <a:avLst/>
          </a:prstGeom>
        </p:spPr>
        <p:txBody>
          <a:bodyPr lIns="0" tIns="0" rIns="0" bIns="0" rtlCol="0" anchor="t">
            <a:spAutoFit/>
          </a:bodyPr>
          <a:lstStyle/>
          <a:p>
            <a:pPr algn="ctr" defTabSz="609630">
              <a:lnSpc>
                <a:spcPts val="6196"/>
              </a:lnSpc>
              <a:spcBef>
                <a:spcPct val="0"/>
              </a:spcBef>
            </a:pPr>
            <a:r>
              <a:rPr lang="en-US" sz="4426">
                <a:solidFill>
                  <a:srgbClr val="FFFFFF"/>
                </a:solidFill>
                <a:latin typeface="Baloo"/>
                <a:ea typeface="Baloo"/>
                <a:cs typeface="Baloo"/>
                <a:sym typeface="Baloo"/>
              </a:rPr>
              <a:t>Giải nghĩa từ khó</a:t>
            </a:r>
          </a:p>
        </p:txBody>
      </p:sp>
      <p:grpSp>
        <p:nvGrpSpPr>
          <p:cNvPr id="16" name="Group 16"/>
          <p:cNvGrpSpPr/>
          <p:nvPr/>
        </p:nvGrpSpPr>
        <p:grpSpPr>
          <a:xfrm>
            <a:off x="1259684" y="1881905"/>
            <a:ext cx="5773921" cy="3789135"/>
            <a:chOff x="0" y="0"/>
            <a:chExt cx="812800" cy="533400"/>
          </a:xfrm>
        </p:grpSpPr>
        <p:sp>
          <p:nvSpPr>
            <p:cNvPr id="17" name="Freeform 17"/>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5AE4D"/>
            </a:solidFill>
            <a:ln w="12700">
              <a:solidFill>
                <a:srgbClr val="000000"/>
              </a:solidFill>
            </a:ln>
          </p:spPr>
          <p:txBody>
            <a:bodyPr/>
            <a:lstStyle/>
            <a:p>
              <a:endParaRPr lang="vi-VN"/>
            </a:p>
          </p:txBody>
        </p:sp>
      </p:grpSp>
      <p:sp>
        <p:nvSpPr>
          <p:cNvPr id="18" name="TextBox 18"/>
          <p:cNvSpPr txBox="1"/>
          <p:nvPr/>
        </p:nvSpPr>
        <p:spPr>
          <a:xfrm>
            <a:off x="1123510" y="3346450"/>
            <a:ext cx="5910095" cy="1256754"/>
          </a:xfrm>
          <a:prstGeom prst="rect">
            <a:avLst/>
          </a:prstGeom>
        </p:spPr>
        <p:txBody>
          <a:bodyPr lIns="0" tIns="0" rIns="0" bIns="0" rtlCol="0" anchor="t">
            <a:spAutoFit/>
          </a:bodyPr>
          <a:lstStyle/>
          <a:p>
            <a:pPr algn="ctr" defTabSz="609630">
              <a:lnSpc>
                <a:spcPts val="4877"/>
              </a:lnSpc>
            </a:pPr>
            <a:r>
              <a:rPr lang="en-US" sz="3484">
                <a:solidFill>
                  <a:srgbClr val="000000"/>
                </a:solidFill>
                <a:latin typeface="Arimo"/>
                <a:ea typeface="Arimo"/>
                <a:cs typeface="Arimo"/>
                <a:sym typeface="Arimo"/>
              </a:rPr>
              <a:t>công tâm: lòng ngay thẳng, không tư lợi</a:t>
            </a:r>
          </a:p>
        </p:txBody>
      </p:sp>
    </p:spTree>
    <p:extLst>
      <p:ext uri="{BB962C8B-B14F-4D97-AF65-F5344CB8AC3E}">
        <p14:creationId xmlns:p14="http://schemas.microsoft.com/office/powerpoint/2010/main" val="7008735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10820" y="753919"/>
            <a:ext cx="5671650" cy="742548"/>
            <a:chOff x="0" y="0"/>
            <a:chExt cx="3048887" cy="399169"/>
          </a:xfrm>
        </p:grpSpPr>
        <p:sp>
          <p:nvSpPr>
            <p:cNvPr id="3" name="Freeform 3"/>
            <p:cNvSpPr/>
            <p:nvPr/>
          </p:nvSpPr>
          <p:spPr>
            <a:xfrm>
              <a:off x="0" y="0"/>
              <a:ext cx="3048887" cy="399169"/>
            </a:xfrm>
            <a:custGeom>
              <a:avLst/>
              <a:gdLst/>
              <a:ahLst/>
              <a:cxnLst/>
              <a:rect l="l" t="t" r="r" b="b"/>
              <a:pathLst>
                <a:path w="3048887" h="399169">
                  <a:moveTo>
                    <a:pt x="33671" y="0"/>
                  </a:moveTo>
                  <a:lnTo>
                    <a:pt x="3015216" y="0"/>
                  </a:lnTo>
                  <a:cubicBezTo>
                    <a:pt x="3024146" y="0"/>
                    <a:pt x="3032710" y="3547"/>
                    <a:pt x="3039025" y="9862"/>
                  </a:cubicBezTo>
                  <a:cubicBezTo>
                    <a:pt x="3045339" y="16176"/>
                    <a:pt x="3048887" y="24741"/>
                    <a:pt x="3048887" y="33671"/>
                  </a:cubicBezTo>
                  <a:lnTo>
                    <a:pt x="3048887" y="365498"/>
                  </a:lnTo>
                  <a:cubicBezTo>
                    <a:pt x="3048887" y="374428"/>
                    <a:pt x="3045339" y="382992"/>
                    <a:pt x="3039025" y="389307"/>
                  </a:cubicBezTo>
                  <a:cubicBezTo>
                    <a:pt x="3032710" y="395621"/>
                    <a:pt x="3024146" y="399169"/>
                    <a:pt x="3015216" y="399169"/>
                  </a:cubicBezTo>
                  <a:lnTo>
                    <a:pt x="33671" y="399169"/>
                  </a:lnTo>
                  <a:cubicBezTo>
                    <a:pt x="24741" y="399169"/>
                    <a:pt x="16176" y="395621"/>
                    <a:pt x="9862" y="389307"/>
                  </a:cubicBezTo>
                  <a:cubicBezTo>
                    <a:pt x="3547" y="382992"/>
                    <a:pt x="0" y="374428"/>
                    <a:pt x="0" y="365498"/>
                  </a:cubicBezTo>
                  <a:lnTo>
                    <a:pt x="0" y="33671"/>
                  </a:lnTo>
                  <a:cubicBezTo>
                    <a:pt x="0" y="24741"/>
                    <a:pt x="3547" y="16176"/>
                    <a:pt x="9862" y="9862"/>
                  </a:cubicBezTo>
                  <a:cubicBezTo>
                    <a:pt x="16176" y="3547"/>
                    <a:pt x="24741" y="0"/>
                    <a:pt x="33671" y="0"/>
                  </a:cubicBezTo>
                  <a:close/>
                </a:path>
              </a:pathLst>
            </a:custGeom>
            <a:solidFill>
              <a:srgbClr val="699294"/>
            </a:solidFill>
          </p:spPr>
          <p:txBody>
            <a:bodyPr/>
            <a:lstStyle/>
            <a:p>
              <a:endParaRPr lang="vi-VN"/>
            </a:p>
          </p:txBody>
        </p:sp>
        <p:sp>
          <p:nvSpPr>
            <p:cNvPr id="4" name="TextBox 4"/>
            <p:cNvSpPr txBox="1"/>
            <p:nvPr/>
          </p:nvSpPr>
          <p:spPr>
            <a:xfrm>
              <a:off x="0" y="-28575"/>
              <a:ext cx="3048887" cy="427744"/>
            </a:xfrm>
            <a:prstGeom prst="rect">
              <a:avLst/>
            </a:prstGeom>
          </p:spPr>
          <p:txBody>
            <a:bodyPr lIns="33867" tIns="33867" rIns="33867" bIns="33867" rtlCol="0" anchor="ctr"/>
            <a:lstStyle/>
            <a:p>
              <a:pPr algn="ctr" defTabSz="609630">
                <a:lnSpc>
                  <a:spcPts val="1307"/>
                </a:lnSpc>
                <a:spcBef>
                  <a:spcPct val="0"/>
                </a:spcBef>
              </a:pPr>
              <a:endParaRPr sz="1200">
                <a:solidFill>
                  <a:prstClr val="black"/>
                </a:solidFill>
                <a:latin typeface="Calibri"/>
              </a:endParaRPr>
            </a:p>
          </p:txBody>
        </p:sp>
      </p:grpSp>
      <p:grpSp>
        <p:nvGrpSpPr>
          <p:cNvPr id="5" name="Group 5"/>
          <p:cNvGrpSpPr/>
          <p:nvPr/>
        </p:nvGrpSpPr>
        <p:grpSpPr>
          <a:xfrm>
            <a:off x="1584348" y="992502"/>
            <a:ext cx="265381" cy="26538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vi-VN"/>
            </a:p>
          </p:txBody>
        </p:sp>
        <p:sp>
          <p:nvSpPr>
            <p:cNvPr id="7" name="TextBox 7"/>
            <p:cNvSpPr txBox="1"/>
            <p:nvPr/>
          </p:nvSpPr>
          <p:spPr>
            <a:xfrm>
              <a:off x="76200" y="47625"/>
              <a:ext cx="660400" cy="688975"/>
            </a:xfrm>
            <a:prstGeom prst="rect">
              <a:avLst/>
            </a:prstGeom>
          </p:spPr>
          <p:txBody>
            <a:bodyPr lIns="33867" tIns="33867" rIns="33867" bIns="33867" rtlCol="0" anchor="ctr"/>
            <a:lstStyle/>
            <a:p>
              <a:pPr algn="ctr" defTabSz="609630">
                <a:lnSpc>
                  <a:spcPts val="1307"/>
                </a:lnSpc>
              </a:pPr>
              <a:endParaRPr sz="1200">
                <a:solidFill>
                  <a:prstClr val="black"/>
                </a:solidFill>
                <a:latin typeface="Calibri"/>
              </a:endParaRPr>
            </a:p>
          </p:txBody>
        </p:sp>
      </p:grpSp>
      <p:grpSp>
        <p:nvGrpSpPr>
          <p:cNvPr id="8" name="Group 8"/>
          <p:cNvGrpSpPr/>
          <p:nvPr/>
        </p:nvGrpSpPr>
        <p:grpSpPr>
          <a:xfrm>
            <a:off x="6444416" y="992502"/>
            <a:ext cx="265381" cy="265381"/>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vi-VN"/>
            </a:p>
          </p:txBody>
        </p:sp>
        <p:sp>
          <p:nvSpPr>
            <p:cNvPr id="10" name="TextBox 10"/>
            <p:cNvSpPr txBox="1"/>
            <p:nvPr/>
          </p:nvSpPr>
          <p:spPr>
            <a:xfrm>
              <a:off x="76200" y="47625"/>
              <a:ext cx="660400" cy="688975"/>
            </a:xfrm>
            <a:prstGeom prst="rect">
              <a:avLst/>
            </a:prstGeom>
          </p:spPr>
          <p:txBody>
            <a:bodyPr lIns="33867" tIns="33867" rIns="33867" bIns="33867" rtlCol="0" anchor="ctr"/>
            <a:lstStyle/>
            <a:p>
              <a:pPr algn="ctr" defTabSz="609630">
                <a:lnSpc>
                  <a:spcPts val="1307"/>
                </a:lnSpc>
              </a:pPr>
              <a:endParaRPr sz="1200">
                <a:solidFill>
                  <a:prstClr val="black"/>
                </a:solidFill>
                <a:latin typeface="Calibri"/>
              </a:endParaRPr>
            </a:p>
          </p:txBody>
        </p:sp>
      </p:grpSp>
      <p:sp>
        <p:nvSpPr>
          <p:cNvPr id="11" name="Freeform 11"/>
          <p:cNvSpPr/>
          <p:nvPr/>
        </p:nvSpPr>
        <p:spPr>
          <a:xfrm>
            <a:off x="-1112111" y="6056476"/>
            <a:ext cx="14728032" cy="926639"/>
          </a:xfrm>
          <a:custGeom>
            <a:avLst/>
            <a:gdLst/>
            <a:ahLst/>
            <a:cxnLst/>
            <a:rect l="l" t="t" r="r" b="b"/>
            <a:pathLst>
              <a:path w="22092048" h="1389958">
                <a:moveTo>
                  <a:pt x="0" y="0"/>
                </a:moveTo>
                <a:lnTo>
                  <a:pt x="22092048" y="0"/>
                </a:lnTo>
                <a:lnTo>
                  <a:pt x="22092048" y="1389958"/>
                </a:lnTo>
                <a:lnTo>
                  <a:pt x="0" y="1389958"/>
                </a:lnTo>
                <a:lnTo>
                  <a:pt x="0" y="0"/>
                </a:lnTo>
                <a:close/>
              </a:path>
            </a:pathLst>
          </a:custGeom>
          <a:blipFill>
            <a:blip r:embed="rId2"/>
            <a:stretch>
              <a:fillRect/>
            </a:stretch>
          </a:blipFill>
        </p:spPr>
        <p:txBody>
          <a:bodyPr/>
          <a:lstStyle/>
          <a:p>
            <a:endParaRPr lang="vi-VN"/>
          </a:p>
        </p:txBody>
      </p:sp>
      <p:sp>
        <p:nvSpPr>
          <p:cNvPr id="12" name="Freeform 12"/>
          <p:cNvSpPr/>
          <p:nvPr/>
        </p:nvSpPr>
        <p:spPr>
          <a:xfrm>
            <a:off x="9525899" y="658427"/>
            <a:ext cx="3549799" cy="5867435"/>
          </a:xfrm>
          <a:custGeom>
            <a:avLst/>
            <a:gdLst/>
            <a:ahLst/>
            <a:cxnLst/>
            <a:rect l="l" t="t" r="r" b="b"/>
            <a:pathLst>
              <a:path w="5324698" h="8801153">
                <a:moveTo>
                  <a:pt x="0" y="0"/>
                </a:moveTo>
                <a:lnTo>
                  <a:pt x="5324698" y="0"/>
                </a:lnTo>
                <a:lnTo>
                  <a:pt x="5324698" y="8801153"/>
                </a:lnTo>
                <a:lnTo>
                  <a:pt x="0" y="8801153"/>
                </a:lnTo>
                <a:lnTo>
                  <a:pt x="0" y="0"/>
                </a:lnTo>
                <a:close/>
              </a:path>
            </a:pathLst>
          </a:custGeom>
          <a:blipFill>
            <a:blip r:embed="rId3"/>
            <a:stretch>
              <a:fillRect/>
            </a:stretch>
          </a:blipFill>
        </p:spPr>
        <p:txBody>
          <a:bodyPr/>
          <a:lstStyle/>
          <a:p>
            <a:endParaRPr lang="vi-VN"/>
          </a:p>
        </p:txBody>
      </p:sp>
      <p:sp>
        <p:nvSpPr>
          <p:cNvPr id="13" name="Freeform 13"/>
          <p:cNvSpPr/>
          <p:nvPr/>
        </p:nvSpPr>
        <p:spPr>
          <a:xfrm>
            <a:off x="7921226" y="3799486"/>
            <a:ext cx="3379573" cy="3058514"/>
          </a:xfrm>
          <a:custGeom>
            <a:avLst/>
            <a:gdLst/>
            <a:ahLst/>
            <a:cxnLst/>
            <a:rect l="l" t="t" r="r" b="b"/>
            <a:pathLst>
              <a:path w="5069360" h="4587771">
                <a:moveTo>
                  <a:pt x="0" y="0"/>
                </a:moveTo>
                <a:lnTo>
                  <a:pt x="5069359" y="0"/>
                </a:lnTo>
                <a:lnTo>
                  <a:pt x="5069359" y="4587771"/>
                </a:lnTo>
                <a:lnTo>
                  <a:pt x="0" y="4587771"/>
                </a:lnTo>
                <a:lnTo>
                  <a:pt x="0" y="0"/>
                </a:lnTo>
                <a:close/>
              </a:path>
            </a:pathLst>
          </a:custGeom>
          <a:blipFill>
            <a:blip r:embed="rId4"/>
            <a:stretch>
              <a:fillRect/>
            </a:stretch>
          </a:blipFill>
        </p:spPr>
        <p:txBody>
          <a:bodyPr/>
          <a:lstStyle/>
          <a:p>
            <a:endParaRPr lang="vi-VN"/>
          </a:p>
        </p:txBody>
      </p:sp>
      <p:sp>
        <p:nvSpPr>
          <p:cNvPr id="14" name="Freeform 14"/>
          <p:cNvSpPr/>
          <p:nvPr/>
        </p:nvSpPr>
        <p:spPr>
          <a:xfrm flipH="1">
            <a:off x="7801787" y="561558"/>
            <a:ext cx="1503536" cy="1392651"/>
          </a:xfrm>
          <a:custGeom>
            <a:avLst/>
            <a:gdLst/>
            <a:ahLst/>
            <a:cxnLst/>
            <a:rect l="l" t="t" r="r" b="b"/>
            <a:pathLst>
              <a:path w="2255304" h="2088976">
                <a:moveTo>
                  <a:pt x="2255304" y="0"/>
                </a:moveTo>
                <a:lnTo>
                  <a:pt x="0" y="0"/>
                </a:lnTo>
                <a:lnTo>
                  <a:pt x="0" y="2088975"/>
                </a:lnTo>
                <a:lnTo>
                  <a:pt x="2255304" y="2088975"/>
                </a:lnTo>
                <a:lnTo>
                  <a:pt x="2255304" y="0"/>
                </a:lnTo>
                <a:close/>
              </a:path>
            </a:pathLst>
          </a:custGeom>
          <a:blipFill>
            <a:blip r:embed="rId5"/>
            <a:stretch>
              <a:fillRect/>
            </a:stretch>
          </a:blipFill>
        </p:spPr>
        <p:txBody>
          <a:bodyPr/>
          <a:lstStyle/>
          <a:p>
            <a:endParaRPr lang="vi-VN"/>
          </a:p>
        </p:txBody>
      </p:sp>
      <p:sp>
        <p:nvSpPr>
          <p:cNvPr id="15" name="TextBox 15"/>
          <p:cNvSpPr txBox="1"/>
          <p:nvPr/>
        </p:nvSpPr>
        <p:spPr>
          <a:xfrm>
            <a:off x="1594106" y="745285"/>
            <a:ext cx="5115691" cy="795089"/>
          </a:xfrm>
          <a:prstGeom prst="rect">
            <a:avLst/>
          </a:prstGeom>
        </p:spPr>
        <p:txBody>
          <a:bodyPr lIns="0" tIns="0" rIns="0" bIns="0" rtlCol="0" anchor="t">
            <a:spAutoFit/>
          </a:bodyPr>
          <a:lstStyle/>
          <a:p>
            <a:pPr algn="ctr" defTabSz="609630">
              <a:lnSpc>
                <a:spcPts val="6196"/>
              </a:lnSpc>
              <a:spcBef>
                <a:spcPct val="0"/>
              </a:spcBef>
            </a:pPr>
            <a:r>
              <a:rPr lang="en-US" sz="4426">
                <a:solidFill>
                  <a:srgbClr val="FFFFFF"/>
                </a:solidFill>
                <a:latin typeface="Baloo"/>
                <a:ea typeface="Baloo"/>
                <a:cs typeface="Baloo"/>
                <a:sym typeface="Baloo"/>
              </a:rPr>
              <a:t>Giải nghĩa từ khó</a:t>
            </a:r>
          </a:p>
        </p:txBody>
      </p:sp>
      <p:grpSp>
        <p:nvGrpSpPr>
          <p:cNvPr id="16" name="Group 16"/>
          <p:cNvGrpSpPr/>
          <p:nvPr/>
        </p:nvGrpSpPr>
        <p:grpSpPr>
          <a:xfrm>
            <a:off x="1259684" y="1881905"/>
            <a:ext cx="5773921" cy="3789135"/>
            <a:chOff x="0" y="0"/>
            <a:chExt cx="812800" cy="533400"/>
          </a:xfrm>
        </p:grpSpPr>
        <p:sp>
          <p:nvSpPr>
            <p:cNvPr id="17" name="Freeform 17"/>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99DFEC"/>
            </a:solidFill>
            <a:ln w="12700">
              <a:solidFill>
                <a:srgbClr val="000000"/>
              </a:solidFill>
            </a:ln>
          </p:spPr>
          <p:txBody>
            <a:bodyPr/>
            <a:lstStyle/>
            <a:p>
              <a:endParaRPr lang="vi-VN"/>
            </a:p>
          </p:txBody>
        </p:sp>
      </p:grpSp>
      <p:sp>
        <p:nvSpPr>
          <p:cNvPr id="18" name="TextBox 18"/>
          <p:cNvSpPr txBox="1"/>
          <p:nvPr/>
        </p:nvSpPr>
        <p:spPr>
          <a:xfrm>
            <a:off x="1486191" y="3208573"/>
            <a:ext cx="5320907" cy="1128514"/>
          </a:xfrm>
          <a:prstGeom prst="rect">
            <a:avLst/>
          </a:prstGeom>
        </p:spPr>
        <p:txBody>
          <a:bodyPr lIns="0" tIns="0" rIns="0" bIns="0" rtlCol="0" anchor="t">
            <a:spAutoFit/>
          </a:bodyPr>
          <a:lstStyle/>
          <a:p>
            <a:pPr algn="ctr" defTabSz="609630">
              <a:lnSpc>
                <a:spcPts val="4391"/>
              </a:lnSpc>
            </a:pPr>
            <a:r>
              <a:rPr lang="en-US" sz="3136">
                <a:solidFill>
                  <a:srgbClr val="000000"/>
                </a:solidFill>
                <a:latin typeface="Arimo"/>
                <a:ea typeface="Arimo"/>
                <a:cs typeface="Arimo"/>
                <a:sym typeface="Arimo"/>
              </a:rPr>
              <a:t>bồi thường: đền bù bằng tiền cho những thiệt hại gây ra</a:t>
            </a:r>
          </a:p>
        </p:txBody>
      </p:sp>
    </p:spTree>
    <p:extLst>
      <p:ext uri="{BB962C8B-B14F-4D97-AF65-F5344CB8AC3E}">
        <p14:creationId xmlns:p14="http://schemas.microsoft.com/office/powerpoint/2010/main" val="17027218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10820" y="753919"/>
            <a:ext cx="5671650" cy="742548"/>
            <a:chOff x="0" y="0"/>
            <a:chExt cx="3048887" cy="399169"/>
          </a:xfrm>
        </p:grpSpPr>
        <p:sp>
          <p:nvSpPr>
            <p:cNvPr id="3" name="Freeform 3"/>
            <p:cNvSpPr/>
            <p:nvPr/>
          </p:nvSpPr>
          <p:spPr>
            <a:xfrm>
              <a:off x="0" y="0"/>
              <a:ext cx="3048887" cy="399169"/>
            </a:xfrm>
            <a:custGeom>
              <a:avLst/>
              <a:gdLst/>
              <a:ahLst/>
              <a:cxnLst/>
              <a:rect l="l" t="t" r="r" b="b"/>
              <a:pathLst>
                <a:path w="3048887" h="399169">
                  <a:moveTo>
                    <a:pt x="33671" y="0"/>
                  </a:moveTo>
                  <a:lnTo>
                    <a:pt x="3015216" y="0"/>
                  </a:lnTo>
                  <a:cubicBezTo>
                    <a:pt x="3024146" y="0"/>
                    <a:pt x="3032710" y="3547"/>
                    <a:pt x="3039025" y="9862"/>
                  </a:cubicBezTo>
                  <a:cubicBezTo>
                    <a:pt x="3045339" y="16176"/>
                    <a:pt x="3048887" y="24741"/>
                    <a:pt x="3048887" y="33671"/>
                  </a:cubicBezTo>
                  <a:lnTo>
                    <a:pt x="3048887" y="365498"/>
                  </a:lnTo>
                  <a:cubicBezTo>
                    <a:pt x="3048887" y="374428"/>
                    <a:pt x="3045339" y="382992"/>
                    <a:pt x="3039025" y="389307"/>
                  </a:cubicBezTo>
                  <a:cubicBezTo>
                    <a:pt x="3032710" y="395621"/>
                    <a:pt x="3024146" y="399169"/>
                    <a:pt x="3015216" y="399169"/>
                  </a:cubicBezTo>
                  <a:lnTo>
                    <a:pt x="33671" y="399169"/>
                  </a:lnTo>
                  <a:cubicBezTo>
                    <a:pt x="24741" y="399169"/>
                    <a:pt x="16176" y="395621"/>
                    <a:pt x="9862" y="389307"/>
                  </a:cubicBezTo>
                  <a:cubicBezTo>
                    <a:pt x="3547" y="382992"/>
                    <a:pt x="0" y="374428"/>
                    <a:pt x="0" y="365498"/>
                  </a:cubicBezTo>
                  <a:lnTo>
                    <a:pt x="0" y="33671"/>
                  </a:lnTo>
                  <a:cubicBezTo>
                    <a:pt x="0" y="24741"/>
                    <a:pt x="3547" y="16176"/>
                    <a:pt x="9862" y="9862"/>
                  </a:cubicBezTo>
                  <a:cubicBezTo>
                    <a:pt x="16176" y="3547"/>
                    <a:pt x="24741" y="0"/>
                    <a:pt x="33671" y="0"/>
                  </a:cubicBezTo>
                  <a:close/>
                </a:path>
              </a:pathLst>
            </a:custGeom>
            <a:solidFill>
              <a:srgbClr val="699294"/>
            </a:solidFill>
          </p:spPr>
          <p:txBody>
            <a:bodyPr/>
            <a:lstStyle/>
            <a:p>
              <a:endParaRPr lang="vi-VN"/>
            </a:p>
          </p:txBody>
        </p:sp>
        <p:sp>
          <p:nvSpPr>
            <p:cNvPr id="4" name="TextBox 4"/>
            <p:cNvSpPr txBox="1"/>
            <p:nvPr/>
          </p:nvSpPr>
          <p:spPr>
            <a:xfrm>
              <a:off x="0" y="-28575"/>
              <a:ext cx="3048887" cy="427744"/>
            </a:xfrm>
            <a:prstGeom prst="rect">
              <a:avLst/>
            </a:prstGeom>
          </p:spPr>
          <p:txBody>
            <a:bodyPr lIns="33867" tIns="33867" rIns="33867" bIns="33867" rtlCol="0" anchor="ctr"/>
            <a:lstStyle/>
            <a:p>
              <a:pPr algn="ctr" defTabSz="609630">
                <a:lnSpc>
                  <a:spcPts val="1307"/>
                </a:lnSpc>
                <a:spcBef>
                  <a:spcPct val="0"/>
                </a:spcBef>
              </a:pPr>
              <a:endParaRPr sz="1200">
                <a:solidFill>
                  <a:prstClr val="black"/>
                </a:solidFill>
                <a:latin typeface="Calibri"/>
              </a:endParaRPr>
            </a:p>
          </p:txBody>
        </p:sp>
      </p:grpSp>
      <p:grpSp>
        <p:nvGrpSpPr>
          <p:cNvPr id="5" name="Group 5"/>
          <p:cNvGrpSpPr/>
          <p:nvPr/>
        </p:nvGrpSpPr>
        <p:grpSpPr>
          <a:xfrm>
            <a:off x="1584348" y="992502"/>
            <a:ext cx="265381" cy="26538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vi-VN"/>
            </a:p>
          </p:txBody>
        </p:sp>
        <p:sp>
          <p:nvSpPr>
            <p:cNvPr id="7" name="TextBox 7"/>
            <p:cNvSpPr txBox="1"/>
            <p:nvPr/>
          </p:nvSpPr>
          <p:spPr>
            <a:xfrm>
              <a:off x="76200" y="47625"/>
              <a:ext cx="660400" cy="688975"/>
            </a:xfrm>
            <a:prstGeom prst="rect">
              <a:avLst/>
            </a:prstGeom>
          </p:spPr>
          <p:txBody>
            <a:bodyPr lIns="33867" tIns="33867" rIns="33867" bIns="33867" rtlCol="0" anchor="ctr"/>
            <a:lstStyle/>
            <a:p>
              <a:pPr algn="ctr" defTabSz="609630">
                <a:lnSpc>
                  <a:spcPts val="1307"/>
                </a:lnSpc>
              </a:pPr>
              <a:endParaRPr sz="1200">
                <a:solidFill>
                  <a:prstClr val="black"/>
                </a:solidFill>
                <a:latin typeface="Calibri"/>
              </a:endParaRPr>
            </a:p>
          </p:txBody>
        </p:sp>
      </p:grpSp>
      <p:grpSp>
        <p:nvGrpSpPr>
          <p:cNvPr id="8" name="Group 8"/>
          <p:cNvGrpSpPr/>
          <p:nvPr/>
        </p:nvGrpSpPr>
        <p:grpSpPr>
          <a:xfrm>
            <a:off x="6444416" y="992502"/>
            <a:ext cx="265381" cy="265381"/>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vi-VN"/>
            </a:p>
          </p:txBody>
        </p:sp>
        <p:sp>
          <p:nvSpPr>
            <p:cNvPr id="10" name="TextBox 10"/>
            <p:cNvSpPr txBox="1"/>
            <p:nvPr/>
          </p:nvSpPr>
          <p:spPr>
            <a:xfrm>
              <a:off x="76200" y="47625"/>
              <a:ext cx="660400" cy="688975"/>
            </a:xfrm>
            <a:prstGeom prst="rect">
              <a:avLst/>
            </a:prstGeom>
          </p:spPr>
          <p:txBody>
            <a:bodyPr lIns="33867" tIns="33867" rIns="33867" bIns="33867" rtlCol="0" anchor="ctr"/>
            <a:lstStyle/>
            <a:p>
              <a:pPr algn="ctr" defTabSz="609630">
                <a:lnSpc>
                  <a:spcPts val="1307"/>
                </a:lnSpc>
              </a:pPr>
              <a:endParaRPr sz="1200">
                <a:solidFill>
                  <a:prstClr val="black"/>
                </a:solidFill>
                <a:latin typeface="Calibri"/>
              </a:endParaRPr>
            </a:p>
          </p:txBody>
        </p:sp>
      </p:grpSp>
      <p:sp>
        <p:nvSpPr>
          <p:cNvPr id="11" name="Freeform 11"/>
          <p:cNvSpPr/>
          <p:nvPr/>
        </p:nvSpPr>
        <p:spPr>
          <a:xfrm>
            <a:off x="-1112111" y="6056476"/>
            <a:ext cx="14728032" cy="926639"/>
          </a:xfrm>
          <a:custGeom>
            <a:avLst/>
            <a:gdLst/>
            <a:ahLst/>
            <a:cxnLst/>
            <a:rect l="l" t="t" r="r" b="b"/>
            <a:pathLst>
              <a:path w="22092048" h="1389958">
                <a:moveTo>
                  <a:pt x="0" y="0"/>
                </a:moveTo>
                <a:lnTo>
                  <a:pt x="22092048" y="0"/>
                </a:lnTo>
                <a:lnTo>
                  <a:pt x="22092048" y="1389958"/>
                </a:lnTo>
                <a:lnTo>
                  <a:pt x="0" y="1389958"/>
                </a:lnTo>
                <a:lnTo>
                  <a:pt x="0" y="0"/>
                </a:lnTo>
                <a:close/>
              </a:path>
            </a:pathLst>
          </a:custGeom>
          <a:blipFill>
            <a:blip r:embed="rId2"/>
            <a:stretch>
              <a:fillRect/>
            </a:stretch>
          </a:blipFill>
        </p:spPr>
        <p:txBody>
          <a:bodyPr/>
          <a:lstStyle/>
          <a:p>
            <a:endParaRPr lang="vi-VN"/>
          </a:p>
        </p:txBody>
      </p:sp>
      <p:sp>
        <p:nvSpPr>
          <p:cNvPr id="12" name="Freeform 12"/>
          <p:cNvSpPr/>
          <p:nvPr/>
        </p:nvSpPr>
        <p:spPr>
          <a:xfrm>
            <a:off x="9525899" y="658427"/>
            <a:ext cx="3549799" cy="5867435"/>
          </a:xfrm>
          <a:custGeom>
            <a:avLst/>
            <a:gdLst/>
            <a:ahLst/>
            <a:cxnLst/>
            <a:rect l="l" t="t" r="r" b="b"/>
            <a:pathLst>
              <a:path w="5324698" h="8801153">
                <a:moveTo>
                  <a:pt x="0" y="0"/>
                </a:moveTo>
                <a:lnTo>
                  <a:pt x="5324698" y="0"/>
                </a:lnTo>
                <a:lnTo>
                  <a:pt x="5324698" y="8801153"/>
                </a:lnTo>
                <a:lnTo>
                  <a:pt x="0" y="8801153"/>
                </a:lnTo>
                <a:lnTo>
                  <a:pt x="0" y="0"/>
                </a:lnTo>
                <a:close/>
              </a:path>
            </a:pathLst>
          </a:custGeom>
          <a:blipFill>
            <a:blip r:embed="rId3"/>
            <a:stretch>
              <a:fillRect/>
            </a:stretch>
          </a:blipFill>
        </p:spPr>
        <p:txBody>
          <a:bodyPr/>
          <a:lstStyle/>
          <a:p>
            <a:endParaRPr lang="vi-VN"/>
          </a:p>
        </p:txBody>
      </p:sp>
      <p:sp>
        <p:nvSpPr>
          <p:cNvPr id="13" name="Freeform 13"/>
          <p:cNvSpPr/>
          <p:nvPr/>
        </p:nvSpPr>
        <p:spPr>
          <a:xfrm>
            <a:off x="7921226" y="3799486"/>
            <a:ext cx="3379573" cy="3058514"/>
          </a:xfrm>
          <a:custGeom>
            <a:avLst/>
            <a:gdLst/>
            <a:ahLst/>
            <a:cxnLst/>
            <a:rect l="l" t="t" r="r" b="b"/>
            <a:pathLst>
              <a:path w="5069360" h="4587771">
                <a:moveTo>
                  <a:pt x="0" y="0"/>
                </a:moveTo>
                <a:lnTo>
                  <a:pt x="5069359" y="0"/>
                </a:lnTo>
                <a:lnTo>
                  <a:pt x="5069359" y="4587771"/>
                </a:lnTo>
                <a:lnTo>
                  <a:pt x="0" y="4587771"/>
                </a:lnTo>
                <a:lnTo>
                  <a:pt x="0" y="0"/>
                </a:lnTo>
                <a:close/>
              </a:path>
            </a:pathLst>
          </a:custGeom>
          <a:blipFill>
            <a:blip r:embed="rId4"/>
            <a:stretch>
              <a:fillRect/>
            </a:stretch>
          </a:blipFill>
        </p:spPr>
        <p:txBody>
          <a:bodyPr/>
          <a:lstStyle/>
          <a:p>
            <a:endParaRPr lang="vi-VN"/>
          </a:p>
        </p:txBody>
      </p:sp>
      <p:sp>
        <p:nvSpPr>
          <p:cNvPr id="14" name="Freeform 14"/>
          <p:cNvSpPr/>
          <p:nvPr/>
        </p:nvSpPr>
        <p:spPr>
          <a:xfrm flipH="1">
            <a:off x="7801787" y="561558"/>
            <a:ext cx="1503536" cy="1392651"/>
          </a:xfrm>
          <a:custGeom>
            <a:avLst/>
            <a:gdLst/>
            <a:ahLst/>
            <a:cxnLst/>
            <a:rect l="l" t="t" r="r" b="b"/>
            <a:pathLst>
              <a:path w="2255304" h="2088976">
                <a:moveTo>
                  <a:pt x="2255304" y="0"/>
                </a:moveTo>
                <a:lnTo>
                  <a:pt x="0" y="0"/>
                </a:lnTo>
                <a:lnTo>
                  <a:pt x="0" y="2088975"/>
                </a:lnTo>
                <a:lnTo>
                  <a:pt x="2255304" y="2088975"/>
                </a:lnTo>
                <a:lnTo>
                  <a:pt x="2255304" y="0"/>
                </a:lnTo>
                <a:close/>
              </a:path>
            </a:pathLst>
          </a:custGeom>
          <a:blipFill>
            <a:blip r:embed="rId5"/>
            <a:stretch>
              <a:fillRect/>
            </a:stretch>
          </a:blipFill>
        </p:spPr>
        <p:txBody>
          <a:bodyPr/>
          <a:lstStyle/>
          <a:p>
            <a:endParaRPr lang="vi-VN"/>
          </a:p>
        </p:txBody>
      </p:sp>
      <p:sp>
        <p:nvSpPr>
          <p:cNvPr id="15" name="TextBox 15"/>
          <p:cNvSpPr txBox="1"/>
          <p:nvPr/>
        </p:nvSpPr>
        <p:spPr>
          <a:xfrm>
            <a:off x="1594106" y="745285"/>
            <a:ext cx="5115691" cy="795089"/>
          </a:xfrm>
          <a:prstGeom prst="rect">
            <a:avLst/>
          </a:prstGeom>
        </p:spPr>
        <p:txBody>
          <a:bodyPr lIns="0" tIns="0" rIns="0" bIns="0" rtlCol="0" anchor="t">
            <a:spAutoFit/>
          </a:bodyPr>
          <a:lstStyle/>
          <a:p>
            <a:pPr algn="ctr" defTabSz="609630">
              <a:lnSpc>
                <a:spcPts val="6196"/>
              </a:lnSpc>
              <a:spcBef>
                <a:spcPct val="0"/>
              </a:spcBef>
            </a:pPr>
            <a:r>
              <a:rPr lang="en-US" sz="4426">
                <a:solidFill>
                  <a:srgbClr val="FFFFFF"/>
                </a:solidFill>
                <a:latin typeface="Baloo"/>
                <a:ea typeface="Baloo"/>
                <a:cs typeface="Baloo"/>
                <a:sym typeface="Baloo"/>
              </a:rPr>
              <a:t>Giải nghĩa từ khó</a:t>
            </a:r>
          </a:p>
        </p:txBody>
      </p:sp>
      <p:grpSp>
        <p:nvGrpSpPr>
          <p:cNvPr id="16" name="Group 16"/>
          <p:cNvGrpSpPr/>
          <p:nvPr/>
        </p:nvGrpSpPr>
        <p:grpSpPr>
          <a:xfrm>
            <a:off x="1259684" y="1881905"/>
            <a:ext cx="5773921" cy="3789135"/>
            <a:chOff x="0" y="0"/>
            <a:chExt cx="812800" cy="533400"/>
          </a:xfrm>
        </p:grpSpPr>
        <p:sp>
          <p:nvSpPr>
            <p:cNvPr id="17" name="Freeform 17"/>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5AE4D"/>
            </a:solidFill>
            <a:ln w="12700">
              <a:solidFill>
                <a:srgbClr val="000000"/>
              </a:solidFill>
            </a:ln>
          </p:spPr>
          <p:txBody>
            <a:bodyPr/>
            <a:lstStyle/>
            <a:p>
              <a:endParaRPr lang="vi-VN"/>
            </a:p>
          </p:txBody>
        </p:sp>
      </p:grpSp>
      <p:sp>
        <p:nvSpPr>
          <p:cNvPr id="18" name="TextBox 18"/>
          <p:cNvSpPr txBox="1"/>
          <p:nvPr/>
        </p:nvSpPr>
        <p:spPr>
          <a:xfrm>
            <a:off x="2009694" y="3145228"/>
            <a:ext cx="4284516" cy="1256754"/>
          </a:xfrm>
          <a:prstGeom prst="rect">
            <a:avLst/>
          </a:prstGeom>
        </p:spPr>
        <p:txBody>
          <a:bodyPr lIns="0" tIns="0" rIns="0" bIns="0" rtlCol="0" anchor="t">
            <a:spAutoFit/>
          </a:bodyPr>
          <a:lstStyle/>
          <a:p>
            <a:pPr algn="ctr" defTabSz="609630">
              <a:lnSpc>
                <a:spcPts val="4877"/>
              </a:lnSpc>
            </a:pPr>
            <a:r>
              <a:rPr lang="en-US" sz="3484">
                <a:solidFill>
                  <a:srgbClr val="000000"/>
                </a:solidFill>
                <a:latin typeface="Arimo"/>
                <a:ea typeface="Arimo"/>
                <a:cs typeface="Arimo"/>
                <a:sym typeface="Arimo"/>
              </a:rPr>
              <a:t>đồng bạc: tiền bằng kim loại (bạc)</a:t>
            </a:r>
          </a:p>
        </p:txBody>
      </p:sp>
    </p:spTree>
    <p:extLst>
      <p:ext uri="{BB962C8B-B14F-4D97-AF65-F5344CB8AC3E}">
        <p14:creationId xmlns:p14="http://schemas.microsoft.com/office/powerpoint/2010/main" val="1434365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12111" y="6056476"/>
            <a:ext cx="14728032" cy="926639"/>
          </a:xfrm>
          <a:custGeom>
            <a:avLst/>
            <a:gdLst/>
            <a:ahLst/>
            <a:cxnLst/>
            <a:rect l="l" t="t" r="r" b="b"/>
            <a:pathLst>
              <a:path w="22092048" h="1389958">
                <a:moveTo>
                  <a:pt x="0" y="0"/>
                </a:moveTo>
                <a:lnTo>
                  <a:pt x="22092048" y="0"/>
                </a:lnTo>
                <a:lnTo>
                  <a:pt x="22092048" y="1389958"/>
                </a:lnTo>
                <a:lnTo>
                  <a:pt x="0" y="1389958"/>
                </a:lnTo>
                <a:lnTo>
                  <a:pt x="0" y="0"/>
                </a:lnTo>
                <a:close/>
              </a:path>
            </a:pathLst>
          </a:custGeom>
          <a:blipFill>
            <a:blip r:embed="rId2"/>
            <a:stretch>
              <a:fillRect/>
            </a:stretch>
          </a:blipFill>
        </p:spPr>
        <p:txBody>
          <a:bodyPr/>
          <a:lstStyle/>
          <a:p>
            <a:endParaRPr lang="vi-VN"/>
          </a:p>
        </p:txBody>
      </p:sp>
      <p:sp>
        <p:nvSpPr>
          <p:cNvPr id="3" name="Freeform 3"/>
          <p:cNvSpPr/>
          <p:nvPr/>
        </p:nvSpPr>
        <p:spPr>
          <a:xfrm>
            <a:off x="833100" y="2675992"/>
            <a:ext cx="2710189" cy="3992911"/>
          </a:xfrm>
          <a:custGeom>
            <a:avLst/>
            <a:gdLst/>
            <a:ahLst/>
            <a:cxnLst/>
            <a:rect l="l" t="t" r="r" b="b"/>
            <a:pathLst>
              <a:path w="4065283" h="5989367">
                <a:moveTo>
                  <a:pt x="0" y="0"/>
                </a:moveTo>
                <a:lnTo>
                  <a:pt x="4065283" y="0"/>
                </a:lnTo>
                <a:lnTo>
                  <a:pt x="4065283" y="5989367"/>
                </a:lnTo>
                <a:lnTo>
                  <a:pt x="0" y="5989367"/>
                </a:lnTo>
                <a:lnTo>
                  <a:pt x="0" y="0"/>
                </a:lnTo>
                <a:close/>
              </a:path>
            </a:pathLst>
          </a:custGeom>
          <a:blipFill>
            <a:blip r:embed="rId3"/>
            <a:stretch>
              <a:fillRect/>
            </a:stretch>
          </a:blipFill>
        </p:spPr>
        <p:txBody>
          <a:bodyPr/>
          <a:lstStyle/>
          <a:p>
            <a:endParaRPr lang="vi-VN"/>
          </a:p>
        </p:txBody>
      </p:sp>
      <p:sp>
        <p:nvSpPr>
          <p:cNvPr id="4" name="Freeform 4"/>
          <p:cNvSpPr/>
          <p:nvPr/>
        </p:nvSpPr>
        <p:spPr>
          <a:xfrm>
            <a:off x="261100" y="445314"/>
            <a:ext cx="1143999" cy="1180399"/>
          </a:xfrm>
          <a:custGeom>
            <a:avLst/>
            <a:gdLst/>
            <a:ahLst/>
            <a:cxnLst/>
            <a:rect l="l" t="t" r="r" b="b"/>
            <a:pathLst>
              <a:path w="1715998" h="1770598">
                <a:moveTo>
                  <a:pt x="0" y="0"/>
                </a:moveTo>
                <a:lnTo>
                  <a:pt x="1715998" y="0"/>
                </a:lnTo>
                <a:lnTo>
                  <a:pt x="1715998" y="1770598"/>
                </a:lnTo>
                <a:lnTo>
                  <a:pt x="0" y="1770598"/>
                </a:lnTo>
                <a:lnTo>
                  <a:pt x="0" y="0"/>
                </a:lnTo>
                <a:close/>
              </a:path>
            </a:pathLst>
          </a:custGeom>
          <a:blipFill>
            <a:blip r:embed="rId4"/>
            <a:stretch>
              <a:fillRect/>
            </a:stretch>
          </a:blipFill>
        </p:spPr>
        <p:txBody>
          <a:bodyPr/>
          <a:lstStyle/>
          <a:p>
            <a:endParaRPr lang="vi-VN"/>
          </a:p>
        </p:txBody>
      </p:sp>
      <p:sp>
        <p:nvSpPr>
          <p:cNvPr id="5" name="Freeform 5"/>
          <p:cNvSpPr/>
          <p:nvPr/>
        </p:nvSpPr>
        <p:spPr>
          <a:xfrm>
            <a:off x="1856098" y="351334"/>
            <a:ext cx="1494617" cy="1350759"/>
          </a:xfrm>
          <a:custGeom>
            <a:avLst/>
            <a:gdLst/>
            <a:ahLst/>
            <a:cxnLst/>
            <a:rect l="l" t="t" r="r" b="b"/>
            <a:pathLst>
              <a:path w="2241925" h="2026139">
                <a:moveTo>
                  <a:pt x="0" y="0"/>
                </a:moveTo>
                <a:lnTo>
                  <a:pt x="2241925" y="0"/>
                </a:lnTo>
                <a:lnTo>
                  <a:pt x="2241925" y="2026139"/>
                </a:lnTo>
                <a:lnTo>
                  <a:pt x="0" y="2026139"/>
                </a:lnTo>
                <a:lnTo>
                  <a:pt x="0" y="0"/>
                </a:lnTo>
                <a:close/>
              </a:path>
            </a:pathLst>
          </a:custGeom>
          <a:blipFill>
            <a:blip r:embed="rId5"/>
            <a:stretch>
              <a:fillRect/>
            </a:stretch>
          </a:blipFill>
        </p:spPr>
        <p:txBody>
          <a:bodyPr/>
          <a:lstStyle/>
          <a:p>
            <a:endParaRPr lang="vi-VN"/>
          </a:p>
        </p:txBody>
      </p:sp>
      <p:grpSp>
        <p:nvGrpSpPr>
          <p:cNvPr id="6" name="Group 6"/>
          <p:cNvGrpSpPr/>
          <p:nvPr/>
        </p:nvGrpSpPr>
        <p:grpSpPr>
          <a:xfrm>
            <a:off x="5341246" y="549218"/>
            <a:ext cx="5671650" cy="961802"/>
            <a:chOff x="0" y="-126724"/>
            <a:chExt cx="11343300" cy="1923604"/>
          </a:xfrm>
        </p:grpSpPr>
        <p:grpSp>
          <p:nvGrpSpPr>
            <p:cNvPr id="7" name="Group 7"/>
            <p:cNvGrpSpPr/>
            <p:nvPr/>
          </p:nvGrpSpPr>
          <p:grpSpPr>
            <a:xfrm>
              <a:off x="0" y="0"/>
              <a:ext cx="11343300" cy="1485096"/>
              <a:chOff x="0" y="0"/>
              <a:chExt cx="3048887" cy="399169"/>
            </a:xfrm>
          </p:grpSpPr>
          <p:sp>
            <p:nvSpPr>
              <p:cNvPr id="8" name="Freeform 8"/>
              <p:cNvSpPr/>
              <p:nvPr/>
            </p:nvSpPr>
            <p:spPr>
              <a:xfrm>
                <a:off x="0" y="0"/>
                <a:ext cx="3048887" cy="399169"/>
              </a:xfrm>
              <a:custGeom>
                <a:avLst/>
                <a:gdLst/>
                <a:ahLst/>
                <a:cxnLst/>
                <a:rect l="l" t="t" r="r" b="b"/>
                <a:pathLst>
                  <a:path w="3048887" h="399169">
                    <a:moveTo>
                      <a:pt x="33671" y="0"/>
                    </a:moveTo>
                    <a:lnTo>
                      <a:pt x="3015216" y="0"/>
                    </a:lnTo>
                    <a:cubicBezTo>
                      <a:pt x="3024146" y="0"/>
                      <a:pt x="3032710" y="3547"/>
                      <a:pt x="3039025" y="9862"/>
                    </a:cubicBezTo>
                    <a:cubicBezTo>
                      <a:pt x="3045339" y="16176"/>
                      <a:pt x="3048887" y="24741"/>
                      <a:pt x="3048887" y="33671"/>
                    </a:cubicBezTo>
                    <a:lnTo>
                      <a:pt x="3048887" y="365498"/>
                    </a:lnTo>
                    <a:cubicBezTo>
                      <a:pt x="3048887" y="374428"/>
                      <a:pt x="3045339" y="382992"/>
                      <a:pt x="3039025" y="389307"/>
                    </a:cubicBezTo>
                    <a:cubicBezTo>
                      <a:pt x="3032710" y="395621"/>
                      <a:pt x="3024146" y="399169"/>
                      <a:pt x="3015216" y="399169"/>
                    </a:cubicBezTo>
                    <a:lnTo>
                      <a:pt x="33671" y="399169"/>
                    </a:lnTo>
                    <a:cubicBezTo>
                      <a:pt x="24741" y="399169"/>
                      <a:pt x="16176" y="395621"/>
                      <a:pt x="9862" y="389307"/>
                    </a:cubicBezTo>
                    <a:cubicBezTo>
                      <a:pt x="3547" y="382992"/>
                      <a:pt x="0" y="374428"/>
                      <a:pt x="0" y="365498"/>
                    </a:cubicBezTo>
                    <a:lnTo>
                      <a:pt x="0" y="33671"/>
                    </a:lnTo>
                    <a:cubicBezTo>
                      <a:pt x="0" y="24741"/>
                      <a:pt x="3547" y="16176"/>
                      <a:pt x="9862" y="9862"/>
                    </a:cubicBezTo>
                    <a:cubicBezTo>
                      <a:pt x="16176" y="3547"/>
                      <a:pt x="24741" y="0"/>
                      <a:pt x="33671" y="0"/>
                    </a:cubicBezTo>
                    <a:close/>
                  </a:path>
                </a:pathLst>
              </a:custGeom>
              <a:solidFill>
                <a:srgbClr val="FFBD59"/>
              </a:solidFill>
            </p:spPr>
            <p:txBody>
              <a:bodyPr/>
              <a:lstStyle/>
              <a:p>
                <a:endParaRPr lang="vi-VN"/>
              </a:p>
            </p:txBody>
          </p:sp>
          <p:sp>
            <p:nvSpPr>
              <p:cNvPr id="9" name="TextBox 9"/>
              <p:cNvSpPr txBox="1"/>
              <p:nvPr/>
            </p:nvSpPr>
            <p:spPr>
              <a:xfrm>
                <a:off x="0" y="-28575"/>
                <a:ext cx="3048887" cy="427744"/>
              </a:xfrm>
              <a:prstGeom prst="rect">
                <a:avLst/>
              </a:prstGeom>
            </p:spPr>
            <p:txBody>
              <a:bodyPr lIns="33867" tIns="33867" rIns="33867" bIns="33867" rtlCol="0" anchor="ctr"/>
              <a:lstStyle/>
              <a:p>
                <a:pPr algn="ctr" defTabSz="609630">
                  <a:lnSpc>
                    <a:spcPts val="1307"/>
                  </a:lnSpc>
                  <a:spcBef>
                    <a:spcPct val="0"/>
                  </a:spcBef>
                </a:pPr>
                <a:endParaRPr sz="1200">
                  <a:solidFill>
                    <a:prstClr val="black"/>
                  </a:solidFill>
                  <a:latin typeface="Calibri"/>
                </a:endParaRPr>
              </a:p>
            </p:txBody>
          </p:sp>
        </p:grpSp>
        <p:grpSp>
          <p:nvGrpSpPr>
            <p:cNvPr id="10" name="Group 10"/>
            <p:cNvGrpSpPr/>
            <p:nvPr/>
          </p:nvGrpSpPr>
          <p:grpSpPr>
            <a:xfrm>
              <a:off x="547057" y="477167"/>
              <a:ext cx="530762" cy="530762"/>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vi-VN"/>
              </a:p>
            </p:txBody>
          </p:sp>
          <p:sp>
            <p:nvSpPr>
              <p:cNvPr id="12" name="TextBox 12"/>
              <p:cNvSpPr txBox="1"/>
              <p:nvPr/>
            </p:nvSpPr>
            <p:spPr>
              <a:xfrm>
                <a:off x="76200" y="47625"/>
                <a:ext cx="660400" cy="688975"/>
              </a:xfrm>
              <a:prstGeom prst="rect">
                <a:avLst/>
              </a:prstGeom>
            </p:spPr>
            <p:txBody>
              <a:bodyPr lIns="33867" tIns="33867" rIns="33867" bIns="33867" rtlCol="0" anchor="ctr"/>
              <a:lstStyle/>
              <a:p>
                <a:pPr algn="ctr" defTabSz="609630">
                  <a:lnSpc>
                    <a:spcPts val="1307"/>
                  </a:lnSpc>
                </a:pPr>
                <a:endParaRPr sz="1200">
                  <a:solidFill>
                    <a:prstClr val="black"/>
                  </a:solidFill>
                  <a:latin typeface="Calibri"/>
                </a:endParaRPr>
              </a:p>
            </p:txBody>
          </p:sp>
        </p:grpSp>
        <p:grpSp>
          <p:nvGrpSpPr>
            <p:cNvPr id="13" name="Group 13"/>
            <p:cNvGrpSpPr/>
            <p:nvPr/>
          </p:nvGrpSpPr>
          <p:grpSpPr>
            <a:xfrm>
              <a:off x="10267193" y="477167"/>
              <a:ext cx="530762" cy="530762"/>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vi-VN"/>
              </a:p>
            </p:txBody>
          </p:sp>
          <p:sp>
            <p:nvSpPr>
              <p:cNvPr id="15" name="TextBox 15"/>
              <p:cNvSpPr txBox="1"/>
              <p:nvPr/>
            </p:nvSpPr>
            <p:spPr>
              <a:xfrm>
                <a:off x="76200" y="47625"/>
                <a:ext cx="660400" cy="688975"/>
              </a:xfrm>
              <a:prstGeom prst="rect">
                <a:avLst/>
              </a:prstGeom>
            </p:spPr>
            <p:txBody>
              <a:bodyPr lIns="33867" tIns="33867" rIns="33867" bIns="33867" rtlCol="0" anchor="ctr"/>
              <a:lstStyle/>
              <a:p>
                <a:pPr algn="ctr" defTabSz="609630">
                  <a:lnSpc>
                    <a:spcPts val="1307"/>
                  </a:lnSpc>
                </a:pPr>
                <a:endParaRPr sz="1200">
                  <a:solidFill>
                    <a:prstClr val="black"/>
                  </a:solidFill>
                  <a:latin typeface="Calibri"/>
                </a:endParaRPr>
              </a:p>
            </p:txBody>
          </p:sp>
        </p:grpSp>
        <p:sp>
          <p:nvSpPr>
            <p:cNvPr id="16" name="TextBox 16"/>
            <p:cNvSpPr txBox="1"/>
            <p:nvPr/>
          </p:nvSpPr>
          <p:spPr>
            <a:xfrm>
              <a:off x="1685708" y="-126724"/>
              <a:ext cx="7971888" cy="1923604"/>
            </a:xfrm>
            <a:prstGeom prst="rect">
              <a:avLst/>
            </a:prstGeom>
          </p:spPr>
          <p:txBody>
            <a:bodyPr lIns="0" tIns="0" rIns="0" bIns="0" rtlCol="0" anchor="t">
              <a:spAutoFit/>
            </a:bodyPr>
            <a:lstStyle/>
            <a:p>
              <a:pPr algn="ctr" defTabSz="609630">
                <a:lnSpc>
                  <a:spcPts val="7468"/>
                </a:lnSpc>
                <a:spcBef>
                  <a:spcPct val="0"/>
                </a:spcBef>
              </a:pPr>
              <a:r>
                <a:rPr lang="en-US" sz="5334">
                  <a:solidFill>
                    <a:srgbClr val="000000"/>
                  </a:solidFill>
                  <a:latin typeface="Baloo"/>
                  <a:ea typeface="Baloo"/>
                  <a:cs typeface="Baloo"/>
                  <a:sym typeface="Baloo"/>
                </a:rPr>
                <a:t>Chia đoạn</a:t>
              </a:r>
            </a:p>
          </p:txBody>
        </p:sp>
      </p:grpSp>
      <p:grpSp>
        <p:nvGrpSpPr>
          <p:cNvPr id="17" name="Group 17"/>
          <p:cNvGrpSpPr/>
          <p:nvPr/>
        </p:nvGrpSpPr>
        <p:grpSpPr>
          <a:xfrm>
            <a:off x="4787252" y="2078247"/>
            <a:ext cx="1927283" cy="564467"/>
            <a:chOff x="0" y="0"/>
            <a:chExt cx="3854567" cy="1128935"/>
          </a:xfrm>
        </p:grpSpPr>
        <p:sp>
          <p:nvSpPr>
            <p:cNvPr id="18" name="Freeform 18"/>
            <p:cNvSpPr/>
            <p:nvPr/>
          </p:nvSpPr>
          <p:spPr>
            <a:xfrm>
              <a:off x="0" y="0"/>
              <a:ext cx="3854567" cy="1128935"/>
            </a:xfrm>
            <a:custGeom>
              <a:avLst/>
              <a:gdLst/>
              <a:ahLst/>
              <a:cxnLst/>
              <a:rect l="l" t="t" r="r" b="b"/>
              <a:pathLst>
                <a:path w="3854567" h="1128935">
                  <a:moveTo>
                    <a:pt x="0" y="0"/>
                  </a:moveTo>
                  <a:lnTo>
                    <a:pt x="3854567" y="0"/>
                  </a:lnTo>
                  <a:lnTo>
                    <a:pt x="3854567" y="1128935"/>
                  </a:lnTo>
                  <a:lnTo>
                    <a:pt x="0" y="1128935"/>
                  </a:lnTo>
                  <a:lnTo>
                    <a:pt x="0" y="0"/>
                  </a:lnTo>
                  <a:close/>
                </a:path>
              </a:pathLst>
            </a:custGeom>
            <a:blipFill>
              <a:blip r:embed="rId6">
                <a:extLst>
                  <a:ext uri="{96DAC541-7B7A-43D3-8B79-37D633B846F1}">
                    <asvg:svgBlip xmlns:asvg="http://schemas.microsoft.com/office/drawing/2016/SVG/main" r:embed="rId7"/>
                  </a:ext>
                </a:extLst>
              </a:blip>
              <a:stretch>
                <a:fillRect l="-5559" t="-7269" r="-4143" b="-6462"/>
              </a:stretch>
            </a:blipFill>
          </p:spPr>
          <p:txBody>
            <a:bodyPr/>
            <a:lstStyle/>
            <a:p>
              <a:endParaRPr lang="vi-VN"/>
            </a:p>
          </p:txBody>
        </p:sp>
        <p:sp>
          <p:nvSpPr>
            <p:cNvPr id="19" name="TextBox 19"/>
            <p:cNvSpPr txBox="1"/>
            <p:nvPr/>
          </p:nvSpPr>
          <p:spPr>
            <a:xfrm>
              <a:off x="234716" y="36020"/>
              <a:ext cx="3385135" cy="1000275"/>
            </a:xfrm>
            <a:prstGeom prst="rect">
              <a:avLst/>
            </a:prstGeom>
          </p:spPr>
          <p:txBody>
            <a:bodyPr lIns="0" tIns="0" rIns="0" bIns="0" rtlCol="0" anchor="t">
              <a:spAutoFit/>
            </a:bodyPr>
            <a:lstStyle/>
            <a:p>
              <a:pPr algn="ctr" defTabSz="609630">
                <a:lnSpc>
                  <a:spcPts val="3948"/>
                </a:lnSpc>
              </a:pPr>
              <a:r>
                <a:rPr lang="en-US" sz="2820">
                  <a:solidFill>
                    <a:srgbClr val="000000"/>
                  </a:solidFill>
                  <a:latin typeface="Arimo"/>
                  <a:ea typeface="Arimo"/>
                  <a:cs typeface="Arimo"/>
                  <a:sym typeface="Arimo"/>
                </a:rPr>
                <a:t>Đoạn 1</a:t>
              </a:r>
            </a:p>
          </p:txBody>
        </p:sp>
      </p:grpSp>
      <p:grpSp>
        <p:nvGrpSpPr>
          <p:cNvPr id="20" name="Group 20"/>
          <p:cNvGrpSpPr/>
          <p:nvPr/>
        </p:nvGrpSpPr>
        <p:grpSpPr>
          <a:xfrm>
            <a:off x="6438673" y="1821402"/>
            <a:ext cx="5910095" cy="1078157"/>
            <a:chOff x="0" y="0"/>
            <a:chExt cx="11820191" cy="2156314"/>
          </a:xfrm>
        </p:grpSpPr>
        <p:sp>
          <p:nvSpPr>
            <p:cNvPr id="21" name="Freeform 21"/>
            <p:cNvSpPr/>
            <p:nvPr/>
          </p:nvSpPr>
          <p:spPr>
            <a:xfrm>
              <a:off x="1555017" y="0"/>
              <a:ext cx="8710157" cy="2156314"/>
            </a:xfrm>
            <a:custGeom>
              <a:avLst/>
              <a:gdLst/>
              <a:ahLst/>
              <a:cxnLst/>
              <a:rect l="l" t="t" r="r" b="b"/>
              <a:pathLst>
                <a:path w="8710157" h="2156314">
                  <a:moveTo>
                    <a:pt x="0" y="0"/>
                  </a:moveTo>
                  <a:lnTo>
                    <a:pt x="8710157" y="0"/>
                  </a:lnTo>
                  <a:lnTo>
                    <a:pt x="8710157" y="2156314"/>
                  </a:lnTo>
                  <a:lnTo>
                    <a:pt x="0" y="2156314"/>
                  </a:lnTo>
                  <a:lnTo>
                    <a:pt x="0" y="0"/>
                  </a:lnTo>
                  <a:close/>
                </a:path>
              </a:pathLst>
            </a:custGeom>
            <a:blipFill>
              <a:blip r:embed="rId6">
                <a:extLst>
                  <a:ext uri="{96DAC541-7B7A-43D3-8B79-37D633B846F1}">
                    <asvg:svgBlip xmlns:asvg="http://schemas.microsoft.com/office/drawing/2016/SVG/main" r:embed="rId7"/>
                  </a:ext>
                </a:extLst>
              </a:blip>
              <a:stretch>
                <a:fillRect l="-5916" t="-35054" r="-10830" b="-8136"/>
              </a:stretch>
            </a:blipFill>
          </p:spPr>
          <p:txBody>
            <a:bodyPr/>
            <a:lstStyle/>
            <a:p>
              <a:endParaRPr lang="vi-VN"/>
            </a:p>
          </p:txBody>
        </p:sp>
        <p:sp>
          <p:nvSpPr>
            <p:cNvPr id="22" name="TextBox 22"/>
            <p:cNvSpPr txBox="1"/>
            <p:nvPr/>
          </p:nvSpPr>
          <p:spPr>
            <a:xfrm>
              <a:off x="0" y="549710"/>
              <a:ext cx="11820191" cy="1000274"/>
            </a:xfrm>
            <a:prstGeom prst="rect">
              <a:avLst/>
            </a:prstGeom>
          </p:spPr>
          <p:txBody>
            <a:bodyPr lIns="0" tIns="0" rIns="0" bIns="0" rtlCol="0" anchor="t">
              <a:spAutoFit/>
            </a:bodyPr>
            <a:lstStyle/>
            <a:p>
              <a:pPr algn="ctr" defTabSz="609630">
                <a:lnSpc>
                  <a:spcPts val="3948"/>
                </a:lnSpc>
              </a:pPr>
              <a:r>
                <a:rPr lang="en-US" sz="2820">
                  <a:solidFill>
                    <a:srgbClr val="000000"/>
                  </a:solidFill>
                  <a:latin typeface="Arimo"/>
                  <a:ea typeface="Arimo"/>
                  <a:cs typeface="Arimo"/>
                  <a:sym typeface="Arimo"/>
                </a:rPr>
                <a:t>Từ đầu … “thưa có”</a:t>
              </a:r>
            </a:p>
          </p:txBody>
        </p:sp>
      </p:grpSp>
      <p:grpSp>
        <p:nvGrpSpPr>
          <p:cNvPr id="23" name="Group 23"/>
          <p:cNvGrpSpPr/>
          <p:nvPr/>
        </p:nvGrpSpPr>
        <p:grpSpPr>
          <a:xfrm>
            <a:off x="4806585" y="3336649"/>
            <a:ext cx="1907950" cy="558805"/>
            <a:chOff x="0" y="0"/>
            <a:chExt cx="3815900" cy="1117610"/>
          </a:xfrm>
        </p:grpSpPr>
        <p:sp>
          <p:nvSpPr>
            <p:cNvPr id="24" name="Freeform 24"/>
            <p:cNvSpPr/>
            <p:nvPr/>
          </p:nvSpPr>
          <p:spPr>
            <a:xfrm>
              <a:off x="0" y="0"/>
              <a:ext cx="3815900" cy="1117610"/>
            </a:xfrm>
            <a:custGeom>
              <a:avLst/>
              <a:gdLst/>
              <a:ahLst/>
              <a:cxnLst/>
              <a:rect l="l" t="t" r="r" b="b"/>
              <a:pathLst>
                <a:path w="3815900" h="1117610">
                  <a:moveTo>
                    <a:pt x="0" y="0"/>
                  </a:moveTo>
                  <a:lnTo>
                    <a:pt x="3815900" y="0"/>
                  </a:lnTo>
                  <a:lnTo>
                    <a:pt x="3815900" y="1117610"/>
                  </a:lnTo>
                  <a:lnTo>
                    <a:pt x="0" y="1117610"/>
                  </a:lnTo>
                  <a:lnTo>
                    <a:pt x="0" y="0"/>
                  </a:lnTo>
                  <a:close/>
                </a:path>
              </a:pathLst>
            </a:custGeom>
            <a:blipFill>
              <a:blip r:embed="rId6">
                <a:extLst>
                  <a:ext uri="{96DAC541-7B7A-43D3-8B79-37D633B846F1}">
                    <asvg:svgBlip xmlns:asvg="http://schemas.microsoft.com/office/drawing/2016/SVG/main" r:embed="rId7"/>
                  </a:ext>
                </a:extLst>
              </a:blip>
              <a:stretch>
                <a:fillRect l="-5559" t="-7269" r="-4143" b="-6462"/>
              </a:stretch>
            </a:blipFill>
          </p:spPr>
          <p:txBody>
            <a:bodyPr/>
            <a:lstStyle/>
            <a:p>
              <a:endParaRPr lang="vi-VN"/>
            </a:p>
          </p:txBody>
        </p:sp>
        <p:sp>
          <p:nvSpPr>
            <p:cNvPr id="25" name="TextBox 25"/>
            <p:cNvSpPr txBox="1"/>
            <p:nvPr/>
          </p:nvSpPr>
          <p:spPr>
            <a:xfrm>
              <a:off x="157384" y="53580"/>
              <a:ext cx="3462468" cy="1000274"/>
            </a:xfrm>
            <a:prstGeom prst="rect">
              <a:avLst/>
            </a:prstGeom>
          </p:spPr>
          <p:txBody>
            <a:bodyPr lIns="0" tIns="0" rIns="0" bIns="0" rtlCol="0" anchor="t">
              <a:spAutoFit/>
            </a:bodyPr>
            <a:lstStyle/>
            <a:p>
              <a:pPr algn="ctr" defTabSz="609630">
                <a:lnSpc>
                  <a:spcPts val="3948"/>
                </a:lnSpc>
              </a:pPr>
              <a:r>
                <a:rPr lang="en-US" sz="2820">
                  <a:solidFill>
                    <a:srgbClr val="000000"/>
                  </a:solidFill>
                  <a:latin typeface="Arimo"/>
                  <a:ea typeface="Arimo"/>
                  <a:cs typeface="Arimo"/>
                  <a:sym typeface="Arimo"/>
                </a:rPr>
                <a:t>Đoạn 2</a:t>
              </a:r>
            </a:p>
          </p:txBody>
        </p:sp>
      </p:grpSp>
      <p:grpSp>
        <p:nvGrpSpPr>
          <p:cNvPr id="26" name="Group 26"/>
          <p:cNvGrpSpPr/>
          <p:nvPr/>
        </p:nvGrpSpPr>
        <p:grpSpPr>
          <a:xfrm>
            <a:off x="4825918" y="4595051"/>
            <a:ext cx="1888616" cy="553143"/>
            <a:chOff x="0" y="0"/>
            <a:chExt cx="3777233" cy="1106285"/>
          </a:xfrm>
        </p:grpSpPr>
        <p:sp>
          <p:nvSpPr>
            <p:cNvPr id="27" name="Freeform 27"/>
            <p:cNvSpPr/>
            <p:nvPr/>
          </p:nvSpPr>
          <p:spPr>
            <a:xfrm>
              <a:off x="0" y="0"/>
              <a:ext cx="3777233" cy="1106285"/>
            </a:xfrm>
            <a:custGeom>
              <a:avLst/>
              <a:gdLst/>
              <a:ahLst/>
              <a:cxnLst/>
              <a:rect l="l" t="t" r="r" b="b"/>
              <a:pathLst>
                <a:path w="3777233" h="1106285">
                  <a:moveTo>
                    <a:pt x="0" y="0"/>
                  </a:moveTo>
                  <a:lnTo>
                    <a:pt x="3777233" y="0"/>
                  </a:lnTo>
                  <a:lnTo>
                    <a:pt x="3777233" y="1106285"/>
                  </a:lnTo>
                  <a:lnTo>
                    <a:pt x="0" y="1106285"/>
                  </a:lnTo>
                  <a:lnTo>
                    <a:pt x="0" y="0"/>
                  </a:lnTo>
                  <a:close/>
                </a:path>
              </a:pathLst>
            </a:custGeom>
            <a:blipFill>
              <a:blip r:embed="rId6">
                <a:extLst>
                  <a:ext uri="{96DAC541-7B7A-43D3-8B79-37D633B846F1}">
                    <asvg:svgBlip xmlns:asvg="http://schemas.microsoft.com/office/drawing/2016/SVG/main" r:embed="rId7"/>
                  </a:ext>
                </a:extLst>
              </a:blip>
              <a:stretch>
                <a:fillRect l="-5559" t="-7269" r="-4143" b="-6462"/>
              </a:stretch>
            </a:blipFill>
          </p:spPr>
          <p:txBody>
            <a:bodyPr/>
            <a:lstStyle/>
            <a:p>
              <a:endParaRPr lang="vi-VN"/>
            </a:p>
          </p:txBody>
        </p:sp>
        <p:sp>
          <p:nvSpPr>
            <p:cNvPr id="28" name="TextBox 28"/>
            <p:cNvSpPr txBox="1"/>
            <p:nvPr/>
          </p:nvSpPr>
          <p:spPr>
            <a:xfrm>
              <a:off x="461048" y="30612"/>
              <a:ext cx="2777801" cy="1000273"/>
            </a:xfrm>
            <a:prstGeom prst="rect">
              <a:avLst/>
            </a:prstGeom>
          </p:spPr>
          <p:txBody>
            <a:bodyPr lIns="0" tIns="0" rIns="0" bIns="0" rtlCol="0" anchor="t">
              <a:spAutoFit/>
            </a:bodyPr>
            <a:lstStyle/>
            <a:p>
              <a:pPr algn="ctr" defTabSz="609630">
                <a:lnSpc>
                  <a:spcPts val="3948"/>
                </a:lnSpc>
              </a:pPr>
              <a:r>
                <a:rPr lang="en-US" sz="2820">
                  <a:solidFill>
                    <a:srgbClr val="000000"/>
                  </a:solidFill>
                  <a:latin typeface="Arimo"/>
                  <a:ea typeface="Arimo"/>
                  <a:cs typeface="Arimo"/>
                  <a:sym typeface="Arimo"/>
                </a:rPr>
                <a:t>Đoạn 3</a:t>
              </a:r>
            </a:p>
          </p:txBody>
        </p:sp>
      </p:grpSp>
      <p:grpSp>
        <p:nvGrpSpPr>
          <p:cNvPr id="29" name="Group 29"/>
          <p:cNvGrpSpPr/>
          <p:nvPr/>
        </p:nvGrpSpPr>
        <p:grpSpPr>
          <a:xfrm>
            <a:off x="6438673" y="3080864"/>
            <a:ext cx="5910095" cy="1078157"/>
            <a:chOff x="0" y="0"/>
            <a:chExt cx="11820191" cy="2156314"/>
          </a:xfrm>
        </p:grpSpPr>
        <p:sp>
          <p:nvSpPr>
            <p:cNvPr id="30" name="Freeform 30"/>
            <p:cNvSpPr/>
            <p:nvPr/>
          </p:nvSpPr>
          <p:spPr>
            <a:xfrm>
              <a:off x="1555017" y="0"/>
              <a:ext cx="8710157" cy="2156314"/>
            </a:xfrm>
            <a:custGeom>
              <a:avLst/>
              <a:gdLst/>
              <a:ahLst/>
              <a:cxnLst/>
              <a:rect l="l" t="t" r="r" b="b"/>
              <a:pathLst>
                <a:path w="8710157" h="2156314">
                  <a:moveTo>
                    <a:pt x="0" y="0"/>
                  </a:moveTo>
                  <a:lnTo>
                    <a:pt x="8710157" y="0"/>
                  </a:lnTo>
                  <a:lnTo>
                    <a:pt x="8710157" y="2156314"/>
                  </a:lnTo>
                  <a:lnTo>
                    <a:pt x="0" y="2156314"/>
                  </a:lnTo>
                  <a:lnTo>
                    <a:pt x="0" y="0"/>
                  </a:lnTo>
                  <a:close/>
                </a:path>
              </a:pathLst>
            </a:custGeom>
            <a:blipFill>
              <a:blip r:embed="rId6">
                <a:extLst>
                  <a:ext uri="{96DAC541-7B7A-43D3-8B79-37D633B846F1}">
                    <asvg:svgBlip xmlns:asvg="http://schemas.microsoft.com/office/drawing/2016/SVG/main" r:embed="rId7"/>
                  </a:ext>
                </a:extLst>
              </a:blip>
              <a:stretch>
                <a:fillRect l="-5916" t="-35054" r="-10830" b="-8136"/>
              </a:stretch>
            </a:blipFill>
          </p:spPr>
          <p:txBody>
            <a:bodyPr/>
            <a:lstStyle/>
            <a:p>
              <a:endParaRPr lang="vi-VN"/>
            </a:p>
          </p:txBody>
        </p:sp>
        <p:sp>
          <p:nvSpPr>
            <p:cNvPr id="31" name="TextBox 31"/>
            <p:cNvSpPr txBox="1"/>
            <p:nvPr/>
          </p:nvSpPr>
          <p:spPr>
            <a:xfrm>
              <a:off x="0" y="588652"/>
              <a:ext cx="11820191" cy="1000274"/>
            </a:xfrm>
            <a:prstGeom prst="rect">
              <a:avLst/>
            </a:prstGeom>
          </p:spPr>
          <p:txBody>
            <a:bodyPr lIns="0" tIns="0" rIns="0" bIns="0" rtlCol="0" anchor="t">
              <a:spAutoFit/>
            </a:bodyPr>
            <a:lstStyle/>
            <a:p>
              <a:pPr algn="ctr" defTabSz="609630">
                <a:lnSpc>
                  <a:spcPts val="3944"/>
                </a:lnSpc>
              </a:pPr>
              <a:r>
                <a:rPr lang="en-US" sz="2817">
                  <a:solidFill>
                    <a:srgbClr val="000000"/>
                  </a:solidFill>
                  <a:latin typeface="Arimo"/>
                  <a:ea typeface="Arimo"/>
                  <a:cs typeface="Arimo"/>
                  <a:sym typeface="Arimo"/>
                </a:rPr>
                <a:t>Tiếp theo … “Cũng được”</a:t>
              </a:r>
            </a:p>
          </p:txBody>
        </p:sp>
      </p:grpSp>
      <p:sp>
        <p:nvSpPr>
          <p:cNvPr id="32" name="Freeform 32"/>
          <p:cNvSpPr/>
          <p:nvPr/>
        </p:nvSpPr>
        <p:spPr>
          <a:xfrm>
            <a:off x="7216180" y="4332544"/>
            <a:ext cx="4355079" cy="1078157"/>
          </a:xfrm>
          <a:custGeom>
            <a:avLst/>
            <a:gdLst/>
            <a:ahLst/>
            <a:cxnLst/>
            <a:rect l="l" t="t" r="r" b="b"/>
            <a:pathLst>
              <a:path w="6532618" h="1617235">
                <a:moveTo>
                  <a:pt x="0" y="0"/>
                </a:moveTo>
                <a:lnTo>
                  <a:pt x="6532618" y="0"/>
                </a:lnTo>
                <a:lnTo>
                  <a:pt x="6532618" y="1617235"/>
                </a:lnTo>
                <a:lnTo>
                  <a:pt x="0" y="1617235"/>
                </a:lnTo>
                <a:lnTo>
                  <a:pt x="0" y="0"/>
                </a:lnTo>
                <a:close/>
              </a:path>
            </a:pathLst>
          </a:custGeom>
          <a:blipFill>
            <a:blip r:embed="rId6">
              <a:extLst>
                <a:ext uri="{96DAC541-7B7A-43D3-8B79-37D633B846F1}">
                  <asvg:svgBlip xmlns:asvg="http://schemas.microsoft.com/office/drawing/2016/SVG/main" r:embed="rId7"/>
                </a:ext>
              </a:extLst>
            </a:blip>
            <a:stretch>
              <a:fillRect l="-5916" t="-35054" r="-10830" b="-8136"/>
            </a:stretch>
          </a:blipFill>
        </p:spPr>
        <p:txBody>
          <a:bodyPr/>
          <a:lstStyle/>
          <a:p>
            <a:endParaRPr lang="vi-VN"/>
          </a:p>
        </p:txBody>
      </p:sp>
      <p:sp>
        <p:nvSpPr>
          <p:cNvPr id="33" name="TextBox 33"/>
          <p:cNvSpPr txBox="1"/>
          <p:nvPr/>
        </p:nvSpPr>
        <p:spPr>
          <a:xfrm>
            <a:off x="8727827" y="4602597"/>
            <a:ext cx="1331784" cy="500137"/>
          </a:xfrm>
          <a:prstGeom prst="rect">
            <a:avLst/>
          </a:prstGeom>
        </p:spPr>
        <p:txBody>
          <a:bodyPr lIns="0" tIns="0" rIns="0" bIns="0" rtlCol="0" anchor="t">
            <a:spAutoFit/>
          </a:bodyPr>
          <a:lstStyle/>
          <a:p>
            <a:pPr algn="ctr" defTabSz="609630">
              <a:lnSpc>
                <a:spcPts val="3944"/>
              </a:lnSpc>
            </a:pPr>
            <a:r>
              <a:rPr lang="en-US" sz="2817">
                <a:solidFill>
                  <a:srgbClr val="000000"/>
                </a:solidFill>
                <a:latin typeface="Arimo"/>
                <a:ea typeface="Arimo"/>
                <a:cs typeface="Arimo"/>
                <a:sym typeface="Arimo"/>
              </a:rPr>
              <a:t>Còn lại</a:t>
            </a:r>
          </a:p>
        </p:txBody>
      </p:sp>
      <p:sp>
        <p:nvSpPr>
          <p:cNvPr id="34" name="AutoShape 34"/>
          <p:cNvSpPr/>
          <p:nvPr/>
        </p:nvSpPr>
        <p:spPr>
          <a:xfrm>
            <a:off x="6714535" y="2373181"/>
            <a:ext cx="493502" cy="0"/>
          </a:xfrm>
          <a:prstGeom prst="line">
            <a:avLst/>
          </a:prstGeom>
          <a:ln w="38100" cap="flat">
            <a:solidFill>
              <a:srgbClr val="000000"/>
            </a:solidFill>
            <a:prstDash val="solid"/>
            <a:headEnd type="none" w="sm" len="sm"/>
            <a:tailEnd type="arrow" w="med" len="sm"/>
          </a:ln>
        </p:spPr>
        <p:txBody>
          <a:bodyPr/>
          <a:lstStyle/>
          <a:p>
            <a:endParaRPr lang="vi-VN"/>
          </a:p>
        </p:txBody>
      </p:sp>
      <p:sp>
        <p:nvSpPr>
          <p:cNvPr id="35" name="AutoShape 35"/>
          <p:cNvSpPr/>
          <p:nvPr/>
        </p:nvSpPr>
        <p:spPr>
          <a:xfrm>
            <a:off x="6714535" y="3632643"/>
            <a:ext cx="493502" cy="0"/>
          </a:xfrm>
          <a:prstGeom prst="line">
            <a:avLst/>
          </a:prstGeom>
          <a:ln w="38100" cap="flat">
            <a:solidFill>
              <a:srgbClr val="000000"/>
            </a:solidFill>
            <a:prstDash val="solid"/>
            <a:headEnd type="none" w="sm" len="sm"/>
            <a:tailEnd type="arrow" w="med" len="sm"/>
          </a:ln>
        </p:spPr>
        <p:txBody>
          <a:bodyPr/>
          <a:lstStyle/>
          <a:p>
            <a:endParaRPr lang="vi-VN"/>
          </a:p>
        </p:txBody>
      </p:sp>
      <p:sp>
        <p:nvSpPr>
          <p:cNvPr id="36" name="AutoShape 36"/>
          <p:cNvSpPr/>
          <p:nvPr/>
        </p:nvSpPr>
        <p:spPr>
          <a:xfrm>
            <a:off x="6714535" y="4884322"/>
            <a:ext cx="493502" cy="0"/>
          </a:xfrm>
          <a:prstGeom prst="line">
            <a:avLst/>
          </a:prstGeom>
          <a:ln w="38100" cap="flat">
            <a:solidFill>
              <a:srgbClr val="000000"/>
            </a:solidFill>
            <a:prstDash val="solid"/>
            <a:headEnd type="none" w="sm" len="sm"/>
            <a:tailEnd type="arrow" w="med" len="sm"/>
          </a:ln>
        </p:spPr>
        <p:txBody>
          <a:bodyPr/>
          <a:lstStyle/>
          <a:p>
            <a:endParaRPr lang="vi-VN"/>
          </a:p>
        </p:txBody>
      </p:sp>
    </p:spTree>
    <p:extLst>
      <p:ext uri="{BB962C8B-B14F-4D97-AF65-F5344CB8AC3E}">
        <p14:creationId xmlns:p14="http://schemas.microsoft.com/office/powerpoint/2010/main" val="32763783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36447" y="1850524"/>
            <a:ext cx="6887667" cy="3521675"/>
            <a:chOff x="0" y="0"/>
            <a:chExt cx="3743172" cy="1913890"/>
          </a:xfrm>
        </p:grpSpPr>
        <p:sp>
          <p:nvSpPr>
            <p:cNvPr id="3" name="Freeform 3"/>
            <p:cNvSpPr/>
            <p:nvPr/>
          </p:nvSpPr>
          <p:spPr>
            <a:xfrm>
              <a:off x="0" y="0"/>
              <a:ext cx="3743172" cy="1913890"/>
            </a:xfrm>
            <a:custGeom>
              <a:avLst/>
              <a:gdLst/>
              <a:ahLst/>
              <a:cxnLst/>
              <a:rect l="l" t="t" r="r" b="b"/>
              <a:pathLst>
                <a:path w="3743172" h="1913890">
                  <a:moveTo>
                    <a:pt x="3618712" y="1913890"/>
                  </a:moveTo>
                  <a:lnTo>
                    <a:pt x="124460" y="1913890"/>
                  </a:lnTo>
                  <a:cubicBezTo>
                    <a:pt x="55880" y="1913890"/>
                    <a:pt x="0" y="1858010"/>
                    <a:pt x="0" y="1789430"/>
                  </a:cubicBezTo>
                  <a:lnTo>
                    <a:pt x="0" y="124460"/>
                  </a:lnTo>
                  <a:cubicBezTo>
                    <a:pt x="0" y="55880"/>
                    <a:pt x="55880" y="0"/>
                    <a:pt x="124460" y="0"/>
                  </a:cubicBezTo>
                  <a:lnTo>
                    <a:pt x="3618712" y="0"/>
                  </a:lnTo>
                  <a:cubicBezTo>
                    <a:pt x="3687292" y="0"/>
                    <a:pt x="3743172" y="55880"/>
                    <a:pt x="3743172" y="124460"/>
                  </a:cubicBezTo>
                  <a:lnTo>
                    <a:pt x="3743172" y="1789430"/>
                  </a:lnTo>
                  <a:cubicBezTo>
                    <a:pt x="3743172" y="1858010"/>
                    <a:pt x="3687292" y="1913890"/>
                    <a:pt x="3618712" y="1913890"/>
                  </a:cubicBezTo>
                  <a:close/>
                </a:path>
              </a:pathLst>
            </a:custGeom>
            <a:solidFill>
              <a:srgbClr val="BA7FF6">
                <a:alpha val="40000"/>
              </a:srgbClr>
            </a:solidFill>
          </p:spPr>
          <p:txBody>
            <a:bodyPr/>
            <a:lstStyle/>
            <a:p>
              <a:endParaRPr lang="vi-VN"/>
            </a:p>
          </p:txBody>
        </p:sp>
      </p:grpSp>
      <p:grpSp>
        <p:nvGrpSpPr>
          <p:cNvPr id="4" name="Group 4"/>
          <p:cNvGrpSpPr/>
          <p:nvPr/>
        </p:nvGrpSpPr>
        <p:grpSpPr>
          <a:xfrm>
            <a:off x="470810" y="1760750"/>
            <a:ext cx="6887667" cy="3521675"/>
            <a:chOff x="0" y="0"/>
            <a:chExt cx="3743172" cy="1913890"/>
          </a:xfrm>
        </p:grpSpPr>
        <p:sp>
          <p:nvSpPr>
            <p:cNvPr id="5" name="Freeform 5"/>
            <p:cNvSpPr/>
            <p:nvPr/>
          </p:nvSpPr>
          <p:spPr>
            <a:xfrm>
              <a:off x="0" y="0"/>
              <a:ext cx="3743172" cy="1913890"/>
            </a:xfrm>
            <a:custGeom>
              <a:avLst/>
              <a:gdLst/>
              <a:ahLst/>
              <a:cxnLst/>
              <a:rect l="l" t="t" r="r" b="b"/>
              <a:pathLst>
                <a:path w="3743172" h="1913890">
                  <a:moveTo>
                    <a:pt x="3618712" y="1913890"/>
                  </a:moveTo>
                  <a:lnTo>
                    <a:pt x="124460" y="1913890"/>
                  </a:lnTo>
                  <a:cubicBezTo>
                    <a:pt x="55880" y="1913890"/>
                    <a:pt x="0" y="1858010"/>
                    <a:pt x="0" y="1789430"/>
                  </a:cubicBezTo>
                  <a:lnTo>
                    <a:pt x="0" y="124460"/>
                  </a:lnTo>
                  <a:cubicBezTo>
                    <a:pt x="0" y="55880"/>
                    <a:pt x="55880" y="0"/>
                    <a:pt x="124460" y="0"/>
                  </a:cubicBezTo>
                  <a:lnTo>
                    <a:pt x="3618712" y="0"/>
                  </a:lnTo>
                  <a:cubicBezTo>
                    <a:pt x="3687292" y="0"/>
                    <a:pt x="3743172" y="55880"/>
                    <a:pt x="3743172" y="124460"/>
                  </a:cubicBezTo>
                  <a:lnTo>
                    <a:pt x="3743172" y="1789430"/>
                  </a:lnTo>
                  <a:cubicBezTo>
                    <a:pt x="3743172" y="1858010"/>
                    <a:pt x="3687292" y="1913890"/>
                    <a:pt x="3618712" y="1913890"/>
                  </a:cubicBezTo>
                  <a:close/>
                </a:path>
              </a:pathLst>
            </a:custGeom>
            <a:solidFill>
              <a:srgbClr val="CEC1FB"/>
            </a:solidFill>
          </p:spPr>
          <p:txBody>
            <a:bodyPr/>
            <a:lstStyle/>
            <a:p>
              <a:endParaRPr lang="vi-VN"/>
            </a:p>
          </p:txBody>
        </p:sp>
      </p:grpSp>
      <p:sp>
        <p:nvSpPr>
          <p:cNvPr id="6" name="TextBox 6"/>
          <p:cNvSpPr txBox="1"/>
          <p:nvPr/>
        </p:nvSpPr>
        <p:spPr>
          <a:xfrm>
            <a:off x="826882" y="1998461"/>
            <a:ext cx="6241162" cy="3231654"/>
          </a:xfrm>
          <a:prstGeom prst="rect">
            <a:avLst/>
          </a:prstGeom>
        </p:spPr>
        <p:txBody>
          <a:bodyPr lIns="0" tIns="0" rIns="0" bIns="0" rtlCol="0" anchor="t">
            <a:spAutoFit/>
          </a:bodyPr>
          <a:lstStyle/>
          <a:p>
            <a:pPr algn="just">
              <a:lnSpc>
                <a:spcPts val="4200"/>
              </a:lnSpc>
            </a:pPr>
            <a:r>
              <a:rPr lang="en-US" sz="3000" b="1" dirty="0" err="1">
                <a:solidFill>
                  <a:srgbClr val="121212"/>
                </a:solidFill>
                <a:latin typeface="Baloo"/>
                <a:ea typeface="Baloo"/>
                <a:cs typeface="Baloo"/>
                <a:sym typeface="Baloo"/>
              </a:rPr>
              <a:t>Đoạn</a:t>
            </a:r>
            <a:r>
              <a:rPr lang="en-US" sz="3000" b="1" dirty="0">
                <a:solidFill>
                  <a:srgbClr val="121212"/>
                </a:solidFill>
                <a:latin typeface="Baloo"/>
                <a:ea typeface="Baloo"/>
                <a:cs typeface="Baloo"/>
                <a:sym typeface="Baloo"/>
              </a:rPr>
              <a:t> 1: </a:t>
            </a:r>
            <a:r>
              <a:rPr lang="en-US" sz="3000" dirty="0" err="1">
                <a:solidFill>
                  <a:srgbClr val="121212"/>
                </a:solidFill>
                <a:latin typeface="Baloo"/>
                <a:ea typeface="Baloo"/>
                <a:cs typeface="Baloo"/>
                <a:sym typeface="Baloo"/>
              </a:rPr>
              <a:t>Các</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câu</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kể</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đọc</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với</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giọng</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kể</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chuyện</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khoan</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thai.</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Lời</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của</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chủ</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quán</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đọc</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với</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giọng</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bực</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tức</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Lời</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của</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người</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nông</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dân</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đọc</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với</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giọng</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ngạc</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nhiên</a:t>
            </a:r>
            <a:r>
              <a:rPr lang="en-US" sz="3000" dirty="0">
                <a:solidFill>
                  <a:srgbClr val="121212"/>
                </a:solidFill>
                <a:latin typeface="Baloo"/>
                <a:ea typeface="Baloo"/>
                <a:cs typeface="Baloo"/>
                <a:sym typeface="Baloo"/>
              </a:rPr>
              <a:t>, lo </a:t>
            </a:r>
            <a:r>
              <a:rPr lang="en-US" sz="3000" dirty="0" err="1">
                <a:solidFill>
                  <a:srgbClr val="121212"/>
                </a:solidFill>
                <a:latin typeface="Baloo"/>
                <a:ea typeface="Baloo"/>
                <a:cs typeface="Baloo"/>
                <a:sym typeface="Baloo"/>
              </a:rPr>
              <a:t>lắng</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Lời</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của</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Mồ</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Côi</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đọc</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với</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giọng</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chậm</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rãi</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rành</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mạch</a:t>
            </a:r>
            <a:r>
              <a:rPr lang="en-US" sz="3000" dirty="0">
                <a:solidFill>
                  <a:srgbClr val="121212"/>
                </a:solidFill>
                <a:latin typeface="Baloo"/>
                <a:ea typeface="Baloo"/>
                <a:cs typeface="Baloo"/>
                <a:sym typeface="Baloo"/>
              </a:rPr>
              <a:t>.</a:t>
            </a:r>
          </a:p>
        </p:txBody>
      </p:sp>
      <p:sp>
        <p:nvSpPr>
          <p:cNvPr id="7" name="Freeform 7"/>
          <p:cNvSpPr/>
          <p:nvPr/>
        </p:nvSpPr>
        <p:spPr>
          <a:xfrm>
            <a:off x="-1112111" y="6056476"/>
            <a:ext cx="14728032" cy="926639"/>
          </a:xfrm>
          <a:custGeom>
            <a:avLst/>
            <a:gdLst/>
            <a:ahLst/>
            <a:cxnLst/>
            <a:rect l="l" t="t" r="r" b="b"/>
            <a:pathLst>
              <a:path w="22092048" h="1389958">
                <a:moveTo>
                  <a:pt x="0" y="0"/>
                </a:moveTo>
                <a:lnTo>
                  <a:pt x="22092048" y="0"/>
                </a:lnTo>
                <a:lnTo>
                  <a:pt x="22092048" y="1389958"/>
                </a:lnTo>
                <a:lnTo>
                  <a:pt x="0" y="1389958"/>
                </a:lnTo>
                <a:lnTo>
                  <a:pt x="0" y="0"/>
                </a:lnTo>
                <a:close/>
              </a:path>
            </a:pathLst>
          </a:custGeom>
          <a:blipFill>
            <a:blip r:embed="rId2"/>
            <a:stretch>
              <a:fillRect/>
            </a:stretch>
          </a:blipFill>
        </p:spPr>
        <p:txBody>
          <a:bodyPr/>
          <a:lstStyle/>
          <a:p>
            <a:endParaRPr lang="vi-VN"/>
          </a:p>
        </p:txBody>
      </p:sp>
      <p:sp>
        <p:nvSpPr>
          <p:cNvPr id="8" name="Freeform 8"/>
          <p:cNvSpPr/>
          <p:nvPr/>
        </p:nvSpPr>
        <p:spPr>
          <a:xfrm>
            <a:off x="7639104" y="1322581"/>
            <a:ext cx="3344445" cy="5829097"/>
          </a:xfrm>
          <a:custGeom>
            <a:avLst/>
            <a:gdLst/>
            <a:ahLst/>
            <a:cxnLst/>
            <a:rect l="l" t="t" r="r" b="b"/>
            <a:pathLst>
              <a:path w="5016667" h="8743646">
                <a:moveTo>
                  <a:pt x="0" y="0"/>
                </a:moveTo>
                <a:lnTo>
                  <a:pt x="5016667" y="0"/>
                </a:lnTo>
                <a:lnTo>
                  <a:pt x="5016667" y="8743647"/>
                </a:lnTo>
                <a:lnTo>
                  <a:pt x="0" y="8743647"/>
                </a:lnTo>
                <a:lnTo>
                  <a:pt x="0" y="0"/>
                </a:lnTo>
                <a:close/>
              </a:path>
            </a:pathLst>
          </a:custGeom>
          <a:blipFill>
            <a:blip r:embed="rId3"/>
            <a:stretch>
              <a:fillRect/>
            </a:stretch>
          </a:blipFill>
        </p:spPr>
        <p:txBody>
          <a:bodyPr/>
          <a:lstStyle/>
          <a:p>
            <a:endParaRPr lang="vi-VN"/>
          </a:p>
        </p:txBody>
      </p:sp>
      <p:grpSp>
        <p:nvGrpSpPr>
          <p:cNvPr id="9" name="Group 9"/>
          <p:cNvGrpSpPr/>
          <p:nvPr/>
        </p:nvGrpSpPr>
        <p:grpSpPr>
          <a:xfrm>
            <a:off x="1111638" y="494314"/>
            <a:ext cx="5671650" cy="742548"/>
            <a:chOff x="0" y="0"/>
            <a:chExt cx="3048887" cy="399169"/>
          </a:xfrm>
        </p:grpSpPr>
        <p:sp>
          <p:nvSpPr>
            <p:cNvPr id="10" name="Freeform 10"/>
            <p:cNvSpPr/>
            <p:nvPr/>
          </p:nvSpPr>
          <p:spPr>
            <a:xfrm>
              <a:off x="0" y="0"/>
              <a:ext cx="3048887" cy="399169"/>
            </a:xfrm>
            <a:custGeom>
              <a:avLst/>
              <a:gdLst/>
              <a:ahLst/>
              <a:cxnLst/>
              <a:rect l="l" t="t" r="r" b="b"/>
              <a:pathLst>
                <a:path w="3048887" h="399169">
                  <a:moveTo>
                    <a:pt x="33671" y="0"/>
                  </a:moveTo>
                  <a:lnTo>
                    <a:pt x="3015216" y="0"/>
                  </a:lnTo>
                  <a:cubicBezTo>
                    <a:pt x="3024146" y="0"/>
                    <a:pt x="3032710" y="3547"/>
                    <a:pt x="3039025" y="9862"/>
                  </a:cubicBezTo>
                  <a:cubicBezTo>
                    <a:pt x="3045339" y="16176"/>
                    <a:pt x="3048887" y="24741"/>
                    <a:pt x="3048887" y="33671"/>
                  </a:cubicBezTo>
                  <a:lnTo>
                    <a:pt x="3048887" y="365498"/>
                  </a:lnTo>
                  <a:cubicBezTo>
                    <a:pt x="3048887" y="374428"/>
                    <a:pt x="3045339" y="382992"/>
                    <a:pt x="3039025" y="389307"/>
                  </a:cubicBezTo>
                  <a:cubicBezTo>
                    <a:pt x="3032710" y="395621"/>
                    <a:pt x="3024146" y="399169"/>
                    <a:pt x="3015216" y="399169"/>
                  </a:cubicBezTo>
                  <a:lnTo>
                    <a:pt x="33671" y="399169"/>
                  </a:lnTo>
                  <a:cubicBezTo>
                    <a:pt x="24741" y="399169"/>
                    <a:pt x="16176" y="395621"/>
                    <a:pt x="9862" y="389307"/>
                  </a:cubicBezTo>
                  <a:cubicBezTo>
                    <a:pt x="3547" y="382992"/>
                    <a:pt x="0" y="374428"/>
                    <a:pt x="0" y="365498"/>
                  </a:cubicBezTo>
                  <a:lnTo>
                    <a:pt x="0" y="33671"/>
                  </a:lnTo>
                  <a:cubicBezTo>
                    <a:pt x="0" y="24741"/>
                    <a:pt x="3547" y="16176"/>
                    <a:pt x="9862" y="9862"/>
                  </a:cubicBezTo>
                  <a:cubicBezTo>
                    <a:pt x="16176" y="3547"/>
                    <a:pt x="24741" y="0"/>
                    <a:pt x="33671" y="0"/>
                  </a:cubicBezTo>
                  <a:close/>
                </a:path>
              </a:pathLst>
            </a:custGeom>
            <a:solidFill>
              <a:srgbClr val="FFBD59"/>
            </a:solidFill>
          </p:spPr>
          <p:txBody>
            <a:bodyPr/>
            <a:lstStyle/>
            <a:p>
              <a:endParaRPr lang="vi-VN"/>
            </a:p>
          </p:txBody>
        </p:sp>
        <p:sp>
          <p:nvSpPr>
            <p:cNvPr id="11" name="TextBox 11"/>
            <p:cNvSpPr txBox="1"/>
            <p:nvPr/>
          </p:nvSpPr>
          <p:spPr>
            <a:xfrm>
              <a:off x="0" y="-28575"/>
              <a:ext cx="3048887" cy="427744"/>
            </a:xfrm>
            <a:prstGeom prst="rect">
              <a:avLst/>
            </a:prstGeom>
          </p:spPr>
          <p:txBody>
            <a:bodyPr lIns="33867" tIns="33867" rIns="33867" bIns="33867" rtlCol="0" anchor="ctr"/>
            <a:lstStyle/>
            <a:p>
              <a:pPr algn="ctr">
                <a:lnSpc>
                  <a:spcPts val="1307"/>
                </a:lnSpc>
                <a:spcBef>
                  <a:spcPct val="0"/>
                </a:spcBef>
              </a:pPr>
              <a:endParaRPr sz="1200"/>
            </a:p>
          </p:txBody>
        </p:sp>
      </p:grpSp>
      <p:grpSp>
        <p:nvGrpSpPr>
          <p:cNvPr id="12" name="Group 12"/>
          <p:cNvGrpSpPr/>
          <p:nvPr/>
        </p:nvGrpSpPr>
        <p:grpSpPr>
          <a:xfrm>
            <a:off x="1385166" y="732898"/>
            <a:ext cx="265381" cy="26538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vi-VN"/>
            </a:p>
          </p:txBody>
        </p:sp>
        <p:sp>
          <p:nvSpPr>
            <p:cNvPr id="14" name="TextBox 14"/>
            <p:cNvSpPr txBox="1"/>
            <p:nvPr/>
          </p:nvSpPr>
          <p:spPr>
            <a:xfrm>
              <a:off x="76200" y="47625"/>
              <a:ext cx="660400" cy="688975"/>
            </a:xfrm>
            <a:prstGeom prst="rect">
              <a:avLst/>
            </a:prstGeom>
          </p:spPr>
          <p:txBody>
            <a:bodyPr lIns="33867" tIns="33867" rIns="33867" bIns="33867" rtlCol="0" anchor="ctr"/>
            <a:lstStyle/>
            <a:p>
              <a:pPr algn="ctr">
                <a:lnSpc>
                  <a:spcPts val="1307"/>
                </a:lnSpc>
              </a:pPr>
              <a:endParaRPr sz="1200"/>
            </a:p>
          </p:txBody>
        </p:sp>
      </p:grpSp>
      <p:grpSp>
        <p:nvGrpSpPr>
          <p:cNvPr id="15" name="Group 15"/>
          <p:cNvGrpSpPr/>
          <p:nvPr/>
        </p:nvGrpSpPr>
        <p:grpSpPr>
          <a:xfrm>
            <a:off x="6245234" y="732898"/>
            <a:ext cx="265381" cy="265381"/>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vi-VN"/>
            </a:p>
          </p:txBody>
        </p:sp>
        <p:sp>
          <p:nvSpPr>
            <p:cNvPr id="17" name="TextBox 17"/>
            <p:cNvSpPr txBox="1"/>
            <p:nvPr/>
          </p:nvSpPr>
          <p:spPr>
            <a:xfrm>
              <a:off x="76200" y="47625"/>
              <a:ext cx="660400" cy="688975"/>
            </a:xfrm>
            <a:prstGeom prst="rect">
              <a:avLst/>
            </a:prstGeom>
          </p:spPr>
          <p:txBody>
            <a:bodyPr lIns="33867" tIns="33867" rIns="33867" bIns="33867" rtlCol="0" anchor="ctr"/>
            <a:lstStyle/>
            <a:p>
              <a:pPr algn="ctr">
                <a:lnSpc>
                  <a:spcPts val="1307"/>
                </a:lnSpc>
              </a:pPr>
              <a:endParaRPr sz="1200"/>
            </a:p>
          </p:txBody>
        </p:sp>
      </p:grpSp>
      <p:sp>
        <p:nvSpPr>
          <p:cNvPr id="18" name="TextBox 18"/>
          <p:cNvSpPr txBox="1"/>
          <p:nvPr/>
        </p:nvSpPr>
        <p:spPr>
          <a:xfrm>
            <a:off x="1954491" y="403965"/>
            <a:ext cx="3985943" cy="961802"/>
          </a:xfrm>
          <a:prstGeom prst="rect">
            <a:avLst/>
          </a:prstGeom>
        </p:spPr>
        <p:txBody>
          <a:bodyPr lIns="0" tIns="0" rIns="0" bIns="0" rtlCol="0" anchor="t">
            <a:spAutoFit/>
          </a:bodyPr>
          <a:lstStyle/>
          <a:p>
            <a:pPr algn="ctr">
              <a:lnSpc>
                <a:spcPts val="7468"/>
              </a:lnSpc>
              <a:spcBef>
                <a:spcPct val="0"/>
              </a:spcBef>
            </a:pPr>
            <a:r>
              <a:rPr lang="en-US" sz="5334">
                <a:solidFill>
                  <a:srgbClr val="000000"/>
                </a:solidFill>
                <a:latin typeface="Baloo"/>
                <a:ea typeface="Baloo"/>
                <a:cs typeface="Baloo"/>
                <a:sym typeface="Baloo"/>
              </a:rPr>
              <a:t>Giọng đọc</a:t>
            </a:r>
          </a:p>
        </p:txBody>
      </p:sp>
    </p:spTree>
    <p:extLst>
      <p:ext uri="{BB962C8B-B14F-4D97-AF65-F5344CB8AC3E}">
        <p14:creationId xmlns:p14="http://schemas.microsoft.com/office/powerpoint/2010/main" val="30123997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36447" y="1850524"/>
            <a:ext cx="6887667" cy="3521675"/>
            <a:chOff x="0" y="0"/>
            <a:chExt cx="3743172" cy="1913890"/>
          </a:xfrm>
        </p:grpSpPr>
        <p:sp>
          <p:nvSpPr>
            <p:cNvPr id="3" name="Freeform 3"/>
            <p:cNvSpPr/>
            <p:nvPr/>
          </p:nvSpPr>
          <p:spPr>
            <a:xfrm>
              <a:off x="0" y="0"/>
              <a:ext cx="3743172" cy="1913890"/>
            </a:xfrm>
            <a:custGeom>
              <a:avLst/>
              <a:gdLst/>
              <a:ahLst/>
              <a:cxnLst/>
              <a:rect l="l" t="t" r="r" b="b"/>
              <a:pathLst>
                <a:path w="3743172" h="1913890">
                  <a:moveTo>
                    <a:pt x="3618712" y="1913890"/>
                  </a:moveTo>
                  <a:lnTo>
                    <a:pt x="124460" y="1913890"/>
                  </a:lnTo>
                  <a:cubicBezTo>
                    <a:pt x="55880" y="1913890"/>
                    <a:pt x="0" y="1858010"/>
                    <a:pt x="0" y="1789430"/>
                  </a:cubicBezTo>
                  <a:lnTo>
                    <a:pt x="0" y="124460"/>
                  </a:lnTo>
                  <a:cubicBezTo>
                    <a:pt x="0" y="55880"/>
                    <a:pt x="55880" y="0"/>
                    <a:pt x="124460" y="0"/>
                  </a:cubicBezTo>
                  <a:lnTo>
                    <a:pt x="3618712" y="0"/>
                  </a:lnTo>
                  <a:cubicBezTo>
                    <a:pt x="3687292" y="0"/>
                    <a:pt x="3743172" y="55880"/>
                    <a:pt x="3743172" y="124460"/>
                  </a:cubicBezTo>
                  <a:lnTo>
                    <a:pt x="3743172" y="1789430"/>
                  </a:lnTo>
                  <a:cubicBezTo>
                    <a:pt x="3743172" y="1858010"/>
                    <a:pt x="3687292" y="1913890"/>
                    <a:pt x="3618712" y="1913890"/>
                  </a:cubicBezTo>
                  <a:close/>
                </a:path>
              </a:pathLst>
            </a:custGeom>
            <a:solidFill>
              <a:srgbClr val="BA7FF6">
                <a:alpha val="40000"/>
              </a:srgbClr>
            </a:solidFill>
          </p:spPr>
          <p:txBody>
            <a:bodyPr/>
            <a:lstStyle/>
            <a:p>
              <a:endParaRPr lang="vi-VN"/>
            </a:p>
          </p:txBody>
        </p:sp>
      </p:grpSp>
      <p:grpSp>
        <p:nvGrpSpPr>
          <p:cNvPr id="4" name="Group 4"/>
          <p:cNvGrpSpPr/>
          <p:nvPr/>
        </p:nvGrpSpPr>
        <p:grpSpPr>
          <a:xfrm>
            <a:off x="470810" y="1760750"/>
            <a:ext cx="6887667" cy="3521675"/>
            <a:chOff x="0" y="0"/>
            <a:chExt cx="3743172" cy="1913890"/>
          </a:xfrm>
        </p:grpSpPr>
        <p:sp>
          <p:nvSpPr>
            <p:cNvPr id="5" name="Freeform 5"/>
            <p:cNvSpPr/>
            <p:nvPr/>
          </p:nvSpPr>
          <p:spPr>
            <a:xfrm>
              <a:off x="0" y="0"/>
              <a:ext cx="3743172" cy="1913890"/>
            </a:xfrm>
            <a:custGeom>
              <a:avLst/>
              <a:gdLst/>
              <a:ahLst/>
              <a:cxnLst/>
              <a:rect l="l" t="t" r="r" b="b"/>
              <a:pathLst>
                <a:path w="3743172" h="1913890">
                  <a:moveTo>
                    <a:pt x="3618712" y="1913890"/>
                  </a:moveTo>
                  <a:lnTo>
                    <a:pt x="124460" y="1913890"/>
                  </a:lnTo>
                  <a:cubicBezTo>
                    <a:pt x="55880" y="1913890"/>
                    <a:pt x="0" y="1858010"/>
                    <a:pt x="0" y="1789430"/>
                  </a:cubicBezTo>
                  <a:lnTo>
                    <a:pt x="0" y="124460"/>
                  </a:lnTo>
                  <a:cubicBezTo>
                    <a:pt x="0" y="55880"/>
                    <a:pt x="55880" y="0"/>
                    <a:pt x="124460" y="0"/>
                  </a:cubicBezTo>
                  <a:lnTo>
                    <a:pt x="3618712" y="0"/>
                  </a:lnTo>
                  <a:cubicBezTo>
                    <a:pt x="3687292" y="0"/>
                    <a:pt x="3743172" y="55880"/>
                    <a:pt x="3743172" y="124460"/>
                  </a:cubicBezTo>
                  <a:lnTo>
                    <a:pt x="3743172" y="1789430"/>
                  </a:lnTo>
                  <a:cubicBezTo>
                    <a:pt x="3743172" y="1858010"/>
                    <a:pt x="3687292" y="1913890"/>
                    <a:pt x="3618712" y="1913890"/>
                  </a:cubicBezTo>
                  <a:close/>
                </a:path>
              </a:pathLst>
            </a:custGeom>
            <a:solidFill>
              <a:srgbClr val="CEC1FB"/>
            </a:solidFill>
          </p:spPr>
          <p:txBody>
            <a:bodyPr/>
            <a:lstStyle/>
            <a:p>
              <a:endParaRPr lang="vi-VN"/>
            </a:p>
          </p:txBody>
        </p:sp>
      </p:grpSp>
      <p:sp>
        <p:nvSpPr>
          <p:cNvPr id="6" name="TextBox 6"/>
          <p:cNvSpPr txBox="1"/>
          <p:nvPr/>
        </p:nvSpPr>
        <p:spPr>
          <a:xfrm>
            <a:off x="826882" y="2265161"/>
            <a:ext cx="6241162" cy="2693045"/>
          </a:xfrm>
          <a:prstGeom prst="rect">
            <a:avLst/>
          </a:prstGeom>
        </p:spPr>
        <p:txBody>
          <a:bodyPr lIns="0" tIns="0" rIns="0" bIns="0" rtlCol="0" anchor="t">
            <a:spAutoFit/>
          </a:bodyPr>
          <a:lstStyle/>
          <a:p>
            <a:pPr algn="just">
              <a:lnSpc>
                <a:spcPts val="4200"/>
              </a:lnSpc>
            </a:pPr>
            <a:r>
              <a:rPr lang="en-US" sz="3000" b="1" dirty="0" err="1">
                <a:solidFill>
                  <a:srgbClr val="121212"/>
                </a:solidFill>
                <a:latin typeface="Baloo"/>
                <a:ea typeface="Baloo"/>
                <a:cs typeface="Baloo"/>
                <a:sym typeface="Baloo"/>
              </a:rPr>
              <a:t>Đoạn</a:t>
            </a:r>
            <a:r>
              <a:rPr lang="en-US" sz="3000" b="1" dirty="0">
                <a:solidFill>
                  <a:srgbClr val="121212"/>
                </a:solidFill>
                <a:latin typeface="Baloo"/>
                <a:ea typeface="Baloo"/>
                <a:cs typeface="Baloo"/>
                <a:sym typeface="Baloo"/>
              </a:rPr>
              <a:t> 2 : </a:t>
            </a:r>
            <a:r>
              <a:rPr lang="en-US" sz="3000" dirty="0" err="1">
                <a:solidFill>
                  <a:srgbClr val="121212"/>
                </a:solidFill>
                <a:latin typeface="Baloo"/>
                <a:ea typeface="Baloo"/>
                <a:cs typeface="Baloo"/>
                <a:sym typeface="Baloo"/>
              </a:rPr>
              <a:t>Lời</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của</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chủ</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quán</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đọc</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với</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giọng</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tự</a:t>
            </a:r>
            <a:r>
              <a:rPr lang="en-US" sz="3000" dirty="0">
                <a:solidFill>
                  <a:srgbClr val="121212"/>
                </a:solidFill>
                <a:latin typeface="Baloo"/>
                <a:ea typeface="Baloo"/>
                <a:cs typeface="Baloo"/>
                <a:sym typeface="Baloo"/>
              </a:rPr>
              <a:t> tin, </a:t>
            </a:r>
            <a:r>
              <a:rPr lang="en-US" sz="3000" dirty="0" err="1">
                <a:solidFill>
                  <a:srgbClr val="121212"/>
                </a:solidFill>
                <a:latin typeface="Baloo"/>
                <a:ea typeface="Baloo"/>
                <a:cs typeface="Baloo"/>
                <a:sym typeface="Baloo"/>
              </a:rPr>
              <a:t>đắc</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chí</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Lời</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của</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người</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nông</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dân</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đọc</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với</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giọng</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ấm</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ức</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Lời</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của</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Mồ</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Côi</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đọc</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với</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giọng</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từ</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tốn</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khoan</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thai.</a:t>
            </a:r>
            <a:endParaRPr lang="en-US" sz="3000" dirty="0">
              <a:solidFill>
                <a:srgbClr val="121212"/>
              </a:solidFill>
              <a:latin typeface="Baloo"/>
              <a:ea typeface="Baloo"/>
              <a:cs typeface="Baloo"/>
              <a:sym typeface="Baloo"/>
            </a:endParaRPr>
          </a:p>
        </p:txBody>
      </p:sp>
      <p:sp>
        <p:nvSpPr>
          <p:cNvPr id="7" name="Freeform 7"/>
          <p:cNvSpPr/>
          <p:nvPr/>
        </p:nvSpPr>
        <p:spPr>
          <a:xfrm>
            <a:off x="-1112111" y="6056476"/>
            <a:ext cx="14728032" cy="926639"/>
          </a:xfrm>
          <a:custGeom>
            <a:avLst/>
            <a:gdLst/>
            <a:ahLst/>
            <a:cxnLst/>
            <a:rect l="l" t="t" r="r" b="b"/>
            <a:pathLst>
              <a:path w="22092048" h="1389958">
                <a:moveTo>
                  <a:pt x="0" y="0"/>
                </a:moveTo>
                <a:lnTo>
                  <a:pt x="22092048" y="0"/>
                </a:lnTo>
                <a:lnTo>
                  <a:pt x="22092048" y="1389958"/>
                </a:lnTo>
                <a:lnTo>
                  <a:pt x="0" y="1389958"/>
                </a:lnTo>
                <a:lnTo>
                  <a:pt x="0" y="0"/>
                </a:lnTo>
                <a:close/>
              </a:path>
            </a:pathLst>
          </a:custGeom>
          <a:blipFill>
            <a:blip r:embed="rId2"/>
            <a:stretch>
              <a:fillRect/>
            </a:stretch>
          </a:blipFill>
        </p:spPr>
        <p:txBody>
          <a:bodyPr/>
          <a:lstStyle/>
          <a:p>
            <a:endParaRPr lang="vi-VN"/>
          </a:p>
        </p:txBody>
      </p:sp>
      <p:sp>
        <p:nvSpPr>
          <p:cNvPr id="8" name="Freeform 8"/>
          <p:cNvSpPr/>
          <p:nvPr/>
        </p:nvSpPr>
        <p:spPr>
          <a:xfrm>
            <a:off x="7639104" y="1322581"/>
            <a:ext cx="3344445" cy="5829097"/>
          </a:xfrm>
          <a:custGeom>
            <a:avLst/>
            <a:gdLst/>
            <a:ahLst/>
            <a:cxnLst/>
            <a:rect l="l" t="t" r="r" b="b"/>
            <a:pathLst>
              <a:path w="5016667" h="8743646">
                <a:moveTo>
                  <a:pt x="0" y="0"/>
                </a:moveTo>
                <a:lnTo>
                  <a:pt x="5016667" y="0"/>
                </a:lnTo>
                <a:lnTo>
                  <a:pt x="5016667" y="8743647"/>
                </a:lnTo>
                <a:lnTo>
                  <a:pt x="0" y="8743647"/>
                </a:lnTo>
                <a:lnTo>
                  <a:pt x="0" y="0"/>
                </a:lnTo>
                <a:close/>
              </a:path>
            </a:pathLst>
          </a:custGeom>
          <a:blipFill>
            <a:blip r:embed="rId3"/>
            <a:stretch>
              <a:fillRect/>
            </a:stretch>
          </a:blipFill>
        </p:spPr>
        <p:txBody>
          <a:bodyPr/>
          <a:lstStyle/>
          <a:p>
            <a:endParaRPr lang="vi-VN"/>
          </a:p>
        </p:txBody>
      </p:sp>
      <p:grpSp>
        <p:nvGrpSpPr>
          <p:cNvPr id="9" name="Group 9"/>
          <p:cNvGrpSpPr/>
          <p:nvPr/>
        </p:nvGrpSpPr>
        <p:grpSpPr>
          <a:xfrm>
            <a:off x="1111638" y="494314"/>
            <a:ext cx="5671650" cy="742548"/>
            <a:chOff x="0" y="0"/>
            <a:chExt cx="3048887" cy="399169"/>
          </a:xfrm>
        </p:grpSpPr>
        <p:sp>
          <p:nvSpPr>
            <p:cNvPr id="10" name="Freeform 10"/>
            <p:cNvSpPr/>
            <p:nvPr/>
          </p:nvSpPr>
          <p:spPr>
            <a:xfrm>
              <a:off x="0" y="0"/>
              <a:ext cx="3048887" cy="399169"/>
            </a:xfrm>
            <a:custGeom>
              <a:avLst/>
              <a:gdLst/>
              <a:ahLst/>
              <a:cxnLst/>
              <a:rect l="l" t="t" r="r" b="b"/>
              <a:pathLst>
                <a:path w="3048887" h="399169">
                  <a:moveTo>
                    <a:pt x="33671" y="0"/>
                  </a:moveTo>
                  <a:lnTo>
                    <a:pt x="3015216" y="0"/>
                  </a:lnTo>
                  <a:cubicBezTo>
                    <a:pt x="3024146" y="0"/>
                    <a:pt x="3032710" y="3547"/>
                    <a:pt x="3039025" y="9862"/>
                  </a:cubicBezTo>
                  <a:cubicBezTo>
                    <a:pt x="3045339" y="16176"/>
                    <a:pt x="3048887" y="24741"/>
                    <a:pt x="3048887" y="33671"/>
                  </a:cubicBezTo>
                  <a:lnTo>
                    <a:pt x="3048887" y="365498"/>
                  </a:lnTo>
                  <a:cubicBezTo>
                    <a:pt x="3048887" y="374428"/>
                    <a:pt x="3045339" y="382992"/>
                    <a:pt x="3039025" y="389307"/>
                  </a:cubicBezTo>
                  <a:cubicBezTo>
                    <a:pt x="3032710" y="395621"/>
                    <a:pt x="3024146" y="399169"/>
                    <a:pt x="3015216" y="399169"/>
                  </a:cubicBezTo>
                  <a:lnTo>
                    <a:pt x="33671" y="399169"/>
                  </a:lnTo>
                  <a:cubicBezTo>
                    <a:pt x="24741" y="399169"/>
                    <a:pt x="16176" y="395621"/>
                    <a:pt x="9862" y="389307"/>
                  </a:cubicBezTo>
                  <a:cubicBezTo>
                    <a:pt x="3547" y="382992"/>
                    <a:pt x="0" y="374428"/>
                    <a:pt x="0" y="365498"/>
                  </a:cubicBezTo>
                  <a:lnTo>
                    <a:pt x="0" y="33671"/>
                  </a:lnTo>
                  <a:cubicBezTo>
                    <a:pt x="0" y="24741"/>
                    <a:pt x="3547" y="16176"/>
                    <a:pt x="9862" y="9862"/>
                  </a:cubicBezTo>
                  <a:cubicBezTo>
                    <a:pt x="16176" y="3547"/>
                    <a:pt x="24741" y="0"/>
                    <a:pt x="33671" y="0"/>
                  </a:cubicBezTo>
                  <a:close/>
                </a:path>
              </a:pathLst>
            </a:custGeom>
            <a:solidFill>
              <a:srgbClr val="FFBD59"/>
            </a:solidFill>
          </p:spPr>
          <p:txBody>
            <a:bodyPr/>
            <a:lstStyle/>
            <a:p>
              <a:endParaRPr lang="vi-VN"/>
            </a:p>
          </p:txBody>
        </p:sp>
        <p:sp>
          <p:nvSpPr>
            <p:cNvPr id="11" name="TextBox 11"/>
            <p:cNvSpPr txBox="1"/>
            <p:nvPr/>
          </p:nvSpPr>
          <p:spPr>
            <a:xfrm>
              <a:off x="0" y="-28575"/>
              <a:ext cx="3048887" cy="427744"/>
            </a:xfrm>
            <a:prstGeom prst="rect">
              <a:avLst/>
            </a:prstGeom>
          </p:spPr>
          <p:txBody>
            <a:bodyPr lIns="33867" tIns="33867" rIns="33867" bIns="33867" rtlCol="0" anchor="ctr"/>
            <a:lstStyle/>
            <a:p>
              <a:pPr algn="ctr">
                <a:lnSpc>
                  <a:spcPts val="1307"/>
                </a:lnSpc>
                <a:spcBef>
                  <a:spcPct val="0"/>
                </a:spcBef>
              </a:pPr>
              <a:endParaRPr sz="1200"/>
            </a:p>
          </p:txBody>
        </p:sp>
      </p:grpSp>
      <p:grpSp>
        <p:nvGrpSpPr>
          <p:cNvPr id="12" name="Group 12"/>
          <p:cNvGrpSpPr/>
          <p:nvPr/>
        </p:nvGrpSpPr>
        <p:grpSpPr>
          <a:xfrm>
            <a:off x="1385166" y="732898"/>
            <a:ext cx="265381" cy="26538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vi-VN"/>
            </a:p>
          </p:txBody>
        </p:sp>
        <p:sp>
          <p:nvSpPr>
            <p:cNvPr id="14" name="TextBox 14"/>
            <p:cNvSpPr txBox="1"/>
            <p:nvPr/>
          </p:nvSpPr>
          <p:spPr>
            <a:xfrm>
              <a:off x="76200" y="47625"/>
              <a:ext cx="660400" cy="688975"/>
            </a:xfrm>
            <a:prstGeom prst="rect">
              <a:avLst/>
            </a:prstGeom>
          </p:spPr>
          <p:txBody>
            <a:bodyPr lIns="33867" tIns="33867" rIns="33867" bIns="33867" rtlCol="0" anchor="ctr"/>
            <a:lstStyle/>
            <a:p>
              <a:pPr algn="ctr">
                <a:lnSpc>
                  <a:spcPts val="1307"/>
                </a:lnSpc>
              </a:pPr>
              <a:endParaRPr sz="1200"/>
            </a:p>
          </p:txBody>
        </p:sp>
      </p:grpSp>
      <p:grpSp>
        <p:nvGrpSpPr>
          <p:cNvPr id="15" name="Group 15"/>
          <p:cNvGrpSpPr/>
          <p:nvPr/>
        </p:nvGrpSpPr>
        <p:grpSpPr>
          <a:xfrm>
            <a:off x="6245234" y="732898"/>
            <a:ext cx="265381" cy="265381"/>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vi-VN"/>
            </a:p>
          </p:txBody>
        </p:sp>
        <p:sp>
          <p:nvSpPr>
            <p:cNvPr id="17" name="TextBox 17"/>
            <p:cNvSpPr txBox="1"/>
            <p:nvPr/>
          </p:nvSpPr>
          <p:spPr>
            <a:xfrm>
              <a:off x="76200" y="47625"/>
              <a:ext cx="660400" cy="688975"/>
            </a:xfrm>
            <a:prstGeom prst="rect">
              <a:avLst/>
            </a:prstGeom>
          </p:spPr>
          <p:txBody>
            <a:bodyPr lIns="33867" tIns="33867" rIns="33867" bIns="33867" rtlCol="0" anchor="ctr"/>
            <a:lstStyle/>
            <a:p>
              <a:pPr algn="ctr">
                <a:lnSpc>
                  <a:spcPts val="1307"/>
                </a:lnSpc>
              </a:pPr>
              <a:endParaRPr sz="1200"/>
            </a:p>
          </p:txBody>
        </p:sp>
      </p:grpSp>
      <p:sp>
        <p:nvSpPr>
          <p:cNvPr id="18" name="TextBox 18"/>
          <p:cNvSpPr txBox="1"/>
          <p:nvPr/>
        </p:nvSpPr>
        <p:spPr>
          <a:xfrm>
            <a:off x="1954491" y="403965"/>
            <a:ext cx="3985943" cy="961802"/>
          </a:xfrm>
          <a:prstGeom prst="rect">
            <a:avLst/>
          </a:prstGeom>
        </p:spPr>
        <p:txBody>
          <a:bodyPr lIns="0" tIns="0" rIns="0" bIns="0" rtlCol="0" anchor="t">
            <a:spAutoFit/>
          </a:bodyPr>
          <a:lstStyle/>
          <a:p>
            <a:pPr algn="ctr">
              <a:lnSpc>
                <a:spcPts val="7468"/>
              </a:lnSpc>
              <a:spcBef>
                <a:spcPct val="0"/>
              </a:spcBef>
            </a:pPr>
            <a:r>
              <a:rPr lang="en-US" sz="5334">
                <a:solidFill>
                  <a:srgbClr val="000000"/>
                </a:solidFill>
                <a:latin typeface="Baloo"/>
                <a:ea typeface="Baloo"/>
                <a:cs typeface="Baloo"/>
                <a:sym typeface="Baloo"/>
              </a:rPr>
              <a:t>Giọng đọc</a:t>
            </a:r>
          </a:p>
        </p:txBody>
      </p:sp>
    </p:spTree>
    <p:extLst>
      <p:ext uri="{BB962C8B-B14F-4D97-AF65-F5344CB8AC3E}">
        <p14:creationId xmlns:p14="http://schemas.microsoft.com/office/powerpoint/2010/main" val="3169008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568550" y="974327"/>
            <a:ext cx="3163583" cy="5229062"/>
          </a:xfrm>
          <a:custGeom>
            <a:avLst/>
            <a:gdLst/>
            <a:ahLst/>
            <a:cxnLst/>
            <a:rect l="l" t="t" r="r" b="b"/>
            <a:pathLst>
              <a:path w="4745374" h="7843593">
                <a:moveTo>
                  <a:pt x="0" y="0"/>
                </a:moveTo>
                <a:lnTo>
                  <a:pt x="4745374" y="0"/>
                </a:lnTo>
                <a:lnTo>
                  <a:pt x="4745374" y="7843592"/>
                </a:lnTo>
                <a:lnTo>
                  <a:pt x="0" y="7843592"/>
                </a:lnTo>
                <a:lnTo>
                  <a:pt x="0" y="0"/>
                </a:lnTo>
                <a:close/>
              </a:path>
            </a:pathLst>
          </a:custGeom>
          <a:blipFill>
            <a:blip r:embed="rId2"/>
            <a:stretch>
              <a:fillRect/>
            </a:stretch>
          </a:blipFill>
        </p:spPr>
        <p:txBody>
          <a:bodyPr/>
          <a:lstStyle/>
          <a:p>
            <a:endParaRPr lang="vi-VN"/>
          </a:p>
        </p:txBody>
      </p:sp>
      <p:sp>
        <p:nvSpPr>
          <p:cNvPr id="3" name="Freeform 3"/>
          <p:cNvSpPr/>
          <p:nvPr/>
        </p:nvSpPr>
        <p:spPr>
          <a:xfrm>
            <a:off x="-1502353" y="6033515"/>
            <a:ext cx="14728032" cy="926639"/>
          </a:xfrm>
          <a:custGeom>
            <a:avLst/>
            <a:gdLst/>
            <a:ahLst/>
            <a:cxnLst/>
            <a:rect l="l" t="t" r="r" b="b"/>
            <a:pathLst>
              <a:path w="22092048" h="1389958">
                <a:moveTo>
                  <a:pt x="0" y="0"/>
                </a:moveTo>
                <a:lnTo>
                  <a:pt x="22092048" y="0"/>
                </a:lnTo>
                <a:lnTo>
                  <a:pt x="22092048" y="1389958"/>
                </a:lnTo>
                <a:lnTo>
                  <a:pt x="0" y="1389958"/>
                </a:lnTo>
                <a:lnTo>
                  <a:pt x="0" y="0"/>
                </a:lnTo>
                <a:close/>
              </a:path>
            </a:pathLst>
          </a:custGeom>
          <a:blipFill>
            <a:blip r:embed="rId3"/>
            <a:stretch>
              <a:fillRect/>
            </a:stretch>
          </a:blipFill>
        </p:spPr>
        <p:txBody>
          <a:bodyPr/>
          <a:lstStyle/>
          <a:p>
            <a:endParaRPr lang="vi-VN"/>
          </a:p>
        </p:txBody>
      </p:sp>
      <p:sp>
        <p:nvSpPr>
          <p:cNvPr id="4" name="Freeform 4"/>
          <p:cNvSpPr/>
          <p:nvPr/>
        </p:nvSpPr>
        <p:spPr>
          <a:xfrm>
            <a:off x="-1502353" y="5384246"/>
            <a:ext cx="14728032" cy="787954"/>
          </a:xfrm>
          <a:custGeom>
            <a:avLst/>
            <a:gdLst/>
            <a:ahLst/>
            <a:cxnLst/>
            <a:rect l="l" t="t" r="r" b="b"/>
            <a:pathLst>
              <a:path w="22092048" h="1181931">
                <a:moveTo>
                  <a:pt x="0" y="0"/>
                </a:moveTo>
                <a:lnTo>
                  <a:pt x="22092048" y="0"/>
                </a:lnTo>
                <a:lnTo>
                  <a:pt x="22092048" y="1181931"/>
                </a:lnTo>
                <a:lnTo>
                  <a:pt x="0" y="1181931"/>
                </a:lnTo>
                <a:lnTo>
                  <a:pt x="0" y="0"/>
                </a:lnTo>
                <a:close/>
              </a:path>
            </a:pathLst>
          </a:custGeom>
          <a:blipFill>
            <a:blip r:embed="rId3"/>
            <a:stretch>
              <a:fillRect b="-17600"/>
            </a:stretch>
          </a:blipFill>
        </p:spPr>
        <p:txBody>
          <a:bodyPr/>
          <a:lstStyle/>
          <a:p>
            <a:endParaRPr lang="vi-VN"/>
          </a:p>
        </p:txBody>
      </p:sp>
      <p:sp>
        <p:nvSpPr>
          <p:cNvPr id="5" name="Freeform 5"/>
          <p:cNvSpPr/>
          <p:nvPr/>
        </p:nvSpPr>
        <p:spPr>
          <a:xfrm>
            <a:off x="-321669" y="6527825"/>
            <a:ext cx="13037165" cy="456301"/>
          </a:xfrm>
          <a:custGeom>
            <a:avLst/>
            <a:gdLst/>
            <a:ahLst/>
            <a:cxnLst/>
            <a:rect l="l" t="t" r="r" b="b"/>
            <a:pathLst>
              <a:path w="19555748" h="684451">
                <a:moveTo>
                  <a:pt x="0" y="0"/>
                </a:moveTo>
                <a:lnTo>
                  <a:pt x="19555748" y="0"/>
                </a:lnTo>
                <a:lnTo>
                  <a:pt x="19555748" y="684451"/>
                </a:lnTo>
                <a:lnTo>
                  <a:pt x="0" y="684451"/>
                </a:lnTo>
                <a:lnTo>
                  <a:pt x="0" y="0"/>
                </a:lnTo>
                <a:close/>
              </a:path>
            </a:pathLst>
          </a:custGeom>
          <a:blipFill>
            <a:blip r:embed="rId4"/>
            <a:stretch>
              <a:fillRect/>
            </a:stretch>
          </a:blipFill>
        </p:spPr>
        <p:txBody>
          <a:bodyPr/>
          <a:lstStyle/>
          <a:p>
            <a:endParaRPr lang="vi-VN"/>
          </a:p>
        </p:txBody>
      </p:sp>
      <p:sp>
        <p:nvSpPr>
          <p:cNvPr id="6" name="Freeform 6"/>
          <p:cNvSpPr/>
          <p:nvPr/>
        </p:nvSpPr>
        <p:spPr>
          <a:xfrm>
            <a:off x="8812427" y="3799486"/>
            <a:ext cx="3379573" cy="3058514"/>
          </a:xfrm>
          <a:custGeom>
            <a:avLst/>
            <a:gdLst/>
            <a:ahLst/>
            <a:cxnLst/>
            <a:rect l="l" t="t" r="r" b="b"/>
            <a:pathLst>
              <a:path w="5069360" h="4587771">
                <a:moveTo>
                  <a:pt x="0" y="0"/>
                </a:moveTo>
                <a:lnTo>
                  <a:pt x="5069360" y="0"/>
                </a:lnTo>
                <a:lnTo>
                  <a:pt x="5069360" y="4587771"/>
                </a:lnTo>
                <a:lnTo>
                  <a:pt x="0" y="4587771"/>
                </a:lnTo>
                <a:lnTo>
                  <a:pt x="0" y="0"/>
                </a:lnTo>
                <a:close/>
              </a:path>
            </a:pathLst>
          </a:custGeom>
          <a:blipFill>
            <a:blip r:embed="rId5"/>
            <a:stretch>
              <a:fillRect/>
            </a:stretch>
          </a:blipFill>
        </p:spPr>
        <p:txBody>
          <a:bodyPr/>
          <a:lstStyle/>
          <a:p>
            <a:endParaRPr lang="vi-VN"/>
          </a:p>
        </p:txBody>
      </p:sp>
      <p:sp>
        <p:nvSpPr>
          <p:cNvPr id="7" name="Freeform 7"/>
          <p:cNvSpPr/>
          <p:nvPr/>
        </p:nvSpPr>
        <p:spPr>
          <a:xfrm flipH="1">
            <a:off x="7601197" y="1069577"/>
            <a:ext cx="1494617" cy="1350759"/>
          </a:xfrm>
          <a:custGeom>
            <a:avLst/>
            <a:gdLst/>
            <a:ahLst/>
            <a:cxnLst/>
            <a:rect l="l" t="t" r="r" b="b"/>
            <a:pathLst>
              <a:path w="2241925" h="2026139">
                <a:moveTo>
                  <a:pt x="2241924" y="0"/>
                </a:moveTo>
                <a:lnTo>
                  <a:pt x="0" y="0"/>
                </a:lnTo>
                <a:lnTo>
                  <a:pt x="0" y="2026139"/>
                </a:lnTo>
                <a:lnTo>
                  <a:pt x="2241924" y="2026139"/>
                </a:lnTo>
                <a:lnTo>
                  <a:pt x="2241924" y="0"/>
                </a:lnTo>
                <a:close/>
              </a:path>
            </a:pathLst>
          </a:custGeom>
          <a:blipFill>
            <a:blip r:embed="rId6"/>
            <a:stretch>
              <a:fillRect/>
            </a:stretch>
          </a:blipFill>
        </p:spPr>
        <p:txBody>
          <a:bodyPr/>
          <a:lstStyle/>
          <a:p>
            <a:endParaRPr lang="vi-VN"/>
          </a:p>
        </p:txBody>
      </p:sp>
      <p:sp>
        <p:nvSpPr>
          <p:cNvPr id="8" name="Freeform 8"/>
          <p:cNvSpPr/>
          <p:nvPr/>
        </p:nvSpPr>
        <p:spPr>
          <a:xfrm>
            <a:off x="-61139" y="4005918"/>
            <a:ext cx="1493879" cy="2371237"/>
          </a:xfrm>
          <a:custGeom>
            <a:avLst/>
            <a:gdLst/>
            <a:ahLst/>
            <a:cxnLst/>
            <a:rect l="l" t="t" r="r" b="b"/>
            <a:pathLst>
              <a:path w="2240819" h="3556855">
                <a:moveTo>
                  <a:pt x="0" y="0"/>
                </a:moveTo>
                <a:lnTo>
                  <a:pt x="2240818" y="0"/>
                </a:lnTo>
                <a:lnTo>
                  <a:pt x="2240818" y="3556855"/>
                </a:lnTo>
                <a:lnTo>
                  <a:pt x="0" y="3556855"/>
                </a:lnTo>
                <a:lnTo>
                  <a:pt x="0" y="0"/>
                </a:lnTo>
                <a:close/>
              </a:path>
            </a:pathLst>
          </a:custGeom>
          <a:blipFill>
            <a:blip r:embed="rId7"/>
            <a:stretch>
              <a:fillRect/>
            </a:stretch>
          </a:blipFill>
        </p:spPr>
        <p:txBody>
          <a:bodyPr/>
          <a:lstStyle/>
          <a:p>
            <a:endParaRPr lang="vi-VN"/>
          </a:p>
        </p:txBody>
      </p:sp>
      <p:sp>
        <p:nvSpPr>
          <p:cNvPr id="9" name="Freeform 9"/>
          <p:cNvSpPr/>
          <p:nvPr/>
        </p:nvSpPr>
        <p:spPr>
          <a:xfrm>
            <a:off x="-782665" y="858272"/>
            <a:ext cx="2060859" cy="2024794"/>
          </a:xfrm>
          <a:custGeom>
            <a:avLst/>
            <a:gdLst/>
            <a:ahLst/>
            <a:cxnLst/>
            <a:rect l="l" t="t" r="r" b="b"/>
            <a:pathLst>
              <a:path w="3091288" h="3037191">
                <a:moveTo>
                  <a:pt x="0" y="0"/>
                </a:moveTo>
                <a:lnTo>
                  <a:pt x="3091288" y="0"/>
                </a:lnTo>
                <a:lnTo>
                  <a:pt x="3091288" y="3037191"/>
                </a:lnTo>
                <a:lnTo>
                  <a:pt x="0" y="3037191"/>
                </a:lnTo>
                <a:lnTo>
                  <a:pt x="0" y="0"/>
                </a:lnTo>
                <a:close/>
              </a:path>
            </a:pathLst>
          </a:custGeom>
          <a:blipFill>
            <a:blip r:embed="rId8"/>
            <a:stretch>
              <a:fillRect/>
            </a:stretch>
          </a:blipFill>
        </p:spPr>
        <p:txBody>
          <a:bodyPr/>
          <a:lstStyle/>
          <a:p>
            <a:endParaRPr lang="vi-VN"/>
          </a:p>
        </p:txBody>
      </p:sp>
      <p:sp>
        <p:nvSpPr>
          <p:cNvPr id="10" name="Freeform 10"/>
          <p:cNvSpPr/>
          <p:nvPr/>
        </p:nvSpPr>
        <p:spPr>
          <a:xfrm>
            <a:off x="-757994" y="-194818"/>
            <a:ext cx="13490127" cy="1169145"/>
          </a:xfrm>
          <a:custGeom>
            <a:avLst/>
            <a:gdLst/>
            <a:ahLst/>
            <a:cxnLst/>
            <a:rect l="l" t="t" r="r" b="b"/>
            <a:pathLst>
              <a:path w="20235191" h="1753717">
                <a:moveTo>
                  <a:pt x="0" y="0"/>
                </a:moveTo>
                <a:lnTo>
                  <a:pt x="20235191" y="0"/>
                </a:lnTo>
                <a:lnTo>
                  <a:pt x="20235191" y="1753717"/>
                </a:lnTo>
                <a:lnTo>
                  <a:pt x="0" y="1753717"/>
                </a:lnTo>
                <a:lnTo>
                  <a:pt x="0" y="0"/>
                </a:lnTo>
                <a:close/>
              </a:path>
            </a:pathLst>
          </a:custGeom>
          <a:blipFill>
            <a:blip r:embed="rId9"/>
            <a:stretch>
              <a:fillRect/>
            </a:stretch>
          </a:blipFill>
        </p:spPr>
        <p:txBody>
          <a:bodyPr/>
          <a:lstStyle/>
          <a:p>
            <a:endParaRPr lang="vi-VN"/>
          </a:p>
        </p:txBody>
      </p:sp>
      <p:sp>
        <p:nvSpPr>
          <p:cNvPr id="11" name="TextBox 11"/>
          <p:cNvSpPr txBox="1"/>
          <p:nvPr/>
        </p:nvSpPr>
        <p:spPr>
          <a:xfrm>
            <a:off x="3033332" y="1624306"/>
            <a:ext cx="4321625" cy="1154162"/>
          </a:xfrm>
          <a:prstGeom prst="rect">
            <a:avLst/>
          </a:prstGeom>
        </p:spPr>
        <p:txBody>
          <a:bodyPr wrap="square" lIns="0" tIns="0" rIns="0" bIns="0" rtlCol="0" anchor="t">
            <a:spAutoFit/>
          </a:bodyPr>
          <a:lstStyle/>
          <a:p>
            <a:pPr algn="ctr" defTabSz="609630">
              <a:lnSpc>
                <a:spcPts val="8960"/>
              </a:lnSpc>
              <a:spcBef>
                <a:spcPct val="0"/>
              </a:spcBef>
            </a:pPr>
            <a:r>
              <a:rPr lang="en-US" sz="6400" dirty="0">
                <a:solidFill>
                  <a:srgbClr val="000000"/>
                </a:solidFill>
                <a:latin typeface="Baloo"/>
                <a:ea typeface="Baloo"/>
                <a:cs typeface="Baloo"/>
                <a:sym typeface="Baloo"/>
              </a:rPr>
              <a:t>TUẦN 14</a:t>
            </a:r>
          </a:p>
        </p:txBody>
      </p:sp>
      <p:sp>
        <p:nvSpPr>
          <p:cNvPr id="12" name="TextBox 12"/>
          <p:cNvSpPr txBox="1"/>
          <p:nvPr/>
        </p:nvSpPr>
        <p:spPr>
          <a:xfrm>
            <a:off x="247764" y="2883066"/>
            <a:ext cx="9517504" cy="1090042"/>
          </a:xfrm>
          <a:prstGeom prst="rect">
            <a:avLst/>
          </a:prstGeom>
        </p:spPr>
        <p:txBody>
          <a:bodyPr wrap="square" lIns="0" tIns="0" rIns="0" bIns="0" rtlCol="0" anchor="t">
            <a:spAutoFit/>
          </a:bodyPr>
          <a:lstStyle/>
          <a:p>
            <a:pPr algn="ctr" defTabSz="609630">
              <a:lnSpc>
                <a:spcPts val="8494"/>
              </a:lnSpc>
              <a:spcBef>
                <a:spcPct val="0"/>
              </a:spcBef>
            </a:pPr>
            <a:r>
              <a:rPr lang="en-US" sz="6067" dirty="0" err="1">
                <a:solidFill>
                  <a:srgbClr val="000000"/>
                </a:solidFill>
                <a:latin typeface="Baloo"/>
                <a:ea typeface="Baloo"/>
                <a:cs typeface="Baloo"/>
                <a:sym typeface="Baloo"/>
              </a:rPr>
              <a:t>Bài</a:t>
            </a:r>
            <a:r>
              <a:rPr lang="en-US" sz="6067" dirty="0">
                <a:solidFill>
                  <a:srgbClr val="000000"/>
                </a:solidFill>
                <a:latin typeface="Baloo"/>
                <a:ea typeface="Baloo"/>
                <a:cs typeface="Baloo"/>
                <a:sym typeface="Baloo"/>
              </a:rPr>
              <a:t> </a:t>
            </a:r>
            <a:r>
              <a:rPr lang="en-US" sz="6067" dirty="0" err="1">
                <a:solidFill>
                  <a:srgbClr val="000000"/>
                </a:solidFill>
                <a:latin typeface="Baloo"/>
                <a:ea typeface="Baloo"/>
                <a:cs typeface="Baloo"/>
                <a:sym typeface="Baloo"/>
              </a:rPr>
              <a:t>đọc</a:t>
            </a:r>
            <a:r>
              <a:rPr lang="en-US" sz="6067" dirty="0">
                <a:solidFill>
                  <a:srgbClr val="000000"/>
                </a:solidFill>
                <a:latin typeface="Baloo"/>
                <a:ea typeface="Baloo"/>
                <a:cs typeface="Baloo"/>
                <a:sym typeface="Baloo"/>
              </a:rPr>
              <a:t>: MỒ CÔI XỬ KIỆN </a:t>
            </a:r>
          </a:p>
        </p:txBody>
      </p:sp>
    </p:spTree>
    <p:extLst>
      <p:ext uri="{BB962C8B-B14F-4D97-AF65-F5344CB8AC3E}">
        <p14:creationId xmlns:p14="http://schemas.microsoft.com/office/powerpoint/2010/main" val="20576042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36447" y="1850524"/>
            <a:ext cx="6887667" cy="3521675"/>
            <a:chOff x="0" y="0"/>
            <a:chExt cx="3743172" cy="1913890"/>
          </a:xfrm>
        </p:grpSpPr>
        <p:sp>
          <p:nvSpPr>
            <p:cNvPr id="3" name="Freeform 3"/>
            <p:cNvSpPr/>
            <p:nvPr/>
          </p:nvSpPr>
          <p:spPr>
            <a:xfrm>
              <a:off x="0" y="0"/>
              <a:ext cx="3743172" cy="1913890"/>
            </a:xfrm>
            <a:custGeom>
              <a:avLst/>
              <a:gdLst/>
              <a:ahLst/>
              <a:cxnLst/>
              <a:rect l="l" t="t" r="r" b="b"/>
              <a:pathLst>
                <a:path w="3743172" h="1913890">
                  <a:moveTo>
                    <a:pt x="3618712" y="1913890"/>
                  </a:moveTo>
                  <a:lnTo>
                    <a:pt x="124460" y="1913890"/>
                  </a:lnTo>
                  <a:cubicBezTo>
                    <a:pt x="55880" y="1913890"/>
                    <a:pt x="0" y="1858010"/>
                    <a:pt x="0" y="1789430"/>
                  </a:cubicBezTo>
                  <a:lnTo>
                    <a:pt x="0" y="124460"/>
                  </a:lnTo>
                  <a:cubicBezTo>
                    <a:pt x="0" y="55880"/>
                    <a:pt x="55880" y="0"/>
                    <a:pt x="124460" y="0"/>
                  </a:cubicBezTo>
                  <a:lnTo>
                    <a:pt x="3618712" y="0"/>
                  </a:lnTo>
                  <a:cubicBezTo>
                    <a:pt x="3687292" y="0"/>
                    <a:pt x="3743172" y="55880"/>
                    <a:pt x="3743172" y="124460"/>
                  </a:cubicBezTo>
                  <a:lnTo>
                    <a:pt x="3743172" y="1789430"/>
                  </a:lnTo>
                  <a:cubicBezTo>
                    <a:pt x="3743172" y="1858010"/>
                    <a:pt x="3687292" y="1913890"/>
                    <a:pt x="3618712" y="1913890"/>
                  </a:cubicBezTo>
                  <a:close/>
                </a:path>
              </a:pathLst>
            </a:custGeom>
            <a:solidFill>
              <a:srgbClr val="BA7FF6">
                <a:alpha val="40000"/>
              </a:srgbClr>
            </a:solidFill>
          </p:spPr>
          <p:txBody>
            <a:bodyPr/>
            <a:lstStyle/>
            <a:p>
              <a:endParaRPr lang="vi-VN"/>
            </a:p>
          </p:txBody>
        </p:sp>
      </p:grpSp>
      <p:grpSp>
        <p:nvGrpSpPr>
          <p:cNvPr id="4" name="Group 4"/>
          <p:cNvGrpSpPr/>
          <p:nvPr/>
        </p:nvGrpSpPr>
        <p:grpSpPr>
          <a:xfrm>
            <a:off x="470810" y="1760750"/>
            <a:ext cx="6887667" cy="3521675"/>
            <a:chOff x="0" y="0"/>
            <a:chExt cx="3743172" cy="1913890"/>
          </a:xfrm>
        </p:grpSpPr>
        <p:sp>
          <p:nvSpPr>
            <p:cNvPr id="5" name="Freeform 5"/>
            <p:cNvSpPr/>
            <p:nvPr/>
          </p:nvSpPr>
          <p:spPr>
            <a:xfrm>
              <a:off x="0" y="0"/>
              <a:ext cx="3743172" cy="1913890"/>
            </a:xfrm>
            <a:custGeom>
              <a:avLst/>
              <a:gdLst/>
              <a:ahLst/>
              <a:cxnLst/>
              <a:rect l="l" t="t" r="r" b="b"/>
              <a:pathLst>
                <a:path w="3743172" h="1913890">
                  <a:moveTo>
                    <a:pt x="3618712" y="1913890"/>
                  </a:moveTo>
                  <a:lnTo>
                    <a:pt x="124460" y="1913890"/>
                  </a:lnTo>
                  <a:cubicBezTo>
                    <a:pt x="55880" y="1913890"/>
                    <a:pt x="0" y="1858010"/>
                    <a:pt x="0" y="1789430"/>
                  </a:cubicBezTo>
                  <a:lnTo>
                    <a:pt x="0" y="124460"/>
                  </a:lnTo>
                  <a:cubicBezTo>
                    <a:pt x="0" y="55880"/>
                    <a:pt x="55880" y="0"/>
                    <a:pt x="124460" y="0"/>
                  </a:cubicBezTo>
                  <a:lnTo>
                    <a:pt x="3618712" y="0"/>
                  </a:lnTo>
                  <a:cubicBezTo>
                    <a:pt x="3687292" y="0"/>
                    <a:pt x="3743172" y="55880"/>
                    <a:pt x="3743172" y="124460"/>
                  </a:cubicBezTo>
                  <a:lnTo>
                    <a:pt x="3743172" y="1789430"/>
                  </a:lnTo>
                  <a:cubicBezTo>
                    <a:pt x="3743172" y="1858010"/>
                    <a:pt x="3687292" y="1913890"/>
                    <a:pt x="3618712" y="1913890"/>
                  </a:cubicBezTo>
                  <a:close/>
                </a:path>
              </a:pathLst>
            </a:custGeom>
            <a:solidFill>
              <a:srgbClr val="CEC1FB"/>
            </a:solidFill>
          </p:spPr>
          <p:txBody>
            <a:bodyPr/>
            <a:lstStyle/>
            <a:p>
              <a:endParaRPr lang="vi-VN"/>
            </a:p>
          </p:txBody>
        </p:sp>
      </p:grpSp>
      <p:sp>
        <p:nvSpPr>
          <p:cNvPr id="6" name="TextBox 6"/>
          <p:cNvSpPr txBox="1"/>
          <p:nvPr/>
        </p:nvSpPr>
        <p:spPr>
          <a:xfrm>
            <a:off x="826882" y="2798561"/>
            <a:ext cx="6241162" cy="1615827"/>
          </a:xfrm>
          <a:prstGeom prst="rect">
            <a:avLst/>
          </a:prstGeom>
        </p:spPr>
        <p:txBody>
          <a:bodyPr lIns="0" tIns="0" rIns="0" bIns="0" rtlCol="0" anchor="t">
            <a:spAutoFit/>
          </a:bodyPr>
          <a:lstStyle/>
          <a:p>
            <a:pPr algn="just">
              <a:lnSpc>
                <a:spcPts val="4200"/>
              </a:lnSpc>
            </a:pPr>
            <a:r>
              <a:rPr lang="en-US" sz="3000" b="1" dirty="0" err="1">
                <a:solidFill>
                  <a:srgbClr val="121212"/>
                </a:solidFill>
                <a:latin typeface="Baloo"/>
                <a:ea typeface="Baloo"/>
                <a:cs typeface="Baloo"/>
                <a:sym typeface="Baloo"/>
              </a:rPr>
              <a:t>Đoạn</a:t>
            </a:r>
            <a:r>
              <a:rPr lang="en-US" sz="3000" b="1" dirty="0">
                <a:solidFill>
                  <a:srgbClr val="121212"/>
                </a:solidFill>
                <a:latin typeface="Baloo"/>
                <a:ea typeface="Baloo"/>
                <a:cs typeface="Baloo"/>
                <a:sym typeface="Baloo"/>
              </a:rPr>
              <a:t> 3: </a:t>
            </a:r>
            <a:r>
              <a:rPr lang="en-US" sz="3000" dirty="0" err="1">
                <a:solidFill>
                  <a:srgbClr val="121212"/>
                </a:solidFill>
                <a:latin typeface="Baloo"/>
                <a:ea typeface="Baloo"/>
                <a:cs typeface="Baloo"/>
                <a:sym typeface="Baloo"/>
              </a:rPr>
              <a:t>Các</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câu</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kể</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đọc</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với</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giọng</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kể</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chuyện</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khoan</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thai</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dõng</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dạc</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Lời</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của</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Mồ</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Côi</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đọc</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rõ</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ràng</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rành</a:t>
            </a:r>
            <a:r>
              <a:rPr lang="en-US" sz="3000" dirty="0">
                <a:solidFill>
                  <a:srgbClr val="121212"/>
                </a:solidFill>
                <a:latin typeface="Baloo"/>
                <a:ea typeface="Baloo"/>
                <a:cs typeface="Baloo"/>
                <a:sym typeface="Baloo"/>
              </a:rPr>
              <a:t> </a:t>
            </a:r>
            <a:r>
              <a:rPr lang="en-US" sz="3000" dirty="0" err="1">
                <a:solidFill>
                  <a:srgbClr val="121212"/>
                </a:solidFill>
                <a:latin typeface="Baloo"/>
                <a:ea typeface="Baloo"/>
                <a:cs typeface="Baloo"/>
                <a:sym typeface="Baloo"/>
              </a:rPr>
              <a:t>mạch</a:t>
            </a:r>
            <a:r>
              <a:rPr lang="en-US" sz="3000" dirty="0">
                <a:solidFill>
                  <a:srgbClr val="121212"/>
                </a:solidFill>
                <a:latin typeface="Baloo"/>
                <a:ea typeface="Baloo"/>
                <a:cs typeface="Baloo"/>
                <a:sym typeface="Baloo"/>
              </a:rPr>
              <a:t>.</a:t>
            </a:r>
          </a:p>
        </p:txBody>
      </p:sp>
      <p:sp>
        <p:nvSpPr>
          <p:cNvPr id="7" name="Freeform 7"/>
          <p:cNvSpPr/>
          <p:nvPr/>
        </p:nvSpPr>
        <p:spPr>
          <a:xfrm>
            <a:off x="-1112111" y="6056476"/>
            <a:ext cx="14728032" cy="926639"/>
          </a:xfrm>
          <a:custGeom>
            <a:avLst/>
            <a:gdLst/>
            <a:ahLst/>
            <a:cxnLst/>
            <a:rect l="l" t="t" r="r" b="b"/>
            <a:pathLst>
              <a:path w="22092048" h="1389958">
                <a:moveTo>
                  <a:pt x="0" y="0"/>
                </a:moveTo>
                <a:lnTo>
                  <a:pt x="22092048" y="0"/>
                </a:lnTo>
                <a:lnTo>
                  <a:pt x="22092048" y="1389958"/>
                </a:lnTo>
                <a:lnTo>
                  <a:pt x="0" y="1389958"/>
                </a:lnTo>
                <a:lnTo>
                  <a:pt x="0" y="0"/>
                </a:lnTo>
                <a:close/>
              </a:path>
            </a:pathLst>
          </a:custGeom>
          <a:blipFill>
            <a:blip r:embed="rId2"/>
            <a:stretch>
              <a:fillRect/>
            </a:stretch>
          </a:blipFill>
        </p:spPr>
        <p:txBody>
          <a:bodyPr/>
          <a:lstStyle/>
          <a:p>
            <a:endParaRPr lang="vi-VN"/>
          </a:p>
        </p:txBody>
      </p:sp>
      <p:sp>
        <p:nvSpPr>
          <p:cNvPr id="8" name="Freeform 8"/>
          <p:cNvSpPr/>
          <p:nvPr/>
        </p:nvSpPr>
        <p:spPr>
          <a:xfrm>
            <a:off x="7639104" y="1322581"/>
            <a:ext cx="3344445" cy="5829097"/>
          </a:xfrm>
          <a:custGeom>
            <a:avLst/>
            <a:gdLst/>
            <a:ahLst/>
            <a:cxnLst/>
            <a:rect l="l" t="t" r="r" b="b"/>
            <a:pathLst>
              <a:path w="5016667" h="8743646">
                <a:moveTo>
                  <a:pt x="0" y="0"/>
                </a:moveTo>
                <a:lnTo>
                  <a:pt x="5016667" y="0"/>
                </a:lnTo>
                <a:lnTo>
                  <a:pt x="5016667" y="8743647"/>
                </a:lnTo>
                <a:lnTo>
                  <a:pt x="0" y="8743647"/>
                </a:lnTo>
                <a:lnTo>
                  <a:pt x="0" y="0"/>
                </a:lnTo>
                <a:close/>
              </a:path>
            </a:pathLst>
          </a:custGeom>
          <a:blipFill>
            <a:blip r:embed="rId3"/>
            <a:stretch>
              <a:fillRect/>
            </a:stretch>
          </a:blipFill>
        </p:spPr>
        <p:txBody>
          <a:bodyPr/>
          <a:lstStyle/>
          <a:p>
            <a:endParaRPr lang="vi-VN"/>
          </a:p>
        </p:txBody>
      </p:sp>
      <p:grpSp>
        <p:nvGrpSpPr>
          <p:cNvPr id="9" name="Group 9"/>
          <p:cNvGrpSpPr/>
          <p:nvPr/>
        </p:nvGrpSpPr>
        <p:grpSpPr>
          <a:xfrm>
            <a:off x="1111638" y="494314"/>
            <a:ext cx="5671650" cy="742548"/>
            <a:chOff x="0" y="0"/>
            <a:chExt cx="3048887" cy="399169"/>
          </a:xfrm>
        </p:grpSpPr>
        <p:sp>
          <p:nvSpPr>
            <p:cNvPr id="10" name="Freeform 10"/>
            <p:cNvSpPr/>
            <p:nvPr/>
          </p:nvSpPr>
          <p:spPr>
            <a:xfrm>
              <a:off x="0" y="0"/>
              <a:ext cx="3048887" cy="399169"/>
            </a:xfrm>
            <a:custGeom>
              <a:avLst/>
              <a:gdLst/>
              <a:ahLst/>
              <a:cxnLst/>
              <a:rect l="l" t="t" r="r" b="b"/>
              <a:pathLst>
                <a:path w="3048887" h="399169">
                  <a:moveTo>
                    <a:pt x="33671" y="0"/>
                  </a:moveTo>
                  <a:lnTo>
                    <a:pt x="3015216" y="0"/>
                  </a:lnTo>
                  <a:cubicBezTo>
                    <a:pt x="3024146" y="0"/>
                    <a:pt x="3032710" y="3547"/>
                    <a:pt x="3039025" y="9862"/>
                  </a:cubicBezTo>
                  <a:cubicBezTo>
                    <a:pt x="3045339" y="16176"/>
                    <a:pt x="3048887" y="24741"/>
                    <a:pt x="3048887" y="33671"/>
                  </a:cubicBezTo>
                  <a:lnTo>
                    <a:pt x="3048887" y="365498"/>
                  </a:lnTo>
                  <a:cubicBezTo>
                    <a:pt x="3048887" y="374428"/>
                    <a:pt x="3045339" y="382992"/>
                    <a:pt x="3039025" y="389307"/>
                  </a:cubicBezTo>
                  <a:cubicBezTo>
                    <a:pt x="3032710" y="395621"/>
                    <a:pt x="3024146" y="399169"/>
                    <a:pt x="3015216" y="399169"/>
                  </a:cubicBezTo>
                  <a:lnTo>
                    <a:pt x="33671" y="399169"/>
                  </a:lnTo>
                  <a:cubicBezTo>
                    <a:pt x="24741" y="399169"/>
                    <a:pt x="16176" y="395621"/>
                    <a:pt x="9862" y="389307"/>
                  </a:cubicBezTo>
                  <a:cubicBezTo>
                    <a:pt x="3547" y="382992"/>
                    <a:pt x="0" y="374428"/>
                    <a:pt x="0" y="365498"/>
                  </a:cubicBezTo>
                  <a:lnTo>
                    <a:pt x="0" y="33671"/>
                  </a:lnTo>
                  <a:cubicBezTo>
                    <a:pt x="0" y="24741"/>
                    <a:pt x="3547" y="16176"/>
                    <a:pt x="9862" y="9862"/>
                  </a:cubicBezTo>
                  <a:cubicBezTo>
                    <a:pt x="16176" y="3547"/>
                    <a:pt x="24741" y="0"/>
                    <a:pt x="33671" y="0"/>
                  </a:cubicBezTo>
                  <a:close/>
                </a:path>
              </a:pathLst>
            </a:custGeom>
            <a:solidFill>
              <a:srgbClr val="FFBD59"/>
            </a:solidFill>
          </p:spPr>
          <p:txBody>
            <a:bodyPr/>
            <a:lstStyle/>
            <a:p>
              <a:endParaRPr lang="vi-VN"/>
            </a:p>
          </p:txBody>
        </p:sp>
        <p:sp>
          <p:nvSpPr>
            <p:cNvPr id="11" name="TextBox 11"/>
            <p:cNvSpPr txBox="1"/>
            <p:nvPr/>
          </p:nvSpPr>
          <p:spPr>
            <a:xfrm>
              <a:off x="0" y="-28575"/>
              <a:ext cx="3048887" cy="427744"/>
            </a:xfrm>
            <a:prstGeom prst="rect">
              <a:avLst/>
            </a:prstGeom>
          </p:spPr>
          <p:txBody>
            <a:bodyPr lIns="33867" tIns="33867" rIns="33867" bIns="33867" rtlCol="0" anchor="ctr"/>
            <a:lstStyle/>
            <a:p>
              <a:pPr algn="ctr">
                <a:lnSpc>
                  <a:spcPts val="1307"/>
                </a:lnSpc>
                <a:spcBef>
                  <a:spcPct val="0"/>
                </a:spcBef>
              </a:pPr>
              <a:endParaRPr sz="1200"/>
            </a:p>
          </p:txBody>
        </p:sp>
      </p:grpSp>
      <p:grpSp>
        <p:nvGrpSpPr>
          <p:cNvPr id="12" name="Group 12"/>
          <p:cNvGrpSpPr/>
          <p:nvPr/>
        </p:nvGrpSpPr>
        <p:grpSpPr>
          <a:xfrm>
            <a:off x="1385166" y="732898"/>
            <a:ext cx="265381" cy="26538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vi-VN"/>
            </a:p>
          </p:txBody>
        </p:sp>
        <p:sp>
          <p:nvSpPr>
            <p:cNvPr id="14" name="TextBox 14"/>
            <p:cNvSpPr txBox="1"/>
            <p:nvPr/>
          </p:nvSpPr>
          <p:spPr>
            <a:xfrm>
              <a:off x="76200" y="47625"/>
              <a:ext cx="660400" cy="688975"/>
            </a:xfrm>
            <a:prstGeom prst="rect">
              <a:avLst/>
            </a:prstGeom>
          </p:spPr>
          <p:txBody>
            <a:bodyPr lIns="33867" tIns="33867" rIns="33867" bIns="33867" rtlCol="0" anchor="ctr"/>
            <a:lstStyle/>
            <a:p>
              <a:pPr algn="ctr">
                <a:lnSpc>
                  <a:spcPts val="1307"/>
                </a:lnSpc>
              </a:pPr>
              <a:endParaRPr sz="1200"/>
            </a:p>
          </p:txBody>
        </p:sp>
      </p:grpSp>
      <p:grpSp>
        <p:nvGrpSpPr>
          <p:cNvPr id="15" name="Group 15"/>
          <p:cNvGrpSpPr/>
          <p:nvPr/>
        </p:nvGrpSpPr>
        <p:grpSpPr>
          <a:xfrm>
            <a:off x="6245234" y="732898"/>
            <a:ext cx="265381" cy="265381"/>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vi-VN"/>
            </a:p>
          </p:txBody>
        </p:sp>
        <p:sp>
          <p:nvSpPr>
            <p:cNvPr id="17" name="TextBox 17"/>
            <p:cNvSpPr txBox="1"/>
            <p:nvPr/>
          </p:nvSpPr>
          <p:spPr>
            <a:xfrm>
              <a:off x="76200" y="47625"/>
              <a:ext cx="660400" cy="688975"/>
            </a:xfrm>
            <a:prstGeom prst="rect">
              <a:avLst/>
            </a:prstGeom>
          </p:spPr>
          <p:txBody>
            <a:bodyPr lIns="33867" tIns="33867" rIns="33867" bIns="33867" rtlCol="0" anchor="ctr"/>
            <a:lstStyle/>
            <a:p>
              <a:pPr algn="ctr">
                <a:lnSpc>
                  <a:spcPts val="1307"/>
                </a:lnSpc>
              </a:pPr>
              <a:endParaRPr sz="1200"/>
            </a:p>
          </p:txBody>
        </p:sp>
      </p:grpSp>
      <p:sp>
        <p:nvSpPr>
          <p:cNvPr id="18" name="TextBox 18"/>
          <p:cNvSpPr txBox="1"/>
          <p:nvPr/>
        </p:nvSpPr>
        <p:spPr>
          <a:xfrm>
            <a:off x="1954491" y="403965"/>
            <a:ext cx="3985943" cy="961802"/>
          </a:xfrm>
          <a:prstGeom prst="rect">
            <a:avLst/>
          </a:prstGeom>
        </p:spPr>
        <p:txBody>
          <a:bodyPr lIns="0" tIns="0" rIns="0" bIns="0" rtlCol="0" anchor="t">
            <a:spAutoFit/>
          </a:bodyPr>
          <a:lstStyle/>
          <a:p>
            <a:pPr algn="ctr">
              <a:lnSpc>
                <a:spcPts val="7468"/>
              </a:lnSpc>
              <a:spcBef>
                <a:spcPct val="0"/>
              </a:spcBef>
            </a:pPr>
            <a:r>
              <a:rPr lang="en-US" sz="5334">
                <a:solidFill>
                  <a:srgbClr val="000000"/>
                </a:solidFill>
                <a:latin typeface="Baloo"/>
                <a:ea typeface="Baloo"/>
                <a:cs typeface="Baloo"/>
                <a:sym typeface="Baloo"/>
              </a:rPr>
              <a:t>Giọng đọc</a:t>
            </a:r>
          </a:p>
        </p:txBody>
      </p:sp>
    </p:spTree>
    <p:extLst>
      <p:ext uri="{BB962C8B-B14F-4D97-AF65-F5344CB8AC3E}">
        <p14:creationId xmlns:p14="http://schemas.microsoft.com/office/powerpoint/2010/main" val="3289363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02353" y="5384246"/>
            <a:ext cx="14728032" cy="787954"/>
          </a:xfrm>
          <a:custGeom>
            <a:avLst/>
            <a:gdLst/>
            <a:ahLst/>
            <a:cxnLst/>
            <a:rect l="l" t="t" r="r" b="b"/>
            <a:pathLst>
              <a:path w="22092048" h="1181931">
                <a:moveTo>
                  <a:pt x="0" y="0"/>
                </a:moveTo>
                <a:lnTo>
                  <a:pt x="22092048" y="0"/>
                </a:lnTo>
                <a:lnTo>
                  <a:pt x="22092048" y="1181931"/>
                </a:lnTo>
                <a:lnTo>
                  <a:pt x="0" y="1181931"/>
                </a:lnTo>
                <a:lnTo>
                  <a:pt x="0" y="0"/>
                </a:lnTo>
                <a:close/>
              </a:path>
            </a:pathLst>
          </a:custGeom>
          <a:blipFill>
            <a:blip r:embed="rId2"/>
            <a:stretch>
              <a:fillRect b="-17600"/>
            </a:stretch>
          </a:blipFill>
        </p:spPr>
        <p:txBody>
          <a:bodyPr/>
          <a:lstStyle/>
          <a:p>
            <a:endParaRPr lang="vi-VN"/>
          </a:p>
        </p:txBody>
      </p:sp>
      <p:sp>
        <p:nvSpPr>
          <p:cNvPr id="3" name="Freeform 3"/>
          <p:cNvSpPr/>
          <p:nvPr/>
        </p:nvSpPr>
        <p:spPr>
          <a:xfrm>
            <a:off x="-1502353" y="6033515"/>
            <a:ext cx="14728032" cy="926639"/>
          </a:xfrm>
          <a:custGeom>
            <a:avLst/>
            <a:gdLst/>
            <a:ahLst/>
            <a:cxnLst/>
            <a:rect l="l" t="t" r="r" b="b"/>
            <a:pathLst>
              <a:path w="22092048" h="1389958">
                <a:moveTo>
                  <a:pt x="0" y="0"/>
                </a:moveTo>
                <a:lnTo>
                  <a:pt x="22092048" y="0"/>
                </a:lnTo>
                <a:lnTo>
                  <a:pt x="22092048" y="1389958"/>
                </a:lnTo>
                <a:lnTo>
                  <a:pt x="0" y="1389958"/>
                </a:lnTo>
                <a:lnTo>
                  <a:pt x="0" y="0"/>
                </a:lnTo>
                <a:close/>
              </a:path>
            </a:pathLst>
          </a:custGeom>
          <a:blipFill>
            <a:blip r:embed="rId2"/>
            <a:stretch>
              <a:fillRect/>
            </a:stretch>
          </a:blipFill>
        </p:spPr>
        <p:txBody>
          <a:bodyPr/>
          <a:lstStyle/>
          <a:p>
            <a:endParaRPr lang="vi-VN"/>
          </a:p>
        </p:txBody>
      </p:sp>
      <p:sp>
        <p:nvSpPr>
          <p:cNvPr id="4" name="Freeform 4"/>
          <p:cNvSpPr/>
          <p:nvPr/>
        </p:nvSpPr>
        <p:spPr>
          <a:xfrm>
            <a:off x="-321669" y="6527825"/>
            <a:ext cx="13037165" cy="456301"/>
          </a:xfrm>
          <a:custGeom>
            <a:avLst/>
            <a:gdLst/>
            <a:ahLst/>
            <a:cxnLst/>
            <a:rect l="l" t="t" r="r" b="b"/>
            <a:pathLst>
              <a:path w="19555748" h="684451">
                <a:moveTo>
                  <a:pt x="0" y="0"/>
                </a:moveTo>
                <a:lnTo>
                  <a:pt x="19555748" y="0"/>
                </a:lnTo>
                <a:lnTo>
                  <a:pt x="19555748" y="684451"/>
                </a:lnTo>
                <a:lnTo>
                  <a:pt x="0" y="684451"/>
                </a:lnTo>
                <a:lnTo>
                  <a:pt x="0" y="0"/>
                </a:lnTo>
                <a:close/>
              </a:path>
            </a:pathLst>
          </a:custGeom>
          <a:blipFill>
            <a:blip r:embed="rId3"/>
            <a:stretch>
              <a:fillRect/>
            </a:stretch>
          </a:blipFill>
        </p:spPr>
        <p:txBody>
          <a:bodyPr/>
          <a:lstStyle/>
          <a:p>
            <a:endParaRPr lang="vi-VN"/>
          </a:p>
        </p:txBody>
      </p:sp>
      <p:sp>
        <p:nvSpPr>
          <p:cNvPr id="5" name="Freeform 5"/>
          <p:cNvSpPr/>
          <p:nvPr/>
        </p:nvSpPr>
        <p:spPr>
          <a:xfrm>
            <a:off x="2729818" y="1151035"/>
            <a:ext cx="6934193" cy="4056503"/>
          </a:xfrm>
          <a:custGeom>
            <a:avLst/>
            <a:gdLst/>
            <a:ahLst/>
            <a:cxnLst/>
            <a:rect l="l" t="t" r="r" b="b"/>
            <a:pathLst>
              <a:path w="10401289" h="6084754">
                <a:moveTo>
                  <a:pt x="0" y="0"/>
                </a:moveTo>
                <a:lnTo>
                  <a:pt x="10401289" y="0"/>
                </a:lnTo>
                <a:lnTo>
                  <a:pt x="10401289" y="6084754"/>
                </a:lnTo>
                <a:lnTo>
                  <a:pt x="0" y="60847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6" name="TextBox 6"/>
          <p:cNvSpPr txBox="1"/>
          <p:nvPr/>
        </p:nvSpPr>
        <p:spPr>
          <a:xfrm>
            <a:off x="3216880" y="2571592"/>
            <a:ext cx="5960067" cy="1154162"/>
          </a:xfrm>
          <a:prstGeom prst="rect">
            <a:avLst/>
          </a:prstGeom>
        </p:spPr>
        <p:txBody>
          <a:bodyPr lIns="0" tIns="0" rIns="0" bIns="0" rtlCol="0" anchor="t">
            <a:spAutoFit/>
          </a:bodyPr>
          <a:lstStyle/>
          <a:p>
            <a:pPr algn="ctr">
              <a:lnSpc>
                <a:spcPts val="8960"/>
              </a:lnSpc>
              <a:spcBef>
                <a:spcPct val="0"/>
              </a:spcBef>
            </a:pPr>
            <a:r>
              <a:rPr lang="en-US" sz="6400">
                <a:solidFill>
                  <a:srgbClr val="FFFFFF"/>
                </a:solidFill>
                <a:latin typeface="Baloo"/>
                <a:ea typeface="Baloo"/>
                <a:cs typeface="Baloo"/>
                <a:sym typeface="Baloo"/>
              </a:rPr>
              <a:t>Đọc hiểu</a:t>
            </a:r>
          </a:p>
        </p:txBody>
      </p:sp>
      <p:sp>
        <p:nvSpPr>
          <p:cNvPr id="7" name="Freeform 7"/>
          <p:cNvSpPr/>
          <p:nvPr/>
        </p:nvSpPr>
        <p:spPr>
          <a:xfrm>
            <a:off x="-757994" y="-194818"/>
            <a:ext cx="13490127" cy="1169145"/>
          </a:xfrm>
          <a:custGeom>
            <a:avLst/>
            <a:gdLst/>
            <a:ahLst/>
            <a:cxnLst/>
            <a:rect l="l" t="t" r="r" b="b"/>
            <a:pathLst>
              <a:path w="20235191" h="1753717">
                <a:moveTo>
                  <a:pt x="0" y="0"/>
                </a:moveTo>
                <a:lnTo>
                  <a:pt x="20235191" y="0"/>
                </a:lnTo>
                <a:lnTo>
                  <a:pt x="20235191" y="1753717"/>
                </a:lnTo>
                <a:lnTo>
                  <a:pt x="0" y="1753717"/>
                </a:lnTo>
                <a:lnTo>
                  <a:pt x="0" y="0"/>
                </a:lnTo>
                <a:close/>
              </a:path>
            </a:pathLst>
          </a:custGeom>
          <a:blipFill>
            <a:blip r:embed="rId6"/>
            <a:stretch>
              <a:fillRect/>
            </a:stretch>
          </a:blipFill>
        </p:spPr>
        <p:txBody>
          <a:bodyPr/>
          <a:lstStyle/>
          <a:p>
            <a:endParaRPr lang="vi-VN"/>
          </a:p>
        </p:txBody>
      </p:sp>
      <p:sp>
        <p:nvSpPr>
          <p:cNvPr id="8" name="Freeform 8"/>
          <p:cNvSpPr/>
          <p:nvPr/>
        </p:nvSpPr>
        <p:spPr>
          <a:xfrm flipH="1">
            <a:off x="217261" y="1151035"/>
            <a:ext cx="1503536" cy="1392651"/>
          </a:xfrm>
          <a:custGeom>
            <a:avLst/>
            <a:gdLst/>
            <a:ahLst/>
            <a:cxnLst/>
            <a:rect l="l" t="t" r="r" b="b"/>
            <a:pathLst>
              <a:path w="2255304" h="2088976">
                <a:moveTo>
                  <a:pt x="2255304" y="0"/>
                </a:moveTo>
                <a:lnTo>
                  <a:pt x="0" y="0"/>
                </a:lnTo>
                <a:lnTo>
                  <a:pt x="0" y="2088976"/>
                </a:lnTo>
                <a:lnTo>
                  <a:pt x="2255304" y="2088976"/>
                </a:lnTo>
                <a:lnTo>
                  <a:pt x="2255304" y="0"/>
                </a:lnTo>
                <a:close/>
              </a:path>
            </a:pathLst>
          </a:custGeom>
          <a:blipFill>
            <a:blip r:embed="rId7"/>
            <a:stretch>
              <a:fillRect/>
            </a:stretch>
          </a:blipFill>
        </p:spPr>
        <p:txBody>
          <a:bodyPr/>
          <a:lstStyle/>
          <a:p>
            <a:endParaRPr lang="vi-VN"/>
          </a:p>
        </p:txBody>
      </p:sp>
    </p:spTree>
    <p:extLst>
      <p:ext uri="{BB962C8B-B14F-4D97-AF65-F5344CB8AC3E}">
        <p14:creationId xmlns:p14="http://schemas.microsoft.com/office/powerpoint/2010/main" val="23156819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12111" y="6056476"/>
            <a:ext cx="14728032" cy="926639"/>
          </a:xfrm>
          <a:custGeom>
            <a:avLst/>
            <a:gdLst/>
            <a:ahLst/>
            <a:cxnLst/>
            <a:rect l="l" t="t" r="r" b="b"/>
            <a:pathLst>
              <a:path w="22092048" h="1389958">
                <a:moveTo>
                  <a:pt x="0" y="0"/>
                </a:moveTo>
                <a:lnTo>
                  <a:pt x="22092048" y="0"/>
                </a:lnTo>
                <a:lnTo>
                  <a:pt x="22092048" y="1389958"/>
                </a:lnTo>
                <a:lnTo>
                  <a:pt x="0" y="1389958"/>
                </a:lnTo>
                <a:lnTo>
                  <a:pt x="0" y="0"/>
                </a:lnTo>
                <a:close/>
              </a:path>
            </a:pathLst>
          </a:custGeom>
          <a:blipFill>
            <a:blip r:embed="rId2"/>
            <a:stretch>
              <a:fillRect/>
            </a:stretch>
          </a:blipFill>
        </p:spPr>
        <p:txBody>
          <a:bodyPr/>
          <a:lstStyle/>
          <a:p>
            <a:endParaRPr lang="vi-VN"/>
          </a:p>
        </p:txBody>
      </p:sp>
      <p:sp>
        <p:nvSpPr>
          <p:cNvPr id="3" name="Freeform 3"/>
          <p:cNvSpPr/>
          <p:nvPr/>
        </p:nvSpPr>
        <p:spPr>
          <a:xfrm>
            <a:off x="7348542" y="3486333"/>
            <a:ext cx="5281985" cy="3371667"/>
          </a:xfrm>
          <a:custGeom>
            <a:avLst/>
            <a:gdLst/>
            <a:ahLst/>
            <a:cxnLst/>
            <a:rect l="l" t="t" r="r" b="b"/>
            <a:pathLst>
              <a:path w="7922977" h="5057500">
                <a:moveTo>
                  <a:pt x="0" y="0"/>
                </a:moveTo>
                <a:lnTo>
                  <a:pt x="7922976" y="0"/>
                </a:lnTo>
                <a:lnTo>
                  <a:pt x="7922976" y="5057500"/>
                </a:lnTo>
                <a:lnTo>
                  <a:pt x="0" y="5057500"/>
                </a:lnTo>
                <a:lnTo>
                  <a:pt x="0" y="0"/>
                </a:lnTo>
                <a:close/>
              </a:path>
            </a:pathLst>
          </a:custGeom>
          <a:blipFill>
            <a:blip r:embed="rId3"/>
            <a:stretch>
              <a:fillRect/>
            </a:stretch>
          </a:blipFill>
        </p:spPr>
        <p:txBody>
          <a:bodyPr/>
          <a:lstStyle/>
          <a:p>
            <a:endParaRPr lang="vi-VN"/>
          </a:p>
        </p:txBody>
      </p:sp>
      <p:grpSp>
        <p:nvGrpSpPr>
          <p:cNvPr id="4" name="Group 4"/>
          <p:cNvGrpSpPr/>
          <p:nvPr/>
        </p:nvGrpSpPr>
        <p:grpSpPr>
          <a:xfrm>
            <a:off x="685800" y="1215055"/>
            <a:ext cx="6532269" cy="3841003"/>
            <a:chOff x="0" y="0"/>
            <a:chExt cx="13064539" cy="7682007"/>
          </a:xfrm>
        </p:grpSpPr>
        <p:grpSp>
          <p:nvGrpSpPr>
            <p:cNvPr id="5" name="Group 5"/>
            <p:cNvGrpSpPr/>
            <p:nvPr/>
          </p:nvGrpSpPr>
          <p:grpSpPr>
            <a:xfrm>
              <a:off x="0" y="0"/>
              <a:ext cx="13064539" cy="7682007"/>
              <a:chOff x="0" y="0"/>
              <a:chExt cx="3511527" cy="2064793"/>
            </a:xfrm>
          </p:grpSpPr>
          <p:sp>
            <p:nvSpPr>
              <p:cNvPr id="6" name="Freeform 6"/>
              <p:cNvSpPr/>
              <p:nvPr/>
            </p:nvSpPr>
            <p:spPr>
              <a:xfrm>
                <a:off x="0" y="0"/>
                <a:ext cx="3511527" cy="2064794"/>
              </a:xfrm>
              <a:custGeom>
                <a:avLst/>
                <a:gdLst/>
                <a:ahLst/>
                <a:cxnLst/>
                <a:rect l="l" t="t" r="r" b="b"/>
                <a:pathLst>
                  <a:path w="3511527" h="2064794">
                    <a:moveTo>
                      <a:pt x="29234" y="0"/>
                    </a:moveTo>
                    <a:lnTo>
                      <a:pt x="3482292" y="0"/>
                    </a:lnTo>
                    <a:cubicBezTo>
                      <a:pt x="3490046" y="0"/>
                      <a:pt x="3497481" y="3080"/>
                      <a:pt x="3502964" y="8563"/>
                    </a:cubicBezTo>
                    <a:cubicBezTo>
                      <a:pt x="3508447" y="14045"/>
                      <a:pt x="3511527" y="21481"/>
                      <a:pt x="3511527" y="29234"/>
                    </a:cubicBezTo>
                    <a:lnTo>
                      <a:pt x="3511527" y="2035559"/>
                    </a:lnTo>
                    <a:cubicBezTo>
                      <a:pt x="3511527" y="2043312"/>
                      <a:pt x="3508447" y="2050748"/>
                      <a:pt x="3502964" y="2056231"/>
                    </a:cubicBezTo>
                    <a:cubicBezTo>
                      <a:pt x="3497481" y="2061713"/>
                      <a:pt x="3490046" y="2064794"/>
                      <a:pt x="3482292" y="2064794"/>
                    </a:cubicBezTo>
                    <a:lnTo>
                      <a:pt x="29234" y="2064794"/>
                    </a:lnTo>
                    <a:cubicBezTo>
                      <a:pt x="21481" y="2064794"/>
                      <a:pt x="14045" y="2061713"/>
                      <a:pt x="8563" y="2056231"/>
                    </a:cubicBezTo>
                    <a:cubicBezTo>
                      <a:pt x="3080" y="2050748"/>
                      <a:pt x="0" y="2043312"/>
                      <a:pt x="0" y="2035559"/>
                    </a:cubicBezTo>
                    <a:lnTo>
                      <a:pt x="0" y="29234"/>
                    </a:lnTo>
                    <a:cubicBezTo>
                      <a:pt x="0" y="21481"/>
                      <a:pt x="3080" y="14045"/>
                      <a:pt x="8563" y="8563"/>
                    </a:cubicBezTo>
                    <a:cubicBezTo>
                      <a:pt x="14045" y="3080"/>
                      <a:pt x="21481" y="0"/>
                      <a:pt x="29234" y="0"/>
                    </a:cubicBezTo>
                    <a:close/>
                  </a:path>
                </a:pathLst>
              </a:custGeom>
              <a:solidFill>
                <a:srgbClr val="F29A36"/>
              </a:solidFill>
            </p:spPr>
            <p:txBody>
              <a:bodyPr/>
              <a:lstStyle/>
              <a:p>
                <a:endParaRPr lang="vi-VN"/>
              </a:p>
            </p:txBody>
          </p:sp>
          <p:sp>
            <p:nvSpPr>
              <p:cNvPr id="7" name="TextBox 7"/>
              <p:cNvSpPr txBox="1"/>
              <p:nvPr/>
            </p:nvSpPr>
            <p:spPr>
              <a:xfrm>
                <a:off x="0" y="-28575"/>
                <a:ext cx="3511527" cy="2093368"/>
              </a:xfrm>
              <a:prstGeom prst="rect">
                <a:avLst/>
              </a:prstGeom>
            </p:spPr>
            <p:txBody>
              <a:bodyPr lIns="33867" tIns="33867" rIns="33867" bIns="33867" rtlCol="0" anchor="ctr"/>
              <a:lstStyle/>
              <a:p>
                <a:pPr algn="ctr">
                  <a:lnSpc>
                    <a:spcPts val="1307"/>
                  </a:lnSpc>
                  <a:spcBef>
                    <a:spcPct val="0"/>
                  </a:spcBef>
                </a:pPr>
                <a:endParaRPr sz="1200"/>
              </a:p>
            </p:txBody>
          </p:sp>
        </p:grpSp>
        <p:grpSp>
          <p:nvGrpSpPr>
            <p:cNvPr id="8" name="Group 8"/>
            <p:cNvGrpSpPr/>
            <p:nvPr/>
          </p:nvGrpSpPr>
          <p:grpSpPr>
            <a:xfrm>
              <a:off x="532185" y="986634"/>
              <a:ext cx="530762" cy="530762"/>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vi-VN"/>
              </a:p>
            </p:txBody>
          </p:sp>
          <p:sp>
            <p:nvSpPr>
              <p:cNvPr id="10" name="TextBox 10"/>
              <p:cNvSpPr txBox="1"/>
              <p:nvPr/>
            </p:nvSpPr>
            <p:spPr>
              <a:xfrm>
                <a:off x="76200" y="47625"/>
                <a:ext cx="660400" cy="688975"/>
              </a:xfrm>
              <a:prstGeom prst="rect">
                <a:avLst/>
              </a:prstGeom>
            </p:spPr>
            <p:txBody>
              <a:bodyPr lIns="33867" tIns="33867" rIns="33867" bIns="33867" rtlCol="0" anchor="ctr"/>
              <a:lstStyle/>
              <a:p>
                <a:pPr algn="ctr">
                  <a:lnSpc>
                    <a:spcPts val="1307"/>
                  </a:lnSpc>
                </a:pPr>
                <a:endParaRPr sz="1200"/>
              </a:p>
            </p:txBody>
          </p:sp>
        </p:grpSp>
        <p:grpSp>
          <p:nvGrpSpPr>
            <p:cNvPr id="11" name="Group 11"/>
            <p:cNvGrpSpPr/>
            <p:nvPr/>
          </p:nvGrpSpPr>
          <p:grpSpPr>
            <a:xfrm>
              <a:off x="11929776" y="986634"/>
              <a:ext cx="530762" cy="530762"/>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vi-VN"/>
              </a:p>
            </p:txBody>
          </p:sp>
          <p:sp>
            <p:nvSpPr>
              <p:cNvPr id="13" name="TextBox 13"/>
              <p:cNvSpPr txBox="1"/>
              <p:nvPr/>
            </p:nvSpPr>
            <p:spPr>
              <a:xfrm>
                <a:off x="76200" y="47625"/>
                <a:ext cx="660400" cy="688975"/>
              </a:xfrm>
              <a:prstGeom prst="rect">
                <a:avLst/>
              </a:prstGeom>
            </p:spPr>
            <p:txBody>
              <a:bodyPr lIns="33867" tIns="33867" rIns="33867" bIns="33867" rtlCol="0" anchor="ctr"/>
              <a:lstStyle/>
              <a:p>
                <a:pPr algn="ctr">
                  <a:lnSpc>
                    <a:spcPts val="1307"/>
                  </a:lnSpc>
                </a:pPr>
                <a:endParaRPr sz="1200"/>
              </a:p>
            </p:txBody>
          </p:sp>
        </p:grpSp>
        <p:sp>
          <p:nvSpPr>
            <p:cNvPr id="14" name="TextBox 14"/>
            <p:cNvSpPr txBox="1"/>
            <p:nvPr/>
          </p:nvSpPr>
          <p:spPr>
            <a:xfrm>
              <a:off x="1558672" y="2272716"/>
              <a:ext cx="10636485" cy="4924427"/>
            </a:xfrm>
            <a:prstGeom prst="rect">
              <a:avLst/>
            </a:prstGeom>
          </p:spPr>
          <p:txBody>
            <a:bodyPr lIns="0" tIns="0" rIns="0" bIns="0" rtlCol="0" anchor="t">
              <a:spAutoFit/>
            </a:bodyPr>
            <a:lstStyle/>
            <a:p>
              <a:pPr>
                <a:lnSpc>
                  <a:spcPts val="4812"/>
                </a:lnSpc>
                <a:spcBef>
                  <a:spcPct val="0"/>
                </a:spcBef>
              </a:pPr>
              <a:r>
                <a:rPr lang="en-US" sz="3438">
                  <a:solidFill>
                    <a:srgbClr val="000000"/>
                  </a:solidFill>
                  <a:latin typeface="Arimo"/>
                  <a:ea typeface="Arimo"/>
                  <a:cs typeface="Arimo"/>
                  <a:sym typeface="Arimo"/>
                </a:rPr>
                <a:t>- Mỗi nhóm 5 bạn.</a:t>
              </a:r>
            </a:p>
            <a:p>
              <a:pPr>
                <a:lnSpc>
                  <a:spcPts val="4812"/>
                </a:lnSpc>
                <a:spcBef>
                  <a:spcPct val="0"/>
                </a:spcBef>
              </a:pPr>
              <a:r>
                <a:rPr lang="en-US" sz="3438">
                  <a:solidFill>
                    <a:srgbClr val="000000"/>
                  </a:solidFill>
                  <a:latin typeface="Arimo"/>
                  <a:ea typeface="Arimo"/>
                  <a:cs typeface="Arimo"/>
                  <a:sym typeface="Arimo"/>
                </a:rPr>
                <a:t>- Đọc nối tiếp trong nhóm.</a:t>
              </a:r>
            </a:p>
            <a:p>
              <a:pPr algn="just">
                <a:lnSpc>
                  <a:spcPts val="4812"/>
                </a:lnSpc>
                <a:spcBef>
                  <a:spcPct val="0"/>
                </a:spcBef>
              </a:pPr>
              <a:r>
                <a:rPr lang="en-US" sz="3438">
                  <a:solidFill>
                    <a:srgbClr val="000000"/>
                  </a:solidFill>
                  <a:latin typeface="Arimo"/>
                  <a:ea typeface="Arimo"/>
                  <a:cs typeface="Arimo"/>
                  <a:sym typeface="Arimo"/>
                </a:rPr>
                <a:t>- Một số nhóm đọc nối tiếp      trước lớp theo yêu cầu.</a:t>
              </a:r>
            </a:p>
          </p:txBody>
        </p:sp>
        <p:sp>
          <p:nvSpPr>
            <p:cNvPr id="15" name="TextBox 15"/>
            <p:cNvSpPr txBox="1"/>
            <p:nvPr/>
          </p:nvSpPr>
          <p:spPr>
            <a:xfrm>
              <a:off x="1558672" y="550128"/>
              <a:ext cx="9875379" cy="2649572"/>
            </a:xfrm>
            <a:prstGeom prst="rect">
              <a:avLst/>
            </a:prstGeom>
          </p:spPr>
          <p:txBody>
            <a:bodyPr lIns="0" tIns="0" rIns="0" bIns="0" rtlCol="0" anchor="t">
              <a:spAutoFit/>
            </a:bodyPr>
            <a:lstStyle/>
            <a:p>
              <a:pPr algn="ctr">
                <a:lnSpc>
                  <a:spcPts val="5413"/>
                </a:lnSpc>
                <a:spcBef>
                  <a:spcPct val="0"/>
                </a:spcBef>
              </a:pPr>
              <a:r>
                <a:rPr lang="en-US" sz="3866" b="1" dirty="0" err="1">
                  <a:solidFill>
                    <a:srgbClr val="000000"/>
                  </a:solidFill>
                  <a:latin typeface="Baloo"/>
                  <a:ea typeface="Baloo"/>
                  <a:cs typeface="Baloo"/>
                  <a:sym typeface="Baloo"/>
                </a:rPr>
                <a:t>Luyện</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đọc</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theo</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nhóm</a:t>
              </a:r>
              <a:endParaRPr lang="en-US" sz="3866" b="1" dirty="0">
                <a:solidFill>
                  <a:srgbClr val="000000"/>
                </a:solidFill>
                <a:latin typeface="Baloo"/>
                <a:ea typeface="Baloo"/>
                <a:cs typeface="Baloo"/>
                <a:sym typeface="Baloo"/>
              </a:endParaRPr>
            </a:p>
          </p:txBody>
        </p:sp>
      </p:grpSp>
      <p:sp>
        <p:nvSpPr>
          <p:cNvPr id="16" name="Freeform 16"/>
          <p:cNvSpPr/>
          <p:nvPr/>
        </p:nvSpPr>
        <p:spPr>
          <a:xfrm rot="782274">
            <a:off x="5153623" y="28570"/>
            <a:ext cx="8889017" cy="1474958"/>
          </a:xfrm>
          <a:custGeom>
            <a:avLst/>
            <a:gdLst/>
            <a:ahLst/>
            <a:cxnLst/>
            <a:rect l="l" t="t" r="r" b="b"/>
            <a:pathLst>
              <a:path w="13333525" h="2212437">
                <a:moveTo>
                  <a:pt x="0" y="0"/>
                </a:moveTo>
                <a:lnTo>
                  <a:pt x="13333525" y="0"/>
                </a:lnTo>
                <a:lnTo>
                  <a:pt x="13333525" y="2212436"/>
                </a:lnTo>
                <a:lnTo>
                  <a:pt x="0" y="2212436"/>
                </a:lnTo>
                <a:lnTo>
                  <a:pt x="0" y="0"/>
                </a:lnTo>
                <a:close/>
              </a:path>
            </a:pathLst>
          </a:custGeom>
          <a:blipFill>
            <a:blip r:embed="rId4"/>
            <a:stretch>
              <a:fillRect b="-218657"/>
            </a:stretch>
          </a:blipFill>
        </p:spPr>
        <p:txBody>
          <a:bodyPr/>
          <a:lstStyle/>
          <a:p>
            <a:endParaRPr lang="vi-VN"/>
          </a:p>
        </p:txBody>
      </p:sp>
    </p:spTree>
    <p:extLst>
      <p:ext uri="{BB962C8B-B14F-4D97-AF65-F5344CB8AC3E}">
        <p14:creationId xmlns:p14="http://schemas.microsoft.com/office/powerpoint/2010/main" val="23143037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12111" y="6056476"/>
            <a:ext cx="14728032" cy="926639"/>
          </a:xfrm>
          <a:custGeom>
            <a:avLst/>
            <a:gdLst/>
            <a:ahLst/>
            <a:cxnLst/>
            <a:rect l="l" t="t" r="r" b="b"/>
            <a:pathLst>
              <a:path w="22092048" h="1389958">
                <a:moveTo>
                  <a:pt x="0" y="0"/>
                </a:moveTo>
                <a:lnTo>
                  <a:pt x="22092048" y="0"/>
                </a:lnTo>
                <a:lnTo>
                  <a:pt x="22092048" y="1389958"/>
                </a:lnTo>
                <a:lnTo>
                  <a:pt x="0" y="1389958"/>
                </a:lnTo>
                <a:lnTo>
                  <a:pt x="0" y="0"/>
                </a:lnTo>
                <a:close/>
              </a:path>
            </a:pathLst>
          </a:custGeom>
          <a:blipFill>
            <a:blip r:embed="rId2"/>
            <a:stretch>
              <a:fillRect/>
            </a:stretch>
          </a:blipFill>
        </p:spPr>
        <p:txBody>
          <a:bodyPr/>
          <a:lstStyle/>
          <a:p>
            <a:endParaRPr lang="vi-VN"/>
          </a:p>
        </p:txBody>
      </p:sp>
      <p:grpSp>
        <p:nvGrpSpPr>
          <p:cNvPr id="3" name="Group 3"/>
          <p:cNvGrpSpPr/>
          <p:nvPr/>
        </p:nvGrpSpPr>
        <p:grpSpPr>
          <a:xfrm>
            <a:off x="685800" y="373308"/>
            <a:ext cx="10820400" cy="5397853"/>
            <a:chOff x="0" y="0"/>
            <a:chExt cx="5816681" cy="2901703"/>
          </a:xfrm>
        </p:grpSpPr>
        <p:sp>
          <p:nvSpPr>
            <p:cNvPr id="4" name="Freeform 4"/>
            <p:cNvSpPr/>
            <p:nvPr/>
          </p:nvSpPr>
          <p:spPr>
            <a:xfrm>
              <a:off x="0" y="0"/>
              <a:ext cx="5816681" cy="2901703"/>
            </a:xfrm>
            <a:custGeom>
              <a:avLst/>
              <a:gdLst/>
              <a:ahLst/>
              <a:cxnLst/>
              <a:rect l="l" t="t" r="r" b="b"/>
              <a:pathLst>
                <a:path w="5816681" h="2901703">
                  <a:moveTo>
                    <a:pt x="17649" y="0"/>
                  </a:moveTo>
                  <a:lnTo>
                    <a:pt x="5799032" y="0"/>
                  </a:lnTo>
                  <a:cubicBezTo>
                    <a:pt x="5803712" y="0"/>
                    <a:pt x="5808202" y="1859"/>
                    <a:pt x="5811512" y="5169"/>
                  </a:cubicBezTo>
                  <a:cubicBezTo>
                    <a:pt x="5814821" y="8479"/>
                    <a:pt x="5816681" y="12968"/>
                    <a:pt x="5816681" y="17649"/>
                  </a:cubicBezTo>
                  <a:lnTo>
                    <a:pt x="5816681" y="2884054"/>
                  </a:lnTo>
                  <a:cubicBezTo>
                    <a:pt x="5816681" y="2888735"/>
                    <a:pt x="5814821" y="2893224"/>
                    <a:pt x="5811512" y="2896533"/>
                  </a:cubicBezTo>
                  <a:cubicBezTo>
                    <a:pt x="5808202" y="2899843"/>
                    <a:pt x="5803712" y="2901703"/>
                    <a:pt x="5799032" y="2901703"/>
                  </a:cubicBezTo>
                  <a:lnTo>
                    <a:pt x="17649" y="2901703"/>
                  </a:lnTo>
                  <a:cubicBezTo>
                    <a:pt x="12968" y="2901703"/>
                    <a:pt x="8479" y="2899843"/>
                    <a:pt x="5169" y="2896533"/>
                  </a:cubicBezTo>
                  <a:cubicBezTo>
                    <a:pt x="1859" y="2893224"/>
                    <a:pt x="0" y="2888735"/>
                    <a:pt x="0" y="2884054"/>
                  </a:cubicBezTo>
                  <a:lnTo>
                    <a:pt x="0" y="17649"/>
                  </a:lnTo>
                  <a:cubicBezTo>
                    <a:pt x="0" y="12968"/>
                    <a:pt x="1859" y="8479"/>
                    <a:pt x="5169" y="5169"/>
                  </a:cubicBezTo>
                  <a:cubicBezTo>
                    <a:pt x="8479" y="1859"/>
                    <a:pt x="12968" y="0"/>
                    <a:pt x="17649" y="0"/>
                  </a:cubicBezTo>
                  <a:close/>
                </a:path>
              </a:pathLst>
            </a:custGeom>
            <a:solidFill>
              <a:srgbClr val="99DFEC"/>
            </a:solidFill>
          </p:spPr>
          <p:txBody>
            <a:bodyPr/>
            <a:lstStyle/>
            <a:p>
              <a:endParaRPr lang="vi-VN"/>
            </a:p>
          </p:txBody>
        </p:sp>
        <p:sp>
          <p:nvSpPr>
            <p:cNvPr id="5" name="TextBox 5"/>
            <p:cNvSpPr txBox="1"/>
            <p:nvPr/>
          </p:nvSpPr>
          <p:spPr>
            <a:xfrm>
              <a:off x="0" y="-28575"/>
              <a:ext cx="5816681" cy="2930278"/>
            </a:xfrm>
            <a:prstGeom prst="rect">
              <a:avLst/>
            </a:prstGeom>
          </p:spPr>
          <p:txBody>
            <a:bodyPr lIns="33867" tIns="33867" rIns="33867" bIns="33867" rtlCol="0" anchor="ctr"/>
            <a:lstStyle/>
            <a:p>
              <a:pPr algn="ctr">
                <a:lnSpc>
                  <a:spcPts val="1307"/>
                </a:lnSpc>
                <a:spcBef>
                  <a:spcPct val="0"/>
                </a:spcBef>
              </a:pPr>
              <a:endParaRPr sz="1200"/>
            </a:p>
          </p:txBody>
        </p:sp>
      </p:grpSp>
      <p:sp>
        <p:nvSpPr>
          <p:cNvPr id="6" name="Freeform 6"/>
          <p:cNvSpPr/>
          <p:nvPr/>
        </p:nvSpPr>
        <p:spPr>
          <a:xfrm>
            <a:off x="8528285" y="4565898"/>
            <a:ext cx="3966147" cy="2292102"/>
          </a:xfrm>
          <a:custGeom>
            <a:avLst/>
            <a:gdLst/>
            <a:ahLst/>
            <a:cxnLst/>
            <a:rect l="l" t="t" r="r" b="b"/>
            <a:pathLst>
              <a:path w="5949220" h="3438153">
                <a:moveTo>
                  <a:pt x="0" y="0"/>
                </a:moveTo>
                <a:lnTo>
                  <a:pt x="5949220" y="0"/>
                </a:lnTo>
                <a:lnTo>
                  <a:pt x="5949220" y="3438153"/>
                </a:lnTo>
                <a:lnTo>
                  <a:pt x="0" y="3438153"/>
                </a:lnTo>
                <a:lnTo>
                  <a:pt x="0" y="0"/>
                </a:lnTo>
                <a:close/>
              </a:path>
            </a:pathLst>
          </a:custGeom>
          <a:blipFill>
            <a:blip r:embed="rId3"/>
            <a:stretch>
              <a:fillRect/>
            </a:stretch>
          </a:blipFill>
        </p:spPr>
        <p:txBody>
          <a:bodyPr/>
          <a:lstStyle/>
          <a:p>
            <a:endParaRPr lang="vi-VN"/>
          </a:p>
        </p:txBody>
      </p:sp>
      <p:sp>
        <p:nvSpPr>
          <p:cNvPr id="7" name="TextBox 7"/>
          <p:cNvSpPr txBox="1"/>
          <p:nvPr/>
        </p:nvSpPr>
        <p:spPr>
          <a:xfrm>
            <a:off x="926699" y="3222178"/>
            <a:ext cx="8741655" cy="679673"/>
          </a:xfrm>
          <a:prstGeom prst="rect">
            <a:avLst/>
          </a:prstGeom>
        </p:spPr>
        <p:txBody>
          <a:bodyPr lIns="0" tIns="0" rIns="0" bIns="0" rtlCol="0" anchor="t">
            <a:spAutoFit/>
          </a:bodyPr>
          <a:lstStyle/>
          <a:p>
            <a:pPr algn="just">
              <a:lnSpc>
                <a:spcPts val="5316"/>
              </a:lnSpc>
              <a:spcBef>
                <a:spcPct val="0"/>
              </a:spcBef>
            </a:pPr>
            <a:r>
              <a:rPr lang="en-US" sz="3797">
                <a:solidFill>
                  <a:srgbClr val="000000"/>
                </a:solidFill>
                <a:latin typeface="Arimo"/>
                <a:ea typeface="Arimo"/>
                <a:cs typeface="Arimo"/>
                <a:sym typeface="Arimo"/>
              </a:rPr>
              <a:t>- Vì Mồ Côi rất nhanh nhẹn và công tâm.</a:t>
            </a:r>
          </a:p>
        </p:txBody>
      </p:sp>
      <p:sp>
        <p:nvSpPr>
          <p:cNvPr id="8" name="TextBox 8"/>
          <p:cNvSpPr txBox="1"/>
          <p:nvPr/>
        </p:nvSpPr>
        <p:spPr>
          <a:xfrm>
            <a:off x="926699" y="1577380"/>
            <a:ext cx="10338603" cy="1324786"/>
          </a:xfrm>
          <a:prstGeom prst="rect">
            <a:avLst/>
          </a:prstGeom>
        </p:spPr>
        <p:txBody>
          <a:bodyPr lIns="0" tIns="0" rIns="0" bIns="0" rtlCol="0" anchor="t">
            <a:spAutoFit/>
          </a:bodyPr>
          <a:lstStyle/>
          <a:p>
            <a:pPr algn="just">
              <a:lnSpc>
                <a:spcPts val="5413"/>
              </a:lnSpc>
              <a:spcBef>
                <a:spcPct val="0"/>
              </a:spcBef>
            </a:pPr>
            <a:r>
              <a:rPr lang="en-US" sz="3866" b="1" dirty="0" err="1">
                <a:solidFill>
                  <a:srgbClr val="000000"/>
                </a:solidFill>
                <a:latin typeface="Baloo"/>
                <a:ea typeface="Baloo"/>
                <a:cs typeface="Baloo"/>
                <a:sym typeface="Baloo"/>
              </a:rPr>
              <a:t>Câu</a:t>
            </a:r>
            <a:r>
              <a:rPr lang="en-US" sz="3866" b="1" dirty="0">
                <a:solidFill>
                  <a:srgbClr val="000000"/>
                </a:solidFill>
                <a:latin typeface="Baloo"/>
                <a:ea typeface="Baloo"/>
                <a:cs typeface="Baloo"/>
                <a:sym typeface="Baloo"/>
              </a:rPr>
              <a:t> 1: </a:t>
            </a:r>
            <a:r>
              <a:rPr lang="en-US" sz="3866" b="1" dirty="0" err="1">
                <a:solidFill>
                  <a:srgbClr val="000000"/>
                </a:solidFill>
                <a:latin typeface="Baloo"/>
                <a:ea typeface="Baloo"/>
                <a:cs typeface="Baloo"/>
                <a:sym typeface="Baloo"/>
              </a:rPr>
              <a:t>Vì</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sao</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mồ</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côi</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được</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người</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dân</a:t>
            </a:r>
            <a:r>
              <a:rPr lang="en-US" sz="3866" b="1" dirty="0">
                <a:solidFill>
                  <a:srgbClr val="000000"/>
                </a:solidFill>
                <a:latin typeface="Baloo"/>
                <a:ea typeface="Baloo"/>
                <a:cs typeface="Baloo"/>
                <a:sym typeface="Baloo"/>
              </a:rPr>
              <a:t> tin </a:t>
            </a:r>
            <a:r>
              <a:rPr lang="en-US" sz="3866" b="1" dirty="0" err="1">
                <a:solidFill>
                  <a:srgbClr val="000000"/>
                </a:solidFill>
                <a:latin typeface="Baloo"/>
                <a:ea typeface="Baloo"/>
                <a:cs typeface="Baloo"/>
                <a:sym typeface="Baloo"/>
              </a:rPr>
              <a:t>tưởng</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giao</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cho</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việc</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xử</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kiện</a:t>
            </a:r>
            <a:r>
              <a:rPr lang="en-US" sz="3866" b="1" dirty="0">
                <a:solidFill>
                  <a:srgbClr val="000000"/>
                </a:solidFill>
                <a:latin typeface="Baloo"/>
                <a:ea typeface="Baloo"/>
                <a:cs typeface="Baloo"/>
                <a:sym typeface="Baloo"/>
              </a:rPr>
              <a:t>?</a:t>
            </a:r>
          </a:p>
        </p:txBody>
      </p:sp>
    </p:spTree>
    <p:extLst>
      <p:ext uri="{BB962C8B-B14F-4D97-AF65-F5344CB8AC3E}">
        <p14:creationId xmlns:p14="http://schemas.microsoft.com/office/powerpoint/2010/main" val="3044078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12111" y="6056476"/>
            <a:ext cx="14728032" cy="926639"/>
          </a:xfrm>
          <a:custGeom>
            <a:avLst/>
            <a:gdLst/>
            <a:ahLst/>
            <a:cxnLst/>
            <a:rect l="l" t="t" r="r" b="b"/>
            <a:pathLst>
              <a:path w="22092048" h="1389958">
                <a:moveTo>
                  <a:pt x="0" y="0"/>
                </a:moveTo>
                <a:lnTo>
                  <a:pt x="22092048" y="0"/>
                </a:lnTo>
                <a:lnTo>
                  <a:pt x="22092048" y="1389958"/>
                </a:lnTo>
                <a:lnTo>
                  <a:pt x="0" y="1389958"/>
                </a:lnTo>
                <a:lnTo>
                  <a:pt x="0" y="0"/>
                </a:lnTo>
                <a:close/>
              </a:path>
            </a:pathLst>
          </a:custGeom>
          <a:blipFill>
            <a:blip r:embed="rId2"/>
            <a:stretch>
              <a:fillRect/>
            </a:stretch>
          </a:blipFill>
        </p:spPr>
        <p:txBody>
          <a:bodyPr/>
          <a:lstStyle/>
          <a:p>
            <a:endParaRPr lang="vi-VN"/>
          </a:p>
        </p:txBody>
      </p:sp>
      <p:grpSp>
        <p:nvGrpSpPr>
          <p:cNvPr id="3" name="Group 3"/>
          <p:cNvGrpSpPr/>
          <p:nvPr/>
        </p:nvGrpSpPr>
        <p:grpSpPr>
          <a:xfrm>
            <a:off x="685800" y="373308"/>
            <a:ext cx="10820400" cy="5397853"/>
            <a:chOff x="0" y="0"/>
            <a:chExt cx="5816681" cy="2901703"/>
          </a:xfrm>
        </p:grpSpPr>
        <p:sp>
          <p:nvSpPr>
            <p:cNvPr id="4" name="Freeform 4"/>
            <p:cNvSpPr/>
            <p:nvPr/>
          </p:nvSpPr>
          <p:spPr>
            <a:xfrm>
              <a:off x="0" y="0"/>
              <a:ext cx="5816681" cy="2901703"/>
            </a:xfrm>
            <a:custGeom>
              <a:avLst/>
              <a:gdLst/>
              <a:ahLst/>
              <a:cxnLst/>
              <a:rect l="l" t="t" r="r" b="b"/>
              <a:pathLst>
                <a:path w="5816681" h="2901703">
                  <a:moveTo>
                    <a:pt x="17649" y="0"/>
                  </a:moveTo>
                  <a:lnTo>
                    <a:pt x="5799032" y="0"/>
                  </a:lnTo>
                  <a:cubicBezTo>
                    <a:pt x="5803712" y="0"/>
                    <a:pt x="5808202" y="1859"/>
                    <a:pt x="5811512" y="5169"/>
                  </a:cubicBezTo>
                  <a:cubicBezTo>
                    <a:pt x="5814821" y="8479"/>
                    <a:pt x="5816681" y="12968"/>
                    <a:pt x="5816681" y="17649"/>
                  </a:cubicBezTo>
                  <a:lnTo>
                    <a:pt x="5816681" y="2884054"/>
                  </a:lnTo>
                  <a:cubicBezTo>
                    <a:pt x="5816681" y="2888735"/>
                    <a:pt x="5814821" y="2893224"/>
                    <a:pt x="5811512" y="2896533"/>
                  </a:cubicBezTo>
                  <a:cubicBezTo>
                    <a:pt x="5808202" y="2899843"/>
                    <a:pt x="5803712" y="2901703"/>
                    <a:pt x="5799032" y="2901703"/>
                  </a:cubicBezTo>
                  <a:lnTo>
                    <a:pt x="17649" y="2901703"/>
                  </a:lnTo>
                  <a:cubicBezTo>
                    <a:pt x="12968" y="2901703"/>
                    <a:pt x="8479" y="2899843"/>
                    <a:pt x="5169" y="2896533"/>
                  </a:cubicBezTo>
                  <a:cubicBezTo>
                    <a:pt x="1859" y="2893224"/>
                    <a:pt x="0" y="2888735"/>
                    <a:pt x="0" y="2884054"/>
                  </a:cubicBezTo>
                  <a:lnTo>
                    <a:pt x="0" y="17649"/>
                  </a:lnTo>
                  <a:cubicBezTo>
                    <a:pt x="0" y="12968"/>
                    <a:pt x="1859" y="8479"/>
                    <a:pt x="5169" y="5169"/>
                  </a:cubicBezTo>
                  <a:cubicBezTo>
                    <a:pt x="8479" y="1859"/>
                    <a:pt x="12968" y="0"/>
                    <a:pt x="17649" y="0"/>
                  </a:cubicBezTo>
                  <a:close/>
                </a:path>
              </a:pathLst>
            </a:custGeom>
            <a:solidFill>
              <a:srgbClr val="99DFEC"/>
            </a:solidFill>
          </p:spPr>
          <p:txBody>
            <a:bodyPr/>
            <a:lstStyle/>
            <a:p>
              <a:endParaRPr lang="vi-VN"/>
            </a:p>
          </p:txBody>
        </p:sp>
        <p:sp>
          <p:nvSpPr>
            <p:cNvPr id="5" name="TextBox 5"/>
            <p:cNvSpPr txBox="1"/>
            <p:nvPr/>
          </p:nvSpPr>
          <p:spPr>
            <a:xfrm>
              <a:off x="0" y="-28575"/>
              <a:ext cx="5816681" cy="2930278"/>
            </a:xfrm>
            <a:prstGeom prst="rect">
              <a:avLst/>
            </a:prstGeom>
          </p:spPr>
          <p:txBody>
            <a:bodyPr lIns="33867" tIns="33867" rIns="33867" bIns="33867" rtlCol="0" anchor="ctr"/>
            <a:lstStyle/>
            <a:p>
              <a:pPr algn="ctr">
                <a:lnSpc>
                  <a:spcPts val="1307"/>
                </a:lnSpc>
                <a:spcBef>
                  <a:spcPct val="0"/>
                </a:spcBef>
              </a:pPr>
              <a:endParaRPr sz="1200"/>
            </a:p>
          </p:txBody>
        </p:sp>
      </p:grpSp>
      <p:sp>
        <p:nvSpPr>
          <p:cNvPr id="6" name="Freeform 6"/>
          <p:cNvSpPr/>
          <p:nvPr/>
        </p:nvSpPr>
        <p:spPr>
          <a:xfrm>
            <a:off x="8528285" y="4565898"/>
            <a:ext cx="3966147" cy="2292102"/>
          </a:xfrm>
          <a:custGeom>
            <a:avLst/>
            <a:gdLst/>
            <a:ahLst/>
            <a:cxnLst/>
            <a:rect l="l" t="t" r="r" b="b"/>
            <a:pathLst>
              <a:path w="5949220" h="3438153">
                <a:moveTo>
                  <a:pt x="0" y="0"/>
                </a:moveTo>
                <a:lnTo>
                  <a:pt x="5949220" y="0"/>
                </a:lnTo>
                <a:lnTo>
                  <a:pt x="5949220" y="3438153"/>
                </a:lnTo>
                <a:lnTo>
                  <a:pt x="0" y="3438153"/>
                </a:lnTo>
                <a:lnTo>
                  <a:pt x="0" y="0"/>
                </a:lnTo>
                <a:close/>
              </a:path>
            </a:pathLst>
          </a:custGeom>
          <a:blipFill>
            <a:blip r:embed="rId3"/>
            <a:stretch>
              <a:fillRect/>
            </a:stretch>
          </a:blipFill>
        </p:spPr>
        <p:txBody>
          <a:bodyPr/>
          <a:lstStyle/>
          <a:p>
            <a:endParaRPr lang="vi-VN"/>
          </a:p>
        </p:txBody>
      </p:sp>
      <p:sp>
        <p:nvSpPr>
          <p:cNvPr id="7" name="TextBox 7"/>
          <p:cNvSpPr txBox="1"/>
          <p:nvPr/>
        </p:nvSpPr>
        <p:spPr>
          <a:xfrm>
            <a:off x="926699" y="2571950"/>
            <a:ext cx="10338603" cy="2718693"/>
          </a:xfrm>
          <a:prstGeom prst="rect">
            <a:avLst/>
          </a:prstGeom>
        </p:spPr>
        <p:txBody>
          <a:bodyPr lIns="0" tIns="0" rIns="0" bIns="0" rtlCol="0" anchor="t">
            <a:spAutoFit/>
          </a:bodyPr>
          <a:lstStyle/>
          <a:p>
            <a:pPr algn="just">
              <a:lnSpc>
                <a:spcPts val="5316"/>
              </a:lnSpc>
              <a:spcBef>
                <a:spcPct val="0"/>
              </a:spcBef>
            </a:pPr>
            <a:r>
              <a:rPr lang="en-US" sz="3797">
                <a:solidFill>
                  <a:srgbClr val="000000"/>
                </a:solidFill>
                <a:latin typeface="Arimo"/>
                <a:ea typeface="Arimo"/>
                <a:cs typeface="Arimo"/>
                <a:sym typeface="Arimo"/>
              </a:rPr>
              <a:t>- Người chủ quán đòi bác nông dân phải trả tiền vì đã hít mùi thơm của thức ăn trong quán, trong khi người nông dân không hề mua gì từ quán của ông ta.</a:t>
            </a:r>
          </a:p>
        </p:txBody>
      </p:sp>
      <p:sp>
        <p:nvSpPr>
          <p:cNvPr id="8" name="TextBox 8"/>
          <p:cNvSpPr txBox="1"/>
          <p:nvPr/>
        </p:nvSpPr>
        <p:spPr>
          <a:xfrm>
            <a:off x="926699" y="1129641"/>
            <a:ext cx="10338603" cy="1324786"/>
          </a:xfrm>
          <a:prstGeom prst="rect">
            <a:avLst/>
          </a:prstGeom>
        </p:spPr>
        <p:txBody>
          <a:bodyPr lIns="0" tIns="0" rIns="0" bIns="0" rtlCol="0" anchor="t">
            <a:spAutoFit/>
          </a:bodyPr>
          <a:lstStyle/>
          <a:p>
            <a:pPr algn="just">
              <a:lnSpc>
                <a:spcPts val="5413"/>
              </a:lnSpc>
              <a:spcBef>
                <a:spcPct val="0"/>
              </a:spcBef>
            </a:pPr>
            <a:r>
              <a:rPr lang="en-US" sz="3866" b="1" dirty="0" err="1">
                <a:solidFill>
                  <a:srgbClr val="000000"/>
                </a:solidFill>
                <a:latin typeface="Baloo"/>
                <a:ea typeface="Baloo"/>
                <a:cs typeface="Baloo"/>
                <a:sym typeface="Baloo"/>
              </a:rPr>
              <a:t>Câu</a:t>
            </a:r>
            <a:r>
              <a:rPr lang="en-US" sz="3866" b="1" dirty="0">
                <a:solidFill>
                  <a:srgbClr val="000000"/>
                </a:solidFill>
                <a:latin typeface="Baloo"/>
                <a:ea typeface="Baloo"/>
                <a:cs typeface="Baloo"/>
                <a:sym typeface="Baloo"/>
              </a:rPr>
              <a:t> 2: </a:t>
            </a:r>
            <a:r>
              <a:rPr lang="en-US" sz="3866" b="1" dirty="0" err="1">
                <a:solidFill>
                  <a:srgbClr val="000000"/>
                </a:solidFill>
                <a:latin typeface="Baloo"/>
                <a:ea typeface="Baloo"/>
                <a:cs typeface="Baloo"/>
                <a:sym typeface="Baloo"/>
              </a:rPr>
              <a:t>Đòi</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hỏi</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của</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người</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chủ</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quán</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vô</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lí</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như</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thế</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nào</a:t>
            </a:r>
            <a:r>
              <a:rPr lang="en-US" sz="3866" b="1" dirty="0">
                <a:solidFill>
                  <a:srgbClr val="000000"/>
                </a:solidFill>
                <a:latin typeface="Baloo"/>
                <a:ea typeface="Baloo"/>
                <a:cs typeface="Baloo"/>
                <a:sym typeface="Baloo"/>
              </a:rPr>
              <a:t>?</a:t>
            </a:r>
          </a:p>
        </p:txBody>
      </p:sp>
    </p:spTree>
    <p:extLst>
      <p:ext uri="{BB962C8B-B14F-4D97-AF65-F5344CB8AC3E}">
        <p14:creationId xmlns:p14="http://schemas.microsoft.com/office/powerpoint/2010/main" val="26879884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12111" y="6056476"/>
            <a:ext cx="14728032" cy="926639"/>
          </a:xfrm>
          <a:custGeom>
            <a:avLst/>
            <a:gdLst/>
            <a:ahLst/>
            <a:cxnLst/>
            <a:rect l="l" t="t" r="r" b="b"/>
            <a:pathLst>
              <a:path w="22092048" h="1389958">
                <a:moveTo>
                  <a:pt x="0" y="0"/>
                </a:moveTo>
                <a:lnTo>
                  <a:pt x="22092048" y="0"/>
                </a:lnTo>
                <a:lnTo>
                  <a:pt x="22092048" y="1389958"/>
                </a:lnTo>
                <a:lnTo>
                  <a:pt x="0" y="1389958"/>
                </a:lnTo>
                <a:lnTo>
                  <a:pt x="0" y="0"/>
                </a:lnTo>
                <a:close/>
              </a:path>
            </a:pathLst>
          </a:custGeom>
          <a:blipFill>
            <a:blip r:embed="rId2"/>
            <a:stretch>
              <a:fillRect/>
            </a:stretch>
          </a:blipFill>
        </p:spPr>
        <p:txBody>
          <a:bodyPr/>
          <a:lstStyle/>
          <a:p>
            <a:endParaRPr lang="vi-VN"/>
          </a:p>
        </p:txBody>
      </p:sp>
      <p:grpSp>
        <p:nvGrpSpPr>
          <p:cNvPr id="3" name="Group 3"/>
          <p:cNvGrpSpPr/>
          <p:nvPr/>
        </p:nvGrpSpPr>
        <p:grpSpPr>
          <a:xfrm>
            <a:off x="685800" y="373308"/>
            <a:ext cx="10820400" cy="5397853"/>
            <a:chOff x="0" y="0"/>
            <a:chExt cx="5816681" cy="2901703"/>
          </a:xfrm>
        </p:grpSpPr>
        <p:sp>
          <p:nvSpPr>
            <p:cNvPr id="4" name="Freeform 4"/>
            <p:cNvSpPr/>
            <p:nvPr/>
          </p:nvSpPr>
          <p:spPr>
            <a:xfrm>
              <a:off x="0" y="0"/>
              <a:ext cx="5816681" cy="2901703"/>
            </a:xfrm>
            <a:custGeom>
              <a:avLst/>
              <a:gdLst/>
              <a:ahLst/>
              <a:cxnLst/>
              <a:rect l="l" t="t" r="r" b="b"/>
              <a:pathLst>
                <a:path w="5816681" h="2901703">
                  <a:moveTo>
                    <a:pt x="17649" y="0"/>
                  </a:moveTo>
                  <a:lnTo>
                    <a:pt x="5799032" y="0"/>
                  </a:lnTo>
                  <a:cubicBezTo>
                    <a:pt x="5803712" y="0"/>
                    <a:pt x="5808202" y="1859"/>
                    <a:pt x="5811512" y="5169"/>
                  </a:cubicBezTo>
                  <a:cubicBezTo>
                    <a:pt x="5814821" y="8479"/>
                    <a:pt x="5816681" y="12968"/>
                    <a:pt x="5816681" y="17649"/>
                  </a:cubicBezTo>
                  <a:lnTo>
                    <a:pt x="5816681" y="2884054"/>
                  </a:lnTo>
                  <a:cubicBezTo>
                    <a:pt x="5816681" y="2888735"/>
                    <a:pt x="5814821" y="2893224"/>
                    <a:pt x="5811512" y="2896533"/>
                  </a:cubicBezTo>
                  <a:cubicBezTo>
                    <a:pt x="5808202" y="2899843"/>
                    <a:pt x="5803712" y="2901703"/>
                    <a:pt x="5799032" y="2901703"/>
                  </a:cubicBezTo>
                  <a:lnTo>
                    <a:pt x="17649" y="2901703"/>
                  </a:lnTo>
                  <a:cubicBezTo>
                    <a:pt x="12968" y="2901703"/>
                    <a:pt x="8479" y="2899843"/>
                    <a:pt x="5169" y="2896533"/>
                  </a:cubicBezTo>
                  <a:cubicBezTo>
                    <a:pt x="1859" y="2893224"/>
                    <a:pt x="0" y="2888735"/>
                    <a:pt x="0" y="2884054"/>
                  </a:cubicBezTo>
                  <a:lnTo>
                    <a:pt x="0" y="17649"/>
                  </a:lnTo>
                  <a:cubicBezTo>
                    <a:pt x="0" y="12968"/>
                    <a:pt x="1859" y="8479"/>
                    <a:pt x="5169" y="5169"/>
                  </a:cubicBezTo>
                  <a:cubicBezTo>
                    <a:pt x="8479" y="1859"/>
                    <a:pt x="12968" y="0"/>
                    <a:pt x="17649" y="0"/>
                  </a:cubicBezTo>
                  <a:close/>
                </a:path>
              </a:pathLst>
            </a:custGeom>
            <a:solidFill>
              <a:srgbClr val="99DFEC"/>
            </a:solidFill>
          </p:spPr>
          <p:txBody>
            <a:bodyPr/>
            <a:lstStyle/>
            <a:p>
              <a:endParaRPr lang="vi-VN"/>
            </a:p>
          </p:txBody>
        </p:sp>
        <p:sp>
          <p:nvSpPr>
            <p:cNvPr id="5" name="TextBox 5"/>
            <p:cNvSpPr txBox="1"/>
            <p:nvPr/>
          </p:nvSpPr>
          <p:spPr>
            <a:xfrm>
              <a:off x="0" y="-28575"/>
              <a:ext cx="5816681" cy="2930278"/>
            </a:xfrm>
            <a:prstGeom prst="rect">
              <a:avLst/>
            </a:prstGeom>
          </p:spPr>
          <p:txBody>
            <a:bodyPr lIns="33867" tIns="33867" rIns="33867" bIns="33867" rtlCol="0" anchor="ctr"/>
            <a:lstStyle/>
            <a:p>
              <a:pPr algn="ctr">
                <a:lnSpc>
                  <a:spcPts val="1307"/>
                </a:lnSpc>
                <a:spcBef>
                  <a:spcPct val="0"/>
                </a:spcBef>
              </a:pPr>
              <a:endParaRPr sz="1200"/>
            </a:p>
          </p:txBody>
        </p:sp>
      </p:grpSp>
      <p:sp>
        <p:nvSpPr>
          <p:cNvPr id="6" name="Freeform 6"/>
          <p:cNvSpPr/>
          <p:nvPr/>
        </p:nvSpPr>
        <p:spPr>
          <a:xfrm>
            <a:off x="8528285" y="4565898"/>
            <a:ext cx="3966147" cy="2292102"/>
          </a:xfrm>
          <a:custGeom>
            <a:avLst/>
            <a:gdLst/>
            <a:ahLst/>
            <a:cxnLst/>
            <a:rect l="l" t="t" r="r" b="b"/>
            <a:pathLst>
              <a:path w="5949220" h="3438153">
                <a:moveTo>
                  <a:pt x="0" y="0"/>
                </a:moveTo>
                <a:lnTo>
                  <a:pt x="5949220" y="0"/>
                </a:lnTo>
                <a:lnTo>
                  <a:pt x="5949220" y="3438153"/>
                </a:lnTo>
                <a:lnTo>
                  <a:pt x="0" y="3438153"/>
                </a:lnTo>
                <a:lnTo>
                  <a:pt x="0" y="0"/>
                </a:lnTo>
                <a:close/>
              </a:path>
            </a:pathLst>
          </a:custGeom>
          <a:blipFill>
            <a:blip r:embed="rId3"/>
            <a:stretch>
              <a:fillRect/>
            </a:stretch>
          </a:blipFill>
        </p:spPr>
        <p:txBody>
          <a:bodyPr/>
          <a:lstStyle/>
          <a:p>
            <a:endParaRPr lang="vi-VN"/>
          </a:p>
        </p:txBody>
      </p:sp>
      <p:sp>
        <p:nvSpPr>
          <p:cNvPr id="7" name="TextBox 7"/>
          <p:cNvSpPr txBox="1"/>
          <p:nvPr/>
        </p:nvSpPr>
        <p:spPr>
          <a:xfrm>
            <a:off x="926699" y="2571950"/>
            <a:ext cx="10338603" cy="2718693"/>
          </a:xfrm>
          <a:prstGeom prst="rect">
            <a:avLst/>
          </a:prstGeom>
        </p:spPr>
        <p:txBody>
          <a:bodyPr lIns="0" tIns="0" rIns="0" bIns="0" rtlCol="0" anchor="t">
            <a:spAutoFit/>
          </a:bodyPr>
          <a:lstStyle/>
          <a:p>
            <a:pPr algn="just">
              <a:lnSpc>
                <a:spcPts val="5316"/>
              </a:lnSpc>
              <a:spcBef>
                <a:spcPct val="0"/>
              </a:spcBef>
            </a:pPr>
            <a:r>
              <a:rPr lang="en-US" sz="3797">
                <a:solidFill>
                  <a:srgbClr val="000000"/>
                </a:solidFill>
                <a:latin typeface="Arimo"/>
                <a:ea typeface="Arimo"/>
                <a:cs typeface="Arimo"/>
                <a:sym typeface="Arimo"/>
              </a:rPr>
              <a:t>- Chàng Mồ Côi rất thông minh khi cho người chủ quán nghe tiếng bạc, coi như đã nhận tiền của bác nông dân, để bồi thường cho việc bác nông dân hít mùi thức ăn.</a:t>
            </a:r>
          </a:p>
        </p:txBody>
      </p:sp>
      <p:sp>
        <p:nvSpPr>
          <p:cNvPr id="8" name="TextBox 8"/>
          <p:cNvSpPr txBox="1"/>
          <p:nvPr/>
        </p:nvSpPr>
        <p:spPr>
          <a:xfrm>
            <a:off x="926699" y="1129641"/>
            <a:ext cx="10338603" cy="1384995"/>
          </a:xfrm>
          <a:prstGeom prst="rect">
            <a:avLst/>
          </a:prstGeom>
        </p:spPr>
        <p:txBody>
          <a:bodyPr lIns="0" tIns="0" rIns="0" bIns="0" rtlCol="0" anchor="t">
            <a:spAutoFit/>
          </a:bodyPr>
          <a:lstStyle/>
          <a:p>
            <a:pPr algn="just">
              <a:lnSpc>
                <a:spcPts val="5413"/>
              </a:lnSpc>
              <a:spcBef>
                <a:spcPct val="0"/>
              </a:spcBef>
            </a:pPr>
            <a:r>
              <a:rPr lang="en-US" sz="3866">
                <a:solidFill>
                  <a:srgbClr val="000000"/>
                </a:solidFill>
                <a:latin typeface="Baloo"/>
                <a:ea typeface="Baloo"/>
                <a:cs typeface="Baloo"/>
                <a:sym typeface="Baloo"/>
              </a:rPr>
              <a:t>Câu 3: Em có nhận xét gì về cách phân xử của chàng Mồ Côi?</a:t>
            </a:r>
          </a:p>
        </p:txBody>
      </p:sp>
    </p:spTree>
    <p:extLst>
      <p:ext uri="{BB962C8B-B14F-4D97-AF65-F5344CB8AC3E}">
        <p14:creationId xmlns:p14="http://schemas.microsoft.com/office/powerpoint/2010/main" val="31084481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12111" y="6056476"/>
            <a:ext cx="14728032" cy="926639"/>
          </a:xfrm>
          <a:custGeom>
            <a:avLst/>
            <a:gdLst/>
            <a:ahLst/>
            <a:cxnLst/>
            <a:rect l="l" t="t" r="r" b="b"/>
            <a:pathLst>
              <a:path w="22092048" h="1389958">
                <a:moveTo>
                  <a:pt x="0" y="0"/>
                </a:moveTo>
                <a:lnTo>
                  <a:pt x="22092048" y="0"/>
                </a:lnTo>
                <a:lnTo>
                  <a:pt x="22092048" y="1389958"/>
                </a:lnTo>
                <a:lnTo>
                  <a:pt x="0" y="1389958"/>
                </a:lnTo>
                <a:lnTo>
                  <a:pt x="0" y="0"/>
                </a:lnTo>
                <a:close/>
              </a:path>
            </a:pathLst>
          </a:custGeom>
          <a:blipFill>
            <a:blip r:embed="rId2"/>
            <a:stretch>
              <a:fillRect/>
            </a:stretch>
          </a:blipFill>
        </p:spPr>
        <p:txBody>
          <a:bodyPr/>
          <a:lstStyle/>
          <a:p>
            <a:endParaRPr lang="vi-VN"/>
          </a:p>
        </p:txBody>
      </p:sp>
      <p:grpSp>
        <p:nvGrpSpPr>
          <p:cNvPr id="3" name="Group 3"/>
          <p:cNvGrpSpPr/>
          <p:nvPr/>
        </p:nvGrpSpPr>
        <p:grpSpPr>
          <a:xfrm>
            <a:off x="685800" y="373308"/>
            <a:ext cx="10820400" cy="5397853"/>
            <a:chOff x="0" y="0"/>
            <a:chExt cx="5816681" cy="2901703"/>
          </a:xfrm>
        </p:grpSpPr>
        <p:sp>
          <p:nvSpPr>
            <p:cNvPr id="4" name="Freeform 4"/>
            <p:cNvSpPr/>
            <p:nvPr/>
          </p:nvSpPr>
          <p:spPr>
            <a:xfrm>
              <a:off x="0" y="0"/>
              <a:ext cx="5816681" cy="2901703"/>
            </a:xfrm>
            <a:custGeom>
              <a:avLst/>
              <a:gdLst/>
              <a:ahLst/>
              <a:cxnLst/>
              <a:rect l="l" t="t" r="r" b="b"/>
              <a:pathLst>
                <a:path w="5816681" h="2901703">
                  <a:moveTo>
                    <a:pt x="17649" y="0"/>
                  </a:moveTo>
                  <a:lnTo>
                    <a:pt x="5799032" y="0"/>
                  </a:lnTo>
                  <a:cubicBezTo>
                    <a:pt x="5803712" y="0"/>
                    <a:pt x="5808202" y="1859"/>
                    <a:pt x="5811512" y="5169"/>
                  </a:cubicBezTo>
                  <a:cubicBezTo>
                    <a:pt x="5814821" y="8479"/>
                    <a:pt x="5816681" y="12968"/>
                    <a:pt x="5816681" y="17649"/>
                  </a:cubicBezTo>
                  <a:lnTo>
                    <a:pt x="5816681" y="2884054"/>
                  </a:lnTo>
                  <a:cubicBezTo>
                    <a:pt x="5816681" y="2888735"/>
                    <a:pt x="5814821" y="2893224"/>
                    <a:pt x="5811512" y="2896533"/>
                  </a:cubicBezTo>
                  <a:cubicBezTo>
                    <a:pt x="5808202" y="2899843"/>
                    <a:pt x="5803712" y="2901703"/>
                    <a:pt x="5799032" y="2901703"/>
                  </a:cubicBezTo>
                  <a:lnTo>
                    <a:pt x="17649" y="2901703"/>
                  </a:lnTo>
                  <a:cubicBezTo>
                    <a:pt x="12968" y="2901703"/>
                    <a:pt x="8479" y="2899843"/>
                    <a:pt x="5169" y="2896533"/>
                  </a:cubicBezTo>
                  <a:cubicBezTo>
                    <a:pt x="1859" y="2893224"/>
                    <a:pt x="0" y="2888735"/>
                    <a:pt x="0" y="2884054"/>
                  </a:cubicBezTo>
                  <a:lnTo>
                    <a:pt x="0" y="17649"/>
                  </a:lnTo>
                  <a:cubicBezTo>
                    <a:pt x="0" y="12968"/>
                    <a:pt x="1859" y="8479"/>
                    <a:pt x="5169" y="5169"/>
                  </a:cubicBezTo>
                  <a:cubicBezTo>
                    <a:pt x="8479" y="1859"/>
                    <a:pt x="12968" y="0"/>
                    <a:pt x="17649" y="0"/>
                  </a:cubicBezTo>
                  <a:close/>
                </a:path>
              </a:pathLst>
            </a:custGeom>
            <a:solidFill>
              <a:srgbClr val="99DFEC"/>
            </a:solidFill>
          </p:spPr>
          <p:txBody>
            <a:bodyPr/>
            <a:lstStyle/>
            <a:p>
              <a:endParaRPr lang="vi-VN"/>
            </a:p>
          </p:txBody>
        </p:sp>
        <p:sp>
          <p:nvSpPr>
            <p:cNvPr id="5" name="TextBox 5"/>
            <p:cNvSpPr txBox="1"/>
            <p:nvPr/>
          </p:nvSpPr>
          <p:spPr>
            <a:xfrm>
              <a:off x="0" y="-28575"/>
              <a:ext cx="5816681" cy="2930278"/>
            </a:xfrm>
            <a:prstGeom prst="rect">
              <a:avLst/>
            </a:prstGeom>
          </p:spPr>
          <p:txBody>
            <a:bodyPr lIns="33867" tIns="33867" rIns="33867" bIns="33867" rtlCol="0" anchor="ctr"/>
            <a:lstStyle/>
            <a:p>
              <a:pPr algn="ctr">
                <a:lnSpc>
                  <a:spcPts val="1307"/>
                </a:lnSpc>
                <a:spcBef>
                  <a:spcPct val="0"/>
                </a:spcBef>
              </a:pPr>
              <a:endParaRPr sz="1200"/>
            </a:p>
          </p:txBody>
        </p:sp>
      </p:grpSp>
      <p:sp>
        <p:nvSpPr>
          <p:cNvPr id="6" name="Freeform 6"/>
          <p:cNvSpPr/>
          <p:nvPr/>
        </p:nvSpPr>
        <p:spPr>
          <a:xfrm>
            <a:off x="8528285" y="4565898"/>
            <a:ext cx="3966147" cy="2292102"/>
          </a:xfrm>
          <a:custGeom>
            <a:avLst/>
            <a:gdLst/>
            <a:ahLst/>
            <a:cxnLst/>
            <a:rect l="l" t="t" r="r" b="b"/>
            <a:pathLst>
              <a:path w="5949220" h="3438153">
                <a:moveTo>
                  <a:pt x="0" y="0"/>
                </a:moveTo>
                <a:lnTo>
                  <a:pt x="5949220" y="0"/>
                </a:lnTo>
                <a:lnTo>
                  <a:pt x="5949220" y="3438153"/>
                </a:lnTo>
                <a:lnTo>
                  <a:pt x="0" y="3438153"/>
                </a:lnTo>
                <a:lnTo>
                  <a:pt x="0" y="0"/>
                </a:lnTo>
                <a:close/>
              </a:path>
            </a:pathLst>
          </a:custGeom>
          <a:blipFill>
            <a:blip r:embed="rId3"/>
            <a:stretch>
              <a:fillRect/>
            </a:stretch>
          </a:blipFill>
        </p:spPr>
        <p:txBody>
          <a:bodyPr/>
          <a:lstStyle/>
          <a:p>
            <a:endParaRPr lang="vi-VN"/>
          </a:p>
        </p:txBody>
      </p:sp>
      <p:sp>
        <p:nvSpPr>
          <p:cNvPr id="7" name="TextBox 7"/>
          <p:cNvSpPr txBox="1"/>
          <p:nvPr/>
        </p:nvSpPr>
        <p:spPr>
          <a:xfrm>
            <a:off x="926699" y="2571951"/>
            <a:ext cx="10232751" cy="1359346"/>
          </a:xfrm>
          <a:prstGeom prst="rect">
            <a:avLst/>
          </a:prstGeom>
        </p:spPr>
        <p:txBody>
          <a:bodyPr lIns="0" tIns="0" rIns="0" bIns="0" rtlCol="0" anchor="t">
            <a:spAutoFit/>
          </a:bodyPr>
          <a:lstStyle/>
          <a:p>
            <a:pPr algn="just">
              <a:lnSpc>
                <a:spcPts val="5316"/>
              </a:lnSpc>
              <a:spcBef>
                <a:spcPct val="0"/>
              </a:spcBef>
            </a:pPr>
            <a:r>
              <a:rPr lang="en-US" sz="3797">
                <a:solidFill>
                  <a:srgbClr val="000000"/>
                </a:solidFill>
                <a:latin typeface="Arimo"/>
                <a:ea typeface="Arimo"/>
                <a:cs typeface="Arimo"/>
                <a:sym typeface="Arimo"/>
              </a:rPr>
              <a:t>- Không nên tham lam, bắt nạt người yếu thế hơn để lấy tiền của họ.</a:t>
            </a:r>
          </a:p>
        </p:txBody>
      </p:sp>
      <p:sp>
        <p:nvSpPr>
          <p:cNvPr id="8" name="TextBox 8"/>
          <p:cNvSpPr txBox="1"/>
          <p:nvPr/>
        </p:nvSpPr>
        <p:spPr>
          <a:xfrm>
            <a:off x="926699" y="1129641"/>
            <a:ext cx="10338603" cy="2077492"/>
          </a:xfrm>
          <a:prstGeom prst="rect">
            <a:avLst/>
          </a:prstGeom>
        </p:spPr>
        <p:txBody>
          <a:bodyPr lIns="0" tIns="0" rIns="0" bIns="0" rtlCol="0" anchor="t">
            <a:spAutoFit/>
          </a:bodyPr>
          <a:lstStyle/>
          <a:p>
            <a:pPr algn="just">
              <a:lnSpc>
                <a:spcPts val="5413"/>
              </a:lnSpc>
            </a:pPr>
            <a:r>
              <a:rPr lang="en-US" sz="3866" b="1" dirty="0" err="1">
                <a:solidFill>
                  <a:srgbClr val="000000"/>
                </a:solidFill>
                <a:latin typeface="Baloo"/>
                <a:ea typeface="Baloo"/>
                <a:cs typeface="Baloo"/>
                <a:sym typeface="Baloo"/>
              </a:rPr>
              <a:t>Câu</a:t>
            </a:r>
            <a:r>
              <a:rPr lang="en-US" sz="3866" b="1" dirty="0">
                <a:solidFill>
                  <a:srgbClr val="000000"/>
                </a:solidFill>
                <a:latin typeface="Baloo"/>
                <a:ea typeface="Baloo"/>
                <a:cs typeface="Baloo"/>
                <a:sym typeface="Baloo"/>
              </a:rPr>
              <a:t> 4: Theo </a:t>
            </a:r>
            <a:r>
              <a:rPr lang="en-US" sz="3866" b="1" dirty="0" err="1">
                <a:solidFill>
                  <a:srgbClr val="000000"/>
                </a:solidFill>
                <a:latin typeface="Baloo"/>
                <a:ea typeface="Baloo"/>
                <a:cs typeface="Baloo"/>
                <a:sym typeface="Baloo"/>
              </a:rPr>
              <a:t>em</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sau</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vụ</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kiện</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này</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người</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chủ</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quán</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học</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được</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bài</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học</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gì</a:t>
            </a:r>
            <a:r>
              <a:rPr lang="en-US" sz="3866" b="1" dirty="0">
                <a:solidFill>
                  <a:srgbClr val="000000"/>
                </a:solidFill>
                <a:latin typeface="Baloo"/>
                <a:ea typeface="Baloo"/>
                <a:cs typeface="Baloo"/>
                <a:sym typeface="Baloo"/>
              </a:rPr>
              <a:t>?</a:t>
            </a:r>
          </a:p>
          <a:p>
            <a:pPr algn="just">
              <a:lnSpc>
                <a:spcPts val="5413"/>
              </a:lnSpc>
              <a:spcBef>
                <a:spcPct val="0"/>
              </a:spcBef>
            </a:pPr>
            <a:endParaRPr lang="en-US" sz="3866" dirty="0">
              <a:solidFill>
                <a:srgbClr val="000000"/>
              </a:solidFill>
              <a:latin typeface="Baloo"/>
              <a:ea typeface="Baloo"/>
              <a:cs typeface="Baloo"/>
              <a:sym typeface="Baloo"/>
            </a:endParaRPr>
          </a:p>
        </p:txBody>
      </p:sp>
    </p:spTree>
    <p:extLst>
      <p:ext uri="{BB962C8B-B14F-4D97-AF65-F5344CB8AC3E}">
        <p14:creationId xmlns:p14="http://schemas.microsoft.com/office/powerpoint/2010/main" val="35528383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12111" y="6056476"/>
            <a:ext cx="14728032" cy="926639"/>
          </a:xfrm>
          <a:custGeom>
            <a:avLst/>
            <a:gdLst/>
            <a:ahLst/>
            <a:cxnLst/>
            <a:rect l="l" t="t" r="r" b="b"/>
            <a:pathLst>
              <a:path w="22092048" h="1389958">
                <a:moveTo>
                  <a:pt x="0" y="0"/>
                </a:moveTo>
                <a:lnTo>
                  <a:pt x="22092048" y="0"/>
                </a:lnTo>
                <a:lnTo>
                  <a:pt x="22092048" y="1389958"/>
                </a:lnTo>
                <a:lnTo>
                  <a:pt x="0" y="1389958"/>
                </a:lnTo>
                <a:lnTo>
                  <a:pt x="0" y="0"/>
                </a:lnTo>
                <a:close/>
              </a:path>
            </a:pathLst>
          </a:custGeom>
          <a:blipFill>
            <a:blip r:embed="rId2"/>
            <a:stretch>
              <a:fillRect/>
            </a:stretch>
          </a:blipFill>
        </p:spPr>
        <p:txBody>
          <a:bodyPr/>
          <a:lstStyle/>
          <a:p>
            <a:endParaRPr lang="vi-VN"/>
          </a:p>
        </p:txBody>
      </p:sp>
      <p:grpSp>
        <p:nvGrpSpPr>
          <p:cNvPr id="3" name="Group 3"/>
          <p:cNvGrpSpPr/>
          <p:nvPr/>
        </p:nvGrpSpPr>
        <p:grpSpPr>
          <a:xfrm>
            <a:off x="685800" y="373308"/>
            <a:ext cx="10820400" cy="5397853"/>
            <a:chOff x="0" y="0"/>
            <a:chExt cx="5816681" cy="2901703"/>
          </a:xfrm>
        </p:grpSpPr>
        <p:sp>
          <p:nvSpPr>
            <p:cNvPr id="4" name="Freeform 4"/>
            <p:cNvSpPr/>
            <p:nvPr/>
          </p:nvSpPr>
          <p:spPr>
            <a:xfrm>
              <a:off x="0" y="0"/>
              <a:ext cx="5816681" cy="2901703"/>
            </a:xfrm>
            <a:custGeom>
              <a:avLst/>
              <a:gdLst/>
              <a:ahLst/>
              <a:cxnLst/>
              <a:rect l="l" t="t" r="r" b="b"/>
              <a:pathLst>
                <a:path w="5816681" h="2901703">
                  <a:moveTo>
                    <a:pt x="17649" y="0"/>
                  </a:moveTo>
                  <a:lnTo>
                    <a:pt x="5799032" y="0"/>
                  </a:lnTo>
                  <a:cubicBezTo>
                    <a:pt x="5803712" y="0"/>
                    <a:pt x="5808202" y="1859"/>
                    <a:pt x="5811512" y="5169"/>
                  </a:cubicBezTo>
                  <a:cubicBezTo>
                    <a:pt x="5814821" y="8479"/>
                    <a:pt x="5816681" y="12968"/>
                    <a:pt x="5816681" y="17649"/>
                  </a:cubicBezTo>
                  <a:lnTo>
                    <a:pt x="5816681" y="2884054"/>
                  </a:lnTo>
                  <a:cubicBezTo>
                    <a:pt x="5816681" y="2888735"/>
                    <a:pt x="5814821" y="2893224"/>
                    <a:pt x="5811512" y="2896533"/>
                  </a:cubicBezTo>
                  <a:cubicBezTo>
                    <a:pt x="5808202" y="2899843"/>
                    <a:pt x="5803712" y="2901703"/>
                    <a:pt x="5799032" y="2901703"/>
                  </a:cubicBezTo>
                  <a:lnTo>
                    <a:pt x="17649" y="2901703"/>
                  </a:lnTo>
                  <a:cubicBezTo>
                    <a:pt x="12968" y="2901703"/>
                    <a:pt x="8479" y="2899843"/>
                    <a:pt x="5169" y="2896533"/>
                  </a:cubicBezTo>
                  <a:cubicBezTo>
                    <a:pt x="1859" y="2893224"/>
                    <a:pt x="0" y="2888735"/>
                    <a:pt x="0" y="2884054"/>
                  </a:cubicBezTo>
                  <a:lnTo>
                    <a:pt x="0" y="17649"/>
                  </a:lnTo>
                  <a:cubicBezTo>
                    <a:pt x="0" y="12968"/>
                    <a:pt x="1859" y="8479"/>
                    <a:pt x="5169" y="5169"/>
                  </a:cubicBezTo>
                  <a:cubicBezTo>
                    <a:pt x="8479" y="1859"/>
                    <a:pt x="12968" y="0"/>
                    <a:pt x="17649" y="0"/>
                  </a:cubicBezTo>
                  <a:close/>
                </a:path>
              </a:pathLst>
            </a:custGeom>
            <a:solidFill>
              <a:srgbClr val="99DFEC"/>
            </a:solidFill>
          </p:spPr>
          <p:txBody>
            <a:bodyPr/>
            <a:lstStyle/>
            <a:p>
              <a:endParaRPr lang="vi-VN"/>
            </a:p>
          </p:txBody>
        </p:sp>
        <p:sp>
          <p:nvSpPr>
            <p:cNvPr id="5" name="TextBox 5"/>
            <p:cNvSpPr txBox="1"/>
            <p:nvPr/>
          </p:nvSpPr>
          <p:spPr>
            <a:xfrm>
              <a:off x="0" y="-28575"/>
              <a:ext cx="5816681" cy="2930278"/>
            </a:xfrm>
            <a:prstGeom prst="rect">
              <a:avLst/>
            </a:prstGeom>
          </p:spPr>
          <p:txBody>
            <a:bodyPr lIns="33867" tIns="33867" rIns="33867" bIns="33867" rtlCol="0" anchor="ctr"/>
            <a:lstStyle/>
            <a:p>
              <a:pPr algn="ctr">
                <a:lnSpc>
                  <a:spcPts val="1307"/>
                </a:lnSpc>
                <a:spcBef>
                  <a:spcPct val="0"/>
                </a:spcBef>
              </a:pPr>
              <a:endParaRPr sz="1200"/>
            </a:p>
          </p:txBody>
        </p:sp>
      </p:grpSp>
      <p:sp>
        <p:nvSpPr>
          <p:cNvPr id="6" name="Freeform 6"/>
          <p:cNvSpPr/>
          <p:nvPr/>
        </p:nvSpPr>
        <p:spPr>
          <a:xfrm>
            <a:off x="8528285" y="4565898"/>
            <a:ext cx="3966147" cy="2292102"/>
          </a:xfrm>
          <a:custGeom>
            <a:avLst/>
            <a:gdLst/>
            <a:ahLst/>
            <a:cxnLst/>
            <a:rect l="l" t="t" r="r" b="b"/>
            <a:pathLst>
              <a:path w="5949220" h="3438153">
                <a:moveTo>
                  <a:pt x="0" y="0"/>
                </a:moveTo>
                <a:lnTo>
                  <a:pt x="5949220" y="0"/>
                </a:lnTo>
                <a:lnTo>
                  <a:pt x="5949220" y="3438153"/>
                </a:lnTo>
                <a:lnTo>
                  <a:pt x="0" y="3438153"/>
                </a:lnTo>
                <a:lnTo>
                  <a:pt x="0" y="0"/>
                </a:lnTo>
                <a:close/>
              </a:path>
            </a:pathLst>
          </a:custGeom>
          <a:blipFill>
            <a:blip r:embed="rId3"/>
            <a:stretch>
              <a:fillRect/>
            </a:stretch>
          </a:blipFill>
        </p:spPr>
        <p:txBody>
          <a:bodyPr/>
          <a:lstStyle/>
          <a:p>
            <a:endParaRPr lang="vi-VN"/>
          </a:p>
        </p:txBody>
      </p:sp>
      <p:sp>
        <p:nvSpPr>
          <p:cNvPr id="7" name="TextBox 7"/>
          <p:cNvSpPr txBox="1"/>
          <p:nvPr/>
        </p:nvSpPr>
        <p:spPr>
          <a:xfrm>
            <a:off x="926699" y="2571950"/>
            <a:ext cx="10232751" cy="1359346"/>
          </a:xfrm>
          <a:prstGeom prst="rect">
            <a:avLst/>
          </a:prstGeom>
        </p:spPr>
        <p:txBody>
          <a:bodyPr lIns="0" tIns="0" rIns="0" bIns="0" rtlCol="0" anchor="t">
            <a:spAutoFit/>
          </a:bodyPr>
          <a:lstStyle/>
          <a:p>
            <a:pPr algn="just">
              <a:lnSpc>
                <a:spcPts val="5316"/>
              </a:lnSpc>
              <a:spcBef>
                <a:spcPct val="0"/>
              </a:spcBef>
            </a:pPr>
            <a:r>
              <a:rPr lang="en-US" sz="3797">
                <a:solidFill>
                  <a:srgbClr val="000000"/>
                </a:solidFill>
                <a:latin typeface="Arimo"/>
                <a:ea typeface="Arimo"/>
                <a:cs typeface="Arimo"/>
                <a:sym typeface="Arimo"/>
              </a:rPr>
              <a:t>- Câu tục ngữ phù hợp với nội dung câu chuyện là b) Vỏ quýt dày có móng tay nhọn.</a:t>
            </a:r>
          </a:p>
        </p:txBody>
      </p:sp>
      <p:sp>
        <p:nvSpPr>
          <p:cNvPr id="8" name="TextBox 8"/>
          <p:cNvSpPr txBox="1"/>
          <p:nvPr/>
        </p:nvSpPr>
        <p:spPr>
          <a:xfrm>
            <a:off x="926699" y="1129641"/>
            <a:ext cx="10338603" cy="2077492"/>
          </a:xfrm>
          <a:prstGeom prst="rect">
            <a:avLst/>
          </a:prstGeom>
        </p:spPr>
        <p:txBody>
          <a:bodyPr lIns="0" tIns="0" rIns="0" bIns="0" rtlCol="0" anchor="t">
            <a:spAutoFit/>
          </a:bodyPr>
          <a:lstStyle/>
          <a:p>
            <a:pPr algn="just">
              <a:lnSpc>
                <a:spcPts val="5413"/>
              </a:lnSpc>
            </a:pPr>
            <a:r>
              <a:rPr lang="en-US" sz="3866" b="1" dirty="0" err="1">
                <a:solidFill>
                  <a:srgbClr val="000000"/>
                </a:solidFill>
                <a:latin typeface="Baloo"/>
                <a:ea typeface="Baloo"/>
                <a:cs typeface="Baloo"/>
                <a:sym typeface="Baloo"/>
              </a:rPr>
              <a:t>Câu</a:t>
            </a:r>
            <a:r>
              <a:rPr lang="en-US" sz="3866" b="1" dirty="0">
                <a:solidFill>
                  <a:srgbClr val="000000"/>
                </a:solidFill>
                <a:latin typeface="Baloo"/>
                <a:ea typeface="Baloo"/>
                <a:cs typeface="Baloo"/>
                <a:sym typeface="Baloo"/>
              </a:rPr>
              <a:t> 5: </a:t>
            </a:r>
            <a:r>
              <a:rPr lang="en-US" sz="3866" b="1" dirty="0" err="1">
                <a:solidFill>
                  <a:srgbClr val="000000"/>
                </a:solidFill>
                <a:latin typeface="Baloo"/>
                <a:ea typeface="Baloo"/>
                <a:cs typeface="Baloo"/>
                <a:sym typeface="Baloo"/>
              </a:rPr>
              <a:t>Câu</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tục</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ngữ</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nào</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dưới</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đây</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phù</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hợp</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với</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nội</a:t>
            </a:r>
            <a:r>
              <a:rPr lang="en-US" sz="3866" b="1" dirty="0">
                <a:solidFill>
                  <a:srgbClr val="000000"/>
                </a:solidFill>
                <a:latin typeface="Baloo"/>
                <a:ea typeface="Baloo"/>
                <a:cs typeface="Baloo"/>
                <a:sym typeface="Baloo"/>
              </a:rPr>
              <a:t> dung </a:t>
            </a:r>
            <a:r>
              <a:rPr lang="en-US" sz="3866" b="1" dirty="0" err="1">
                <a:solidFill>
                  <a:srgbClr val="000000"/>
                </a:solidFill>
                <a:latin typeface="Baloo"/>
                <a:ea typeface="Baloo"/>
                <a:cs typeface="Baloo"/>
                <a:sym typeface="Baloo"/>
              </a:rPr>
              <a:t>câu</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chuyện</a:t>
            </a:r>
            <a:r>
              <a:rPr lang="en-US" sz="3866" b="1" dirty="0">
                <a:solidFill>
                  <a:srgbClr val="000000"/>
                </a:solidFill>
                <a:latin typeface="Baloo"/>
                <a:ea typeface="Baloo"/>
                <a:cs typeface="Baloo"/>
                <a:sym typeface="Baloo"/>
              </a:rPr>
              <a:t>?</a:t>
            </a:r>
          </a:p>
          <a:p>
            <a:pPr algn="just">
              <a:lnSpc>
                <a:spcPts val="5413"/>
              </a:lnSpc>
              <a:spcBef>
                <a:spcPct val="0"/>
              </a:spcBef>
            </a:pPr>
            <a:endParaRPr lang="en-US" sz="3866" dirty="0">
              <a:solidFill>
                <a:srgbClr val="000000"/>
              </a:solidFill>
              <a:latin typeface="Baloo"/>
              <a:ea typeface="Baloo"/>
              <a:cs typeface="Baloo"/>
              <a:sym typeface="Baloo"/>
            </a:endParaRPr>
          </a:p>
        </p:txBody>
      </p:sp>
    </p:spTree>
    <p:extLst>
      <p:ext uri="{BB962C8B-B14F-4D97-AF65-F5344CB8AC3E}">
        <p14:creationId xmlns:p14="http://schemas.microsoft.com/office/powerpoint/2010/main" val="2046854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12111" y="6056476"/>
            <a:ext cx="14728032" cy="926639"/>
          </a:xfrm>
          <a:custGeom>
            <a:avLst/>
            <a:gdLst/>
            <a:ahLst/>
            <a:cxnLst/>
            <a:rect l="l" t="t" r="r" b="b"/>
            <a:pathLst>
              <a:path w="22092048" h="1389958">
                <a:moveTo>
                  <a:pt x="0" y="0"/>
                </a:moveTo>
                <a:lnTo>
                  <a:pt x="22092048" y="0"/>
                </a:lnTo>
                <a:lnTo>
                  <a:pt x="22092048" y="1389958"/>
                </a:lnTo>
                <a:lnTo>
                  <a:pt x="0" y="1389958"/>
                </a:lnTo>
                <a:lnTo>
                  <a:pt x="0" y="0"/>
                </a:lnTo>
                <a:close/>
              </a:path>
            </a:pathLst>
          </a:custGeom>
          <a:blipFill>
            <a:blip r:embed="rId2"/>
            <a:stretch>
              <a:fillRect/>
            </a:stretch>
          </a:blipFill>
        </p:spPr>
        <p:txBody>
          <a:bodyPr/>
          <a:lstStyle/>
          <a:p>
            <a:endParaRPr lang="vi-VN"/>
          </a:p>
        </p:txBody>
      </p:sp>
      <p:sp>
        <p:nvSpPr>
          <p:cNvPr id="3" name="Freeform 3"/>
          <p:cNvSpPr/>
          <p:nvPr/>
        </p:nvSpPr>
        <p:spPr>
          <a:xfrm>
            <a:off x="10612806" y="-785929"/>
            <a:ext cx="2420307" cy="2378960"/>
          </a:xfrm>
          <a:custGeom>
            <a:avLst/>
            <a:gdLst/>
            <a:ahLst/>
            <a:cxnLst/>
            <a:rect l="l" t="t" r="r" b="b"/>
            <a:pathLst>
              <a:path w="3630460" h="3568440">
                <a:moveTo>
                  <a:pt x="0" y="0"/>
                </a:moveTo>
                <a:lnTo>
                  <a:pt x="3630461" y="0"/>
                </a:lnTo>
                <a:lnTo>
                  <a:pt x="3630461" y="3568440"/>
                </a:lnTo>
                <a:lnTo>
                  <a:pt x="0" y="3568440"/>
                </a:lnTo>
                <a:lnTo>
                  <a:pt x="0" y="0"/>
                </a:lnTo>
                <a:close/>
              </a:path>
            </a:pathLst>
          </a:custGeom>
          <a:blipFill>
            <a:blip r:embed="rId3"/>
            <a:stretch>
              <a:fillRect/>
            </a:stretch>
          </a:blipFill>
        </p:spPr>
        <p:txBody>
          <a:bodyPr/>
          <a:lstStyle/>
          <a:p>
            <a:endParaRPr lang="vi-VN"/>
          </a:p>
        </p:txBody>
      </p:sp>
      <p:sp>
        <p:nvSpPr>
          <p:cNvPr id="4" name="Freeform 4"/>
          <p:cNvSpPr/>
          <p:nvPr/>
        </p:nvSpPr>
        <p:spPr>
          <a:xfrm>
            <a:off x="7614569" y="2265260"/>
            <a:ext cx="4577431" cy="4592741"/>
          </a:xfrm>
          <a:custGeom>
            <a:avLst/>
            <a:gdLst/>
            <a:ahLst/>
            <a:cxnLst/>
            <a:rect l="l" t="t" r="r" b="b"/>
            <a:pathLst>
              <a:path w="6866147" h="6889111">
                <a:moveTo>
                  <a:pt x="0" y="0"/>
                </a:moveTo>
                <a:lnTo>
                  <a:pt x="6866147" y="0"/>
                </a:lnTo>
                <a:lnTo>
                  <a:pt x="6866147" y="6889111"/>
                </a:lnTo>
                <a:lnTo>
                  <a:pt x="0" y="6889111"/>
                </a:lnTo>
                <a:lnTo>
                  <a:pt x="0" y="0"/>
                </a:lnTo>
                <a:close/>
              </a:path>
            </a:pathLst>
          </a:custGeom>
          <a:blipFill>
            <a:blip r:embed="rId4"/>
            <a:stretch>
              <a:fillRect/>
            </a:stretch>
          </a:blipFill>
        </p:spPr>
        <p:txBody>
          <a:bodyPr/>
          <a:lstStyle/>
          <a:p>
            <a:endParaRPr lang="vi-VN"/>
          </a:p>
        </p:txBody>
      </p:sp>
      <p:grpSp>
        <p:nvGrpSpPr>
          <p:cNvPr id="5" name="Group 5"/>
          <p:cNvGrpSpPr/>
          <p:nvPr/>
        </p:nvGrpSpPr>
        <p:grpSpPr>
          <a:xfrm>
            <a:off x="1004368" y="1221757"/>
            <a:ext cx="5671650" cy="742548"/>
            <a:chOff x="0" y="0"/>
            <a:chExt cx="11343300" cy="1485096"/>
          </a:xfrm>
        </p:grpSpPr>
        <p:grpSp>
          <p:nvGrpSpPr>
            <p:cNvPr id="6" name="Group 6"/>
            <p:cNvGrpSpPr/>
            <p:nvPr/>
          </p:nvGrpSpPr>
          <p:grpSpPr>
            <a:xfrm>
              <a:off x="0" y="0"/>
              <a:ext cx="11343300" cy="1485096"/>
              <a:chOff x="0" y="0"/>
              <a:chExt cx="3048887" cy="399169"/>
            </a:xfrm>
          </p:grpSpPr>
          <p:sp>
            <p:nvSpPr>
              <p:cNvPr id="7" name="Freeform 7"/>
              <p:cNvSpPr/>
              <p:nvPr/>
            </p:nvSpPr>
            <p:spPr>
              <a:xfrm>
                <a:off x="0" y="0"/>
                <a:ext cx="3048887" cy="399169"/>
              </a:xfrm>
              <a:custGeom>
                <a:avLst/>
                <a:gdLst/>
                <a:ahLst/>
                <a:cxnLst/>
                <a:rect l="l" t="t" r="r" b="b"/>
                <a:pathLst>
                  <a:path w="3048887" h="399169">
                    <a:moveTo>
                      <a:pt x="33671" y="0"/>
                    </a:moveTo>
                    <a:lnTo>
                      <a:pt x="3015216" y="0"/>
                    </a:lnTo>
                    <a:cubicBezTo>
                      <a:pt x="3024146" y="0"/>
                      <a:pt x="3032710" y="3547"/>
                      <a:pt x="3039025" y="9862"/>
                    </a:cubicBezTo>
                    <a:cubicBezTo>
                      <a:pt x="3045339" y="16176"/>
                      <a:pt x="3048887" y="24741"/>
                      <a:pt x="3048887" y="33671"/>
                    </a:cubicBezTo>
                    <a:lnTo>
                      <a:pt x="3048887" y="365498"/>
                    </a:lnTo>
                    <a:cubicBezTo>
                      <a:pt x="3048887" y="374428"/>
                      <a:pt x="3045339" y="382992"/>
                      <a:pt x="3039025" y="389307"/>
                    </a:cubicBezTo>
                    <a:cubicBezTo>
                      <a:pt x="3032710" y="395621"/>
                      <a:pt x="3024146" y="399169"/>
                      <a:pt x="3015216" y="399169"/>
                    </a:cubicBezTo>
                    <a:lnTo>
                      <a:pt x="33671" y="399169"/>
                    </a:lnTo>
                    <a:cubicBezTo>
                      <a:pt x="24741" y="399169"/>
                      <a:pt x="16176" y="395621"/>
                      <a:pt x="9862" y="389307"/>
                    </a:cubicBezTo>
                    <a:cubicBezTo>
                      <a:pt x="3547" y="382992"/>
                      <a:pt x="0" y="374428"/>
                      <a:pt x="0" y="365498"/>
                    </a:cubicBezTo>
                    <a:lnTo>
                      <a:pt x="0" y="33671"/>
                    </a:lnTo>
                    <a:cubicBezTo>
                      <a:pt x="0" y="24741"/>
                      <a:pt x="3547" y="16176"/>
                      <a:pt x="9862" y="9862"/>
                    </a:cubicBezTo>
                    <a:cubicBezTo>
                      <a:pt x="16176" y="3547"/>
                      <a:pt x="24741" y="0"/>
                      <a:pt x="33671" y="0"/>
                    </a:cubicBezTo>
                    <a:close/>
                  </a:path>
                </a:pathLst>
              </a:custGeom>
              <a:solidFill>
                <a:srgbClr val="8ACEEA"/>
              </a:solidFill>
            </p:spPr>
            <p:txBody>
              <a:bodyPr/>
              <a:lstStyle/>
              <a:p>
                <a:endParaRPr lang="vi-VN"/>
              </a:p>
            </p:txBody>
          </p:sp>
          <p:sp>
            <p:nvSpPr>
              <p:cNvPr id="8" name="TextBox 8"/>
              <p:cNvSpPr txBox="1"/>
              <p:nvPr/>
            </p:nvSpPr>
            <p:spPr>
              <a:xfrm>
                <a:off x="0" y="-28575"/>
                <a:ext cx="3048887" cy="427744"/>
              </a:xfrm>
              <a:prstGeom prst="rect">
                <a:avLst/>
              </a:prstGeom>
            </p:spPr>
            <p:txBody>
              <a:bodyPr lIns="33867" tIns="33867" rIns="33867" bIns="33867" rtlCol="0" anchor="ctr"/>
              <a:lstStyle/>
              <a:p>
                <a:pPr algn="ctr">
                  <a:lnSpc>
                    <a:spcPts val="1307"/>
                  </a:lnSpc>
                  <a:spcBef>
                    <a:spcPct val="0"/>
                  </a:spcBef>
                </a:pPr>
                <a:endParaRPr sz="1200"/>
              </a:p>
            </p:txBody>
          </p:sp>
        </p:grpSp>
        <p:grpSp>
          <p:nvGrpSpPr>
            <p:cNvPr id="9" name="Group 9"/>
            <p:cNvGrpSpPr/>
            <p:nvPr/>
          </p:nvGrpSpPr>
          <p:grpSpPr>
            <a:xfrm>
              <a:off x="10267193" y="477167"/>
              <a:ext cx="530762" cy="530762"/>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vi-VN"/>
              </a:p>
            </p:txBody>
          </p:sp>
          <p:sp>
            <p:nvSpPr>
              <p:cNvPr id="11" name="TextBox 11"/>
              <p:cNvSpPr txBox="1"/>
              <p:nvPr/>
            </p:nvSpPr>
            <p:spPr>
              <a:xfrm>
                <a:off x="76200" y="47625"/>
                <a:ext cx="660400" cy="688975"/>
              </a:xfrm>
              <a:prstGeom prst="rect">
                <a:avLst/>
              </a:prstGeom>
            </p:spPr>
            <p:txBody>
              <a:bodyPr lIns="33867" tIns="33867" rIns="33867" bIns="33867" rtlCol="0" anchor="ctr"/>
              <a:lstStyle/>
              <a:p>
                <a:pPr algn="ctr">
                  <a:lnSpc>
                    <a:spcPts val="1307"/>
                  </a:lnSpc>
                </a:pPr>
                <a:endParaRPr sz="1200"/>
              </a:p>
            </p:txBody>
          </p:sp>
        </p:grpSp>
        <p:grpSp>
          <p:nvGrpSpPr>
            <p:cNvPr id="12" name="Group 12"/>
            <p:cNvGrpSpPr/>
            <p:nvPr/>
          </p:nvGrpSpPr>
          <p:grpSpPr>
            <a:xfrm>
              <a:off x="545344" y="477167"/>
              <a:ext cx="530762" cy="530762"/>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vi-VN"/>
              </a:p>
            </p:txBody>
          </p:sp>
          <p:sp>
            <p:nvSpPr>
              <p:cNvPr id="14" name="TextBox 14"/>
              <p:cNvSpPr txBox="1"/>
              <p:nvPr/>
            </p:nvSpPr>
            <p:spPr>
              <a:xfrm>
                <a:off x="76200" y="47625"/>
                <a:ext cx="660400" cy="688975"/>
              </a:xfrm>
              <a:prstGeom prst="rect">
                <a:avLst/>
              </a:prstGeom>
            </p:spPr>
            <p:txBody>
              <a:bodyPr lIns="33867" tIns="33867" rIns="33867" bIns="33867" rtlCol="0" anchor="ctr"/>
              <a:lstStyle/>
              <a:p>
                <a:pPr algn="ctr">
                  <a:lnSpc>
                    <a:spcPts val="1307"/>
                  </a:lnSpc>
                </a:pPr>
                <a:endParaRPr sz="1200"/>
              </a:p>
            </p:txBody>
          </p:sp>
        </p:grpSp>
        <p:sp>
          <p:nvSpPr>
            <p:cNvPr id="15" name="TextBox 15"/>
            <p:cNvSpPr txBox="1"/>
            <p:nvPr/>
          </p:nvSpPr>
          <p:spPr>
            <a:xfrm>
              <a:off x="1937848" y="40662"/>
              <a:ext cx="8434710" cy="1384994"/>
            </a:xfrm>
            <a:prstGeom prst="rect">
              <a:avLst/>
            </a:prstGeom>
          </p:spPr>
          <p:txBody>
            <a:bodyPr wrap="square" lIns="0" tIns="0" rIns="0" bIns="0" rtlCol="0" anchor="t">
              <a:spAutoFit/>
            </a:bodyPr>
            <a:lstStyle/>
            <a:p>
              <a:pPr algn="just">
                <a:lnSpc>
                  <a:spcPts val="5413"/>
                </a:lnSpc>
                <a:spcBef>
                  <a:spcPct val="0"/>
                </a:spcBef>
              </a:pPr>
              <a:r>
                <a:rPr lang="en-US" sz="3866" b="1" dirty="0" err="1">
                  <a:solidFill>
                    <a:srgbClr val="000000"/>
                  </a:solidFill>
                  <a:latin typeface="Baloo"/>
                  <a:ea typeface="Baloo"/>
                  <a:cs typeface="Baloo"/>
                  <a:sym typeface="Baloo"/>
                </a:rPr>
                <a:t>Nội</a:t>
              </a:r>
              <a:r>
                <a:rPr lang="en-US" sz="3866" b="1" dirty="0">
                  <a:solidFill>
                    <a:srgbClr val="000000"/>
                  </a:solidFill>
                  <a:latin typeface="Baloo"/>
                  <a:ea typeface="Baloo"/>
                  <a:cs typeface="Baloo"/>
                  <a:sym typeface="Baloo"/>
                </a:rPr>
                <a:t> dung </a:t>
              </a:r>
              <a:r>
                <a:rPr lang="en-US" sz="3866" b="1" dirty="0" err="1">
                  <a:solidFill>
                    <a:srgbClr val="000000"/>
                  </a:solidFill>
                  <a:latin typeface="Baloo"/>
                  <a:ea typeface="Baloo"/>
                  <a:cs typeface="Baloo"/>
                  <a:sym typeface="Baloo"/>
                </a:rPr>
                <a:t>bài</a:t>
              </a:r>
              <a:r>
                <a:rPr lang="en-US" sz="3866" b="1" dirty="0">
                  <a:solidFill>
                    <a:srgbClr val="000000"/>
                  </a:solidFill>
                  <a:latin typeface="Baloo"/>
                  <a:ea typeface="Baloo"/>
                  <a:cs typeface="Baloo"/>
                  <a:sym typeface="Baloo"/>
                </a:rPr>
                <a:t> </a:t>
              </a:r>
              <a:r>
                <a:rPr lang="en-US" sz="3866" b="1" dirty="0" err="1">
                  <a:solidFill>
                    <a:srgbClr val="000000"/>
                  </a:solidFill>
                  <a:latin typeface="Baloo"/>
                  <a:ea typeface="Baloo"/>
                  <a:cs typeface="Baloo"/>
                  <a:sym typeface="Baloo"/>
                </a:rPr>
                <a:t>đọc</a:t>
              </a:r>
              <a:endParaRPr lang="en-US" sz="3866" b="1" dirty="0">
                <a:solidFill>
                  <a:srgbClr val="000000"/>
                </a:solidFill>
                <a:latin typeface="Baloo"/>
                <a:ea typeface="Baloo"/>
                <a:cs typeface="Baloo"/>
                <a:sym typeface="Baloo"/>
              </a:endParaRPr>
            </a:p>
          </p:txBody>
        </p:sp>
      </p:grpSp>
      <p:grpSp>
        <p:nvGrpSpPr>
          <p:cNvPr id="16" name="Group 16"/>
          <p:cNvGrpSpPr/>
          <p:nvPr/>
        </p:nvGrpSpPr>
        <p:grpSpPr>
          <a:xfrm>
            <a:off x="685800" y="2507329"/>
            <a:ext cx="6308784" cy="2765015"/>
            <a:chOff x="0" y="0"/>
            <a:chExt cx="6983205" cy="3060601"/>
          </a:xfrm>
        </p:grpSpPr>
        <p:sp>
          <p:nvSpPr>
            <p:cNvPr id="17" name="Freeform 17"/>
            <p:cNvSpPr/>
            <p:nvPr/>
          </p:nvSpPr>
          <p:spPr>
            <a:xfrm>
              <a:off x="0" y="0"/>
              <a:ext cx="6983205" cy="3060601"/>
            </a:xfrm>
            <a:custGeom>
              <a:avLst/>
              <a:gdLst/>
              <a:ahLst/>
              <a:cxnLst/>
              <a:rect l="l" t="t" r="r" b="b"/>
              <a:pathLst>
                <a:path w="6983205" h="3060601">
                  <a:moveTo>
                    <a:pt x="6858745" y="3060601"/>
                  </a:moveTo>
                  <a:lnTo>
                    <a:pt x="124460" y="3060601"/>
                  </a:lnTo>
                  <a:cubicBezTo>
                    <a:pt x="55880" y="3060601"/>
                    <a:pt x="0" y="3004721"/>
                    <a:pt x="0" y="2936141"/>
                  </a:cubicBezTo>
                  <a:lnTo>
                    <a:pt x="0" y="124460"/>
                  </a:lnTo>
                  <a:cubicBezTo>
                    <a:pt x="0" y="55880"/>
                    <a:pt x="55880" y="0"/>
                    <a:pt x="124460" y="0"/>
                  </a:cubicBezTo>
                  <a:lnTo>
                    <a:pt x="6858745" y="0"/>
                  </a:lnTo>
                  <a:cubicBezTo>
                    <a:pt x="6927325" y="0"/>
                    <a:pt x="6983205" y="55880"/>
                    <a:pt x="6983205" y="124460"/>
                  </a:cubicBezTo>
                  <a:lnTo>
                    <a:pt x="6983205" y="2936141"/>
                  </a:lnTo>
                  <a:cubicBezTo>
                    <a:pt x="6983205" y="3004721"/>
                    <a:pt x="6927325" y="3060601"/>
                    <a:pt x="6858745" y="3060601"/>
                  </a:cubicBezTo>
                  <a:close/>
                </a:path>
              </a:pathLst>
            </a:custGeom>
            <a:solidFill>
              <a:srgbClr val="8ACEEA"/>
            </a:solidFill>
          </p:spPr>
          <p:txBody>
            <a:bodyPr/>
            <a:lstStyle/>
            <a:p>
              <a:endParaRPr lang="vi-VN"/>
            </a:p>
          </p:txBody>
        </p:sp>
      </p:grpSp>
      <p:sp>
        <p:nvSpPr>
          <p:cNvPr id="18" name="TextBox 18"/>
          <p:cNvSpPr txBox="1"/>
          <p:nvPr/>
        </p:nvSpPr>
        <p:spPr>
          <a:xfrm>
            <a:off x="1059593" y="2648408"/>
            <a:ext cx="5523911" cy="2410916"/>
          </a:xfrm>
          <a:prstGeom prst="rect">
            <a:avLst/>
          </a:prstGeom>
        </p:spPr>
        <p:txBody>
          <a:bodyPr lIns="0" tIns="0" rIns="0" bIns="0" rtlCol="0" anchor="t">
            <a:spAutoFit/>
          </a:bodyPr>
          <a:lstStyle/>
          <a:p>
            <a:pPr algn="just">
              <a:lnSpc>
                <a:spcPts val="4732"/>
              </a:lnSpc>
              <a:spcBef>
                <a:spcPct val="0"/>
              </a:spcBef>
            </a:pPr>
            <a:r>
              <a:rPr lang="en-US" sz="3380">
                <a:solidFill>
                  <a:srgbClr val="000000"/>
                </a:solidFill>
                <a:latin typeface="Arimo"/>
                <a:ea typeface="Arimo"/>
                <a:cs typeface="Arimo"/>
                <a:sym typeface="Arimo"/>
              </a:rPr>
              <a:t>Bài đọc kể về một nhân vật dân gian là chàng Mồ Côi có tài xử kiện rất giỏi, được người dân tin tưởng.</a:t>
            </a:r>
          </a:p>
        </p:txBody>
      </p:sp>
    </p:spTree>
    <p:extLst>
      <p:ext uri="{BB962C8B-B14F-4D97-AF65-F5344CB8AC3E}">
        <p14:creationId xmlns:p14="http://schemas.microsoft.com/office/powerpoint/2010/main" val="14265890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02353" y="5384246"/>
            <a:ext cx="14728032" cy="787954"/>
          </a:xfrm>
          <a:custGeom>
            <a:avLst/>
            <a:gdLst/>
            <a:ahLst/>
            <a:cxnLst/>
            <a:rect l="l" t="t" r="r" b="b"/>
            <a:pathLst>
              <a:path w="22092048" h="1181931">
                <a:moveTo>
                  <a:pt x="0" y="0"/>
                </a:moveTo>
                <a:lnTo>
                  <a:pt x="22092048" y="0"/>
                </a:lnTo>
                <a:lnTo>
                  <a:pt x="22092048" y="1181931"/>
                </a:lnTo>
                <a:lnTo>
                  <a:pt x="0" y="1181931"/>
                </a:lnTo>
                <a:lnTo>
                  <a:pt x="0" y="0"/>
                </a:lnTo>
                <a:close/>
              </a:path>
            </a:pathLst>
          </a:custGeom>
          <a:blipFill>
            <a:blip r:embed="rId2"/>
            <a:stretch>
              <a:fillRect b="-17600"/>
            </a:stretch>
          </a:blipFill>
        </p:spPr>
        <p:txBody>
          <a:bodyPr/>
          <a:lstStyle/>
          <a:p>
            <a:endParaRPr lang="vi-VN"/>
          </a:p>
        </p:txBody>
      </p:sp>
      <p:sp>
        <p:nvSpPr>
          <p:cNvPr id="3" name="Freeform 3"/>
          <p:cNvSpPr/>
          <p:nvPr/>
        </p:nvSpPr>
        <p:spPr>
          <a:xfrm>
            <a:off x="-1502353" y="6033515"/>
            <a:ext cx="14728032" cy="926639"/>
          </a:xfrm>
          <a:custGeom>
            <a:avLst/>
            <a:gdLst/>
            <a:ahLst/>
            <a:cxnLst/>
            <a:rect l="l" t="t" r="r" b="b"/>
            <a:pathLst>
              <a:path w="22092048" h="1389958">
                <a:moveTo>
                  <a:pt x="0" y="0"/>
                </a:moveTo>
                <a:lnTo>
                  <a:pt x="22092048" y="0"/>
                </a:lnTo>
                <a:lnTo>
                  <a:pt x="22092048" y="1389958"/>
                </a:lnTo>
                <a:lnTo>
                  <a:pt x="0" y="1389958"/>
                </a:lnTo>
                <a:lnTo>
                  <a:pt x="0" y="0"/>
                </a:lnTo>
                <a:close/>
              </a:path>
            </a:pathLst>
          </a:custGeom>
          <a:blipFill>
            <a:blip r:embed="rId2"/>
            <a:stretch>
              <a:fillRect/>
            </a:stretch>
          </a:blipFill>
        </p:spPr>
        <p:txBody>
          <a:bodyPr/>
          <a:lstStyle/>
          <a:p>
            <a:endParaRPr lang="vi-VN"/>
          </a:p>
        </p:txBody>
      </p:sp>
      <p:sp>
        <p:nvSpPr>
          <p:cNvPr id="4" name="Freeform 4"/>
          <p:cNvSpPr/>
          <p:nvPr/>
        </p:nvSpPr>
        <p:spPr>
          <a:xfrm>
            <a:off x="-321669" y="6527825"/>
            <a:ext cx="13037165" cy="456301"/>
          </a:xfrm>
          <a:custGeom>
            <a:avLst/>
            <a:gdLst/>
            <a:ahLst/>
            <a:cxnLst/>
            <a:rect l="l" t="t" r="r" b="b"/>
            <a:pathLst>
              <a:path w="19555748" h="684451">
                <a:moveTo>
                  <a:pt x="0" y="0"/>
                </a:moveTo>
                <a:lnTo>
                  <a:pt x="19555748" y="0"/>
                </a:lnTo>
                <a:lnTo>
                  <a:pt x="19555748" y="684451"/>
                </a:lnTo>
                <a:lnTo>
                  <a:pt x="0" y="684451"/>
                </a:lnTo>
                <a:lnTo>
                  <a:pt x="0" y="0"/>
                </a:lnTo>
                <a:close/>
              </a:path>
            </a:pathLst>
          </a:custGeom>
          <a:blipFill>
            <a:blip r:embed="rId3"/>
            <a:stretch>
              <a:fillRect/>
            </a:stretch>
          </a:blipFill>
        </p:spPr>
        <p:txBody>
          <a:bodyPr/>
          <a:lstStyle/>
          <a:p>
            <a:endParaRPr lang="vi-VN"/>
          </a:p>
        </p:txBody>
      </p:sp>
      <p:sp>
        <p:nvSpPr>
          <p:cNvPr id="5" name="Freeform 5"/>
          <p:cNvSpPr/>
          <p:nvPr/>
        </p:nvSpPr>
        <p:spPr>
          <a:xfrm>
            <a:off x="2729818" y="1151035"/>
            <a:ext cx="6934193" cy="4056503"/>
          </a:xfrm>
          <a:custGeom>
            <a:avLst/>
            <a:gdLst/>
            <a:ahLst/>
            <a:cxnLst/>
            <a:rect l="l" t="t" r="r" b="b"/>
            <a:pathLst>
              <a:path w="10401289" h="6084754">
                <a:moveTo>
                  <a:pt x="0" y="0"/>
                </a:moveTo>
                <a:lnTo>
                  <a:pt x="10401289" y="0"/>
                </a:lnTo>
                <a:lnTo>
                  <a:pt x="10401289" y="6084754"/>
                </a:lnTo>
                <a:lnTo>
                  <a:pt x="0" y="60847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6" name="TextBox 6"/>
          <p:cNvSpPr txBox="1"/>
          <p:nvPr/>
        </p:nvSpPr>
        <p:spPr>
          <a:xfrm>
            <a:off x="3216880" y="2571592"/>
            <a:ext cx="5960067" cy="1154162"/>
          </a:xfrm>
          <a:prstGeom prst="rect">
            <a:avLst/>
          </a:prstGeom>
        </p:spPr>
        <p:txBody>
          <a:bodyPr lIns="0" tIns="0" rIns="0" bIns="0" rtlCol="0" anchor="t">
            <a:spAutoFit/>
          </a:bodyPr>
          <a:lstStyle/>
          <a:p>
            <a:pPr algn="ctr">
              <a:lnSpc>
                <a:spcPts val="8960"/>
              </a:lnSpc>
              <a:spcBef>
                <a:spcPct val="0"/>
              </a:spcBef>
            </a:pPr>
            <a:r>
              <a:rPr lang="en-US" sz="6400">
                <a:solidFill>
                  <a:srgbClr val="FFFFFF"/>
                </a:solidFill>
                <a:latin typeface="Baloo"/>
                <a:ea typeface="Baloo"/>
                <a:cs typeface="Baloo"/>
                <a:sym typeface="Baloo"/>
              </a:rPr>
              <a:t>Đọc nâng cao </a:t>
            </a:r>
          </a:p>
        </p:txBody>
      </p:sp>
      <p:sp>
        <p:nvSpPr>
          <p:cNvPr id="7" name="Freeform 7"/>
          <p:cNvSpPr/>
          <p:nvPr/>
        </p:nvSpPr>
        <p:spPr>
          <a:xfrm>
            <a:off x="-757994" y="-194818"/>
            <a:ext cx="13490127" cy="1169145"/>
          </a:xfrm>
          <a:custGeom>
            <a:avLst/>
            <a:gdLst/>
            <a:ahLst/>
            <a:cxnLst/>
            <a:rect l="l" t="t" r="r" b="b"/>
            <a:pathLst>
              <a:path w="20235191" h="1753717">
                <a:moveTo>
                  <a:pt x="0" y="0"/>
                </a:moveTo>
                <a:lnTo>
                  <a:pt x="20235191" y="0"/>
                </a:lnTo>
                <a:lnTo>
                  <a:pt x="20235191" y="1753717"/>
                </a:lnTo>
                <a:lnTo>
                  <a:pt x="0" y="1753717"/>
                </a:lnTo>
                <a:lnTo>
                  <a:pt x="0" y="0"/>
                </a:lnTo>
                <a:close/>
              </a:path>
            </a:pathLst>
          </a:custGeom>
          <a:blipFill>
            <a:blip r:embed="rId6"/>
            <a:stretch>
              <a:fillRect/>
            </a:stretch>
          </a:blipFill>
        </p:spPr>
        <p:txBody>
          <a:bodyPr/>
          <a:lstStyle/>
          <a:p>
            <a:endParaRPr lang="vi-VN"/>
          </a:p>
        </p:txBody>
      </p:sp>
      <p:sp>
        <p:nvSpPr>
          <p:cNvPr id="8" name="Freeform 8"/>
          <p:cNvSpPr/>
          <p:nvPr/>
        </p:nvSpPr>
        <p:spPr>
          <a:xfrm flipH="1">
            <a:off x="217261" y="1151035"/>
            <a:ext cx="1503536" cy="1392651"/>
          </a:xfrm>
          <a:custGeom>
            <a:avLst/>
            <a:gdLst/>
            <a:ahLst/>
            <a:cxnLst/>
            <a:rect l="l" t="t" r="r" b="b"/>
            <a:pathLst>
              <a:path w="2255304" h="2088976">
                <a:moveTo>
                  <a:pt x="2255304" y="0"/>
                </a:moveTo>
                <a:lnTo>
                  <a:pt x="0" y="0"/>
                </a:lnTo>
                <a:lnTo>
                  <a:pt x="0" y="2088976"/>
                </a:lnTo>
                <a:lnTo>
                  <a:pt x="2255304" y="2088976"/>
                </a:lnTo>
                <a:lnTo>
                  <a:pt x="2255304" y="0"/>
                </a:lnTo>
                <a:close/>
              </a:path>
            </a:pathLst>
          </a:custGeom>
          <a:blipFill>
            <a:blip r:embed="rId7"/>
            <a:stretch>
              <a:fillRect/>
            </a:stretch>
          </a:blipFill>
        </p:spPr>
        <p:txBody>
          <a:bodyPr/>
          <a:lstStyle/>
          <a:p>
            <a:endParaRPr lang="vi-VN"/>
          </a:p>
        </p:txBody>
      </p:sp>
    </p:spTree>
    <p:extLst>
      <p:ext uri="{BB962C8B-B14F-4D97-AF65-F5344CB8AC3E}">
        <p14:creationId xmlns:p14="http://schemas.microsoft.com/office/powerpoint/2010/main" val="12378349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02353" y="5384246"/>
            <a:ext cx="14728032" cy="787954"/>
          </a:xfrm>
          <a:custGeom>
            <a:avLst/>
            <a:gdLst/>
            <a:ahLst/>
            <a:cxnLst/>
            <a:rect l="l" t="t" r="r" b="b"/>
            <a:pathLst>
              <a:path w="22092048" h="1181931">
                <a:moveTo>
                  <a:pt x="0" y="0"/>
                </a:moveTo>
                <a:lnTo>
                  <a:pt x="22092048" y="0"/>
                </a:lnTo>
                <a:lnTo>
                  <a:pt x="22092048" y="1181931"/>
                </a:lnTo>
                <a:lnTo>
                  <a:pt x="0" y="1181931"/>
                </a:lnTo>
                <a:lnTo>
                  <a:pt x="0" y="0"/>
                </a:lnTo>
                <a:close/>
              </a:path>
            </a:pathLst>
          </a:custGeom>
          <a:blipFill>
            <a:blip r:embed="rId2"/>
            <a:stretch>
              <a:fillRect b="-17600"/>
            </a:stretch>
          </a:blipFill>
        </p:spPr>
        <p:txBody>
          <a:bodyPr/>
          <a:lstStyle/>
          <a:p>
            <a:endParaRPr lang="vi-VN"/>
          </a:p>
        </p:txBody>
      </p:sp>
      <p:sp>
        <p:nvSpPr>
          <p:cNvPr id="3" name="Freeform 3"/>
          <p:cNvSpPr/>
          <p:nvPr/>
        </p:nvSpPr>
        <p:spPr>
          <a:xfrm>
            <a:off x="-1502353" y="6033515"/>
            <a:ext cx="14728032" cy="926639"/>
          </a:xfrm>
          <a:custGeom>
            <a:avLst/>
            <a:gdLst/>
            <a:ahLst/>
            <a:cxnLst/>
            <a:rect l="l" t="t" r="r" b="b"/>
            <a:pathLst>
              <a:path w="22092048" h="1389958">
                <a:moveTo>
                  <a:pt x="0" y="0"/>
                </a:moveTo>
                <a:lnTo>
                  <a:pt x="22092048" y="0"/>
                </a:lnTo>
                <a:lnTo>
                  <a:pt x="22092048" y="1389958"/>
                </a:lnTo>
                <a:lnTo>
                  <a:pt x="0" y="1389958"/>
                </a:lnTo>
                <a:lnTo>
                  <a:pt x="0" y="0"/>
                </a:lnTo>
                <a:close/>
              </a:path>
            </a:pathLst>
          </a:custGeom>
          <a:blipFill>
            <a:blip r:embed="rId2"/>
            <a:stretch>
              <a:fillRect/>
            </a:stretch>
          </a:blipFill>
        </p:spPr>
        <p:txBody>
          <a:bodyPr/>
          <a:lstStyle/>
          <a:p>
            <a:endParaRPr lang="vi-VN"/>
          </a:p>
        </p:txBody>
      </p:sp>
      <p:sp>
        <p:nvSpPr>
          <p:cNvPr id="4" name="Freeform 4"/>
          <p:cNvSpPr/>
          <p:nvPr/>
        </p:nvSpPr>
        <p:spPr>
          <a:xfrm>
            <a:off x="-321669" y="6527825"/>
            <a:ext cx="13037165" cy="456301"/>
          </a:xfrm>
          <a:custGeom>
            <a:avLst/>
            <a:gdLst/>
            <a:ahLst/>
            <a:cxnLst/>
            <a:rect l="l" t="t" r="r" b="b"/>
            <a:pathLst>
              <a:path w="19555748" h="684451">
                <a:moveTo>
                  <a:pt x="0" y="0"/>
                </a:moveTo>
                <a:lnTo>
                  <a:pt x="19555748" y="0"/>
                </a:lnTo>
                <a:lnTo>
                  <a:pt x="19555748" y="684451"/>
                </a:lnTo>
                <a:lnTo>
                  <a:pt x="0" y="684451"/>
                </a:lnTo>
                <a:lnTo>
                  <a:pt x="0" y="0"/>
                </a:lnTo>
                <a:close/>
              </a:path>
            </a:pathLst>
          </a:custGeom>
          <a:blipFill>
            <a:blip r:embed="rId3"/>
            <a:stretch>
              <a:fillRect/>
            </a:stretch>
          </a:blipFill>
        </p:spPr>
        <p:txBody>
          <a:bodyPr/>
          <a:lstStyle/>
          <a:p>
            <a:endParaRPr lang="vi-VN"/>
          </a:p>
        </p:txBody>
      </p:sp>
      <p:grpSp>
        <p:nvGrpSpPr>
          <p:cNvPr id="5" name="Group 5"/>
          <p:cNvGrpSpPr/>
          <p:nvPr/>
        </p:nvGrpSpPr>
        <p:grpSpPr>
          <a:xfrm>
            <a:off x="2729818" y="1151035"/>
            <a:ext cx="6934193" cy="4056503"/>
            <a:chOff x="0" y="0"/>
            <a:chExt cx="13868386" cy="8113006"/>
          </a:xfrm>
        </p:grpSpPr>
        <p:sp>
          <p:nvSpPr>
            <p:cNvPr id="6" name="Freeform 6"/>
            <p:cNvSpPr/>
            <p:nvPr/>
          </p:nvSpPr>
          <p:spPr>
            <a:xfrm>
              <a:off x="0" y="0"/>
              <a:ext cx="13868386" cy="8113006"/>
            </a:xfrm>
            <a:custGeom>
              <a:avLst/>
              <a:gdLst/>
              <a:ahLst/>
              <a:cxnLst/>
              <a:rect l="l" t="t" r="r" b="b"/>
              <a:pathLst>
                <a:path w="13868386" h="8113006">
                  <a:moveTo>
                    <a:pt x="0" y="0"/>
                  </a:moveTo>
                  <a:lnTo>
                    <a:pt x="13868386" y="0"/>
                  </a:lnTo>
                  <a:lnTo>
                    <a:pt x="13868386" y="8113006"/>
                  </a:lnTo>
                  <a:lnTo>
                    <a:pt x="0" y="81130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7" name="TextBox 7"/>
            <p:cNvSpPr txBox="1"/>
            <p:nvPr/>
          </p:nvSpPr>
          <p:spPr>
            <a:xfrm>
              <a:off x="2707836" y="2910892"/>
              <a:ext cx="8452712" cy="2308324"/>
            </a:xfrm>
            <a:prstGeom prst="rect">
              <a:avLst/>
            </a:prstGeom>
          </p:spPr>
          <p:txBody>
            <a:bodyPr wrap="square" lIns="0" tIns="0" rIns="0" bIns="0" rtlCol="0" anchor="t">
              <a:spAutoFit/>
            </a:bodyPr>
            <a:lstStyle/>
            <a:p>
              <a:pPr algn="ctr" defTabSz="609630">
                <a:lnSpc>
                  <a:spcPts val="8960"/>
                </a:lnSpc>
                <a:spcBef>
                  <a:spcPct val="0"/>
                </a:spcBef>
              </a:pPr>
              <a:r>
                <a:rPr lang="en-US" sz="6400" dirty="0" err="1">
                  <a:solidFill>
                    <a:srgbClr val="FFFFFF"/>
                  </a:solidFill>
                  <a:latin typeface="Baloo"/>
                  <a:ea typeface="Baloo"/>
                  <a:cs typeface="Baloo"/>
                  <a:sym typeface="Baloo"/>
                </a:rPr>
                <a:t>Khởi</a:t>
              </a:r>
              <a:r>
                <a:rPr lang="en-US" sz="6400" dirty="0">
                  <a:solidFill>
                    <a:srgbClr val="FFFFFF"/>
                  </a:solidFill>
                  <a:latin typeface="Baloo"/>
                  <a:ea typeface="Baloo"/>
                  <a:cs typeface="Baloo"/>
                  <a:sym typeface="Baloo"/>
                </a:rPr>
                <a:t> </a:t>
              </a:r>
              <a:r>
                <a:rPr lang="en-US" sz="6400" dirty="0" err="1">
                  <a:solidFill>
                    <a:srgbClr val="FFFFFF"/>
                  </a:solidFill>
                  <a:latin typeface="Baloo"/>
                  <a:ea typeface="Baloo"/>
                  <a:cs typeface="Baloo"/>
                  <a:sym typeface="Baloo"/>
                </a:rPr>
                <a:t>động</a:t>
              </a:r>
              <a:endParaRPr lang="en-US" sz="6400" dirty="0">
                <a:solidFill>
                  <a:srgbClr val="FFFFFF"/>
                </a:solidFill>
                <a:latin typeface="Baloo"/>
                <a:ea typeface="Baloo"/>
                <a:cs typeface="Baloo"/>
                <a:sym typeface="Baloo"/>
              </a:endParaRPr>
            </a:p>
          </p:txBody>
        </p:sp>
      </p:grpSp>
      <p:sp>
        <p:nvSpPr>
          <p:cNvPr id="8" name="Freeform 8"/>
          <p:cNvSpPr/>
          <p:nvPr/>
        </p:nvSpPr>
        <p:spPr>
          <a:xfrm>
            <a:off x="-757994" y="-194818"/>
            <a:ext cx="13490127" cy="1169145"/>
          </a:xfrm>
          <a:custGeom>
            <a:avLst/>
            <a:gdLst/>
            <a:ahLst/>
            <a:cxnLst/>
            <a:rect l="l" t="t" r="r" b="b"/>
            <a:pathLst>
              <a:path w="20235191" h="1753717">
                <a:moveTo>
                  <a:pt x="0" y="0"/>
                </a:moveTo>
                <a:lnTo>
                  <a:pt x="20235191" y="0"/>
                </a:lnTo>
                <a:lnTo>
                  <a:pt x="20235191" y="1753717"/>
                </a:lnTo>
                <a:lnTo>
                  <a:pt x="0" y="1753717"/>
                </a:lnTo>
                <a:lnTo>
                  <a:pt x="0" y="0"/>
                </a:lnTo>
                <a:close/>
              </a:path>
            </a:pathLst>
          </a:custGeom>
          <a:blipFill>
            <a:blip r:embed="rId6"/>
            <a:stretch>
              <a:fillRect/>
            </a:stretch>
          </a:blipFill>
        </p:spPr>
        <p:txBody>
          <a:bodyPr/>
          <a:lstStyle/>
          <a:p>
            <a:endParaRPr lang="vi-VN"/>
          </a:p>
        </p:txBody>
      </p:sp>
      <p:sp>
        <p:nvSpPr>
          <p:cNvPr id="9" name="Freeform 9"/>
          <p:cNvSpPr/>
          <p:nvPr/>
        </p:nvSpPr>
        <p:spPr>
          <a:xfrm flipH="1">
            <a:off x="217261" y="1151035"/>
            <a:ext cx="1503536" cy="1392651"/>
          </a:xfrm>
          <a:custGeom>
            <a:avLst/>
            <a:gdLst/>
            <a:ahLst/>
            <a:cxnLst/>
            <a:rect l="l" t="t" r="r" b="b"/>
            <a:pathLst>
              <a:path w="2255304" h="2088976">
                <a:moveTo>
                  <a:pt x="2255304" y="0"/>
                </a:moveTo>
                <a:lnTo>
                  <a:pt x="0" y="0"/>
                </a:lnTo>
                <a:lnTo>
                  <a:pt x="0" y="2088976"/>
                </a:lnTo>
                <a:lnTo>
                  <a:pt x="2255304" y="2088976"/>
                </a:lnTo>
                <a:lnTo>
                  <a:pt x="2255304" y="0"/>
                </a:lnTo>
                <a:close/>
              </a:path>
            </a:pathLst>
          </a:custGeom>
          <a:blipFill>
            <a:blip r:embed="rId7"/>
            <a:stretch>
              <a:fillRect/>
            </a:stretch>
          </a:blipFill>
        </p:spPr>
        <p:txBody>
          <a:bodyPr/>
          <a:lstStyle/>
          <a:p>
            <a:endParaRPr lang="vi-VN"/>
          </a:p>
        </p:txBody>
      </p:sp>
    </p:spTree>
    <p:extLst>
      <p:ext uri="{BB962C8B-B14F-4D97-AF65-F5344CB8AC3E}">
        <p14:creationId xmlns:p14="http://schemas.microsoft.com/office/powerpoint/2010/main" val="29073408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64493" y="374010"/>
            <a:ext cx="4915376" cy="711581"/>
            <a:chOff x="0" y="0"/>
            <a:chExt cx="1941877" cy="281118"/>
          </a:xfrm>
        </p:grpSpPr>
        <p:sp>
          <p:nvSpPr>
            <p:cNvPr id="3" name="Freeform 3"/>
            <p:cNvSpPr/>
            <p:nvPr/>
          </p:nvSpPr>
          <p:spPr>
            <a:xfrm>
              <a:off x="0" y="0"/>
              <a:ext cx="1941877" cy="281118"/>
            </a:xfrm>
            <a:custGeom>
              <a:avLst/>
              <a:gdLst/>
              <a:ahLst/>
              <a:cxnLst/>
              <a:rect l="l" t="t" r="r" b="b"/>
              <a:pathLst>
                <a:path w="1941877" h="281118">
                  <a:moveTo>
                    <a:pt x="53551" y="0"/>
                  </a:moveTo>
                  <a:lnTo>
                    <a:pt x="1888326" y="0"/>
                  </a:lnTo>
                  <a:cubicBezTo>
                    <a:pt x="1917901" y="0"/>
                    <a:pt x="1941877" y="23976"/>
                    <a:pt x="1941877" y="53551"/>
                  </a:cubicBezTo>
                  <a:lnTo>
                    <a:pt x="1941877" y="227567"/>
                  </a:lnTo>
                  <a:cubicBezTo>
                    <a:pt x="1941877" y="241770"/>
                    <a:pt x="1936235" y="255391"/>
                    <a:pt x="1926192" y="265433"/>
                  </a:cubicBezTo>
                  <a:cubicBezTo>
                    <a:pt x="1916149" y="275476"/>
                    <a:pt x="1902528" y="281118"/>
                    <a:pt x="1888326" y="281118"/>
                  </a:cubicBezTo>
                  <a:lnTo>
                    <a:pt x="53551" y="281118"/>
                  </a:lnTo>
                  <a:cubicBezTo>
                    <a:pt x="39349" y="281118"/>
                    <a:pt x="25728" y="275476"/>
                    <a:pt x="15685" y="265433"/>
                  </a:cubicBezTo>
                  <a:cubicBezTo>
                    <a:pt x="5642" y="255391"/>
                    <a:pt x="0" y="241770"/>
                    <a:pt x="0" y="227567"/>
                  </a:cubicBezTo>
                  <a:lnTo>
                    <a:pt x="0" y="53551"/>
                  </a:lnTo>
                  <a:cubicBezTo>
                    <a:pt x="0" y="39349"/>
                    <a:pt x="5642" y="25728"/>
                    <a:pt x="15685" y="15685"/>
                  </a:cubicBezTo>
                  <a:cubicBezTo>
                    <a:pt x="25728" y="5642"/>
                    <a:pt x="39349" y="0"/>
                    <a:pt x="53551" y="0"/>
                  </a:cubicBezTo>
                  <a:close/>
                </a:path>
              </a:pathLst>
            </a:custGeom>
            <a:solidFill>
              <a:srgbClr val="8ACEEA"/>
            </a:solidFill>
          </p:spPr>
          <p:txBody>
            <a:bodyPr/>
            <a:lstStyle/>
            <a:p>
              <a:endParaRPr lang="vi-VN"/>
            </a:p>
          </p:txBody>
        </p:sp>
        <p:sp>
          <p:nvSpPr>
            <p:cNvPr id="4" name="TextBox 4"/>
            <p:cNvSpPr txBox="1"/>
            <p:nvPr/>
          </p:nvSpPr>
          <p:spPr>
            <a:xfrm>
              <a:off x="0" y="-28575"/>
              <a:ext cx="1941877" cy="309693"/>
            </a:xfrm>
            <a:prstGeom prst="rect">
              <a:avLst/>
            </a:prstGeom>
          </p:spPr>
          <p:txBody>
            <a:bodyPr lIns="33867" tIns="33867" rIns="33867" bIns="33867" rtlCol="0" anchor="ctr"/>
            <a:lstStyle/>
            <a:p>
              <a:pPr algn="ctr">
                <a:lnSpc>
                  <a:spcPts val="1307"/>
                </a:lnSpc>
              </a:pPr>
              <a:endParaRPr sz="1200"/>
            </a:p>
          </p:txBody>
        </p:sp>
      </p:grpSp>
      <p:grpSp>
        <p:nvGrpSpPr>
          <p:cNvPr id="5" name="Group 5"/>
          <p:cNvGrpSpPr/>
          <p:nvPr/>
        </p:nvGrpSpPr>
        <p:grpSpPr>
          <a:xfrm>
            <a:off x="3047776" y="1702996"/>
            <a:ext cx="8441859" cy="1709604"/>
            <a:chOff x="0" y="0"/>
            <a:chExt cx="2981345" cy="675399"/>
          </a:xfrm>
        </p:grpSpPr>
        <p:sp>
          <p:nvSpPr>
            <p:cNvPr id="6" name="Freeform 6"/>
            <p:cNvSpPr/>
            <p:nvPr/>
          </p:nvSpPr>
          <p:spPr>
            <a:xfrm>
              <a:off x="0" y="0"/>
              <a:ext cx="2981345" cy="675399"/>
            </a:xfrm>
            <a:custGeom>
              <a:avLst/>
              <a:gdLst/>
              <a:ahLst/>
              <a:cxnLst/>
              <a:rect l="l" t="t" r="r" b="b"/>
              <a:pathLst>
                <a:path w="2981345" h="675399">
                  <a:moveTo>
                    <a:pt x="34880" y="0"/>
                  </a:moveTo>
                  <a:lnTo>
                    <a:pt x="2946465" y="0"/>
                  </a:lnTo>
                  <a:cubicBezTo>
                    <a:pt x="2955715" y="0"/>
                    <a:pt x="2964587" y="3675"/>
                    <a:pt x="2971129" y="10216"/>
                  </a:cubicBezTo>
                  <a:cubicBezTo>
                    <a:pt x="2977670" y="16758"/>
                    <a:pt x="2981345" y="25629"/>
                    <a:pt x="2981345" y="34880"/>
                  </a:cubicBezTo>
                  <a:lnTo>
                    <a:pt x="2981345" y="640519"/>
                  </a:lnTo>
                  <a:cubicBezTo>
                    <a:pt x="2981345" y="659783"/>
                    <a:pt x="2965728" y="675399"/>
                    <a:pt x="2946465" y="675399"/>
                  </a:cubicBezTo>
                  <a:lnTo>
                    <a:pt x="34880" y="675399"/>
                  </a:lnTo>
                  <a:cubicBezTo>
                    <a:pt x="15616" y="675399"/>
                    <a:pt x="0" y="659783"/>
                    <a:pt x="0" y="640519"/>
                  </a:cubicBezTo>
                  <a:lnTo>
                    <a:pt x="0" y="34880"/>
                  </a:lnTo>
                  <a:cubicBezTo>
                    <a:pt x="0" y="15616"/>
                    <a:pt x="15616" y="0"/>
                    <a:pt x="34880" y="0"/>
                  </a:cubicBezTo>
                  <a:close/>
                </a:path>
              </a:pathLst>
            </a:custGeom>
            <a:solidFill>
              <a:srgbClr val="8ACEEA"/>
            </a:solidFill>
          </p:spPr>
          <p:txBody>
            <a:bodyPr/>
            <a:lstStyle/>
            <a:p>
              <a:endParaRPr lang="vi-VN"/>
            </a:p>
          </p:txBody>
        </p:sp>
        <p:sp>
          <p:nvSpPr>
            <p:cNvPr id="7" name="TextBox 7"/>
            <p:cNvSpPr txBox="1"/>
            <p:nvPr/>
          </p:nvSpPr>
          <p:spPr>
            <a:xfrm>
              <a:off x="0" y="-28575"/>
              <a:ext cx="2981345" cy="703974"/>
            </a:xfrm>
            <a:prstGeom prst="rect">
              <a:avLst/>
            </a:prstGeom>
          </p:spPr>
          <p:txBody>
            <a:bodyPr lIns="33867" tIns="33867" rIns="33867" bIns="33867" rtlCol="0" anchor="ctr"/>
            <a:lstStyle/>
            <a:p>
              <a:pPr algn="ctr">
                <a:lnSpc>
                  <a:spcPts val="1307"/>
                </a:lnSpc>
              </a:pPr>
              <a:endParaRPr sz="1200"/>
            </a:p>
          </p:txBody>
        </p:sp>
      </p:grpSp>
      <p:sp>
        <p:nvSpPr>
          <p:cNvPr id="8" name="Freeform 8"/>
          <p:cNvSpPr/>
          <p:nvPr/>
        </p:nvSpPr>
        <p:spPr>
          <a:xfrm>
            <a:off x="572090" y="1230177"/>
            <a:ext cx="2198823" cy="2198823"/>
          </a:xfrm>
          <a:custGeom>
            <a:avLst/>
            <a:gdLst/>
            <a:ahLst/>
            <a:cxnLst/>
            <a:rect l="l" t="t" r="r" b="b"/>
            <a:pathLst>
              <a:path w="3298235" h="3298235">
                <a:moveTo>
                  <a:pt x="0" y="0"/>
                </a:moveTo>
                <a:lnTo>
                  <a:pt x="3298235" y="0"/>
                </a:lnTo>
                <a:lnTo>
                  <a:pt x="3298235" y="3298235"/>
                </a:lnTo>
                <a:lnTo>
                  <a:pt x="0" y="32982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grpSp>
        <p:nvGrpSpPr>
          <p:cNvPr id="9" name="Group 9"/>
          <p:cNvGrpSpPr/>
          <p:nvPr/>
        </p:nvGrpSpPr>
        <p:grpSpPr>
          <a:xfrm>
            <a:off x="364493" y="3776690"/>
            <a:ext cx="8325155" cy="711581"/>
            <a:chOff x="0" y="0"/>
            <a:chExt cx="16650311" cy="1423161"/>
          </a:xfrm>
        </p:grpSpPr>
        <p:grpSp>
          <p:nvGrpSpPr>
            <p:cNvPr id="10" name="Group 10"/>
            <p:cNvGrpSpPr/>
            <p:nvPr/>
          </p:nvGrpSpPr>
          <p:grpSpPr>
            <a:xfrm>
              <a:off x="0" y="0"/>
              <a:ext cx="16650311" cy="1423161"/>
              <a:chOff x="0" y="0"/>
              <a:chExt cx="3288950" cy="281118"/>
            </a:xfrm>
          </p:grpSpPr>
          <p:sp>
            <p:nvSpPr>
              <p:cNvPr id="11" name="Freeform 11"/>
              <p:cNvSpPr/>
              <p:nvPr/>
            </p:nvSpPr>
            <p:spPr>
              <a:xfrm>
                <a:off x="0" y="0"/>
                <a:ext cx="3288950" cy="281118"/>
              </a:xfrm>
              <a:custGeom>
                <a:avLst/>
                <a:gdLst/>
                <a:ahLst/>
                <a:cxnLst/>
                <a:rect l="l" t="t" r="r" b="b"/>
                <a:pathLst>
                  <a:path w="3288950" h="281118">
                    <a:moveTo>
                      <a:pt x="31618" y="0"/>
                    </a:moveTo>
                    <a:lnTo>
                      <a:pt x="3257332" y="0"/>
                    </a:lnTo>
                    <a:cubicBezTo>
                      <a:pt x="3274795" y="0"/>
                      <a:pt x="3288950" y="14156"/>
                      <a:pt x="3288950" y="31618"/>
                    </a:cubicBezTo>
                    <a:lnTo>
                      <a:pt x="3288950" y="249500"/>
                    </a:lnTo>
                    <a:cubicBezTo>
                      <a:pt x="3288950" y="266962"/>
                      <a:pt x="3274795" y="281118"/>
                      <a:pt x="3257332" y="281118"/>
                    </a:cubicBezTo>
                    <a:lnTo>
                      <a:pt x="31618" y="281118"/>
                    </a:lnTo>
                    <a:cubicBezTo>
                      <a:pt x="14156" y="281118"/>
                      <a:pt x="0" y="266962"/>
                      <a:pt x="0" y="249500"/>
                    </a:cubicBezTo>
                    <a:lnTo>
                      <a:pt x="0" y="31618"/>
                    </a:lnTo>
                    <a:cubicBezTo>
                      <a:pt x="0" y="14156"/>
                      <a:pt x="14156" y="0"/>
                      <a:pt x="31618" y="0"/>
                    </a:cubicBezTo>
                    <a:close/>
                  </a:path>
                </a:pathLst>
              </a:custGeom>
              <a:solidFill>
                <a:srgbClr val="8ACEEA"/>
              </a:solidFill>
            </p:spPr>
            <p:txBody>
              <a:bodyPr/>
              <a:lstStyle/>
              <a:p>
                <a:endParaRPr lang="vi-VN"/>
              </a:p>
            </p:txBody>
          </p:sp>
          <p:sp>
            <p:nvSpPr>
              <p:cNvPr id="12" name="TextBox 12"/>
              <p:cNvSpPr txBox="1"/>
              <p:nvPr/>
            </p:nvSpPr>
            <p:spPr>
              <a:xfrm>
                <a:off x="0" y="-28575"/>
                <a:ext cx="3288950" cy="309693"/>
              </a:xfrm>
              <a:prstGeom prst="rect">
                <a:avLst/>
              </a:prstGeom>
            </p:spPr>
            <p:txBody>
              <a:bodyPr lIns="33867" tIns="33867" rIns="33867" bIns="33867" rtlCol="0" anchor="ctr"/>
              <a:lstStyle/>
              <a:p>
                <a:pPr algn="ctr">
                  <a:lnSpc>
                    <a:spcPts val="1307"/>
                  </a:lnSpc>
                </a:pPr>
                <a:endParaRPr sz="1200"/>
              </a:p>
            </p:txBody>
          </p:sp>
        </p:grpSp>
        <p:sp>
          <p:nvSpPr>
            <p:cNvPr id="13" name="TextBox 13"/>
            <p:cNvSpPr txBox="1"/>
            <p:nvPr/>
          </p:nvSpPr>
          <p:spPr>
            <a:xfrm>
              <a:off x="415192" y="72700"/>
              <a:ext cx="16007697" cy="1205457"/>
            </a:xfrm>
            <a:prstGeom prst="rect">
              <a:avLst/>
            </a:prstGeom>
          </p:spPr>
          <p:txBody>
            <a:bodyPr lIns="0" tIns="0" rIns="0" bIns="0" rtlCol="0" anchor="t">
              <a:spAutoFit/>
            </a:bodyPr>
            <a:lstStyle/>
            <a:p>
              <a:pPr algn="just">
                <a:lnSpc>
                  <a:spcPts val="4732"/>
                </a:lnSpc>
                <a:spcBef>
                  <a:spcPct val="0"/>
                </a:spcBef>
              </a:pPr>
              <a:r>
                <a:rPr lang="en-US" sz="3380">
                  <a:solidFill>
                    <a:srgbClr val="000000"/>
                  </a:solidFill>
                  <a:latin typeface="Arimo"/>
                  <a:ea typeface="Arimo"/>
                  <a:cs typeface="Arimo"/>
                  <a:sym typeface="Arimo"/>
                </a:rPr>
                <a:t>Toàn bài nên đọc với giọng như thế nào?</a:t>
              </a:r>
            </a:p>
          </p:txBody>
        </p:sp>
      </p:grpSp>
      <p:grpSp>
        <p:nvGrpSpPr>
          <p:cNvPr id="14" name="Group 14"/>
          <p:cNvGrpSpPr/>
          <p:nvPr/>
        </p:nvGrpSpPr>
        <p:grpSpPr>
          <a:xfrm>
            <a:off x="3047776" y="4837521"/>
            <a:ext cx="8074111" cy="1709604"/>
            <a:chOff x="0" y="0"/>
            <a:chExt cx="2981345" cy="675399"/>
          </a:xfrm>
        </p:grpSpPr>
        <p:sp>
          <p:nvSpPr>
            <p:cNvPr id="15" name="Freeform 15"/>
            <p:cNvSpPr/>
            <p:nvPr/>
          </p:nvSpPr>
          <p:spPr>
            <a:xfrm>
              <a:off x="0" y="0"/>
              <a:ext cx="2981345" cy="675399"/>
            </a:xfrm>
            <a:custGeom>
              <a:avLst/>
              <a:gdLst/>
              <a:ahLst/>
              <a:cxnLst/>
              <a:rect l="l" t="t" r="r" b="b"/>
              <a:pathLst>
                <a:path w="2981345" h="675399">
                  <a:moveTo>
                    <a:pt x="34880" y="0"/>
                  </a:moveTo>
                  <a:lnTo>
                    <a:pt x="2946465" y="0"/>
                  </a:lnTo>
                  <a:cubicBezTo>
                    <a:pt x="2955715" y="0"/>
                    <a:pt x="2964587" y="3675"/>
                    <a:pt x="2971129" y="10216"/>
                  </a:cubicBezTo>
                  <a:cubicBezTo>
                    <a:pt x="2977670" y="16758"/>
                    <a:pt x="2981345" y="25629"/>
                    <a:pt x="2981345" y="34880"/>
                  </a:cubicBezTo>
                  <a:lnTo>
                    <a:pt x="2981345" y="640519"/>
                  </a:lnTo>
                  <a:cubicBezTo>
                    <a:pt x="2981345" y="659783"/>
                    <a:pt x="2965728" y="675399"/>
                    <a:pt x="2946465" y="675399"/>
                  </a:cubicBezTo>
                  <a:lnTo>
                    <a:pt x="34880" y="675399"/>
                  </a:lnTo>
                  <a:cubicBezTo>
                    <a:pt x="15616" y="675399"/>
                    <a:pt x="0" y="659783"/>
                    <a:pt x="0" y="640519"/>
                  </a:cubicBezTo>
                  <a:lnTo>
                    <a:pt x="0" y="34880"/>
                  </a:lnTo>
                  <a:cubicBezTo>
                    <a:pt x="0" y="15616"/>
                    <a:pt x="15616" y="0"/>
                    <a:pt x="34880" y="0"/>
                  </a:cubicBezTo>
                  <a:close/>
                </a:path>
              </a:pathLst>
            </a:custGeom>
            <a:solidFill>
              <a:srgbClr val="8ACEEA"/>
            </a:solidFill>
          </p:spPr>
          <p:txBody>
            <a:bodyPr/>
            <a:lstStyle/>
            <a:p>
              <a:endParaRPr lang="vi-VN"/>
            </a:p>
          </p:txBody>
        </p:sp>
        <p:sp>
          <p:nvSpPr>
            <p:cNvPr id="16" name="TextBox 16"/>
            <p:cNvSpPr txBox="1"/>
            <p:nvPr/>
          </p:nvSpPr>
          <p:spPr>
            <a:xfrm>
              <a:off x="0" y="-28575"/>
              <a:ext cx="2981345" cy="703974"/>
            </a:xfrm>
            <a:prstGeom prst="rect">
              <a:avLst/>
            </a:prstGeom>
          </p:spPr>
          <p:txBody>
            <a:bodyPr lIns="33867" tIns="33867" rIns="33867" bIns="33867" rtlCol="0" anchor="ctr"/>
            <a:lstStyle/>
            <a:p>
              <a:pPr algn="ctr">
                <a:lnSpc>
                  <a:spcPts val="1307"/>
                </a:lnSpc>
              </a:pPr>
              <a:endParaRPr sz="1200"/>
            </a:p>
          </p:txBody>
        </p:sp>
      </p:grpSp>
      <p:sp>
        <p:nvSpPr>
          <p:cNvPr id="17" name="Freeform 17"/>
          <p:cNvSpPr/>
          <p:nvPr/>
        </p:nvSpPr>
        <p:spPr>
          <a:xfrm>
            <a:off x="572090" y="4488271"/>
            <a:ext cx="2198823" cy="2198823"/>
          </a:xfrm>
          <a:custGeom>
            <a:avLst/>
            <a:gdLst/>
            <a:ahLst/>
            <a:cxnLst/>
            <a:rect l="l" t="t" r="r" b="b"/>
            <a:pathLst>
              <a:path w="3298235" h="3298235">
                <a:moveTo>
                  <a:pt x="0" y="0"/>
                </a:moveTo>
                <a:lnTo>
                  <a:pt x="3298235" y="0"/>
                </a:lnTo>
                <a:lnTo>
                  <a:pt x="3298235" y="3298235"/>
                </a:lnTo>
                <a:lnTo>
                  <a:pt x="0" y="32982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8" name="Freeform 18"/>
          <p:cNvSpPr/>
          <p:nvPr/>
        </p:nvSpPr>
        <p:spPr>
          <a:xfrm>
            <a:off x="5486054" y="221364"/>
            <a:ext cx="825852" cy="928873"/>
          </a:xfrm>
          <a:custGeom>
            <a:avLst/>
            <a:gdLst/>
            <a:ahLst/>
            <a:cxnLst/>
            <a:rect l="l" t="t" r="r" b="b"/>
            <a:pathLst>
              <a:path w="1238778" h="1393309">
                <a:moveTo>
                  <a:pt x="0" y="0"/>
                </a:moveTo>
                <a:lnTo>
                  <a:pt x="1238779" y="0"/>
                </a:lnTo>
                <a:lnTo>
                  <a:pt x="1238779" y="1393310"/>
                </a:lnTo>
                <a:lnTo>
                  <a:pt x="0" y="13933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19" name="TextBox 19"/>
          <p:cNvSpPr txBox="1"/>
          <p:nvPr/>
        </p:nvSpPr>
        <p:spPr>
          <a:xfrm>
            <a:off x="572089" y="389723"/>
            <a:ext cx="5523911" cy="602729"/>
          </a:xfrm>
          <a:prstGeom prst="rect">
            <a:avLst/>
          </a:prstGeom>
        </p:spPr>
        <p:txBody>
          <a:bodyPr lIns="0" tIns="0" rIns="0" bIns="0" rtlCol="0" anchor="t">
            <a:spAutoFit/>
          </a:bodyPr>
          <a:lstStyle/>
          <a:p>
            <a:pPr algn="just">
              <a:lnSpc>
                <a:spcPts val="4732"/>
              </a:lnSpc>
              <a:spcBef>
                <a:spcPct val="0"/>
              </a:spcBef>
            </a:pPr>
            <a:r>
              <a:rPr lang="en-US" sz="3380">
                <a:solidFill>
                  <a:srgbClr val="000000"/>
                </a:solidFill>
                <a:latin typeface="Arimo"/>
                <a:ea typeface="Arimo"/>
                <a:cs typeface="Arimo"/>
                <a:sym typeface="Arimo"/>
              </a:rPr>
              <a:t>Nội dung của bài là gì?</a:t>
            </a:r>
          </a:p>
        </p:txBody>
      </p:sp>
      <p:sp>
        <p:nvSpPr>
          <p:cNvPr id="20" name="TextBox 20"/>
          <p:cNvSpPr txBox="1"/>
          <p:nvPr/>
        </p:nvSpPr>
        <p:spPr>
          <a:xfrm>
            <a:off x="3273167" y="2025384"/>
            <a:ext cx="7991076" cy="948978"/>
          </a:xfrm>
          <a:prstGeom prst="rect">
            <a:avLst/>
          </a:prstGeom>
        </p:spPr>
        <p:txBody>
          <a:bodyPr wrap="square" lIns="0" tIns="0" rIns="0" bIns="0" rtlCol="0" anchor="t">
            <a:spAutoFit/>
          </a:bodyPr>
          <a:lstStyle/>
          <a:p>
            <a:pPr algn="just">
              <a:lnSpc>
                <a:spcPts val="3733"/>
              </a:lnSpc>
              <a:spcBef>
                <a:spcPct val="0"/>
              </a:spcBef>
            </a:pPr>
            <a:r>
              <a:rPr lang="en-US" sz="2666" dirty="0" err="1">
                <a:solidFill>
                  <a:srgbClr val="000000"/>
                </a:solidFill>
                <a:latin typeface="Arimo"/>
                <a:ea typeface="Arimo"/>
                <a:cs typeface="Arimo"/>
                <a:sym typeface="Arimo"/>
              </a:rPr>
              <a:t>Bài</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đọc</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kể</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về</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một</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nhân</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vật</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dân</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gian</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là</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chàng</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Mồ</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Côi</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có</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tài</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xử</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kiện</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rất</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giỏi</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được</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người</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dân</a:t>
            </a:r>
            <a:r>
              <a:rPr lang="en-US" sz="2666" dirty="0">
                <a:solidFill>
                  <a:srgbClr val="000000"/>
                </a:solidFill>
                <a:latin typeface="Arimo"/>
                <a:ea typeface="Arimo"/>
                <a:cs typeface="Arimo"/>
                <a:sym typeface="Arimo"/>
              </a:rPr>
              <a:t> tin </a:t>
            </a:r>
            <a:r>
              <a:rPr lang="en-US" sz="2666" dirty="0" err="1">
                <a:solidFill>
                  <a:srgbClr val="000000"/>
                </a:solidFill>
                <a:latin typeface="Arimo"/>
                <a:ea typeface="Arimo"/>
                <a:cs typeface="Arimo"/>
                <a:sym typeface="Arimo"/>
              </a:rPr>
              <a:t>tưởng</a:t>
            </a:r>
            <a:r>
              <a:rPr lang="en-US" sz="2666" dirty="0">
                <a:solidFill>
                  <a:srgbClr val="000000"/>
                </a:solidFill>
                <a:latin typeface="Arimo"/>
                <a:ea typeface="Arimo"/>
                <a:cs typeface="Arimo"/>
                <a:sym typeface="Arimo"/>
              </a:rPr>
              <a:t>.</a:t>
            </a:r>
          </a:p>
        </p:txBody>
      </p:sp>
      <p:sp>
        <p:nvSpPr>
          <p:cNvPr id="21" name="TextBox 21"/>
          <p:cNvSpPr txBox="1"/>
          <p:nvPr/>
        </p:nvSpPr>
        <p:spPr>
          <a:xfrm>
            <a:off x="3250081" y="4964189"/>
            <a:ext cx="7653145" cy="1423467"/>
          </a:xfrm>
          <a:prstGeom prst="rect">
            <a:avLst/>
          </a:prstGeom>
        </p:spPr>
        <p:txBody>
          <a:bodyPr wrap="square" lIns="0" tIns="0" rIns="0" bIns="0" rtlCol="0" anchor="t">
            <a:spAutoFit/>
          </a:bodyPr>
          <a:lstStyle/>
          <a:p>
            <a:pPr algn="just">
              <a:lnSpc>
                <a:spcPts val="3733"/>
              </a:lnSpc>
              <a:spcBef>
                <a:spcPct val="0"/>
              </a:spcBef>
            </a:pPr>
            <a:r>
              <a:rPr lang="en-US" sz="2666" dirty="0" err="1">
                <a:solidFill>
                  <a:srgbClr val="000000"/>
                </a:solidFill>
                <a:latin typeface="Arimo"/>
                <a:ea typeface="Arimo"/>
                <a:cs typeface="Arimo"/>
                <a:sym typeface="Arimo"/>
              </a:rPr>
              <a:t>Sử</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dụng</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giọng</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kể</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chuyện</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tự</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nhiên</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chậm</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rãi</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và</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rõ</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ràng</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Tăng</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cường</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sự</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diễn</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cảm</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để</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làm</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nổi</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bật</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các</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tình</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huống</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và</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cảm</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xúc</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của</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nhân</a:t>
            </a:r>
            <a:r>
              <a:rPr lang="en-US" sz="2666" dirty="0">
                <a:solidFill>
                  <a:srgbClr val="000000"/>
                </a:solidFill>
                <a:latin typeface="Arimo"/>
                <a:ea typeface="Arimo"/>
                <a:cs typeface="Arimo"/>
                <a:sym typeface="Arimo"/>
              </a:rPr>
              <a:t> </a:t>
            </a:r>
            <a:r>
              <a:rPr lang="en-US" sz="2666" dirty="0" err="1">
                <a:solidFill>
                  <a:srgbClr val="000000"/>
                </a:solidFill>
                <a:latin typeface="Arimo"/>
                <a:ea typeface="Arimo"/>
                <a:cs typeface="Arimo"/>
                <a:sym typeface="Arimo"/>
              </a:rPr>
              <a:t>vật</a:t>
            </a:r>
            <a:r>
              <a:rPr lang="en-US" sz="2666" dirty="0">
                <a:solidFill>
                  <a:srgbClr val="000000"/>
                </a:solidFill>
                <a:latin typeface="Arimo"/>
                <a:ea typeface="Arimo"/>
                <a:cs typeface="Arimo"/>
                <a:sym typeface="Arimo"/>
              </a:rPr>
              <a:t>.</a:t>
            </a:r>
          </a:p>
        </p:txBody>
      </p:sp>
    </p:spTree>
    <p:extLst>
      <p:ext uri="{BB962C8B-B14F-4D97-AF65-F5344CB8AC3E}">
        <p14:creationId xmlns:p14="http://schemas.microsoft.com/office/powerpoint/2010/main" val="17124040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1680" y="1765194"/>
            <a:ext cx="3705651" cy="3690529"/>
            <a:chOff x="0" y="0"/>
            <a:chExt cx="1463961" cy="1457987"/>
          </a:xfrm>
        </p:grpSpPr>
        <p:sp>
          <p:nvSpPr>
            <p:cNvPr id="3" name="Freeform 3"/>
            <p:cNvSpPr/>
            <p:nvPr/>
          </p:nvSpPr>
          <p:spPr>
            <a:xfrm>
              <a:off x="0" y="0"/>
              <a:ext cx="1463961" cy="1457987"/>
            </a:xfrm>
            <a:custGeom>
              <a:avLst/>
              <a:gdLst/>
              <a:ahLst/>
              <a:cxnLst/>
              <a:rect l="l" t="t" r="r" b="b"/>
              <a:pathLst>
                <a:path w="1463961" h="1457987">
                  <a:moveTo>
                    <a:pt x="71033" y="0"/>
                  </a:moveTo>
                  <a:lnTo>
                    <a:pt x="1392927" y="0"/>
                  </a:lnTo>
                  <a:cubicBezTo>
                    <a:pt x="1432158" y="0"/>
                    <a:pt x="1463961" y="31803"/>
                    <a:pt x="1463961" y="71033"/>
                  </a:cubicBezTo>
                  <a:lnTo>
                    <a:pt x="1463961" y="1386953"/>
                  </a:lnTo>
                  <a:cubicBezTo>
                    <a:pt x="1463961" y="1426184"/>
                    <a:pt x="1432158" y="1457987"/>
                    <a:pt x="1392927" y="1457987"/>
                  </a:cubicBezTo>
                  <a:lnTo>
                    <a:pt x="71033" y="1457987"/>
                  </a:lnTo>
                  <a:cubicBezTo>
                    <a:pt x="52194" y="1457987"/>
                    <a:pt x="34127" y="1450503"/>
                    <a:pt x="20805" y="1437182"/>
                  </a:cubicBezTo>
                  <a:cubicBezTo>
                    <a:pt x="7484" y="1423860"/>
                    <a:pt x="0" y="1405793"/>
                    <a:pt x="0" y="1386953"/>
                  </a:cubicBezTo>
                  <a:lnTo>
                    <a:pt x="0" y="71033"/>
                  </a:lnTo>
                  <a:cubicBezTo>
                    <a:pt x="0" y="31803"/>
                    <a:pt x="31803" y="0"/>
                    <a:pt x="71033" y="0"/>
                  </a:cubicBezTo>
                  <a:close/>
                </a:path>
              </a:pathLst>
            </a:custGeom>
            <a:solidFill>
              <a:srgbClr val="8ACEEA"/>
            </a:solidFill>
          </p:spPr>
          <p:txBody>
            <a:bodyPr/>
            <a:lstStyle/>
            <a:p>
              <a:endParaRPr lang="vi-VN"/>
            </a:p>
          </p:txBody>
        </p:sp>
        <p:sp>
          <p:nvSpPr>
            <p:cNvPr id="4" name="TextBox 4"/>
            <p:cNvSpPr txBox="1"/>
            <p:nvPr/>
          </p:nvSpPr>
          <p:spPr>
            <a:xfrm>
              <a:off x="0" y="-28575"/>
              <a:ext cx="1463961" cy="1486562"/>
            </a:xfrm>
            <a:prstGeom prst="rect">
              <a:avLst/>
            </a:prstGeom>
          </p:spPr>
          <p:txBody>
            <a:bodyPr lIns="33867" tIns="33867" rIns="33867" bIns="33867" rtlCol="0" anchor="ctr"/>
            <a:lstStyle/>
            <a:p>
              <a:pPr algn="ctr">
                <a:lnSpc>
                  <a:spcPts val="1307"/>
                </a:lnSpc>
              </a:pPr>
              <a:endParaRPr sz="1200"/>
            </a:p>
          </p:txBody>
        </p:sp>
      </p:grpSp>
      <p:grpSp>
        <p:nvGrpSpPr>
          <p:cNvPr id="5" name="Group 5"/>
          <p:cNvGrpSpPr/>
          <p:nvPr/>
        </p:nvGrpSpPr>
        <p:grpSpPr>
          <a:xfrm>
            <a:off x="4243175" y="1765194"/>
            <a:ext cx="3705651" cy="3690529"/>
            <a:chOff x="0" y="0"/>
            <a:chExt cx="1463961" cy="1457987"/>
          </a:xfrm>
        </p:grpSpPr>
        <p:sp>
          <p:nvSpPr>
            <p:cNvPr id="6" name="Freeform 6"/>
            <p:cNvSpPr/>
            <p:nvPr/>
          </p:nvSpPr>
          <p:spPr>
            <a:xfrm>
              <a:off x="0" y="0"/>
              <a:ext cx="1463961" cy="1457987"/>
            </a:xfrm>
            <a:custGeom>
              <a:avLst/>
              <a:gdLst/>
              <a:ahLst/>
              <a:cxnLst/>
              <a:rect l="l" t="t" r="r" b="b"/>
              <a:pathLst>
                <a:path w="1463961" h="1457987">
                  <a:moveTo>
                    <a:pt x="71033" y="0"/>
                  </a:moveTo>
                  <a:lnTo>
                    <a:pt x="1392927" y="0"/>
                  </a:lnTo>
                  <a:cubicBezTo>
                    <a:pt x="1432158" y="0"/>
                    <a:pt x="1463961" y="31803"/>
                    <a:pt x="1463961" y="71033"/>
                  </a:cubicBezTo>
                  <a:lnTo>
                    <a:pt x="1463961" y="1386953"/>
                  </a:lnTo>
                  <a:cubicBezTo>
                    <a:pt x="1463961" y="1426184"/>
                    <a:pt x="1432158" y="1457987"/>
                    <a:pt x="1392927" y="1457987"/>
                  </a:cubicBezTo>
                  <a:lnTo>
                    <a:pt x="71033" y="1457987"/>
                  </a:lnTo>
                  <a:cubicBezTo>
                    <a:pt x="52194" y="1457987"/>
                    <a:pt x="34127" y="1450503"/>
                    <a:pt x="20805" y="1437182"/>
                  </a:cubicBezTo>
                  <a:cubicBezTo>
                    <a:pt x="7484" y="1423860"/>
                    <a:pt x="0" y="1405793"/>
                    <a:pt x="0" y="1386953"/>
                  </a:cubicBezTo>
                  <a:lnTo>
                    <a:pt x="0" y="71033"/>
                  </a:lnTo>
                  <a:cubicBezTo>
                    <a:pt x="0" y="31803"/>
                    <a:pt x="31803" y="0"/>
                    <a:pt x="71033" y="0"/>
                  </a:cubicBezTo>
                  <a:close/>
                </a:path>
              </a:pathLst>
            </a:custGeom>
            <a:solidFill>
              <a:srgbClr val="FFA9A9"/>
            </a:solidFill>
          </p:spPr>
          <p:txBody>
            <a:bodyPr/>
            <a:lstStyle/>
            <a:p>
              <a:endParaRPr lang="vi-VN"/>
            </a:p>
          </p:txBody>
        </p:sp>
        <p:sp>
          <p:nvSpPr>
            <p:cNvPr id="7" name="TextBox 7"/>
            <p:cNvSpPr txBox="1"/>
            <p:nvPr/>
          </p:nvSpPr>
          <p:spPr>
            <a:xfrm>
              <a:off x="0" y="-28575"/>
              <a:ext cx="1463961" cy="1486562"/>
            </a:xfrm>
            <a:prstGeom prst="rect">
              <a:avLst/>
            </a:prstGeom>
          </p:spPr>
          <p:txBody>
            <a:bodyPr lIns="33867" tIns="33867" rIns="33867" bIns="33867" rtlCol="0" anchor="ctr"/>
            <a:lstStyle/>
            <a:p>
              <a:pPr algn="ctr">
                <a:lnSpc>
                  <a:spcPts val="1307"/>
                </a:lnSpc>
              </a:pPr>
              <a:endParaRPr sz="1200"/>
            </a:p>
          </p:txBody>
        </p:sp>
      </p:grpSp>
      <p:grpSp>
        <p:nvGrpSpPr>
          <p:cNvPr id="8" name="Group 8"/>
          <p:cNvGrpSpPr/>
          <p:nvPr/>
        </p:nvGrpSpPr>
        <p:grpSpPr>
          <a:xfrm>
            <a:off x="8324669" y="1765194"/>
            <a:ext cx="3705651" cy="3690529"/>
            <a:chOff x="0" y="0"/>
            <a:chExt cx="1463961" cy="1457987"/>
          </a:xfrm>
        </p:grpSpPr>
        <p:sp>
          <p:nvSpPr>
            <p:cNvPr id="9" name="Freeform 9"/>
            <p:cNvSpPr/>
            <p:nvPr/>
          </p:nvSpPr>
          <p:spPr>
            <a:xfrm>
              <a:off x="0" y="0"/>
              <a:ext cx="1463961" cy="1457987"/>
            </a:xfrm>
            <a:custGeom>
              <a:avLst/>
              <a:gdLst/>
              <a:ahLst/>
              <a:cxnLst/>
              <a:rect l="l" t="t" r="r" b="b"/>
              <a:pathLst>
                <a:path w="1463961" h="1457987">
                  <a:moveTo>
                    <a:pt x="71033" y="0"/>
                  </a:moveTo>
                  <a:lnTo>
                    <a:pt x="1392927" y="0"/>
                  </a:lnTo>
                  <a:cubicBezTo>
                    <a:pt x="1432158" y="0"/>
                    <a:pt x="1463961" y="31803"/>
                    <a:pt x="1463961" y="71033"/>
                  </a:cubicBezTo>
                  <a:lnTo>
                    <a:pt x="1463961" y="1386953"/>
                  </a:lnTo>
                  <a:cubicBezTo>
                    <a:pt x="1463961" y="1426184"/>
                    <a:pt x="1432158" y="1457987"/>
                    <a:pt x="1392927" y="1457987"/>
                  </a:cubicBezTo>
                  <a:lnTo>
                    <a:pt x="71033" y="1457987"/>
                  </a:lnTo>
                  <a:cubicBezTo>
                    <a:pt x="52194" y="1457987"/>
                    <a:pt x="34127" y="1450503"/>
                    <a:pt x="20805" y="1437182"/>
                  </a:cubicBezTo>
                  <a:cubicBezTo>
                    <a:pt x="7484" y="1423860"/>
                    <a:pt x="0" y="1405793"/>
                    <a:pt x="0" y="1386953"/>
                  </a:cubicBezTo>
                  <a:lnTo>
                    <a:pt x="0" y="71033"/>
                  </a:lnTo>
                  <a:cubicBezTo>
                    <a:pt x="0" y="31803"/>
                    <a:pt x="31803" y="0"/>
                    <a:pt x="71033" y="0"/>
                  </a:cubicBezTo>
                  <a:close/>
                </a:path>
              </a:pathLst>
            </a:custGeom>
            <a:solidFill>
              <a:srgbClr val="FFBD59"/>
            </a:solidFill>
          </p:spPr>
          <p:txBody>
            <a:bodyPr/>
            <a:lstStyle/>
            <a:p>
              <a:endParaRPr lang="vi-VN"/>
            </a:p>
          </p:txBody>
        </p:sp>
        <p:sp>
          <p:nvSpPr>
            <p:cNvPr id="10" name="TextBox 10"/>
            <p:cNvSpPr txBox="1"/>
            <p:nvPr/>
          </p:nvSpPr>
          <p:spPr>
            <a:xfrm>
              <a:off x="0" y="-28575"/>
              <a:ext cx="1463961" cy="1486562"/>
            </a:xfrm>
            <a:prstGeom prst="rect">
              <a:avLst/>
            </a:prstGeom>
          </p:spPr>
          <p:txBody>
            <a:bodyPr lIns="33867" tIns="33867" rIns="33867" bIns="33867" rtlCol="0" anchor="ctr"/>
            <a:lstStyle/>
            <a:p>
              <a:pPr algn="ctr">
                <a:lnSpc>
                  <a:spcPts val="1307"/>
                </a:lnSpc>
              </a:pPr>
              <a:endParaRPr sz="1200"/>
            </a:p>
          </p:txBody>
        </p:sp>
      </p:grpSp>
      <p:sp>
        <p:nvSpPr>
          <p:cNvPr id="11" name="Freeform 11"/>
          <p:cNvSpPr/>
          <p:nvPr/>
        </p:nvSpPr>
        <p:spPr>
          <a:xfrm>
            <a:off x="-1532596" y="6070046"/>
            <a:ext cx="14728032" cy="787954"/>
          </a:xfrm>
          <a:custGeom>
            <a:avLst/>
            <a:gdLst/>
            <a:ahLst/>
            <a:cxnLst/>
            <a:rect l="l" t="t" r="r" b="b"/>
            <a:pathLst>
              <a:path w="22092048" h="1181931">
                <a:moveTo>
                  <a:pt x="0" y="0"/>
                </a:moveTo>
                <a:lnTo>
                  <a:pt x="22092048" y="0"/>
                </a:lnTo>
                <a:lnTo>
                  <a:pt x="22092048" y="1181931"/>
                </a:lnTo>
                <a:lnTo>
                  <a:pt x="0" y="1181931"/>
                </a:lnTo>
                <a:lnTo>
                  <a:pt x="0" y="0"/>
                </a:lnTo>
                <a:close/>
              </a:path>
            </a:pathLst>
          </a:custGeom>
          <a:blipFill>
            <a:blip r:embed="rId2"/>
            <a:stretch>
              <a:fillRect b="-17600"/>
            </a:stretch>
          </a:blipFill>
        </p:spPr>
        <p:txBody>
          <a:bodyPr/>
          <a:lstStyle/>
          <a:p>
            <a:endParaRPr lang="vi-VN"/>
          </a:p>
        </p:txBody>
      </p:sp>
      <p:sp>
        <p:nvSpPr>
          <p:cNvPr id="12" name="Freeform 12"/>
          <p:cNvSpPr/>
          <p:nvPr/>
        </p:nvSpPr>
        <p:spPr>
          <a:xfrm>
            <a:off x="-321669" y="6527825"/>
            <a:ext cx="13037165" cy="456301"/>
          </a:xfrm>
          <a:custGeom>
            <a:avLst/>
            <a:gdLst/>
            <a:ahLst/>
            <a:cxnLst/>
            <a:rect l="l" t="t" r="r" b="b"/>
            <a:pathLst>
              <a:path w="19555748" h="684451">
                <a:moveTo>
                  <a:pt x="0" y="0"/>
                </a:moveTo>
                <a:lnTo>
                  <a:pt x="19555748" y="0"/>
                </a:lnTo>
                <a:lnTo>
                  <a:pt x="19555748" y="684451"/>
                </a:lnTo>
                <a:lnTo>
                  <a:pt x="0" y="684451"/>
                </a:lnTo>
                <a:lnTo>
                  <a:pt x="0" y="0"/>
                </a:lnTo>
                <a:close/>
              </a:path>
            </a:pathLst>
          </a:custGeom>
          <a:blipFill>
            <a:blip r:embed="rId3"/>
            <a:stretch>
              <a:fillRect/>
            </a:stretch>
          </a:blipFill>
        </p:spPr>
        <p:txBody>
          <a:bodyPr/>
          <a:lstStyle/>
          <a:p>
            <a:endParaRPr lang="vi-VN"/>
          </a:p>
        </p:txBody>
      </p:sp>
      <p:sp>
        <p:nvSpPr>
          <p:cNvPr id="13" name="Freeform 13"/>
          <p:cNvSpPr/>
          <p:nvPr/>
        </p:nvSpPr>
        <p:spPr>
          <a:xfrm flipH="1">
            <a:off x="318637" y="4244"/>
            <a:ext cx="1503536" cy="1392651"/>
          </a:xfrm>
          <a:custGeom>
            <a:avLst/>
            <a:gdLst/>
            <a:ahLst/>
            <a:cxnLst/>
            <a:rect l="l" t="t" r="r" b="b"/>
            <a:pathLst>
              <a:path w="2255304" h="2088976">
                <a:moveTo>
                  <a:pt x="2255304" y="0"/>
                </a:moveTo>
                <a:lnTo>
                  <a:pt x="0" y="0"/>
                </a:lnTo>
                <a:lnTo>
                  <a:pt x="0" y="2088975"/>
                </a:lnTo>
                <a:lnTo>
                  <a:pt x="2255304" y="2088975"/>
                </a:lnTo>
                <a:lnTo>
                  <a:pt x="2255304" y="0"/>
                </a:lnTo>
                <a:close/>
              </a:path>
            </a:pathLst>
          </a:custGeom>
          <a:blipFill>
            <a:blip r:embed="rId4"/>
            <a:stretch>
              <a:fillRect/>
            </a:stretch>
          </a:blipFill>
        </p:spPr>
        <p:txBody>
          <a:bodyPr/>
          <a:lstStyle/>
          <a:p>
            <a:endParaRPr lang="vi-VN"/>
          </a:p>
        </p:txBody>
      </p:sp>
      <p:sp>
        <p:nvSpPr>
          <p:cNvPr id="14" name="Freeform 14"/>
          <p:cNvSpPr/>
          <p:nvPr/>
        </p:nvSpPr>
        <p:spPr>
          <a:xfrm>
            <a:off x="9731752" y="77899"/>
            <a:ext cx="1774448" cy="1245340"/>
          </a:xfrm>
          <a:custGeom>
            <a:avLst/>
            <a:gdLst/>
            <a:ahLst/>
            <a:cxnLst/>
            <a:rect l="l" t="t" r="r" b="b"/>
            <a:pathLst>
              <a:path w="2661672" h="1868010">
                <a:moveTo>
                  <a:pt x="0" y="0"/>
                </a:moveTo>
                <a:lnTo>
                  <a:pt x="2661672" y="0"/>
                </a:lnTo>
                <a:lnTo>
                  <a:pt x="2661672" y="1868010"/>
                </a:lnTo>
                <a:lnTo>
                  <a:pt x="0" y="18680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15" name="TextBox 15"/>
          <p:cNvSpPr txBox="1"/>
          <p:nvPr/>
        </p:nvSpPr>
        <p:spPr>
          <a:xfrm>
            <a:off x="1893857" y="558860"/>
            <a:ext cx="7875126" cy="692497"/>
          </a:xfrm>
          <a:prstGeom prst="rect">
            <a:avLst/>
          </a:prstGeom>
        </p:spPr>
        <p:txBody>
          <a:bodyPr wrap="square" lIns="0" tIns="0" rIns="0" bIns="0" rtlCol="0" anchor="t">
            <a:spAutoFit/>
          </a:bodyPr>
          <a:lstStyle/>
          <a:p>
            <a:pPr algn="ctr">
              <a:lnSpc>
                <a:spcPts val="5360"/>
              </a:lnSpc>
            </a:pPr>
            <a:r>
              <a:rPr lang="en-US" sz="4466" b="1" dirty="0" err="1">
                <a:solidFill>
                  <a:srgbClr val="000000"/>
                </a:solidFill>
                <a:latin typeface="Baloo"/>
                <a:ea typeface="Baloo"/>
                <a:cs typeface="Baloo"/>
                <a:sym typeface="Baloo"/>
              </a:rPr>
              <a:t>Giọng</a:t>
            </a:r>
            <a:r>
              <a:rPr lang="en-US" sz="4466" b="1" dirty="0">
                <a:solidFill>
                  <a:srgbClr val="000000"/>
                </a:solidFill>
                <a:latin typeface="Baloo"/>
                <a:ea typeface="Baloo"/>
                <a:cs typeface="Baloo"/>
                <a:sym typeface="Baloo"/>
              </a:rPr>
              <a:t> </a:t>
            </a:r>
            <a:r>
              <a:rPr lang="en-US" sz="4466" b="1" dirty="0" err="1">
                <a:solidFill>
                  <a:srgbClr val="000000"/>
                </a:solidFill>
                <a:latin typeface="Baloo"/>
                <a:ea typeface="Baloo"/>
                <a:cs typeface="Baloo"/>
                <a:sym typeface="Baloo"/>
              </a:rPr>
              <a:t>đọc</a:t>
            </a:r>
            <a:r>
              <a:rPr lang="en-US" sz="4466" b="1" dirty="0">
                <a:solidFill>
                  <a:srgbClr val="000000"/>
                </a:solidFill>
                <a:latin typeface="Baloo"/>
                <a:ea typeface="Baloo"/>
                <a:cs typeface="Baloo"/>
                <a:sym typeface="Baloo"/>
              </a:rPr>
              <a:t> </a:t>
            </a:r>
            <a:r>
              <a:rPr lang="en-US" sz="4466" b="1" dirty="0" err="1">
                <a:solidFill>
                  <a:srgbClr val="000000"/>
                </a:solidFill>
                <a:latin typeface="Baloo"/>
                <a:ea typeface="Baloo"/>
                <a:cs typeface="Baloo"/>
                <a:sym typeface="Baloo"/>
              </a:rPr>
              <a:t>của</a:t>
            </a:r>
            <a:r>
              <a:rPr lang="en-US" sz="4466" b="1" dirty="0">
                <a:solidFill>
                  <a:srgbClr val="000000"/>
                </a:solidFill>
                <a:latin typeface="Baloo"/>
                <a:ea typeface="Baloo"/>
                <a:cs typeface="Baloo"/>
                <a:sym typeface="Baloo"/>
              </a:rPr>
              <a:t> </a:t>
            </a:r>
            <a:r>
              <a:rPr lang="en-US" sz="4466" b="1" dirty="0" err="1">
                <a:solidFill>
                  <a:srgbClr val="000000"/>
                </a:solidFill>
                <a:latin typeface="Baloo"/>
                <a:ea typeface="Baloo"/>
                <a:cs typeface="Baloo"/>
                <a:sym typeface="Baloo"/>
              </a:rPr>
              <a:t>các</a:t>
            </a:r>
            <a:r>
              <a:rPr lang="en-US" sz="4466" b="1" dirty="0">
                <a:solidFill>
                  <a:srgbClr val="000000"/>
                </a:solidFill>
                <a:latin typeface="Baloo"/>
                <a:ea typeface="Baloo"/>
                <a:cs typeface="Baloo"/>
                <a:sym typeface="Baloo"/>
              </a:rPr>
              <a:t> </a:t>
            </a:r>
            <a:r>
              <a:rPr lang="en-US" sz="4466" b="1" dirty="0" err="1">
                <a:solidFill>
                  <a:srgbClr val="000000"/>
                </a:solidFill>
                <a:latin typeface="Baloo"/>
                <a:ea typeface="Baloo"/>
                <a:cs typeface="Baloo"/>
                <a:sym typeface="Baloo"/>
              </a:rPr>
              <a:t>nhân</a:t>
            </a:r>
            <a:r>
              <a:rPr lang="en-US" sz="4466" b="1" dirty="0">
                <a:solidFill>
                  <a:srgbClr val="000000"/>
                </a:solidFill>
                <a:latin typeface="Baloo"/>
                <a:ea typeface="Baloo"/>
                <a:cs typeface="Baloo"/>
                <a:sym typeface="Baloo"/>
              </a:rPr>
              <a:t> </a:t>
            </a:r>
            <a:r>
              <a:rPr lang="en-US" sz="4466" b="1" dirty="0" err="1">
                <a:solidFill>
                  <a:srgbClr val="000000"/>
                </a:solidFill>
                <a:latin typeface="Baloo"/>
                <a:ea typeface="Baloo"/>
                <a:cs typeface="Baloo"/>
                <a:sym typeface="Baloo"/>
              </a:rPr>
              <a:t>vật</a:t>
            </a:r>
            <a:endParaRPr lang="en-US" sz="4466" b="1" dirty="0">
              <a:solidFill>
                <a:srgbClr val="000000"/>
              </a:solidFill>
              <a:latin typeface="Baloo"/>
              <a:ea typeface="Baloo"/>
              <a:cs typeface="Baloo"/>
              <a:sym typeface="Baloo"/>
            </a:endParaRPr>
          </a:p>
        </p:txBody>
      </p:sp>
      <p:sp>
        <p:nvSpPr>
          <p:cNvPr id="16" name="TextBox 16"/>
          <p:cNvSpPr txBox="1"/>
          <p:nvPr/>
        </p:nvSpPr>
        <p:spPr>
          <a:xfrm>
            <a:off x="1449439" y="1947967"/>
            <a:ext cx="1130132" cy="385618"/>
          </a:xfrm>
          <a:prstGeom prst="rect">
            <a:avLst/>
          </a:prstGeom>
        </p:spPr>
        <p:txBody>
          <a:bodyPr lIns="0" tIns="0" rIns="0" bIns="0" rtlCol="0" anchor="t">
            <a:spAutoFit/>
          </a:bodyPr>
          <a:lstStyle/>
          <a:p>
            <a:pPr algn="ctr">
              <a:lnSpc>
                <a:spcPts val="3199"/>
              </a:lnSpc>
            </a:pPr>
            <a:r>
              <a:rPr lang="en-US" sz="2666" b="1" dirty="0" err="1">
                <a:solidFill>
                  <a:srgbClr val="000000"/>
                </a:solidFill>
                <a:latin typeface="Baloo"/>
                <a:ea typeface="Baloo"/>
                <a:cs typeface="Baloo"/>
                <a:sym typeface="Baloo"/>
              </a:rPr>
              <a:t>Mồ</a:t>
            </a:r>
            <a:r>
              <a:rPr lang="en-US" sz="2666" b="1" dirty="0">
                <a:solidFill>
                  <a:srgbClr val="000000"/>
                </a:solidFill>
                <a:latin typeface="Baloo"/>
                <a:ea typeface="Baloo"/>
                <a:cs typeface="Baloo"/>
                <a:sym typeface="Baloo"/>
              </a:rPr>
              <a:t> </a:t>
            </a:r>
            <a:r>
              <a:rPr lang="en-US" sz="2666" b="1" dirty="0" err="1">
                <a:solidFill>
                  <a:srgbClr val="000000"/>
                </a:solidFill>
                <a:latin typeface="Baloo"/>
                <a:ea typeface="Baloo"/>
                <a:cs typeface="Baloo"/>
                <a:sym typeface="Baloo"/>
              </a:rPr>
              <a:t>Côi</a:t>
            </a:r>
            <a:endParaRPr lang="en-US" sz="2666" b="1" dirty="0">
              <a:solidFill>
                <a:srgbClr val="000000"/>
              </a:solidFill>
              <a:latin typeface="Baloo"/>
              <a:ea typeface="Baloo"/>
              <a:cs typeface="Baloo"/>
              <a:sym typeface="Baloo"/>
            </a:endParaRPr>
          </a:p>
        </p:txBody>
      </p:sp>
      <p:sp>
        <p:nvSpPr>
          <p:cNvPr id="17" name="TextBox 17"/>
          <p:cNvSpPr txBox="1"/>
          <p:nvPr/>
        </p:nvSpPr>
        <p:spPr>
          <a:xfrm>
            <a:off x="9052931" y="1947967"/>
            <a:ext cx="2249128" cy="385618"/>
          </a:xfrm>
          <a:prstGeom prst="rect">
            <a:avLst/>
          </a:prstGeom>
        </p:spPr>
        <p:txBody>
          <a:bodyPr lIns="0" tIns="0" rIns="0" bIns="0" rtlCol="0" anchor="t">
            <a:spAutoFit/>
          </a:bodyPr>
          <a:lstStyle/>
          <a:p>
            <a:pPr algn="ctr">
              <a:lnSpc>
                <a:spcPts val="3199"/>
              </a:lnSpc>
            </a:pPr>
            <a:r>
              <a:rPr lang="en-US" sz="2666" b="1" dirty="0" err="1">
                <a:solidFill>
                  <a:srgbClr val="000000"/>
                </a:solidFill>
                <a:latin typeface="Baloo"/>
                <a:ea typeface="Baloo"/>
                <a:cs typeface="Baloo"/>
                <a:sym typeface="Baloo"/>
              </a:rPr>
              <a:t>Bác</a:t>
            </a:r>
            <a:r>
              <a:rPr lang="en-US" sz="2666" b="1" dirty="0">
                <a:solidFill>
                  <a:srgbClr val="000000"/>
                </a:solidFill>
                <a:latin typeface="Baloo"/>
                <a:ea typeface="Baloo"/>
                <a:cs typeface="Baloo"/>
                <a:sym typeface="Baloo"/>
              </a:rPr>
              <a:t> </a:t>
            </a:r>
            <a:r>
              <a:rPr lang="en-US" sz="2666" b="1" dirty="0" err="1">
                <a:solidFill>
                  <a:srgbClr val="000000"/>
                </a:solidFill>
                <a:latin typeface="Baloo"/>
                <a:ea typeface="Baloo"/>
                <a:cs typeface="Baloo"/>
                <a:sym typeface="Baloo"/>
              </a:rPr>
              <a:t>nông</a:t>
            </a:r>
            <a:r>
              <a:rPr lang="en-US" sz="2666" b="1" dirty="0">
                <a:solidFill>
                  <a:srgbClr val="000000"/>
                </a:solidFill>
                <a:latin typeface="Baloo"/>
                <a:ea typeface="Baloo"/>
                <a:cs typeface="Baloo"/>
                <a:sym typeface="Baloo"/>
              </a:rPr>
              <a:t> </a:t>
            </a:r>
            <a:r>
              <a:rPr lang="en-US" sz="2666" b="1" dirty="0" err="1">
                <a:solidFill>
                  <a:srgbClr val="000000"/>
                </a:solidFill>
                <a:latin typeface="Baloo"/>
                <a:ea typeface="Baloo"/>
                <a:cs typeface="Baloo"/>
                <a:sym typeface="Baloo"/>
              </a:rPr>
              <a:t>dân</a:t>
            </a:r>
            <a:endParaRPr lang="en-US" sz="2666" b="1" dirty="0">
              <a:solidFill>
                <a:srgbClr val="000000"/>
              </a:solidFill>
              <a:latin typeface="Baloo"/>
              <a:ea typeface="Baloo"/>
              <a:cs typeface="Baloo"/>
              <a:sym typeface="Baloo"/>
            </a:endParaRPr>
          </a:p>
        </p:txBody>
      </p:sp>
      <p:sp>
        <p:nvSpPr>
          <p:cNvPr id="18" name="TextBox 18"/>
          <p:cNvSpPr txBox="1"/>
          <p:nvPr/>
        </p:nvSpPr>
        <p:spPr>
          <a:xfrm>
            <a:off x="5107530" y="1947967"/>
            <a:ext cx="1976940" cy="385618"/>
          </a:xfrm>
          <a:prstGeom prst="rect">
            <a:avLst/>
          </a:prstGeom>
        </p:spPr>
        <p:txBody>
          <a:bodyPr lIns="0" tIns="0" rIns="0" bIns="0" rtlCol="0" anchor="t">
            <a:spAutoFit/>
          </a:bodyPr>
          <a:lstStyle/>
          <a:p>
            <a:pPr algn="ctr">
              <a:lnSpc>
                <a:spcPts val="3199"/>
              </a:lnSpc>
            </a:pPr>
            <a:r>
              <a:rPr lang="en-US" sz="2666" b="1" dirty="0" err="1">
                <a:solidFill>
                  <a:srgbClr val="000000"/>
                </a:solidFill>
                <a:latin typeface="Baloo"/>
                <a:ea typeface="Baloo"/>
                <a:cs typeface="Baloo"/>
                <a:sym typeface="Baloo"/>
              </a:rPr>
              <a:t>Chủ</a:t>
            </a:r>
            <a:r>
              <a:rPr lang="en-US" sz="2666" b="1" dirty="0">
                <a:solidFill>
                  <a:srgbClr val="000000"/>
                </a:solidFill>
                <a:latin typeface="Baloo"/>
                <a:ea typeface="Baloo"/>
                <a:cs typeface="Baloo"/>
                <a:sym typeface="Baloo"/>
              </a:rPr>
              <a:t> </a:t>
            </a:r>
            <a:r>
              <a:rPr lang="en-US" sz="2666" b="1" dirty="0" err="1">
                <a:solidFill>
                  <a:srgbClr val="000000"/>
                </a:solidFill>
                <a:latin typeface="Baloo"/>
                <a:ea typeface="Baloo"/>
                <a:cs typeface="Baloo"/>
                <a:sym typeface="Baloo"/>
              </a:rPr>
              <a:t>quán</a:t>
            </a:r>
            <a:endParaRPr lang="en-US" sz="2666" b="1" dirty="0">
              <a:solidFill>
                <a:srgbClr val="000000"/>
              </a:solidFill>
              <a:latin typeface="Baloo"/>
              <a:ea typeface="Baloo"/>
              <a:cs typeface="Baloo"/>
              <a:sym typeface="Baloo"/>
            </a:endParaRPr>
          </a:p>
        </p:txBody>
      </p:sp>
      <p:sp>
        <p:nvSpPr>
          <p:cNvPr id="19" name="TextBox 19"/>
          <p:cNvSpPr txBox="1"/>
          <p:nvPr/>
        </p:nvSpPr>
        <p:spPr>
          <a:xfrm>
            <a:off x="318637" y="2423584"/>
            <a:ext cx="3376649" cy="3321422"/>
          </a:xfrm>
          <a:prstGeom prst="rect">
            <a:avLst/>
          </a:prstGeom>
        </p:spPr>
        <p:txBody>
          <a:bodyPr lIns="0" tIns="0" rIns="0" bIns="0" rtlCol="0" anchor="t">
            <a:spAutoFit/>
          </a:bodyPr>
          <a:lstStyle/>
          <a:p>
            <a:pPr algn="just">
              <a:lnSpc>
                <a:spcPts val="3733"/>
              </a:lnSpc>
            </a:pPr>
            <a:r>
              <a:rPr lang="en-US" sz="2666">
                <a:solidFill>
                  <a:srgbClr val="000000"/>
                </a:solidFill>
                <a:latin typeface="Arimo"/>
                <a:ea typeface="Arimo"/>
                <a:cs typeface="Arimo"/>
                <a:sym typeface="Arimo"/>
              </a:rPr>
              <a:t>Giọng điềm tĩnh, tự tin và công bằng. Khi ra lệnh hoặc giải thích, giọng cần chắc chắn và uy quyền nhưng không hống hách.</a:t>
            </a:r>
          </a:p>
          <a:p>
            <a:pPr algn="just">
              <a:lnSpc>
                <a:spcPts val="3733"/>
              </a:lnSpc>
              <a:spcBef>
                <a:spcPct val="0"/>
              </a:spcBef>
            </a:pPr>
            <a:endParaRPr lang="en-US" sz="2666">
              <a:solidFill>
                <a:srgbClr val="000000"/>
              </a:solidFill>
              <a:latin typeface="Arimo"/>
              <a:ea typeface="Arimo"/>
              <a:cs typeface="Arimo"/>
              <a:sym typeface="Arimo"/>
            </a:endParaRPr>
          </a:p>
        </p:txBody>
      </p:sp>
      <p:sp>
        <p:nvSpPr>
          <p:cNvPr id="20" name="TextBox 20"/>
          <p:cNvSpPr txBox="1"/>
          <p:nvPr/>
        </p:nvSpPr>
        <p:spPr>
          <a:xfrm>
            <a:off x="4407676" y="2423584"/>
            <a:ext cx="3391770" cy="3321422"/>
          </a:xfrm>
          <a:prstGeom prst="rect">
            <a:avLst/>
          </a:prstGeom>
        </p:spPr>
        <p:txBody>
          <a:bodyPr lIns="0" tIns="0" rIns="0" bIns="0" rtlCol="0" anchor="t">
            <a:spAutoFit/>
          </a:bodyPr>
          <a:lstStyle/>
          <a:p>
            <a:pPr algn="just">
              <a:lnSpc>
                <a:spcPts val="3733"/>
              </a:lnSpc>
            </a:pPr>
            <a:r>
              <a:rPr lang="en-US" sz="2666">
                <a:solidFill>
                  <a:srgbClr val="000000"/>
                </a:solidFill>
                <a:latin typeface="Arimo"/>
                <a:ea typeface="Arimo"/>
                <a:cs typeface="Arimo"/>
                <a:sym typeface="Arimo"/>
              </a:rPr>
              <a:t>Giọng bức xúc, nóng nảy nhưng cũng có phần tham lam. Khi thưa kiện, giọng nên cao lên để thể hiện sự bức xúc và bất bình.</a:t>
            </a:r>
          </a:p>
          <a:p>
            <a:pPr algn="just">
              <a:lnSpc>
                <a:spcPts val="3733"/>
              </a:lnSpc>
              <a:spcBef>
                <a:spcPct val="0"/>
              </a:spcBef>
            </a:pPr>
            <a:endParaRPr lang="en-US" sz="2666">
              <a:solidFill>
                <a:srgbClr val="000000"/>
              </a:solidFill>
              <a:latin typeface="Arimo"/>
              <a:ea typeface="Arimo"/>
              <a:cs typeface="Arimo"/>
              <a:sym typeface="Arimo"/>
            </a:endParaRPr>
          </a:p>
        </p:txBody>
      </p:sp>
      <p:sp>
        <p:nvSpPr>
          <p:cNvPr id="21" name="TextBox 21"/>
          <p:cNvSpPr txBox="1"/>
          <p:nvPr/>
        </p:nvSpPr>
        <p:spPr>
          <a:xfrm>
            <a:off x="8481610" y="2465917"/>
            <a:ext cx="3391770" cy="1897955"/>
          </a:xfrm>
          <a:prstGeom prst="rect">
            <a:avLst/>
          </a:prstGeom>
        </p:spPr>
        <p:txBody>
          <a:bodyPr lIns="0" tIns="0" rIns="0" bIns="0" rtlCol="0" anchor="t">
            <a:spAutoFit/>
          </a:bodyPr>
          <a:lstStyle/>
          <a:p>
            <a:pPr algn="just">
              <a:lnSpc>
                <a:spcPts val="3733"/>
              </a:lnSpc>
              <a:spcBef>
                <a:spcPct val="0"/>
              </a:spcBef>
            </a:pPr>
            <a:r>
              <a:rPr lang="en-US" sz="2666">
                <a:solidFill>
                  <a:srgbClr val="000000"/>
                </a:solidFill>
                <a:latin typeface="Arimo"/>
                <a:ea typeface="Arimo"/>
                <a:cs typeface="Arimo"/>
                <a:sym typeface="Arimo"/>
              </a:rPr>
              <a:t>Giọng chân thật, chất phác, có chút bối rối và ngại ngùng khi bị cáo buộc.</a:t>
            </a:r>
          </a:p>
        </p:txBody>
      </p:sp>
    </p:spTree>
    <p:extLst>
      <p:ext uri="{BB962C8B-B14F-4D97-AF65-F5344CB8AC3E}">
        <p14:creationId xmlns:p14="http://schemas.microsoft.com/office/powerpoint/2010/main" val="25127404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32596" y="6070046"/>
            <a:ext cx="14728032" cy="787954"/>
          </a:xfrm>
          <a:custGeom>
            <a:avLst/>
            <a:gdLst/>
            <a:ahLst/>
            <a:cxnLst/>
            <a:rect l="l" t="t" r="r" b="b"/>
            <a:pathLst>
              <a:path w="22092048" h="1181931">
                <a:moveTo>
                  <a:pt x="0" y="0"/>
                </a:moveTo>
                <a:lnTo>
                  <a:pt x="22092048" y="0"/>
                </a:lnTo>
                <a:lnTo>
                  <a:pt x="22092048" y="1181931"/>
                </a:lnTo>
                <a:lnTo>
                  <a:pt x="0" y="1181931"/>
                </a:lnTo>
                <a:lnTo>
                  <a:pt x="0" y="0"/>
                </a:lnTo>
                <a:close/>
              </a:path>
            </a:pathLst>
          </a:custGeom>
          <a:blipFill>
            <a:blip r:embed="rId2"/>
            <a:stretch>
              <a:fillRect b="-17600"/>
            </a:stretch>
          </a:blipFill>
        </p:spPr>
        <p:txBody>
          <a:bodyPr/>
          <a:lstStyle/>
          <a:p>
            <a:endParaRPr lang="vi-VN"/>
          </a:p>
        </p:txBody>
      </p:sp>
      <p:sp>
        <p:nvSpPr>
          <p:cNvPr id="3" name="Freeform 3"/>
          <p:cNvSpPr/>
          <p:nvPr/>
        </p:nvSpPr>
        <p:spPr>
          <a:xfrm>
            <a:off x="-321669" y="6527825"/>
            <a:ext cx="13037165" cy="456301"/>
          </a:xfrm>
          <a:custGeom>
            <a:avLst/>
            <a:gdLst/>
            <a:ahLst/>
            <a:cxnLst/>
            <a:rect l="l" t="t" r="r" b="b"/>
            <a:pathLst>
              <a:path w="19555748" h="684451">
                <a:moveTo>
                  <a:pt x="0" y="0"/>
                </a:moveTo>
                <a:lnTo>
                  <a:pt x="19555748" y="0"/>
                </a:lnTo>
                <a:lnTo>
                  <a:pt x="19555748" y="684451"/>
                </a:lnTo>
                <a:lnTo>
                  <a:pt x="0" y="684451"/>
                </a:lnTo>
                <a:lnTo>
                  <a:pt x="0" y="0"/>
                </a:lnTo>
                <a:close/>
              </a:path>
            </a:pathLst>
          </a:custGeom>
          <a:blipFill>
            <a:blip r:embed="rId3"/>
            <a:stretch>
              <a:fillRect/>
            </a:stretch>
          </a:blipFill>
        </p:spPr>
        <p:txBody>
          <a:bodyPr/>
          <a:lstStyle/>
          <a:p>
            <a:endParaRPr lang="vi-VN"/>
          </a:p>
        </p:txBody>
      </p:sp>
      <p:sp>
        <p:nvSpPr>
          <p:cNvPr id="4" name="Freeform 4"/>
          <p:cNvSpPr/>
          <p:nvPr/>
        </p:nvSpPr>
        <p:spPr>
          <a:xfrm>
            <a:off x="4063912" y="402584"/>
            <a:ext cx="902011" cy="746661"/>
          </a:xfrm>
          <a:custGeom>
            <a:avLst/>
            <a:gdLst/>
            <a:ahLst/>
            <a:cxnLst/>
            <a:rect l="l" t="t" r="r" b="b"/>
            <a:pathLst>
              <a:path w="1353017" h="1119991">
                <a:moveTo>
                  <a:pt x="0" y="0"/>
                </a:moveTo>
                <a:lnTo>
                  <a:pt x="1353017" y="0"/>
                </a:lnTo>
                <a:lnTo>
                  <a:pt x="1353017" y="1119991"/>
                </a:lnTo>
                <a:lnTo>
                  <a:pt x="0" y="11199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5" name="TextBox 5"/>
          <p:cNvSpPr txBox="1"/>
          <p:nvPr/>
        </p:nvSpPr>
        <p:spPr>
          <a:xfrm>
            <a:off x="5063107" y="350916"/>
            <a:ext cx="3649378" cy="1064394"/>
          </a:xfrm>
          <a:prstGeom prst="rect">
            <a:avLst/>
          </a:prstGeom>
        </p:spPr>
        <p:txBody>
          <a:bodyPr wrap="square" lIns="0" tIns="0" rIns="0" bIns="0" rtlCol="0" anchor="t">
            <a:spAutoFit/>
          </a:bodyPr>
          <a:lstStyle/>
          <a:p>
            <a:pPr algn="ctr">
              <a:lnSpc>
                <a:spcPts val="8280"/>
              </a:lnSpc>
            </a:pPr>
            <a:r>
              <a:rPr lang="en-US" sz="6900" dirty="0" err="1">
                <a:solidFill>
                  <a:srgbClr val="EA0000"/>
                </a:solidFill>
                <a:latin typeface="Baloo"/>
                <a:ea typeface="Baloo"/>
                <a:cs typeface="Baloo"/>
                <a:sym typeface="Baloo"/>
              </a:rPr>
              <a:t>Chú</a:t>
            </a:r>
            <a:r>
              <a:rPr lang="en-US" sz="6900" dirty="0">
                <a:solidFill>
                  <a:srgbClr val="EA0000"/>
                </a:solidFill>
                <a:latin typeface="Baloo"/>
                <a:ea typeface="Baloo"/>
                <a:cs typeface="Baloo"/>
                <a:sym typeface="Baloo"/>
              </a:rPr>
              <a:t> ý</a:t>
            </a:r>
          </a:p>
        </p:txBody>
      </p:sp>
      <p:sp>
        <p:nvSpPr>
          <p:cNvPr id="6" name="TextBox 6"/>
          <p:cNvSpPr txBox="1"/>
          <p:nvPr/>
        </p:nvSpPr>
        <p:spPr>
          <a:xfrm>
            <a:off x="786835" y="1721916"/>
            <a:ext cx="10820157" cy="1731243"/>
          </a:xfrm>
          <a:prstGeom prst="rect">
            <a:avLst/>
          </a:prstGeom>
        </p:spPr>
        <p:txBody>
          <a:bodyPr lIns="0" tIns="0" rIns="0" bIns="0" rtlCol="0" anchor="t">
            <a:spAutoFit/>
          </a:bodyPr>
          <a:lstStyle/>
          <a:p>
            <a:pPr>
              <a:lnSpc>
                <a:spcPts val="4528"/>
              </a:lnSpc>
              <a:spcBef>
                <a:spcPct val="0"/>
              </a:spcBef>
            </a:pPr>
            <a:r>
              <a:rPr lang="en-US" sz="3234">
                <a:solidFill>
                  <a:srgbClr val="000000"/>
                </a:solidFill>
                <a:latin typeface="Arimo"/>
                <a:ea typeface="Arimo"/>
                <a:cs typeface="Arimo"/>
                <a:sym typeface="Arimo"/>
              </a:rPr>
              <a:t>+ Ngày xưa, / ở một vùng quê nọ, / có chàng Mồ Côi rất </a:t>
            </a:r>
            <a:r>
              <a:rPr lang="en-US" sz="3234" b="1">
                <a:solidFill>
                  <a:srgbClr val="000000"/>
                </a:solidFill>
                <a:latin typeface="Arimo Bold"/>
                <a:ea typeface="Arimo Bold"/>
                <a:cs typeface="Arimo Bold"/>
                <a:sym typeface="Arimo Bold"/>
              </a:rPr>
              <a:t>nhanh nhẹn</a:t>
            </a:r>
            <a:r>
              <a:rPr lang="en-US" sz="3234">
                <a:solidFill>
                  <a:srgbClr val="000000"/>
                </a:solidFill>
                <a:latin typeface="Arimo"/>
                <a:ea typeface="Arimo"/>
                <a:cs typeface="Arimo"/>
                <a:sym typeface="Arimo"/>
              </a:rPr>
              <a:t>, / </a:t>
            </a:r>
            <a:r>
              <a:rPr lang="en-US" sz="3234" b="1">
                <a:solidFill>
                  <a:srgbClr val="000000"/>
                </a:solidFill>
                <a:latin typeface="Arimo Bold"/>
                <a:ea typeface="Arimo Bold"/>
                <a:cs typeface="Arimo Bold"/>
                <a:sym typeface="Arimo Bold"/>
              </a:rPr>
              <a:t>công tâm</a:t>
            </a:r>
            <a:r>
              <a:rPr lang="en-US" sz="3234">
                <a:solidFill>
                  <a:srgbClr val="000000"/>
                </a:solidFill>
                <a:latin typeface="Arimo"/>
                <a:ea typeface="Arimo"/>
                <a:cs typeface="Arimo"/>
                <a:sym typeface="Arimo"/>
              </a:rPr>
              <a:t>, / nên được người dân </a:t>
            </a:r>
            <a:r>
              <a:rPr lang="en-US" sz="3234" b="1">
                <a:solidFill>
                  <a:srgbClr val="000000"/>
                </a:solidFill>
                <a:latin typeface="Arimo Bold"/>
                <a:ea typeface="Arimo Bold"/>
                <a:cs typeface="Arimo Bold"/>
                <a:sym typeface="Arimo Bold"/>
              </a:rPr>
              <a:t>tin tưởng</a:t>
            </a:r>
            <a:r>
              <a:rPr lang="en-US" sz="3234">
                <a:solidFill>
                  <a:srgbClr val="000000"/>
                </a:solidFill>
                <a:latin typeface="Arimo"/>
                <a:ea typeface="Arimo"/>
                <a:cs typeface="Arimo"/>
                <a:sym typeface="Arimo"/>
              </a:rPr>
              <a:t> / giao cho việc xử kiện.</a:t>
            </a:r>
          </a:p>
        </p:txBody>
      </p:sp>
      <p:sp>
        <p:nvSpPr>
          <p:cNvPr id="7" name="TextBox 7"/>
          <p:cNvSpPr txBox="1"/>
          <p:nvPr/>
        </p:nvSpPr>
        <p:spPr>
          <a:xfrm>
            <a:off x="786835" y="3754311"/>
            <a:ext cx="10691745" cy="1154162"/>
          </a:xfrm>
          <a:prstGeom prst="rect">
            <a:avLst/>
          </a:prstGeom>
        </p:spPr>
        <p:txBody>
          <a:bodyPr lIns="0" tIns="0" rIns="0" bIns="0" rtlCol="0" anchor="t">
            <a:spAutoFit/>
          </a:bodyPr>
          <a:lstStyle/>
          <a:p>
            <a:pPr>
              <a:lnSpc>
                <a:spcPts val="4528"/>
              </a:lnSpc>
            </a:pPr>
            <a:r>
              <a:rPr lang="en-US" sz="3234">
                <a:solidFill>
                  <a:srgbClr val="000000"/>
                </a:solidFill>
                <a:latin typeface="Arimo"/>
                <a:ea typeface="Arimo"/>
                <a:cs typeface="Arimo"/>
                <a:sym typeface="Arimo"/>
              </a:rPr>
              <a:t>+ </a:t>
            </a:r>
            <a:r>
              <a:rPr lang="en-US" sz="3234" b="1">
                <a:solidFill>
                  <a:srgbClr val="000000"/>
                </a:solidFill>
                <a:latin typeface="Arimo Bold"/>
                <a:ea typeface="Arimo Bold"/>
                <a:cs typeface="Arimo Bold"/>
                <a:sym typeface="Arimo Bold"/>
              </a:rPr>
              <a:t>Bác này vào quán của tôi</a:t>
            </a:r>
            <a:r>
              <a:rPr lang="en-US" sz="3234">
                <a:solidFill>
                  <a:srgbClr val="000000"/>
                </a:solidFill>
                <a:latin typeface="Arimo"/>
                <a:ea typeface="Arimo"/>
                <a:cs typeface="Arimo"/>
                <a:sym typeface="Arimo"/>
              </a:rPr>
              <a:t> / </a:t>
            </a:r>
            <a:r>
              <a:rPr lang="en-US" sz="3234" b="1">
                <a:solidFill>
                  <a:srgbClr val="000000"/>
                </a:solidFill>
                <a:latin typeface="Arimo Bold"/>
                <a:ea typeface="Arimo Bold"/>
                <a:cs typeface="Arimo Bold"/>
                <a:sym typeface="Arimo Bold"/>
              </a:rPr>
              <a:t>hít mùi thơm</a:t>
            </a:r>
            <a:r>
              <a:rPr lang="en-US" sz="3234">
                <a:solidFill>
                  <a:srgbClr val="000000"/>
                </a:solidFill>
                <a:latin typeface="Arimo"/>
                <a:ea typeface="Arimo"/>
                <a:cs typeface="Arimo"/>
                <a:sym typeface="Arimo"/>
              </a:rPr>
              <a:t> lợn quay, / </a:t>
            </a:r>
          </a:p>
          <a:p>
            <a:pPr>
              <a:lnSpc>
                <a:spcPts val="4528"/>
              </a:lnSpc>
              <a:spcBef>
                <a:spcPct val="0"/>
              </a:spcBef>
            </a:pPr>
            <a:r>
              <a:rPr lang="en-US" sz="3234">
                <a:solidFill>
                  <a:srgbClr val="000000"/>
                </a:solidFill>
                <a:latin typeface="Arimo"/>
                <a:ea typeface="Arimo"/>
                <a:cs typeface="Arimo"/>
                <a:sym typeface="Arimo"/>
              </a:rPr>
              <a:t>gà luộc, / vịt rán / mà </a:t>
            </a:r>
            <a:r>
              <a:rPr lang="en-US" sz="3234" b="1">
                <a:solidFill>
                  <a:srgbClr val="000000"/>
                </a:solidFill>
                <a:latin typeface="Arimo Bold"/>
                <a:ea typeface="Arimo Bold"/>
                <a:cs typeface="Arimo Bold"/>
                <a:sym typeface="Arimo Bold"/>
              </a:rPr>
              <a:t>không trả tiền</a:t>
            </a:r>
            <a:r>
              <a:rPr lang="en-US" sz="3234">
                <a:solidFill>
                  <a:srgbClr val="000000"/>
                </a:solidFill>
                <a:latin typeface="Arimo"/>
                <a:ea typeface="Arimo"/>
                <a:cs typeface="Arimo"/>
                <a:sym typeface="Arimo"/>
              </a:rPr>
              <a:t> / nên tôi </a:t>
            </a:r>
            <a:r>
              <a:rPr lang="en-US" sz="3234" b="1">
                <a:solidFill>
                  <a:srgbClr val="000000"/>
                </a:solidFill>
                <a:latin typeface="Arimo Bold"/>
                <a:ea typeface="Arimo Bold"/>
                <a:cs typeface="Arimo Bold"/>
                <a:sym typeface="Arimo Bold"/>
              </a:rPr>
              <a:t>kiện bác ấy.</a:t>
            </a:r>
          </a:p>
        </p:txBody>
      </p:sp>
    </p:spTree>
    <p:extLst>
      <p:ext uri="{BB962C8B-B14F-4D97-AF65-F5344CB8AC3E}">
        <p14:creationId xmlns:p14="http://schemas.microsoft.com/office/powerpoint/2010/main" val="23210575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32596" y="6070046"/>
            <a:ext cx="14728032" cy="787954"/>
          </a:xfrm>
          <a:custGeom>
            <a:avLst/>
            <a:gdLst/>
            <a:ahLst/>
            <a:cxnLst/>
            <a:rect l="l" t="t" r="r" b="b"/>
            <a:pathLst>
              <a:path w="22092048" h="1181931">
                <a:moveTo>
                  <a:pt x="0" y="0"/>
                </a:moveTo>
                <a:lnTo>
                  <a:pt x="22092048" y="0"/>
                </a:lnTo>
                <a:lnTo>
                  <a:pt x="22092048" y="1181931"/>
                </a:lnTo>
                <a:lnTo>
                  <a:pt x="0" y="1181931"/>
                </a:lnTo>
                <a:lnTo>
                  <a:pt x="0" y="0"/>
                </a:lnTo>
                <a:close/>
              </a:path>
            </a:pathLst>
          </a:custGeom>
          <a:blipFill>
            <a:blip r:embed="rId2"/>
            <a:stretch>
              <a:fillRect b="-17600"/>
            </a:stretch>
          </a:blipFill>
        </p:spPr>
        <p:txBody>
          <a:bodyPr/>
          <a:lstStyle/>
          <a:p>
            <a:endParaRPr lang="vi-VN"/>
          </a:p>
        </p:txBody>
      </p:sp>
      <p:sp>
        <p:nvSpPr>
          <p:cNvPr id="3" name="Freeform 3"/>
          <p:cNvSpPr/>
          <p:nvPr/>
        </p:nvSpPr>
        <p:spPr>
          <a:xfrm>
            <a:off x="-321669" y="6527825"/>
            <a:ext cx="13037165" cy="456301"/>
          </a:xfrm>
          <a:custGeom>
            <a:avLst/>
            <a:gdLst/>
            <a:ahLst/>
            <a:cxnLst/>
            <a:rect l="l" t="t" r="r" b="b"/>
            <a:pathLst>
              <a:path w="19555748" h="684451">
                <a:moveTo>
                  <a:pt x="0" y="0"/>
                </a:moveTo>
                <a:lnTo>
                  <a:pt x="19555748" y="0"/>
                </a:lnTo>
                <a:lnTo>
                  <a:pt x="19555748" y="684451"/>
                </a:lnTo>
                <a:lnTo>
                  <a:pt x="0" y="684451"/>
                </a:lnTo>
                <a:lnTo>
                  <a:pt x="0" y="0"/>
                </a:lnTo>
                <a:close/>
              </a:path>
            </a:pathLst>
          </a:custGeom>
          <a:blipFill>
            <a:blip r:embed="rId3"/>
            <a:stretch>
              <a:fillRect/>
            </a:stretch>
          </a:blipFill>
        </p:spPr>
        <p:txBody>
          <a:bodyPr/>
          <a:lstStyle/>
          <a:p>
            <a:endParaRPr lang="vi-VN"/>
          </a:p>
        </p:txBody>
      </p:sp>
      <p:sp>
        <p:nvSpPr>
          <p:cNvPr id="4" name="TextBox 4"/>
          <p:cNvSpPr txBox="1"/>
          <p:nvPr/>
        </p:nvSpPr>
        <p:spPr>
          <a:xfrm>
            <a:off x="4047339" y="685800"/>
            <a:ext cx="4097323" cy="1064394"/>
          </a:xfrm>
          <a:prstGeom prst="rect">
            <a:avLst/>
          </a:prstGeom>
        </p:spPr>
        <p:txBody>
          <a:bodyPr lIns="0" tIns="0" rIns="0" bIns="0" rtlCol="0" anchor="t">
            <a:spAutoFit/>
          </a:bodyPr>
          <a:lstStyle/>
          <a:p>
            <a:pPr algn="ctr">
              <a:lnSpc>
                <a:spcPts val="8280"/>
              </a:lnSpc>
            </a:pPr>
            <a:r>
              <a:rPr lang="en-US" sz="6900">
                <a:solidFill>
                  <a:srgbClr val="EA0000"/>
                </a:solidFill>
                <a:latin typeface="Baloo"/>
                <a:ea typeface="Baloo"/>
                <a:cs typeface="Baloo"/>
                <a:sym typeface="Baloo"/>
              </a:rPr>
              <a:t>Luyện đọc</a:t>
            </a:r>
          </a:p>
        </p:txBody>
      </p:sp>
      <p:sp>
        <p:nvSpPr>
          <p:cNvPr id="5" name="TextBox 5"/>
          <p:cNvSpPr txBox="1"/>
          <p:nvPr/>
        </p:nvSpPr>
        <p:spPr>
          <a:xfrm>
            <a:off x="720063" y="2311113"/>
            <a:ext cx="10953702" cy="2205732"/>
          </a:xfrm>
          <a:prstGeom prst="rect">
            <a:avLst/>
          </a:prstGeom>
        </p:spPr>
        <p:txBody>
          <a:bodyPr lIns="0" tIns="0" rIns="0" bIns="0" rtlCol="0" anchor="t">
            <a:spAutoFit/>
          </a:bodyPr>
          <a:lstStyle/>
          <a:p>
            <a:pPr>
              <a:lnSpc>
                <a:spcPts val="4281"/>
              </a:lnSpc>
            </a:pPr>
            <a:r>
              <a:rPr lang="en-US" sz="3057">
                <a:solidFill>
                  <a:srgbClr val="000000"/>
                </a:solidFill>
                <a:latin typeface="Arimo"/>
                <a:ea typeface="Arimo"/>
                <a:cs typeface="Arimo"/>
                <a:sym typeface="Arimo"/>
              </a:rPr>
              <a:t> Mồ Côi </a:t>
            </a:r>
            <a:r>
              <a:rPr lang="en-US" sz="3057" b="1">
                <a:solidFill>
                  <a:srgbClr val="000000"/>
                </a:solidFill>
                <a:latin typeface="Arimo Bold"/>
                <a:ea typeface="Arimo Bold"/>
                <a:cs typeface="Arimo Bold"/>
                <a:sym typeface="Arimo Bold"/>
              </a:rPr>
              <a:t>thản nhiên </a:t>
            </a:r>
            <a:r>
              <a:rPr lang="en-US" sz="3057">
                <a:solidFill>
                  <a:srgbClr val="000000"/>
                </a:solidFill>
                <a:latin typeface="Arimo"/>
                <a:ea typeface="Arimo"/>
                <a:cs typeface="Arimo"/>
                <a:sym typeface="Arimo"/>
              </a:rPr>
              <a:t>cầm lấy </a:t>
            </a:r>
            <a:r>
              <a:rPr lang="en-US" sz="3057" b="1">
                <a:solidFill>
                  <a:srgbClr val="000000"/>
                </a:solidFill>
                <a:latin typeface="Arimo Bold"/>
                <a:ea typeface="Arimo Bold"/>
                <a:cs typeface="Arimo Bold"/>
                <a:sym typeface="Arimo Bold"/>
              </a:rPr>
              <a:t>hai đồng bạc</a:t>
            </a:r>
            <a:r>
              <a:rPr lang="en-US" sz="3057">
                <a:solidFill>
                  <a:srgbClr val="000000"/>
                </a:solidFill>
                <a:latin typeface="Arimo"/>
                <a:ea typeface="Arimo"/>
                <a:cs typeface="Arimo"/>
                <a:sym typeface="Arimo"/>
              </a:rPr>
              <a:t> bỏ vào một </a:t>
            </a:r>
            <a:r>
              <a:rPr lang="en-US" sz="3057" b="1">
                <a:solidFill>
                  <a:srgbClr val="000000"/>
                </a:solidFill>
                <a:latin typeface="Arimo Bold"/>
                <a:ea typeface="Arimo Bold"/>
                <a:cs typeface="Arimo Bold"/>
                <a:sym typeface="Arimo Bold"/>
              </a:rPr>
              <a:t>cái</a:t>
            </a:r>
            <a:r>
              <a:rPr lang="en-US" sz="3057">
                <a:solidFill>
                  <a:srgbClr val="000000"/>
                </a:solidFill>
                <a:latin typeface="Arimo"/>
                <a:ea typeface="Arimo"/>
                <a:cs typeface="Arimo"/>
                <a:sym typeface="Arimo"/>
              </a:rPr>
              <a:t> </a:t>
            </a:r>
            <a:r>
              <a:rPr lang="en-US" sz="3057" b="1">
                <a:solidFill>
                  <a:srgbClr val="000000"/>
                </a:solidFill>
                <a:latin typeface="Arimo Bold"/>
                <a:ea typeface="Arimo Bold"/>
                <a:cs typeface="Arimo Bold"/>
                <a:sym typeface="Arimo Bold"/>
              </a:rPr>
              <a:t>bát</a:t>
            </a:r>
            <a:r>
              <a:rPr lang="en-US" sz="3057">
                <a:solidFill>
                  <a:srgbClr val="000000"/>
                </a:solidFill>
                <a:latin typeface="Arimo"/>
                <a:ea typeface="Arimo"/>
                <a:cs typeface="Arimo"/>
                <a:sym typeface="Arimo"/>
              </a:rPr>
              <a:t>, / rồi úp một cái bát khác lên,/ đưa cho bác nông dân, / nói://</a:t>
            </a:r>
          </a:p>
          <a:p>
            <a:pPr>
              <a:lnSpc>
                <a:spcPts val="4281"/>
              </a:lnSpc>
              <a:spcBef>
                <a:spcPct val="0"/>
              </a:spcBef>
            </a:pPr>
            <a:r>
              <a:rPr lang="en-US" sz="3057">
                <a:solidFill>
                  <a:srgbClr val="000000"/>
                </a:solidFill>
                <a:latin typeface="Arimo"/>
                <a:ea typeface="Arimo"/>
                <a:cs typeface="Arimo"/>
                <a:sym typeface="Arimo"/>
              </a:rPr>
              <a:t>– Bác </a:t>
            </a:r>
            <a:r>
              <a:rPr lang="en-US" sz="3057" b="1">
                <a:solidFill>
                  <a:srgbClr val="000000"/>
                </a:solidFill>
                <a:latin typeface="Arimo Bold"/>
                <a:ea typeface="Arimo Bold"/>
                <a:cs typeface="Arimo Bold"/>
                <a:sym typeface="Arimo Bold"/>
              </a:rPr>
              <a:t>hãy xóc lên cho đủ mười lần</a:t>
            </a:r>
            <a:r>
              <a:rPr lang="en-US" sz="3057">
                <a:solidFill>
                  <a:srgbClr val="000000"/>
                </a:solidFill>
                <a:latin typeface="Arimo"/>
                <a:ea typeface="Arimo"/>
                <a:cs typeface="Arimo"/>
                <a:sym typeface="Arimo"/>
              </a:rPr>
              <a:t>. // Còn </a:t>
            </a:r>
            <a:r>
              <a:rPr lang="en-US" sz="3057" b="1">
                <a:solidFill>
                  <a:srgbClr val="000000"/>
                </a:solidFill>
                <a:latin typeface="Arimo Bold"/>
                <a:ea typeface="Arimo Bold"/>
                <a:cs typeface="Arimo Bold"/>
                <a:sym typeface="Arimo Bold"/>
              </a:rPr>
              <a:t>ông chủ quán</a:t>
            </a:r>
            <a:r>
              <a:rPr lang="en-US" sz="3057">
                <a:solidFill>
                  <a:srgbClr val="000000"/>
                </a:solidFill>
                <a:latin typeface="Arimo"/>
                <a:ea typeface="Arimo"/>
                <a:cs typeface="Arimo"/>
                <a:sym typeface="Arimo"/>
              </a:rPr>
              <a:t>, / ông hãy nghe nhé!//</a:t>
            </a:r>
          </a:p>
        </p:txBody>
      </p:sp>
    </p:spTree>
    <p:extLst>
      <p:ext uri="{BB962C8B-B14F-4D97-AF65-F5344CB8AC3E}">
        <p14:creationId xmlns:p14="http://schemas.microsoft.com/office/powerpoint/2010/main" val="6221648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32596" y="6070046"/>
            <a:ext cx="14728032" cy="787954"/>
          </a:xfrm>
          <a:custGeom>
            <a:avLst/>
            <a:gdLst/>
            <a:ahLst/>
            <a:cxnLst/>
            <a:rect l="l" t="t" r="r" b="b"/>
            <a:pathLst>
              <a:path w="22092048" h="1181931">
                <a:moveTo>
                  <a:pt x="0" y="0"/>
                </a:moveTo>
                <a:lnTo>
                  <a:pt x="22092048" y="0"/>
                </a:lnTo>
                <a:lnTo>
                  <a:pt x="22092048" y="1181931"/>
                </a:lnTo>
                <a:lnTo>
                  <a:pt x="0" y="1181931"/>
                </a:lnTo>
                <a:lnTo>
                  <a:pt x="0" y="0"/>
                </a:lnTo>
                <a:close/>
              </a:path>
            </a:pathLst>
          </a:custGeom>
          <a:blipFill>
            <a:blip r:embed="rId2"/>
            <a:stretch>
              <a:fillRect b="-17600"/>
            </a:stretch>
          </a:blipFill>
        </p:spPr>
        <p:txBody>
          <a:bodyPr/>
          <a:lstStyle/>
          <a:p>
            <a:endParaRPr lang="vi-VN"/>
          </a:p>
        </p:txBody>
      </p:sp>
      <p:sp>
        <p:nvSpPr>
          <p:cNvPr id="3" name="Freeform 3"/>
          <p:cNvSpPr/>
          <p:nvPr/>
        </p:nvSpPr>
        <p:spPr>
          <a:xfrm>
            <a:off x="-321669" y="6527825"/>
            <a:ext cx="13037165" cy="456301"/>
          </a:xfrm>
          <a:custGeom>
            <a:avLst/>
            <a:gdLst/>
            <a:ahLst/>
            <a:cxnLst/>
            <a:rect l="l" t="t" r="r" b="b"/>
            <a:pathLst>
              <a:path w="19555748" h="684451">
                <a:moveTo>
                  <a:pt x="0" y="0"/>
                </a:moveTo>
                <a:lnTo>
                  <a:pt x="19555748" y="0"/>
                </a:lnTo>
                <a:lnTo>
                  <a:pt x="19555748" y="684451"/>
                </a:lnTo>
                <a:lnTo>
                  <a:pt x="0" y="684451"/>
                </a:lnTo>
                <a:lnTo>
                  <a:pt x="0" y="0"/>
                </a:lnTo>
                <a:close/>
              </a:path>
            </a:pathLst>
          </a:custGeom>
          <a:blipFill>
            <a:blip r:embed="rId3"/>
            <a:stretch>
              <a:fillRect/>
            </a:stretch>
          </a:blipFill>
        </p:spPr>
        <p:txBody>
          <a:bodyPr/>
          <a:lstStyle/>
          <a:p>
            <a:endParaRPr lang="vi-VN"/>
          </a:p>
        </p:txBody>
      </p:sp>
      <p:sp>
        <p:nvSpPr>
          <p:cNvPr id="4" name="TextBox 4"/>
          <p:cNvSpPr txBox="1"/>
          <p:nvPr/>
        </p:nvSpPr>
        <p:spPr>
          <a:xfrm>
            <a:off x="4148252" y="352088"/>
            <a:ext cx="4097323" cy="1064394"/>
          </a:xfrm>
          <a:prstGeom prst="rect">
            <a:avLst/>
          </a:prstGeom>
        </p:spPr>
        <p:txBody>
          <a:bodyPr lIns="0" tIns="0" rIns="0" bIns="0" rtlCol="0" anchor="t">
            <a:spAutoFit/>
          </a:bodyPr>
          <a:lstStyle/>
          <a:p>
            <a:pPr algn="ctr">
              <a:lnSpc>
                <a:spcPts val="8280"/>
              </a:lnSpc>
            </a:pPr>
            <a:r>
              <a:rPr lang="en-US" sz="6900">
                <a:solidFill>
                  <a:srgbClr val="EA0000"/>
                </a:solidFill>
                <a:latin typeface="Baloo"/>
                <a:ea typeface="Baloo"/>
                <a:cs typeface="Baloo"/>
                <a:sym typeface="Baloo"/>
              </a:rPr>
              <a:t>Luyện đọc</a:t>
            </a:r>
          </a:p>
        </p:txBody>
      </p:sp>
      <p:sp>
        <p:nvSpPr>
          <p:cNvPr id="5" name="TextBox 5"/>
          <p:cNvSpPr txBox="1"/>
          <p:nvPr/>
        </p:nvSpPr>
        <p:spPr>
          <a:xfrm>
            <a:off x="786835" y="1721917"/>
            <a:ext cx="10820157" cy="4039567"/>
          </a:xfrm>
          <a:prstGeom prst="rect">
            <a:avLst/>
          </a:prstGeom>
        </p:spPr>
        <p:txBody>
          <a:bodyPr lIns="0" tIns="0" rIns="0" bIns="0" rtlCol="0" anchor="t">
            <a:spAutoFit/>
          </a:bodyPr>
          <a:lstStyle/>
          <a:p>
            <a:pPr algn="just">
              <a:lnSpc>
                <a:spcPts val="4528"/>
              </a:lnSpc>
            </a:pPr>
            <a:r>
              <a:rPr lang="en-US" sz="3234">
                <a:solidFill>
                  <a:srgbClr val="000000"/>
                </a:solidFill>
                <a:latin typeface="Arimo"/>
                <a:ea typeface="Arimo"/>
                <a:cs typeface="Arimo"/>
                <a:sym typeface="Arimo"/>
              </a:rPr>
              <a:t> Hai người tuy </a:t>
            </a:r>
            <a:r>
              <a:rPr lang="en-US" sz="3234" b="1">
                <a:solidFill>
                  <a:srgbClr val="000000"/>
                </a:solidFill>
                <a:latin typeface="Arimo Bold"/>
                <a:ea typeface="Arimo Bold"/>
                <a:cs typeface="Arimo Bold"/>
                <a:sym typeface="Arimo Bold"/>
              </a:rPr>
              <a:t>chưa hiểu gì</a:t>
            </a:r>
            <a:r>
              <a:rPr lang="en-US" sz="3234">
                <a:solidFill>
                  <a:srgbClr val="000000"/>
                </a:solidFill>
                <a:latin typeface="Arimo"/>
                <a:ea typeface="Arimo"/>
                <a:cs typeface="Arimo"/>
                <a:sym typeface="Arimo"/>
              </a:rPr>
              <a:t> nhưng cũng cứ làm theo.// Khi đồng bạc trong bát úp kêu </a:t>
            </a:r>
            <a:r>
              <a:rPr lang="en-US" sz="3234" b="1">
                <a:solidFill>
                  <a:srgbClr val="000000"/>
                </a:solidFill>
                <a:latin typeface="Arimo Bold"/>
                <a:ea typeface="Arimo Bold"/>
                <a:cs typeface="Arimo Bold"/>
                <a:sym typeface="Arimo Bold"/>
              </a:rPr>
              <a:t>lạch cạch</a:t>
            </a:r>
            <a:r>
              <a:rPr lang="en-US" sz="3234">
                <a:solidFill>
                  <a:srgbClr val="000000"/>
                </a:solidFill>
                <a:latin typeface="Arimo"/>
                <a:ea typeface="Arimo"/>
                <a:cs typeface="Arimo"/>
                <a:sym typeface="Arimo"/>
              </a:rPr>
              <a:t> đến lần </a:t>
            </a:r>
            <a:r>
              <a:rPr lang="en-US" sz="3234" b="1">
                <a:solidFill>
                  <a:srgbClr val="000000"/>
                </a:solidFill>
                <a:latin typeface="Arimo Bold"/>
                <a:ea typeface="Arimo Bold"/>
                <a:cs typeface="Arimo Bold"/>
                <a:sym typeface="Arimo Bold"/>
              </a:rPr>
              <a:t>thứ mười</a:t>
            </a:r>
            <a:r>
              <a:rPr lang="en-US" sz="3234">
                <a:solidFill>
                  <a:srgbClr val="000000"/>
                </a:solidFill>
                <a:latin typeface="Arimo"/>
                <a:ea typeface="Arimo"/>
                <a:cs typeface="Arimo"/>
                <a:sym typeface="Arimo"/>
              </a:rPr>
              <a:t>, / Mồ Côi phản://</a:t>
            </a:r>
          </a:p>
          <a:p>
            <a:pPr algn="just">
              <a:lnSpc>
                <a:spcPts val="4528"/>
              </a:lnSpc>
            </a:pPr>
            <a:r>
              <a:rPr lang="en-US" sz="3234">
                <a:solidFill>
                  <a:srgbClr val="000000"/>
                </a:solidFill>
                <a:latin typeface="Arimo"/>
                <a:ea typeface="Arimo"/>
                <a:cs typeface="Arimo"/>
                <a:sym typeface="Arimo"/>
              </a:rPr>
              <a:t>– Bác này đã </a:t>
            </a:r>
            <a:r>
              <a:rPr lang="en-US" sz="3234" b="1">
                <a:solidFill>
                  <a:srgbClr val="000000"/>
                </a:solidFill>
                <a:latin typeface="Arimo Bold"/>
                <a:ea typeface="Arimo Bold"/>
                <a:cs typeface="Arimo Bold"/>
                <a:sym typeface="Arimo Bold"/>
              </a:rPr>
              <a:t>bồi thường</a:t>
            </a:r>
            <a:r>
              <a:rPr lang="en-US" sz="3234">
                <a:solidFill>
                  <a:srgbClr val="000000"/>
                </a:solidFill>
                <a:latin typeface="Arimo"/>
                <a:ea typeface="Arimo"/>
                <a:cs typeface="Arimo"/>
                <a:sym typeface="Arimo"/>
              </a:rPr>
              <a:t> cho chủ quán </a:t>
            </a:r>
            <a:r>
              <a:rPr lang="en-US" sz="3234" b="1">
                <a:solidFill>
                  <a:srgbClr val="000000"/>
                </a:solidFill>
                <a:latin typeface="Arimo Bold"/>
                <a:ea typeface="Arimo Bold"/>
                <a:cs typeface="Arimo Bold"/>
                <a:sym typeface="Arimo Bold"/>
              </a:rPr>
              <a:t>đủ số tiền</a:t>
            </a:r>
            <a:r>
              <a:rPr lang="en-US" sz="3234">
                <a:solidFill>
                  <a:srgbClr val="000000"/>
                </a:solidFill>
                <a:latin typeface="Arimo"/>
                <a:ea typeface="Arimo"/>
                <a:cs typeface="Arimo"/>
                <a:sym typeface="Arimo"/>
              </a:rPr>
              <a:t>. // Một bên </a:t>
            </a:r>
            <a:r>
              <a:rPr lang="en-US" sz="3234" b="1">
                <a:solidFill>
                  <a:srgbClr val="000000"/>
                </a:solidFill>
                <a:latin typeface="Arimo Bold"/>
                <a:ea typeface="Arimo Bold"/>
                <a:cs typeface="Arimo Bold"/>
                <a:sym typeface="Arimo Bold"/>
              </a:rPr>
              <a:t>hít mùi thịt</a:t>
            </a:r>
            <a:r>
              <a:rPr lang="en-US" sz="3234">
                <a:solidFill>
                  <a:srgbClr val="000000"/>
                </a:solidFill>
                <a:latin typeface="Arimo"/>
                <a:ea typeface="Arimo"/>
                <a:cs typeface="Arimo"/>
                <a:sym typeface="Arimo"/>
              </a:rPr>
              <a:t>, / một bên </a:t>
            </a:r>
            <a:r>
              <a:rPr lang="en-US" sz="3234" b="1">
                <a:solidFill>
                  <a:srgbClr val="000000"/>
                </a:solidFill>
                <a:latin typeface="Arimo Bold"/>
                <a:ea typeface="Arimo Bold"/>
                <a:cs typeface="Arimo Bold"/>
                <a:sym typeface="Arimo Bold"/>
              </a:rPr>
              <a:t>nghe tiếng bạc</a:t>
            </a:r>
            <a:r>
              <a:rPr lang="en-US" sz="3234">
                <a:solidFill>
                  <a:srgbClr val="000000"/>
                </a:solidFill>
                <a:latin typeface="Arimo"/>
                <a:ea typeface="Arimo"/>
                <a:cs typeface="Arimo"/>
                <a:sym typeface="Arimo"/>
              </a:rPr>
              <a:t>. // Thế là </a:t>
            </a:r>
            <a:r>
              <a:rPr lang="en-US" sz="3234" b="1">
                <a:solidFill>
                  <a:srgbClr val="000000"/>
                </a:solidFill>
                <a:latin typeface="Arimo Bold"/>
                <a:ea typeface="Arimo Bold"/>
                <a:cs typeface="Arimo Bold"/>
                <a:sym typeface="Arimo Bold"/>
              </a:rPr>
              <a:t>công bằng</a:t>
            </a:r>
            <a:r>
              <a:rPr lang="en-US" sz="3234">
                <a:solidFill>
                  <a:srgbClr val="000000"/>
                </a:solidFill>
                <a:latin typeface="Arimo"/>
                <a:ea typeface="Arimo"/>
                <a:cs typeface="Arimo"/>
                <a:sym typeface="Arimo"/>
              </a:rPr>
              <a:t>.//</a:t>
            </a:r>
          </a:p>
          <a:p>
            <a:pPr algn="just">
              <a:lnSpc>
                <a:spcPts val="4528"/>
              </a:lnSpc>
              <a:spcBef>
                <a:spcPct val="0"/>
              </a:spcBef>
            </a:pPr>
            <a:endParaRPr lang="en-US" sz="3234">
              <a:solidFill>
                <a:srgbClr val="000000"/>
              </a:solidFill>
              <a:latin typeface="Arimo"/>
              <a:ea typeface="Arimo"/>
              <a:cs typeface="Arimo"/>
              <a:sym typeface="Arimo"/>
            </a:endParaRPr>
          </a:p>
        </p:txBody>
      </p:sp>
    </p:spTree>
    <p:extLst>
      <p:ext uri="{BB962C8B-B14F-4D97-AF65-F5344CB8AC3E}">
        <p14:creationId xmlns:p14="http://schemas.microsoft.com/office/powerpoint/2010/main" val="17701434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32596" y="6070046"/>
            <a:ext cx="14728032" cy="787954"/>
          </a:xfrm>
          <a:custGeom>
            <a:avLst/>
            <a:gdLst/>
            <a:ahLst/>
            <a:cxnLst/>
            <a:rect l="l" t="t" r="r" b="b"/>
            <a:pathLst>
              <a:path w="22092048" h="1181931">
                <a:moveTo>
                  <a:pt x="0" y="0"/>
                </a:moveTo>
                <a:lnTo>
                  <a:pt x="22092048" y="0"/>
                </a:lnTo>
                <a:lnTo>
                  <a:pt x="22092048" y="1181931"/>
                </a:lnTo>
                <a:lnTo>
                  <a:pt x="0" y="1181931"/>
                </a:lnTo>
                <a:lnTo>
                  <a:pt x="0" y="0"/>
                </a:lnTo>
                <a:close/>
              </a:path>
            </a:pathLst>
          </a:custGeom>
          <a:blipFill>
            <a:blip r:embed="rId2"/>
            <a:stretch>
              <a:fillRect b="-17600"/>
            </a:stretch>
          </a:blipFill>
        </p:spPr>
        <p:txBody>
          <a:bodyPr/>
          <a:lstStyle/>
          <a:p>
            <a:endParaRPr lang="vi-VN"/>
          </a:p>
        </p:txBody>
      </p:sp>
      <p:sp>
        <p:nvSpPr>
          <p:cNvPr id="3" name="Freeform 3"/>
          <p:cNvSpPr/>
          <p:nvPr/>
        </p:nvSpPr>
        <p:spPr>
          <a:xfrm>
            <a:off x="-321669" y="6527825"/>
            <a:ext cx="13037165" cy="456301"/>
          </a:xfrm>
          <a:custGeom>
            <a:avLst/>
            <a:gdLst/>
            <a:ahLst/>
            <a:cxnLst/>
            <a:rect l="l" t="t" r="r" b="b"/>
            <a:pathLst>
              <a:path w="19555748" h="684451">
                <a:moveTo>
                  <a:pt x="0" y="0"/>
                </a:moveTo>
                <a:lnTo>
                  <a:pt x="19555748" y="0"/>
                </a:lnTo>
                <a:lnTo>
                  <a:pt x="19555748" y="684451"/>
                </a:lnTo>
                <a:lnTo>
                  <a:pt x="0" y="684451"/>
                </a:lnTo>
                <a:lnTo>
                  <a:pt x="0" y="0"/>
                </a:lnTo>
                <a:close/>
              </a:path>
            </a:pathLst>
          </a:custGeom>
          <a:blipFill>
            <a:blip r:embed="rId3"/>
            <a:stretch>
              <a:fillRect/>
            </a:stretch>
          </a:blipFill>
        </p:spPr>
        <p:txBody>
          <a:bodyPr/>
          <a:lstStyle/>
          <a:p>
            <a:endParaRPr lang="vi-VN"/>
          </a:p>
        </p:txBody>
      </p:sp>
      <p:sp>
        <p:nvSpPr>
          <p:cNvPr id="4" name="TextBox 4"/>
          <p:cNvSpPr txBox="1"/>
          <p:nvPr/>
        </p:nvSpPr>
        <p:spPr>
          <a:xfrm>
            <a:off x="4148252" y="905990"/>
            <a:ext cx="4097323" cy="1064394"/>
          </a:xfrm>
          <a:prstGeom prst="rect">
            <a:avLst/>
          </a:prstGeom>
        </p:spPr>
        <p:txBody>
          <a:bodyPr lIns="0" tIns="0" rIns="0" bIns="0" rtlCol="0" anchor="t">
            <a:spAutoFit/>
          </a:bodyPr>
          <a:lstStyle/>
          <a:p>
            <a:pPr algn="ctr">
              <a:lnSpc>
                <a:spcPts val="8280"/>
              </a:lnSpc>
            </a:pPr>
            <a:r>
              <a:rPr lang="en-US" sz="6900">
                <a:solidFill>
                  <a:srgbClr val="EA0000"/>
                </a:solidFill>
                <a:latin typeface="Baloo"/>
                <a:ea typeface="Baloo"/>
                <a:cs typeface="Baloo"/>
                <a:sym typeface="Baloo"/>
              </a:rPr>
              <a:t>Luyện đọc</a:t>
            </a:r>
          </a:p>
        </p:txBody>
      </p:sp>
      <p:sp>
        <p:nvSpPr>
          <p:cNvPr id="5" name="TextBox 5"/>
          <p:cNvSpPr txBox="1"/>
          <p:nvPr/>
        </p:nvSpPr>
        <p:spPr>
          <a:xfrm>
            <a:off x="1376576" y="2250877"/>
            <a:ext cx="9640675" cy="2308324"/>
          </a:xfrm>
          <a:prstGeom prst="rect">
            <a:avLst/>
          </a:prstGeom>
        </p:spPr>
        <p:txBody>
          <a:bodyPr lIns="0" tIns="0" rIns="0" bIns="0" rtlCol="0" anchor="t">
            <a:spAutoFit/>
          </a:bodyPr>
          <a:lstStyle/>
          <a:p>
            <a:pPr algn="just">
              <a:lnSpc>
                <a:spcPts val="4528"/>
              </a:lnSpc>
            </a:pPr>
            <a:r>
              <a:rPr lang="en-US" sz="3234">
                <a:solidFill>
                  <a:srgbClr val="000000"/>
                </a:solidFill>
                <a:latin typeface="Arimo"/>
                <a:ea typeface="Arimo"/>
                <a:cs typeface="Arimo"/>
                <a:sym typeface="Arimo"/>
              </a:rPr>
              <a:t> Nói xong, Mồ Côi trả </a:t>
            </a:r>
            <a:r>
              <a:rPr lang="en-US" sz="3234" b="1">
                <a:solidFill>
                  <a:srgbClr val="000000"/>
                </a:solidFill>
                <a:latin typeface="Arimo Bold"/>
                <a:ea typeface="Arimo Bold"/>
                <a:cs typeface="Arimo Bold"/>
                <a:sym typeface="Arimo Bold"/>
              </a:rPr>
              <a:t>hai đồng bạc</a:t>
            </a:r>
            <a:r>
              <a:rPr lang="en-US" sz="3234">
                <a:solidFill>
                  <a:srgbClr val="000000"/>
                </a:solidFill>
                <a:latin typeface="Arimo"/>
                <a:ea typeface="Arimo"/>
                <a:cs typeface="Arimo"/>
                <a:sym typeface="Arimo"/>
              </a:rPr>
              <a:t> cho </a:t>
            </a:r>
            <a:r>
              <a:rPr lang="en-US" sz="3234" b="1">
                <a:solidFill>
                  <a:srgbClr val="000000"/>
                </a:solidFill>
                <a:latin typeface="Arimo Bold"/>
                <a:ea typeface="Arimo Bold"/>
                <a:cs typeface="Arimo Bold"/>
                <a:sym typeface="Arimo Bold"/>
              </a:rPr>
              <a:t>bác nông dân</a:t>
            </a:r>
            <a:r>
              <a:rPr lang="en-US" sz="3234">
                <a:solidFill>
                  <a:srgbClr val="000000"/>
                </a:solidFill>
                <a:latin typeface="Arimo"/>
                <a:ea typeface="Arimo"/>
                <a:cs typeface="Arimo"/>
                <a:sym typeface="Arimo"/>
              </a:rPr>
              <a:t> rồi tuyên bố kết thúc phiên xử.//</a:t>
            </a:r>
          </a:p>
          <a:p>
            <a:pPr algn="just">
              <a:lnSpc>
                <a:spcPts val="4528"/>
              </a:lnSpc>
              <a:spcBef>
                <a:spcPct val="0"/>
              </a:spcBef>
            </a:pPr>
            <a:r>
              <a:rPr lang="en-US" sz="3234">
                <a:solidFill>
                  <a:srgbClr val="000000"/>
                </a:solidFill>
                <a:latin typeface="Arimo"/>
                <a:ea typeface="Arimo"/>
                <a:cs typeface="Arimo"/>
                <a:sym typeface="Arimo"/>
              </a:rPr>
              <a:t>  Bác nông dân thở phào nhẹ nhõm, / còn ông chủ quán đành </a:t>
            </a:r>
            <a:r>
              <a:rPr lang="en-US" sz="3234" b="1">
                <a:solidFill>
                  <a:srgbClr val="000000"/>
                </a:solidFill>
                <a:latin typeface="Arimo Bold"/>
                <a:ea typeface="Arimo Bold"/>
                <a:cs typeface="Arimo Bold"/>
                <a:sym typeface="Arimo Bold"/>
              </a:rPr>
              <a:t>lẳng lặng</a:t>
            </a:r>
            <a:r>
              <a:rPr lang="en-US" sz="3234">
                <a:solidFill>
                  <a:srgbClr val="000000"/>
                </a:solidFill>
                <a:latin typeface="Arimo"/>
                <a:ea typeface="Arimo"/>
                <a:cs typeface="Arimo"/>
                <a:sym typeface="Arimo"/>
              </a:rPr>
              <a:t> ra về, / không dám kêu ca gì.</a:t>
            </a:r>
          </a:p>
        </p:txBody>
      </p:sp>
    </p:spTree>
    <p:extLst>
      <p:ext uri="{BB962C8B-B14F-4D97-AF65-F5344CB8AC3E}">
        <p14:creationId xmlns:p14="http://schemas.microsoft.com/office/powerpoint/2010/main" val="40068797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02353" y="5384246"/>
            <a:ext cx="14728032" cy="787954"/>
          </a:xfrm>
          <a:custGeom>
            <a:avLst/>
            <a:gdLst/>
            <a:ahLst/>
            <a:cxnLst/>
            <a:rect l="l" t="t" r="r" b="b"/>
            <a:pathLst>
              <a:path w="22092048" h="1181931">
                <a:moveTo>
                  <a:pt x="0" y="0"/>
                </a:moveTo>
                <a:lnTo>
                  <a:pt x="22092048" y="0"/>
                </a:lnTo>
                <a:lnTo>
                  <a:pt x="22092048" y="1181931"/>
                </a:lnTo>
                <a:lnTo>
                  <a:pt x="0" y="1181931"/>
                </a:lnTo>
                <a:lnTo>
                  <a:pt x="0" y="0"/>
                </a:lnTo>
                <a:close/>
              </a:path>
            </a:pathLst>
          </a:custGeom>
          <a:blipFill>
            <a:blip r:embed="rId2"/>
            <a:stretch>
              <a:fillRect b="-17600"/>
            </a:stretch>
          </a:blipFill>
        </p:spPr>
        <p:txBody>
          <a:bodyPr/>
          <a:lstStyle/>
          <a:p>
            <a:endParaRPr lang="vi-VN"/>
          </a:p>
        </p:txBody>
      </p:sp>
      <p:sp>
        <p:nvSpPr>
          <p:cNvPr id="3" name="Freeform 3"/>
          <p:cNvSpPr/>
          <p:nvPr/>
        </p:nvSpPr>
        <p:spPr>
          <a:xfrm>
            <a:off x="-1502353" y="6033515"/>
            <a:ext cx="14728032" cy="926639"/>
          </a:xfrm>
          <a:custGeom>
            <a:avLst/>
            <a:gdLst/>
            <a:ahLst/>
            <a:cxnLst/>
            <a:rect l="l" t="t" r="r" b="b"/>
            <a:pathLst>
              <a:path w="22092048" h="1389958">
                <a:moveTo>
                  <a:pt x="0" y="0"/>
                </a:moveTo>
                <a:lnTo>
                  <a:pt x="22092048" y="0"/>
                </a:lnTo>
                <a:lnTo>
                  <a:pt x="22092048" y="1389958"/>
                </a:lnTo>
                <a:lnTo>
                  <a:pt x="0" y="1389958"/>
                </a:lnTo>
                <a:lnTo>
                  <a:pt x="0" y="0"/>
                </a:lnTo>
                <a:close/>
              </a:path>
            </a:pathLst>
          </a:custGeom>
          <a:blipFill>
            <a:blip r:embed="rId2"/>
            <a:stretch>
              <a:fillRect/>
            </a:stretch>
          </a:blipFill>
        </p:spPr>
        <p:txBody>
          <a:bodyPr/>
          <a:lstStyle/>
          <a:p>
            <a:endParaRPr lang="vi-VN"/>
          </a:p>
        </p:txBody>
      </p:sp>
      <p:sp>
        <p:nvSpPr>
          <p:cNvPr id="4" name="Freeform 4"/>
          <p:cNvSpPr/>
          <p:nvPr/>
        </p:nvSpPr>
        <p:spPr>
          <a:xfrm>
            <a:off x="-321669" y="6527825"/>
            <a:ext cx="13037165" cy="456301"/>
          </a:xfrm>
          <a:custGeom>
            <a:avLst/>
            <a:gdLst/>
            <a:ahLst/>
            <a:cxnLst/>
            <a:rect l="l" t="t" r="r" b="b"/>
            <a:pathLst>
              <a:path w="19555748" h="684451">
                <a:moveTo>
                  <a:pt x="0" y="0"/>
                </a:moveTo>
                <a:lnTo>
                  <a:pt x="19555748" y="0"/>
                </a:lnTo>
                <a:lnTo>
                  <a:pt x="19555748" y="684451"/>
                </a:lnTo>
                <a:lnTo>
                  <a:pt x="0" y="684451"/>
                </a:lnTo>
                <a:lnTo>
                  <a:pt x="0" y="0"/>
                </a:lnTo>
                <a:close/>
              </a:path>
            </a:pathLst>
          </a:custGeom>
          <a:blipFill>
            <a:blip r:embed="rId3"/>
            <a:stretch>
              <a:fillRect/>
            </a:stretch>
          </a:blipFill>
        </p:spPr>
        <p:txBody>
          <a:bodyPr/>
          <a:lstStyle/>
          <a:p>
            <a:endParaRPr lang="vi-VN"/>
          </a:p>
        </p:txBody>
      </p:sp>
      <p:sp>
        <p:nvSpPr>
          <p:cNvPr id="5" name="Freeform 5"/>
          <p:cNvSpPr/>
          <p:nvPr/>
        </p:nvSpPr>
        <p:spPr>
          <a:xfrm>
            <a:off x="2729818" y="1151035"/>
            <a:ext cx="6934193" cy="4056503"/>
          </a:xfrm>
          <a:custGeom>
            <a:avLst/>
            <a:gdLst/>
            <a:ahLst/>
            <a:cxnLst/>
            <a:rect l="l" t="t" r="r" b="b"/>
            <a:pathLst>
              <a:path w="10401289" h="6084754">
                <a:moveTo>
                  <a:pt x="0" y="0"/>
                </a:moveTo>
                <a:lnTo>
                  <a:pt x="10401289" y="0"/>
                </a:lnTo>
                <a:lnTo>
                  <a:pt x="10401289" y="6084754"/>
                </a:lnTo>
                <a:lnTo>
                  <a:pt x="0" y="60847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6" name="TextBox 6"/>
          <p:cNvSpPr txBox="1"/>
          <p:nvPr/>
        </p:nvSpPr>
        <p:spPr>
          <a:xfrm>
            <a:off x="3216880" y="2571592"/>
            <a:ext cx="5960067" cy="1154162"/>
          </a:xfrm>
          <a:prstGeom prst="rect">
            <a:avLst/>
          </a:prstGeom>
        </p:spPr>
        <p:txBody>
          <a:bodyPr lIns="0" tIns="0" rIns="0" bIns="0" rtlCol="0" anchor="t">
            <a:spAutoFit/>
          </a:bodyPr>
          <a:lstStyle/>
          <a:p>
            <a:pPr algn="ctr">
              <a:lnSpc>
                <a:spcPts val="8960"/>
              </a:lnSpc>
              <a:spcBef>
                <a:spcPct val="0"/>
              </a:spcBef>
            </a:pPr>
            <a:r>
              <a:rPr lang="en-US" sz="6400">
                <a:solidFill>
                  <a:srgbClr val="FFFFFF"/>
                </a:solidFill>
                <a:latin typeface="Baloo"/>
                <a:ea typeface="Baloo"/>
                <a:cs typeface="Baloo"/>
                <a:sym typeface="Baloo"/>
              </a:rPr>
              <a:t>Vận dụng</a:t>
            </a:r>
          </a:p>
        </p:txBody>
      </p:sp>
      <p:sp>
        <p:nvSpPr>
          <p:cNvPr id="7" name="Freeform 7"/>
          <p:cNvSpPr/>
          <p:nvPr/>
        </p:nvSpPr>
        <p:spPr>
          <a:xfrm>
            <a:off x="-757994" y="-194818"/>
            <a:ext cx="13490127" cy="1169145"/>
          </a:xfrm>
          <a:custGeom>
            <a:avLst/>
            <a:gdLst/>
            <a:ahLst/>
            <a:cxnLst/>
            <a:rect l="l" t="t" r="r" b="b"/>
            <a:pathLst>
              <a:path w="20235191" h="1753717">
                <a:moveTo>
                  <a:pt x="0" y="0"/>
                </a:moveTo>
                <a:lnTo>
                  <a:pt x="20235191" y="0"/>
                </a:lnTo>
                <a:lnTo>
                  <a:pt x="20235191" y="1753717"/>
                </a:lnTo>
                <a:lnTo>
                  <a:pt x="0" y="1753717"/>
                </a:lnTo>
                <a:lnTo>
                  <a:pt x="0" y="0"/>
                </a:lnTo>
                <a:close/>
              </a:path>
            </a:pathLst>
          </a:custGeom>
          <a:blipFill>
            <a:blip r:embed="rId6"/>
            <a:stretch>
              <a:fillRect/>
            </a:stretch>
          </a:blipFill>
        </p:spPr>
        <p:txBody>
          <a:bodyPr/>
          <a:lstStyle/>
          <a:p>
            <a:endParaRPr lang="vi-VN"/>
          </a:p>
        </p:txBody>
      </p:sp>
      <p:sp>
        <p:nvSpPr>
          <p:cNvPr id="8" name="Freeform 8"/>
          <p:cNvSpPr/>
          <p:nvPr/>
        </p:nvSpPr>
        <p:spPr>
          <a:xfrm flipH="1">
            <a:off x="217261" y="1151035"/>
            <a:ext cx="1503536" cy="1392651"/>
          </a:xfrm>
          <a:custGeom>
            <a:avLst/>
            <a:gdLst/>
            <a:ahLst/>
            <a:cxnLst/>
            <a:rect l="l" t="t" r="r" b="b"/>
            <a:pathLst>
              <a:path w="2255304" h="2088976">
                <a:moveTo>
                  <a:pt x="2255304" y="0"/>
                </a:moveTo>
                <a:lnTo>
                  <a:pt x="0" y="0"/>
                </a:lnTo>
                <a:lnTo>
                  <a:pt x="0" y="2088976"/>
                </a:lnTo>
                <a:lnTo>
                  <a:pt x="2255304" y="2088976"/>
                </a:lnTo>
                <a:lnTo>
                  <a:pt x="2255304" y="0"/>
                </a:lnTo>
                <a:close/>
              </a:path>
            </a:pathLst>
          </a:custGeom>
          <a:blipFill>
            <a:blip r:embed="rId7"/>
            <a:stretch>
              <a:fillRect/>
            </a:stretch>
          </a:blipFill>
        </p:spPr>
        <p:txBody>
          <a:bodyPr/>
          <a:lstStyle/>
          <a:p>
            <a:endParaRPr lang="vi-VN"/>
          </a:p>
        </p:txBody>
      </p:sp>
    </p:spTree>
    <p:extLst>
      <p:ext uri="{BB962C8B-B14F-4D97-AF65-F5344CB8AC3E}">
        <p14:creationId xmlns:p14="http://schemas.microsoft.com/office/powerpoint/2010/main" val="2447027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02353" y="5384246"/>
            <a:ext cx="14728032" cy="787954"/>
          </a:xfrm>
          <a:custGeom>
            <a:avLst/>
            <a:gdLst/>
            <a:ahLst/>
            <a:cxnLst/>
            <a:rect l="l" t="t" r="r" b="b"/>
            <a:pathLst>
              <a:path w="22092048" h="1181931">
                <a:moveTo>
                  <a:pt x="0" y="0"/>
                </a:moveTo>
                <a:lnTo>
                  <a:pt x="22092048" y="0"/>
                </a:lnTo>
                <a:lnTo>
                  <a:pt x="22092048" y="1181931"/>
                </a:lnTo>
                <a:lnTo>
                  <a:pt x="0" y="1181931"/>
                </a:lnTo>
                <a:lnTo>
                  <a:pt x="0" y="0"/>
                </a:lnTo>
                <a:close/>
              </a:path>
            </a:pathLst>
          </a:custGeom>
          <a:blipFill>
            <a:blip r:embed="rId2"/>
            <a:stretch>
              <a:fillRect b="-17600"/>
            </a:stretch>
          </a:blipFill>
        </p:spPr>
        <p:txBody>
          <a:bodyPr/>
          <a:lstStyle/>
          <a:p>
            <a:endParaRPr lang="vi-VN"/>
          </a:p>
        </p:txBody>
      </p:sp>
      <p:sp>
        <p:nvSpPr>
          <p:cNvPr id="3" name="Freeform 3"/>
          <p:cNvSpPr/>
          <p:nvPr/>
        </p:nvSpPr>
        <p:spPr>
          <a:xfrm>
            <a:off x="-1502353" y="6033515"/>
            <a:ext cx="14728032" cy="926639"/>
          </a:xfrm>
          <a:custGeom>
            <a:avLst/>
            <a:gdLst/>
            <a:ahLst/>
            <a:cxnLst/>
            <a:rect l="l" t="t" r="r" b="b"/>
            <a:pathLst>
              <a:path w="22092048" h="1389958">
                <a:moveTo>
                  <a:pt x="0" y="0"/>
                </a:moveTo>
                <a:lnTo>
                  <a:pt x="22092048" y="0"/>
                </a:lnTo>
                <a:lnTo>
                  <a:pt x="22092048" y="1389958"/>
                </a:lnTo>
                <a:lnTo>
                  <a:pt x="0" y="1389958"/>
                </a:lnTo>
                <a:lnTo>
                  <a:pt x="0" y="0"/>
                </a:lnTo>
                <a:close/>
              </a:path>
            </a:pathLst>
          </a:custGeom>
          <a:blipFill>
            <a:blip r:embed="rId2"/>
            <a:stretch>
              <a:fillRect/>
            </a:stretch>
          </a:blipFill>
        </p:spPr>
        <p:txBody>
          <a:bodyPr/>
          <a:lstStyle/>
          <a:p>
            <a:endParaRPr lang="vi-VN"/>
          </a:p>
        </p:txBody>
      </p:sp>
      <p:sp>
        <p:nvSpPr>
          <p:cNvPr id="4" name="Freeform 4"/>
          <p:cNvSpPr/>
          <p:nvPr/>
        </p:nvSpPr>
        <p:spPr>
          <a:xfrm>
            <a:off x="-321669" y="6527825"/>
            <a:ext cx="13037165" cy="456301"/>
          </a:xfrm>
          <a:custGeom>
            <a:avLst/>
            <a:gdLst/>
            <a:ahLst/>
            <a:cxnLst/>
            <a:rect l="l" t="t" r="r" b="b"/>
            <a:pathLst>
              <a:path w="19555748" h="684451">
                <a:moveTo>
                  <a:pt x="0" y="0"/>
                </a:moveTo>
                <a:lnTo>
                  <a:pt x="19555748" y="0"/>
                </a:lnTo>
                <a:lnTo>
                  <a:pt x="19555748" y="684451"/>
                </a:lnTo>
                <a:lnTo>
                  <a:pt x="0" y="684451"/>
                </a:lnTo>
                <a:lnTo>
                  <a:pt x="0" y="0"/>
                </a:lnTo>
                <a:close/>
              </a:path>
            </a:pathLst>
          </a:custGeom>
          <a:blipFill>
            <a:blip r:embed="rId3"/>
            <a:stretch>
              <a:fillRect/>
            </a:stretch>
          </a:blipFill>
        </p:spPr>
        <p:txBody>
          <a:bodyPr/>
          <a:lstStyle/>
          <a:p>
            <a:endParaRPr lang="vi-VN"/>
          </a:p>
        </p:txBody>
      </p:sp>
      <p:sp>
        <p:nvSpPr>
          <p:cNvPr id="5" name="Freeform 5"/>
          <p:cNvSpPr/>
          <p:nvPr/>
        </p:nvSpPr>
        <p:spPr>
          <a:xfrm>
            <a:off x="-757994" y="-194818"/>
            <a:ext cx="13490127" cy="1169145"/>
          </a:xfrm>
          <a:custGeom>
            <a:avLst/>
            <a:gdLst/>
            <a:ahLst/>
            <a:cxnLst/>
            <a:rect l="l" t="t" r="r" b="b"/>
            <a:pathLst>
              <a:path w="20235191" h="1753717">
                <a:moveTo>
                  <a:pt x="0" y="0"/>
                </a:moveTo>
                <a:lnTo>
                  <a:pt x="20235191" y="0"/>
                </a:lnTo>
                <a:lnTo>
                  <a:pt x="20235191" y="1753717"/>
                </a:lnTo>
                <a:lnTo>
                  <a:pt x="0" y="1753717"/>
                </a:lnTo>
                <a:lnTo>
                  <a:pt x="0" y="0"/>
                </a:lnTo>
                <a:close/>
              </a:path>
            </a:pathLst>
          </a:custGeom>
          <a:blipFill>
            <a:blip r:embed="rId4"/>
            <a:stretch>
              <a:fillRect/>
            </a:stretch>
          </a:blipFill>
        </p:spPr>
        <p:txBody>
          <a:bodyPr/>
          <a:lstStyle/>
          <a:p>
            <a:endParaRPr lang="vi-VN"/>
          </a:p>
        </p:txBody>
      </p:sp>
      <p:sp>
        <p:nvSpPr>
          <p:cNvPr id="6" name="Freeform 6"/>
          <p:cNvSpPr/>
          <p:nvPr/>
        </p:nvSpPr>
        <p:spPr>
          <a:xfrm flipH="1">
            <a:off x="217261" y="1151035"/>
            <a:ext cx="1503536" cy="1392651"/>
          </a:xfrm>
          <a:custGeom>
            <a:avLst/>
            <a:gdLst/>
            <a:ahLst/>
            <a:cxnLst/>
            <a:rect l="l" t="t" r="r" b="b"/>
            <a:pathLst>
              <a:path w="2255304" h="2088976">
                <a:moveTo>
                  <a:pt x="2255304" y="0"/>
                </a:moveTo>
                <a:lnTo>
                  <a:pt x="0" y="0"/>
                </a:lnTo>
                <a:lnTo>
                  <a:pt x="0" y="2088976"/>
                </a:lnTo>
                <a:lnTo>
                  <a:pt x="2255304" y="2088976"/>
                </a:lnTo>
                <a:lnTo>
                  <a:pt x="2255304" y="0"/>
                </a:lnTo>
                <a:close/>
              </a:path>
            </a:pathLst>
          </a:custGeom>
          <a:blipFill>
            <a:blip r:embed="rId5"/>
            <a:stretch>
              <a:fillRect/>
            </a:stretch>
          </a:blipFill>
        </p:spPr>
        <p:txBody>
          <a:bodyPr/>
          <a:lstStyle/>
          <a:p>
            <a:endParaRPr lang="vi-VN"/>
          </a:p>
        </p:txBody>
      </p:sp>
      <p:sp>
        <p:nvSpPr>
          <p:cNvPr id="7" name="Freeform 7"/>
          <p:cNvSpPr/>
          <p:nvPr/>
        </p:nvSpPr>
        <p:spPr>
          <a:xfrm>
            <a:off x="0" y="3844132"/>
            <a:ext cx="3944533" cy="2992914"/>
          </a:xfrm>
          <a:custGeom>
            <a:avLst/>
            <a:gdLst/>
            <a:ahLst/>
            <a:cxnLst/>
            <a:rect l="l" t="t" r="r" b="b"/>
            <a:pathLst>
              <a:path w="5916799" h="4489371">
                <a:moveTo>
                  <a:pt x="0" y="0"/>
                </a:moveTo>
                <a:lnTo>
                  <a:pt x="5916799" y="0"/>
                </a:lnTo>
                <a:lnTo>
                  <a:pt x="5916799" y="4489370"/>
                </a:lnTo>
                <a:lnTo>
                  <a:pt x="0" y="4489370"/>
                </a:lnTo>
                <a:lnTo>
                  <a:pt x="0" y="0"/>
                </a:lnTo>
                <a:close/>
              </a:path>
            </a:pathLst>
          </a:custGeom>
          <a:blipFill>
            <a:blip r:embed="rId6"/>
            <a:stretch>
              <a:fillRect/>
            </a:stretch>
          </a:blipFill>
        </p:spPr>
        <p:txBody>
          <a:bodyPr/>
          <a:lstStyle/>
          <a:p>
            <a:endParaRPr lang="vi-VN"/>
          </a:p>
        </p:txBody>
      </p:sp>
      <p:sp>
        <p:nvSpPr>
          <p:cNvPr id="8" name="TextBox 8"/>
          <p:cNvSpPr txBox="1"/>
          <p:nvPr/>
        </p:nvSpPr>
        <p:spPr>
          <a:xfrm>
            <a:off x="3216880" y="2571592"/>
            <a:ext cx="5960067" cy="1154162"/>
          </a:xfrm>
          <a:prstGeom prst="rect">
            <a:avLst/>
          </a:prstGeom>
        </p:spPr>
        <p:txBody>
          <a:bodyPr lIns="0" tIns="0" rIns="0" bIns="0" rtlCol="0" anchor="t">
            <a:spAutoFit/>
          </a:bodyPr>
          <a:lstStyle/>
          <a:p>
            <a:pPr algn="ctr">
              <a:lnSpc>
                <a:spcPts val="8960"/>
              </a:lnSpc>
              <a:spcBef>
                <a:spcPct val="0"/>
              </a:spcBef>
            </a:pPr>
            <a:r>
              <a:rPr lang="en-US" sz="6400">
                <a:solidFill>
                  <a:srgbClr val="FFFFFF"/>
                </a:solidFill>
                <a:latin typeface="Baloo"/>
                <a:ea typeface="Baloo"/>
                <a:cs typeface="Baloo"/>
                <a:sym typeface="Baloo"/>
              </a:rPr>
              <a:t>Vận dụng</a:t>
            </a:r>
          </a:p>
        </p:txBody>
      </p:sp>
      <p:sp>
        <p:nvSpPr>
          <p:cNvPr id="9" name="TextBox 9"/>
          <p:cNvSpPr txBox="1"/>
          <p:nvPr/>
        </p:nvSpPr>
        <p:spPr>
          <a:xfrm>
            <a:off x="3216880" y="1950720"/>
            <a:ext cx="7141919" cy="1500411"/>
          </a:xfrm>
          <a:prstGeom prst="rect">
            <a:avLst/>
          </a:prstGeom>
        </p:spPr>
        <p:txBody>
          <a:bodyPr lIns="0" tIns="0" rIns="0" bIns="0" rtlCol="0" anchor="t">
            <a:spAutoFit/>
          </a:bodyPr>
          <a:lstStyle/>
          <a:p>
            <a:pPr algn="just">
              <a:lnSpc>
                <a:spcPts val="3920"/>
              </a:lnSpc>
              <a:spcBef>
                <a:spcPct val="0"/>
              </a:spcBef>
            </a:pPr>
            <a:r>
              <a:rPr lang="en-US" sz="2799">
                <a:solidFill>
                  <a:srgbClr val="000000"/>
                </a:solidFill>
                <a:latin typeface="Arimo"/>
                <a:ea typeface="Arimo"/>
                <a:cs typeface="Arimo"/>
                <a:sym typeface="Arimo"/>
              </a:rPr>
              <a:t>- Em có thể kể thêm tên một vài câu chuyện em đã học hoặc đã nghe liên quan đến sự công bằng không?</a:t>
            </a:r>
          </a:p>
        </p:txBody>
      </p:sp>
      <p:sp>
        <p:nvSpPr>
          <p:cNvPr id="10" name="TextBox 10"/>
          <p:cNvSpPr txBox="1"/>
          <p:nvPr/>
        </p:nvSpPr>
        <p:spPr>
          <a:xfrm>
            <a:off x="3216880" y="3835057"/>
            <a:ext cx="7141919" cy="500137"/>
          </a:xfrm>
          <a:prstGeom prst="rect">
            <a:avLst/>
          </a:prstGeom>
        </p:spPr>
        <p:txBody>
          <a:bodyPr lIns="0" tIns="0" rIns="0" bIns="0" rtlCol="0" anchor="t">
            <a:spAutoFit/>
          </a:bodyPr>
          <a:lstStyle/>
          <a:p>
            <a:pPr algn="just">
              <a:lnSpc>
                <a:spcPts val="3920"/>
              </a:lnSpc>
              <a:spcBef>
                <a:spcPct val="0"/>
              </a:spcBef>
            </a:pPr>
            <a:r>
              <a:rPr lang="en-US" sz="2799">
                <a:solidFill>
                  <a:srgbClr val="000000"/>
                </a:solidFill>
                <a:latin typeface="Arimo"/>
                <a:ea typeface="Arimo"/>
                <a:cs typeface="Arimo"/>
                <a:sym typeface="Arimo"/>
              </a:rPr>
              <a:t>- Em học được bài học gì qua bài đọc trên?</a:t>
            </a:r>
          </a:p>
        </p:txBody>
      </p:sp>
    </p:spTree>
    <p:extLst>
      <p:ext uri="{BB962C8B-B14F-4D97-AF65-F5344CB8AC3E}">
        <p14:creationId xmlns:p14="http://schemas.microsoft.com/office/powerpoint/2010/main" val="42074393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txBody>
          <a:bodyPr/>
          <a:lstStyle/>
          <a:p>
            <a:endParaRPr lang="vi-VN"/>
          </a:p>
        </p:txBody>
      </p:sp>
      <p:sp>
        <p:nvSpPr>
          <p:cNvPr id="3" name="TextBox 3"/>
          <p:cNvSpPr txBox="1"/>
          <p:nvPr/>
        </p:nvSpPr>
        <p:spPr>
          <a:xfrm>
            <a:off x="2811826" y="482600"/>
            <a:ext cx="6568350" cy="1602618"/>
          </a:xfrm>
          <a:prstGeom prst="rect">
            <a:avLst/>
          </a:prstGeom>
        </p:spPr>
        <p:txBody>
          <a:bodyPr lIns="0" tIns="0" rIns="0" bIns="0" rtlCol="0" anchor="t">
            <a:spAutoFit/>
          </a:bodyPr>
          <a:lstStyle/>
          <a:p>
            <a:pPr algn="ctr">
              <a:lnSpc>
                <a:spcPts val="13662"/>
              </a:lnSpc>
              <a:spcBef>
                <a:spcPct val="0"/>
              </a:spcBef>
            </a:pPr>
            <a:r>
              <a:rPr lang="en-US" sz="9758" spc="146" dirty="0">
                <a:solidFill>
                  <a:srgbClr val="FFFFFF"/>
                </a:solidFill>
                <a:latin typeface="Bobby Jones Soft"/>
                <a:ea typeface="Bobby Jones Soft"/>
                <a:cs typeface="Bobby Jones Soft"/>
                <a:sym typeface="Bobby Jones Soft"/>
              </a:rPr>
              <a:t>Good job!</a:t>
            </a:r>
          </a:p>
        </p:txBody>
      </p:sp>
      <p:sp>
        <p:nvSpPr>
          <p:cNvPr id="4" name="Freeform 4"/>
          <p:cNvSpPr/>
          <p:nvPr/>
        </p:nvSpPr>
        <p:spPr>
          <a:xfrm rot="-624737">
            <a:off x="-1598013" y="189918"/>
            <a:ext cx="5977000" cy="991766"/>
          </a:xfrm>
          <a:custGeom>
            <a:avLst/>
            <a:gdLst/>
            <a:ahLst/>
            <a:cxnLst/>
            <a:rect l="l" t="t" r="r" b="b"/>
            <a:pathLst>
              <a:path w="8965500" h="1487649">
                <a:moveTo>
                  <a:pt x="0" y="0"/>
                </a:moveTo>
                <a:lnTo>
                  <a:pt x="8965500" y="0"/>
                </a:lnTo>
                <a:lnTo>
                  <a:pt x="8965500" y="1487648"/>
                </a:lnTo>
                <a:lnTo>
                  <a:pt x="0" y="1487648"/>
                </a:lnTo>
                <a:lnTo>
                  <a:pt x="0" y="0"/>
                </a:lnTo>
                <a:close/>
              </a:path>
            </a:pathLst>
          </a:custGeom>
          <a:blipFill>
            <a:blip r:embed="rId3"/>
            <a:stretch>
              <a:fillRect b="-218657"/>
            </a:stretch>
          </a:blipFill>
        </p:spPr>
        <p:txBody>
          <a:bodyPr/>
          <a:lstStyle/>
          <a:p>
            <a:endParaRPr lang="vi-VN"/>
          </a:p>
        </p:txBody>
      </p:sp>
      <p:sp>
        <p:nvSpPr>
          <p:cNvPr id="5" name="Freeform 5"/>
          <p:cNvSpPr/>
          <p:nvPr/>
        </p:nvSpPr>
        <p:spPr>
          <a:xfrm rot="1275872">
            <a:off x="8640924" y="471845"/>
            <a:ext cx="5977000" cy="991766"/>
          </a:xfrm>
          <a:custGeom>
            <a:avLst/>
            <a:gdLst/>
            <a:ahLst/>
            <a:cxnLst/>
            <a:rect l="l" t="t" r="r" b="b"/>
            <a:pathLst>
              <a:path w="8965500" h="1487649">
                <a:moveTo>
                  <a:pt x="0" y="0"/>
                </a:moveTo>
                <a:lnTo>
                  <a:pt x="8965500" y="0"/>
                </a:lnTo>
                <a:lnTo>
                  <a:pt x="8965500" y="1487649"/>
                </a:lnTo>
                <a:lnTo>
                  <a:pt x="0" y="1487649"/>
                </a:lnTo>
                <a:lnTo>
                  <a:pt x="0" y="0"/>
                </a:lnTo>
                <a:close/>
              </a:path>
            </a:pathLst>
          </a:custGeom>
          <a:blipFill>
            <a:blip r:embed="rId3"/>
            <a:stretch>
              <a:fillRect b="-218657"/>
            </a:stretch>
          </a:blipFill>
        </p:spPr>
        <p:txBody>
          <a:bodyPr/>
          <a:lstStyle/>
          <a:p>
            <a:endParaRPr lang="vi-VN"/>
          </a:p>
        </p:txBody>
      </p:sp>
      <p:sp>
        <p:nvSpPr>
          <p:cNvPr id="6" name="Freeform 6"/>
          <p:cNvSpPr/>
          <p:nvPr/>
        </p:nvSpPr>
        <p:spPr>
          <a:xfrm>
            <a:off x="3373321" y="-107260"/>
            <a:ext cx="5977000" cy="991766"/>
          </a:xfrm>
          <a:custGeom>
            <a:avLst/>
            <a:gdLst/>
            <a:ahLst/>
            <a:cxnLst/>
            <a:rect l="l" t="t" r="r" b="b"/>
            <a:pathLst>
              <a:path w="8965500" h="1487649">
                <a:moveTo>
                  <a:pt x="0" y="0"/>
                </a:moveTo>
                <a:lnTo>
                  <a:pt x="8965500" y="0"/>
                </a:lnTo>
                <a:lnTo>
                  <a:pt x="8965500" y="1487649"/>
                </a:lnTo>
                <a:lnTo>
                  <a:pt x="0" y="1487649"/>
                </a:lnTo>
                <a:lnTo>
                  <a:pt x="0" y="0"/>
                </a:lnTo>
                <a:close/>
              </a:path>
            </a:pathLst>
          </a:custGeom>
          <a:blipFill>
            <a:blip r:embed="rId3"/>
            <a:stretch>
              <a:fillRect b="-218657"/>
            </a:stretch>
          </a:blipFill>
        </p:spPr>
        <p:txBody>
          <a:bodyPr/>
          <a:lstStyle/>
          <a:p>
            <a:endParaRPr lang="vi-VN"/>
          </a:p>
        </p:txBody>
      </p:sp>
      <p:sp>
        <p:nvSpPr>
          <p:cNvPr id="7" name="Freeform 7"/>
          <p:cNvSpPr/>
          <p:nvPr/>
        </p:nvSpPr>
        <p:spPr>
          <a:xfrm>
            <a:off x="1390487" y="2062338"/>
            <a:ext cx="9500260" cy="5486400"/>
          </a:xfrm>
          <a:custGeom>
            <a:avLst/>
            <a:gdLst/>
            <a:ahLst/>
            <a:cxnLst/>
            <a:rect l="l" t="t" r="r" b="b"/>
            <a:pathLst>
              <a:path w="14250390" h="8229600">
                <a:moveTo>
                  <a:pt x="0" y="0"/>
                </a:moveTo>
                <a:lnTo>
                  <a:pt x="14250389" y="0"/>
                </a:lnTo>
                <a:lnTo>
                  <a:pt x="14250389" y="8229600"/>
                </a:lnTo>
                <a:lnTo>
                  <a:pt x="0" y="8229600"/>
                </a:lnTo>
                <a:lnTo>
                  <a:pt x="0" y="0"/>
                </a:lnTo>
                <a:close/>
              </a:path>
            </a:pathLst>
          </a:custGeom>
          <a:blipFill>
            <a:blip r:embed="rId4"/>
            <a:stretch>
              <a:fillRect/>
            </a:stretch>
          </a:blipFill>
        </p:spPr>
        <p:txBody>
          <a:bodyPr/>
          <a:lstStyle/>
          <a:p>
            <a:endParaRPr lang="vi-VN"/>
          </a:p>
        </p:txBody>
      </p:sp>
    </p:spTree>
    <p:extLst>
      <p:ext uri="{BB962C8B-B14F-4D97-AF65-F5344CB8AC3E}">
        <p14:creationId xmlns:p14="http://schemas.microsoft.com/office/powerpoint/2010/main" val="1250960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ED9"/>
        </a:solidFill>
        <a:effectLst/>
      </p:bgPr>
    </p:bg>
    <p:spTree>
      <p:nvGrpSpPr>
        <p:cNvPr id="1" name=""/>
        <p:cNvGrpSpPr/>
        <p:nvPr/>
      </p:nvGrpSpPr>
      <p:grpSpPr>
        <a:xfrm>
          <a:off x="0" y="0"/>
          <a:ext cx="0" cy="0"/>
          <a:chOff x="0" y="0"/>
          <a:chExt cx="0" cy="0"/>
        </a:xfrm>
      </p:grpSpPr>
      <p:grpSp>
        <p:nvGrpSpPr>
          <p:cNvPr id="2" name="Group 2"/>
          <p:cNvGrpSpPr/>
          <p:nvPr/>
        </p:nvGrpSpPr>
        <p:grpSpPr>
          <a:xfrm>
            <a:off x="5595976" y="1099377"/>
            <a:ext cx="265381" cy="26538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vi-VN"/>
            </a:p>
          </p:txBody>
        </p:sp>
        <p:sp>
          <p:nvSpPr>
            <p:cNvPr id="4" name="TextBox 4"/>
            <p:cNvSpPr txBox="1"/>
            <p:nvPr/>
          </p:nvSpPr>
          <p:spPr>
            <a:xfrm>
              <a:off x="76200" y="47625"/>
              <a:ext cx="660400" cy="688975"/>
            </a:xfrm>
            <a:prstGeom prst="rect">
              <a:avLst/>
            </a:prstGeom>
          </p:spPr>
          <p:txBody>
            <a:bodyPr lIns="33867" tIns="33867" rIns="33867" bIns="33867" rtlCol="0" anchor="ctr"/>
            <a:lstStyle/>
            <a:p>
              <a:pPr algn="ctr" defTabSz="609630">
                <a:lnSpc>
                  <a:spcPts val="1307"/>
                </a:lnSpc>
              </a:pPr>
              <a:endParaRPr sz="1200">
                <a:solidFill>
                  <a:prstClr val="black"/>
                </a:solidFill>
                <a:latin typeface="Calibri"/>
              </a:endParaRPr>
            </a:p>
          </p:txBody>
        </p:sp>
      </p:grpSp>
      <p:grpSp>
        <p:nvGrpSpPr>
          <p:cNvPr id="5" name="Group 5"/>
          <p:cNvGrpSpPr/>
          <p:nvPr/>
        </p:nvGrpSpPr>
        <p:grpSpPr>
          <a:xfrm>
            <a:off x="10456045" y="1099377"/>
            <a:ext cx="265381" cy="26538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vi-VN"/>
            </a:p>
          </p:txBody>
        </p:sp>
        <p:sp>
          <p:nvSpPr>
            <p:cNvPr id="7" name="TextBox 7"/>
            <p:cNvSpPr txBox="1"/>
            <p:nvPr/>
          </p:nvSpPr>
          <p:spPr>
            <a:xfrm>
              <a:off x="76200" y="47625"/>
              <a:ext cx="660400" cy="688975"/>
            </a:xfrm>
            <a:prstGeom prst="rect">
              <a:avLst/>
            </a:prstGeom>
          </p:spPr>
          <p:txBody>
            <a:bodyPr lIns="33867" tIns="33867" rIns="33867" bIns="33867" rtlCol="0" anchor="ctr"/>
            <a:lstStyle/>
            <a:p>
              <a:pPr algn="ctr" defTabSz="609630">
                <a:lnSpc>
                  <a:spcPts val="1307"/>
                </a:lnSpc>
              </a:pPr>
              <a:endParaRPr sz="1200">
                <a:solidFill>
                  <a:prstClr val="black"/>
                </a:solidFill>
                <a:latin typeface="Calibri"/>
              </a:endParaRPr>
            </a:p>
          </p:txBody>
        </p:sp>
      </p:grpSp>
      <p:sp>
        <p:nvSpPr>
          <p:cNvPr id="8" name="Freeform 8"/>
          <p:cNvSpPr/>
          <p:nvPr/>
        </p:nvSpPr>
        <p:spPr>
          <a:xfrm>
            <a:off x="3229163" y="3574226"/>
            <a:ext cx="7593936" cy="3138933"/>
          </a:xfrm>
          <a:custGeom>
            <a:avLst/>
            <a:gdLst/>
            <a:ahLst/>
            <a:cxnLst/>
            <a:rect l="l" t="t" r="r" b="b"/>
            <a:pathLst>
              <a:path w="11390904" h="4708399">
                <a:moveTo>
                  <a:pt x="0" y="0"/>
                </a:moveTo>
                <a:lnTo>
                  <a:pt x="11390904" y="0"/>
                </a:lnTo>
                <a:lnTo>
                  <a:pt x="11390904" y="4708399"/>
                </a:lnTo>
                <a:lnTo>
                  <a:pt x="0" y="4708399"/>
                </a:lnTo>
                <a:lnTo>
                  <a:pt x="0" y="0"/>
                </a:lnTo>
                <a:close/>
              </a:path>
            </a:pathLst>
          </a:custGeom>
          <a:blipFill>
            <a:blip r:embed="rId2"/>
            <a:stretch>
              <a:fillRect t="-2967" b="-19823"/>
            </a:stretch>
          </a:blipFill>
        </p:spPr>
        <p:txBody>
          <a:bodyPr/>
          <a:lstStyle/>
          <a:p>
            <a:endParaRPr lang="vi-VN"/>
          </a:p>
        </p:txBody>
      </p:sp>
      <p:sp>
        <p:nvSpPr>
          <p:cNvPr id="9" name="Freeform 9"/>
          <p:cNvSpPr/>
          <p:nvPr/>
        </p:nvSpPr>
        <p:spPr>
          <a:xfrm>
            <a:off x="6196497" y="-22252"/>
            <a:ext cx="4626602" cy="3596478"/>
          </a:xfrm>
          <a:custGeom>
            <a:avLst/>
            <a:gdLst/>
            <a:ahLst/>
            <a:cxnLst/>
            <a:rect l="l" t="t" r="r" b="b"/>
            <a:pathLst>
              <a:path w="6939903" h="5394717">
                <a:moveTo>
                  <a:pt x="0" y="0"/>
                </a:moveTo>
                <a:lnTo>
                  <a:pt x="6939903" y="0"/>
                </a:lnTo>
                <a:lnTo>
                  <a:pt x="6939903" y="5394716"/>
                </a:lnTo>
                <a:lnTo>
                  <a:pt x="0" y="5394716"/>
                </a:lnTo>
                <a:lnTo>
                  <a:pt x="0" y="0"/>
                </a:lnTo>
                <a:close/>
              </a:path>
            </a:pathLst>
          </a:custGeom>
          <a:blipFill>
            <a:blip r:embed="rId3"/>
            <a:stretch>
              <a:fillRect l="-1154" r="-1154"/>
            </a:stretch>
          </a:blipFill>
        </p:spPr>
        <p:txBody>
          <a:bodyPr/>
          <a:lstStyle/>
          <a:p>
            <a:endParaRPr lang="vi-VN"/>
          </a:p>
        </p:txBody>
      </p:sp>
      <p:sp>
        <p:nvSpPr>
          <p:cNvPr id="10" name="Freeform 10"/>
          <p:cNvSpPr/>
          <p:nvPr/>
        </p:nvSpPr>
        <p:spPr>
          <a:xfrm>
            <a:off x="1569895" y="58915"/>
            <a:ext cx="4626602" cy="3515311"/>
          </a:xfrm>
          <a:custGeom>
            <a:avLst/>
            <a:gdLst/>
            <a:ahLst/>
            <a:cxnLst/>
            <a:rect l="l" t="t" r="r" b="b"/>
            <a:pathLst>
              <a:path w="6939903" h="5272966">
                <a:moveTo>
                  <a:pt x="0" y="0"/>
                </a:moveTo>
                <a:lnTo>
                  <a:pt x="6939903" y="0"/>
                </a:lnTo>
                <a:lnTo>
                  <a:pt x="6939903" y="5272965"/>
                </a:lnTo>
                <a:lnTo>
                  <a:pt x="0" y="5272965"/>
                </a:lnTo>
                <a:lnTo>
                  <a:pt x="0" y="0"/>
                </a:lnTo>
                <a:close/>
              </a:path>
            </a:pathLst>
          </a:custGeom>
          <a:blipFill>
            <a:blip r:embed="rId4"/>
            <a:stretch>
              <a:fillRect/>
            </a:stretch>
          </a:blipFill>
        </p:spPr>
        <p:txBody>
          <a:bodyPr/>
          <a:lstStyle/>
          <a:p>
            <a:endParaRPr lang="vi-VN"/>
          </a:p>
        </p:txBody>
      </p:sp>
      <p:sp>
        <p:nvSpPr>
          <p:cNvPr id="11" name="Freeform 11"/>
          <p:cNvSpPr/>
          <p:nvPr/>
        </p:nvSpPr>
        <p:spPr>
          <a:xfrm>
            <a:off x="1077816" y="4258652"/>
            <a:ext cx="1414923" cy="1343565"/>
          </a:xfrm>
          <a:custGeom>
            <a:avLst/>
            <a:gdLst/>
            <a:ahLst/>
            <a:cxnLst/>
            <a:rect l="l" t="t" r="r" b="b"/>
            <a:pathLst>
              <a:path w="2122385" h="2015348">
                <a:moveTo>
                  <a:pt x="0" y="0"/>
                </a:moveTo>
                <a:lnTo>
                  <a:pt x="2122385" y="0"/>
                </a:lnTo>
                <a:lnTo>
                  <a:pt x="2122385" y="2015349"/>
                </a:lnTo>
                <a:lnTo>
                  <a:pt x="0" y="2015349"/>
                </a:lnTo>
                <a:lnTo>
                  <a:pt x="0" y="0"/>
                </a:lnTo>
                <a:close/>
              </a:path>
            </a:pathLst>
          </a:custGeom>
          <a:blipFill>
            <a:blip r:embed="rId5"/>
            <a:stretch>
              <a:fillRect/>
            </a:stretch>
          </a:blipFill>
        </p:spPr>
        <p:txBody>
          <a:bodyPr/>
          <a:lstStyle/>
          <a:p>
            <a:endParaRPr lang="vi-VN"/>
          </a:p>
        </p:txBody>
      </p:sp>
      <p:sp>
        <p:nvSpPr>
          <p:cNvPr id="12" name="Freeform 12"/>
          <p:cNvSpPr/>
          <p:nvPr/>
        </p:nvSpPr>
        <p:spPr>
          <a:xfrm>
            <a:off x="332746" y="1099377"/>
            <a:ext cx="1090376" cy="1118293"/>
          </a:xfrm>
          <a:custGeom>
            <a:avLst/>
            <a:gdLst/>
            <a:ahLst/>
            <a:cxnLst/>
            <a:rect l="l" t="t" r="r" b="b"/>
            <a:pathLst>
              <a:path w="1635564" h="1677439">
                <a:moveTo>
                  <a:pt x="0" y="0"/>
                </a:moveTo>
                <a:lnTo>
                  <a:pt x="1635565" y="0"/>
                </a:lnTo>
                <a:lnTo>
                  <a:pt x="1635565" y="1677439"/>
                </a:lnTo>
                <a:lnTo>
                  <a:pt x="0" y="1677439"/>
                </a:lnTo>
                <a:lnTo>
                  <a:pt x="0" y="0"/>
                </a:lnTo>
                <a:close/>
              </a:path>
            </a:pathLst>
          </a:custGeom>
          <a:blipFill>
            <a:blip r:embed="rId6"/>
            <a:stretch>
              <a:fillRect/>
            </a:stretch>
          </a:blipFill>
        </p:spPr>
        <p:txBody>
          <a:bodyPr/>
          <a:lstStyle/>
          <a:p>
            <a:endParaRPr lang="vi-VN"/>
          </a:p>
        </p:txBody>
      </p:sp>
    </p:spTree>
    <p:extLst>
      <p:ext uri="{BB962C8B-B14F-4D97-AF65-F5344CB8AC3E}">
        <p14:creationId xmlns:p14="http://schemas.microsoft.com/office/powerpoint/2010/main" val="34243053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5976" y="1099377"/>
            <a:ext cx="265381" cy="26538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vi-VN"/>
            </a:p>
          </p:txBody>
        </p:sp>
        <p:sp>
          <p:nvSpPr>
            <p:cNvPr id="4" name="TextBox 4"/>
            <p:cNvSpPr txBox="1"/>
            <p:nvPr/>
          </p:nvSpPr>
          <p:spPr>
            <a:xfrm>
              <a:off x="76200" y="47625"/>
              <a:ext cx="660400" cy="688975"/>
            </a:xfrm>
            <a:prstGeom prst="rect">
              <a:avLst/>
            </a:prstGeom>
          </p:spPr>
          <p:txBody>
            <a:bodyPr lIns="33867" tIns="33867" rIns="33867" bIns="33867" rtlCol="0" anchor="ctr"/>
            <a:lstStyle/>
            <a:p>
              <a:pPr algn="ctr" defTabSz="609630">
                <a:lnSpc>
                  <a:spcPts val="1307"/>
                </a:lnSpc>
              </a:pPr>
              <a:endParaRPr sz="1200">
                <a:solidFill>
                  <a:prstClr val="black"/>
                </a:solidFill>
                <a:latin typeface="Calibri"/>
              </a:endParaRPr>
            </a:p>
          </p:txBody>
        </p:sp>
      </p:grpSp>
      <p:grpSp>
        <p:nvGrpSpPr>
          <p:cNvPr id="5" name="Group 5"/>
          <p:cNvGrpSpPr/>
          <p:nvPr/>
        </p:nvGrpSpPr>
        <p:grpSpPr>
          <a:xfrm>
            <a:off x="10456045" y="1099377"/>
            <a:ext cx="265381" cy="26538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vi-VN"/>
            </a:p>
          </p:txBody>
        </p:sp>
        <p:sp>
          <p:nvSpPr>
            <p:cNvPr id="7" name="TextBox 7"/>
            <p:cNvSpPr txBox="1"/>
            <p:nvPr/>
          </p:nvSpPr>
          <p:spPr>
            <a:xfrm>
              <a:off x="76200" y="47625"/>
              <a:ext cx="660400" cy="688975"/>
            </a:xfrm>
            <a:prstGeom prst="rect">
              <a:avLst/>
            </a:prstGeom>
          </p:spPr>
          <p:txBody>
            <a:bodyPr lIns="33867" tIns="33867" rIns="33867" bIns="33867" rtlCol="0" anchor="ctr"/>
            <a:lstStyle/>
            <a:p>
              <a:pPr algn="ctr" defTabSz="609630">
                <a:lnSpc>
                  <a:spcPts val="1307"/>
                </a:lnSpc>
              </a:pPr>
              <a:endParaRPr sz="1200">
                <a:solidFill>
                  <a:prstClr val="black"/>
                </a:solidFill>
                <a:latin typeface="Calibri"/>
              </a:endParaRPr>
            </a:p>
          </p:txBody>
        </p:sp>
      </p:grpSp>
      <p:sp>
        <p:nvSpPr>
          <p:cNvPr id="8" name="Freeform 8"/>
          <p:cNvSpPr/>
          <p:nvPr/>
        </p:nvSpPr>
        <p:spPr>
          <a:xfrm>
            <a:off x="-1112111" y="6056476"/>
            <a:ext cx="14728032" cy="926639"/>
          </a:xfrm>
          <a:custGeom>
            <a:avLst/>
            <a:gdLst/>
            <a:ahLst/>
            <a:cxnLst/>
            <a:rect l="l" t="t" r="r" b="b"/>
            <a:pathLst>
              <a:path w="22092048" h="1389958">
                <a:moveTo>
                  <a:pt x="0" y="0"/>
                </a:moveTo>
                <a:lnTo>
                  <a:pt x="22092048" y="0"/>
                </a:lnTo>
                <a:lnTo>
                  <a:pt x="22092048" y="1389958"/>
                </a:lnTo>
                <a:lnTo>
                  <a:pt x="0" y="1389958"/>
                </a:lnTo>
                <a:lnTo>
                  <a:pt x="0" y="0"/>
                </a:lnTo>
                <a:close/>
              </a:path>
            </a:pathLst>
          </a:custGeom>
          <a:blipFill>
            <a:blip r:embed="rId2"/>
            <a:stretch>
              <a:fillRect/>
            </a:stretch>
          </a:blipFill>
        </p:spPr>
        <p:txBody>
          <a:bodyPr/>
          <a:lstStyle/>
          <a:p>
            <a:endParaRPr lang="vi-VN"/>
          </a:p>
        </p:txBody>
      </p:sp>
      <p:sp>
        <p:nvSpPr>
          <p:cNvPr id="9" name="Freeform 9"/>
          <p:cNvSpPr/>
          <p:nvPr/>
        </p:nvSpPr>
        <p:spPr>
          <a:xfrm>
            <a:off x="403554" y="2241015"/>
            <a:ext cx="4024925" cy="4447431"/>
          </a:xfrm>
          <a:custGeom>
            <a:avLst/>
            <a:gdLst/>
            <a:ahLst/>
            <a:cxnLst/>
            <a:rect l="l" t="t" r="r" b="b"/>
            <a:pathLst>
              <a:path w="6037387" h="6671146">
                <a:moveTo>
                  <a:pt x="0" y="0"/>
                </a:moveTo>
                <a:lnTo>
                  <a:pt x="6037387" y="0"/>
                </a:lnTo>
                <a:lnTo>
                  <a:pt x="6037387" y="6671146"/>
                </a:lnTo>
                <a:lnTo>
                  <a:pt x="0" y="6671146"/>
                </a:lnTo>
                <a:lnTo>
                  <a:pt x="0" y="0"/>
                </a:lnTo>
                <a:close/>
              </a:path>
            </a:pathLst>
          </a:custGeom>
          <a:blipFill>
            <a:blip r:embed="rId3"/>
            <a:stretch>
              <a:fillRect/>
            </a:stretch>
          </a:blipFill>
        </p:spPr>
        <p:txBody>
          <a:bodyPr/>
          <a:lstStyle/>
          <a:p>
            <a:endParaRPr lang="vi-VN"/>
          </a:p>
        </p:txBody>
      </p:sp>
      <p:sp>
        <p:nvSpPr>
          <p:cNvPr id="10" name="Freeform 10"/>
          <p:cNvSpPr/>
          <p:nvPr/>
        </p:nvSpPr>
        <p:spPr>
          <a:xfrm>
            <a:off x="2266457" y="228566"/>
            <a:ext cx="2417239" cy="1374805"/>
          </a:xfrm>
          <a:custGeom>
            <a:avLst/>
            <a:gdLst/>
            <a:ahLst/>
            <a:cxnLst/>
            <a:rect l="l" t="t" r="r" b="b"/>
            <a:pathLst>
              <a:path w="3625859" h="2062207">
                <a:moveTo>
                  <a:pt x="0" y="0"/>
                </a:moveTo>
                <a:lnTo>
                  <a:pt x="3625858" y="0"/>
                </a:lnTo>
                <a:lnTo>
                  <a:pt x="3625858" y="2062208"/>
                </a:lnTo>
                <a:lnTo>
                  <a:pt x="0" y="2062208"/>
                </a:lnTo>
                <a:lnTo>
                  <a:pt x="0" y="0"/>
                </a:lnTo>
                <a:close/>
              </a:path>
            </a:pathLst>
          </a:custGeom>
          <a:blipFill>
            <a:blip r:embed="rId4"/>
            <a:stretch>
              <a:fillRect/>
            </a:stretch>
          </a:blipFill>
        </p:spPr>
        <p:txBody>
          <a:bodyPr/>
          <a:lstStyle/>
          <a:p>
            <a:endParaRPr lang="vi-VN"/>
          </a:p>
        </p:txBody>
      </p:sp>
      <p:sp>
        <p:nvSpPr>
          <p:cNvPr id="11" name="Freeform 11"/>
          <p:cNvSpPr/>
          <p:nvPr/>
        </p:nvSpPr>
        <p:spPr>
          <a:xfrm flipH="1">
            <a:off x="-237101" y="792675"/>
            <a:ext cx="1503536" cy="1392651"/>
          </a:xfrm>
          <a:custGeom>
            <a:avLst/>
            <a:gdLst/>
            <a:ahLst/>
            <a:cxnLst/>
            <a:rect l="l" t="t" r="r" b="b"/>
            <a:pathLst>
              <a:path w="2255304" h="2088976">
                <a:moveTo>
                  <a:pt x="2255305" y="0"/>
                </a:moveTo>
                <a:lnTo>
                  <a:pt x="0" y="0"/>
                </a:lnTo>
                <a:lnTo>
                  <a:pt x="0" y="2088976"/>
                </a:lnTo>
                <a:lnTo>
                  <a:pt x="2255305" y="2088976"/>
                </a:lnTo>
                <a:lnTo>
                  <a:pt x="2255305" y="0"/>
                </a:lnTo>
                <a:close/>
              </a:path>
            </a:pathLst>
          </a:custGeom>
          <a:blipFill>
            <a:blip r:embed="rId5"/>
            <a:stretch>
              <a:fillRect/>
            </a:stretch>
          </a:blipFill>
        </p:spPr>
        <p:txBody>
          <a:bodyPr/>
          <a:lstStyle/>
          <a:p>
            <a:endParaRPr lang="vi-VN"/>
          </a:p>
        </p:txBody>
      </p:sp>
      <p:sp>
        <p:nvSpPr>
          <p:cNvPr id="12" name="Freeform 12"/>
          <p:cNvSpPr/>
          <p:nvPr/>
        </p:nvSpPr>
        <p:spPr>
          <a:xfrm>
            <a:off x="4710676" y="2330954"/>
            <a:ext cx="6895195" cy="2997911"/>
          </a:xfrm>
          <a:custGeom>
            <a:avLst/>
            <a:gdLst/>
            <a:ahLst/>
            <a:cxnLst/>
            <a:rect l="l" t="t" r="r" b="b"/>
            <a:pathLst>
              <a:path w="10342793" h="4496867">
                <a:moveTo>
                  <a:pt x="0" y="0"/>
                </a:moveTo>
                <a:lnTo>
                  <a:pt x="10342793" y="0"/>
                </a:lnTo>
                <a:lnTo>
                  <a:pt x="10342793" y="4496866"/>
                </a:lnTo>
                <a:lnTo>
                  <a:pt x="0" y="4496866"/>
                </a:lnTo>
                <a:lnTo>
                  <a:pt x="0" y="0"/>
                </a:lnTo>
                <a:close/>
              </a:path>
            </a:pathLst>
          </a:custGeom>
          <a:blipFill>
            <a:blip r:embed="rId6"/>
            <a:stretch>
              <a:fillRect/>
            </a:stretch>
          </a:blipFill>
        </p:spPr>
        <p:txBody>
          <a:bodyPr/>
          <a:lstStyle/>
          <a:p>
            <a:endParaRPr lang="vi-VN"/>
          </a:p>
        </p:txBody>
      </p:sp>
      <p:grpSp>
        <p:nvGrpSpPr>
          <p:cNvPr id="13" name="Group 13"/>
          <p:cNvGrpSpPr/>
          <p:nvPr/>
        </p:nvGrpSpPr>
        <p:grpSpPr>
          <a:xfrm>
            <a:off x="5322448" y="860793"/>
            <a:ext cx="5671650" cy="786945"/>
            <a:chOff x="0" y="0"/>
            <a:chExt cx="11343300" cy="1573890"/>
          </a:xfrm>
        </p:grpSpPr>
        <p:grpSp>
          <p:nvGrpSpPr>
            <p:cNvPr id="14" name="Group 14"/>
            <p:cNvGrpSpPr/>
            <p:nvPr/>
          </p:nvGrpSpPr>
          <p:grpSpPr>
            <a:xfrm>
              <a:off x="0" y="0"/>
              <a:ext cx="11343300" cy="1485096"/>
              <a:chOff x="0" y="0"/>
              <a:chExt cx="3048887" cy="399169"/>
            </a:xfrm>
          </p:grpSpPr>
          <p:sp>
            <p:nvSpPr>
              <p:cNvPr id="15" name="Freeform 15"/>
              <p:cNvSpPr/>
              <p:nvPr/>
            </p:nvSpPr>
            <p:spPr>
              <a:xfrm>
                <a:off x="0" y="0"/>
                <a:ext cx="3048887" cy="399169"/>
              </a:xfrm>
              <a:custGeom>
                <a:avLst/>
                <a:gdLst/>
                <a:ahLst/>
                <a:cxnLst/>
                <a:rect l="l" t="t" r="r" b="b"/>
                <a:pathLst>
                  <a:path w="3048887" h="399169">
                    <a:moveTo>
                      <a:pt x="33671" y="0"/>
                    </a:moveTo>
                    <a:lnTo>
                      <a:pt x="3015216" y="0"/>
                    </a:lnTo>
                    <a:cubicBezTo>
                      <a:pt x="3024146" y="0"/>
                      <a:pt x="3032710" y="3547"/>
                      <a:pt x="3039025" y="9862"/>
                    </a:cubicBezTo>
                    <a:cubicBezTo>
                      <a:pt x="3045339" y="16176"/>
                      <a:pt x="3048887" y="24741"/>
                      <a:pt x="3048887" y="33671"/>
                    </a:cubicBezTo>
                    <a:lnTo>
                      <a:pt x="3048887" y="365498"/>
                    </a:lnTo>
                    <a:cubicBezTo>
                      <a:pt x="3048887" y="374428"/>
                      <a:pt x="3045339" y="382992"/>
                      <a:pt x="3039025" y="389307"/>
                    </a:cubicBezTo>
                    <a:cubicBezTo>
                      <a:pt x="3032710" y="395621"/>
                      <a:pt x="3024146" y="399169"/>
                      <a:pt x="3015216" y="399169"/>
                    </a:cubicBezTo>
                    <a:lnTo>
                      <a:pt x="33671" y="399169"/>
                    </a:lnTo>
                    <a:cubicBezTo>
                      <a:pt x="24741" y="399169"/>
                      <a:pt x="16176" y="395621"/>
                      <a:pt x="9862" y="389307"/>
                    </a:cubicBezTo>
                    <a:cubicBezTo>
                      <a:pt x="3547" y="382992"/>
                      <a:pt x="0" y="374428"/>
                      <a:pt x="0" y="365498"/>
                    </a:cubicBezTo>
                    <a:lnTo>
                      <a:pt x="0" y="33671"/>
                    </a:lnTo>
                    <a:cubicBezTo>
                      <a:pt x="0" y="24741"/>
                      <a:pt x="3547" y="16176"/>
                      <a:pt x="9862" y="9862"/>
                    </a:cubicBezTo>
                    <a:cubicBezTo>
                      <a:pt x="16176" y="3547"/>
                      <a:pt x="24741" y="0"/>
                      <a:pt x="33671" y="0"/>
                    </a:cubicBezTo>
                    <a:close/>
                  </a:path>
                </a:pathLst>
              </a:custGeom>
              <a:solidFill>
                <a:srgbClr val="F66324"/>
              </a:solidFill>
            </p:spPr>
            <p:txBody>
              <a:bodyPr/>
              <a:lstStyle/>
              <a:p>
                <a:endParaRPr lang="vi-VN"/>
              </a:p>
            </p:txBody>
          </p:sp>
          <p:sp>
            <p:nvSpPr>
              <p:cNvPr id="16" name="TextBox 16"/>
              <p:cNvSpPr txBox="1"/>
              <p:nvPr/>
            </p:nvSpPr>
            <p:spPr>
              <a:xfrm>
                <a:off x="0" y="-28575"/>
                <a:ext cx="3048887" cy="427744"/>
              </a:xfrm>
              <a:prstGeom prst="rect">
                <a:avLst/>
              </a:prstGeom>
            </p:spPr>
            <p:txBody>
              <a:bodyPr lIns="33867" tIns="33867" rIns="33867" bIns="33867" rtlCol="0" anchor="ctr"/>
              <a:lstStyle/>
              <a:p>
                <a:pPr algn="ctr" defTabSz="609630">
                  <a:lnSpc>
                    <a:spcPts val="1307"/>
                  </a:lnSpc>
                  <a:spcBef>
                    <a:spcPct val="0"/>
                  </a:spcBef>
                </a:pPr>
                <a:endParaRPr sz="1200">
                  <a:solidFill>
                    <a:prstClr val="black"/>
                  </a:solidFill>
                  <a:latin typeface="Calibri"/>
                </a:endParaRPr>
              </a:p>
            </p:txBody>
          </p:sp>
        </p:grpSp>
        <p:sp>
          <p:nvSpPr>
            <p:cNvPr id="17" name="TextBox 17"/>
            <p:cNvSpPr txBox="1"/>
            <p:nvPr/>
          </p:nvSpPr>
          <p:spPr>
            <a:xfrm>
              <a:off x="0" y="53344"/>
              <a:ext cx="10240844" cy="1520546"/>
            </a:xfrm>
            <a:prstGeom prst="rect">
              <a:avLst/>
            </a:prstGeom>
          </p:spPr>
          <p:txBody>
            <a:bodyPr wrap="square" lIns="0" tIns="0" rIns="0" bIns="0" rtlCol="0" anchor="t">
              <a:spAutoFit/>
            </a:bodyPr>
            <a:lstStyle/>
            <a:p>
              <a:pPr algn="ctr" defTabSz="609630">
                <a:lnSpc>
                  <a:spcPts val="6476"/>
                </a:lnSpc>
                <a:spcBef>
                  <a:spcPct val="0"/>
                </a:spcBef>
              </a:pPr>
              <a:r>
                <a:rPr lang="en-US" sz="4626" b="1" dirty="0">
                  <a:solidFill>
                    <a:srgbClr val="000000"/>
                  </a:solidFill>
                  <a:latin typeface="Baloo"/>
                  <a:ea typeface="Baloo"/>
                  <a:cs typeface="Baloo"/>
                  <a:sym typeface="Baloo"/>
                </a:rPr>
                <a:t>MỒ CÔI XỬ KIỆN </a:t>
              </a:r>
            </a:p>
          </p:txBody>
        </p:sp>
      </p:grpSp>
    </p:spTree>
    <p:extLst>
      <p:ext uri="{BB962C8B-B14F-4D97-AF65-F5344CB8AC3E}">
        <p14:creationId xmlns:p14="http://schemas.microsoft.com/office/powerpoint/2010/main" val="2310541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02353" y="5384246"/>
            <a:ext cx="14728032" cy="787954"/>
          </a:xfrm>
          <a:custGeom>
            <a:avLst/>
            <a:gdLst/>
            <a:ahLst/>
            <a:cxnLst/>
            <a:rect l="l" t="t" r="r" b="b"/>
            <a:pathLst>
              <a:path w="22092048" h="1181931">
                <a:moveTo>
                  <a:pt x="0" y="0"/>
                </a:moveTo>
                <a:lnTo>
                  <a:pt x="22092048" y="0"/>
                </a:lnTo>
                <a:lnTo>
                  <a:pt x="22092048" y="1181931"/>
                </a:lnTo>
                <a:lnTo>
                  <a:pt x="0" y="1181931"/>
                </a:lnTo>
                <a:lnTo>
                  <a:pt x="0" y="0"/>
                </a:lnTo>
                <a:close/>
              </a:path>
            </a:pathLst>
          </a:custGeom>
          <a:blipFill>
            <a:blip r:embed="rId2"/>
            <a:stretch>
              <a:fillRect b="-17600"/>
            </a:stretch>
          </a:blipFill>
        </p:spPr>
        <p:txBody>
          <a:bodyPr/>
          <a:lstStyle/>
          <a:p>
            <a:endParaRPr lang="vi-VN"/>
          </a:p>
        </p:txBody>
      </p:sp>
      <p:sp>
        <p:nvSpPr>
          <p:cNvPr id="3" name="Freeform 3"/>
          <p:cNvSpPr/>
          <p:nvPr/>
        </p:nvSpPr>
        <p:spPr>
          <a:xfrm>
            <a:off x="-1502353" y="6033515"/>
            <a:ext cx="14728032" cy="926639"/>
          </a:xfrm>
          <a:custGeom>
            <a:avLst/>
            <a:gdLst/>
            <a:ahLst/>
            <a:cxnLst/>
            <a:rect l="l" t="t" r="r" b="b"/>
            <a:pathLst>
              <a:path w="22092048" h="1389958">
                <a:moveTo>
                  <a:pt x="0" y="0"/>
                </a:moveTo>
                <a:lnTo>
                  <a:pt x="22092048" y="0"/>
                </a:lnTo>
                <a:lnTo>
                  <a:pt x="22092048" y="1389958"/>
                </a:lnTo>
                <a:lnTo>
                  <a:pt x="0" y="1389958"/>
                </a:lnTo>
                <a:lnTo>
                  <a:pt x="0" y="0"/>
                </a:lnTo>
                <a:close/>
              </a:path>
            </a:pathLst>
          </a:custGeom>
          <a:blipFill>
            <a:blip r:embed="rId2"/>
            <a:stretch>
              <a:fillRect/>
            </a:stretch>
          </a:blipFill>
        </p:spPr>
        <p:txBody>
          <a:bodyPr/>
          <a:lstStyle/>
          <a:p>
            <a:endParaRPr lang="vi-VN"/>
          </a:p>
        </p:txBody>
      </p:sp>
      <p:sp>
        <p:nvSpPr>
          <p:cNvPr id="4" name="Freeform 4"/>
          <p:cNvSpPr/>
          <p:nvPr/>
        </p:nvSpPr>
        <p:spPr>
          <a:xfrm>
            <a:off x="-321669" y="6527825"/>
            <a:ext cx="13037165" cy="456301"/>
          </a:xfrm>
          <a:custGeom>
            <a:avLst/>
            <a:gdLst/>
            <a:ahLst/>
            <a:cxnLst/>
            <a:rect l="l" t="t" r="r" b="b"/>
            <a:pathLst>
              <a:path w="19555748" h="684451">
                <a:moveTo>
                  <a:pt x="0" y="0"/>
                </a:moveTo>
                <a:lnTo>
                  <a:pt x="19555748" y="0"/>
                </a:lnTo>
                <a:lnTo>
                  <a:pt x="19555748" y="684451"/>
                </a:lnTo>
                <a:lnTo>
                  <a:pt x="0" y="684451"/>
                </a:lnTo>
                <a:lnTo>
                  <a:pt x="0" y="0"/>
                </a:lnTo>
                <a:close/>
              </a:path>
            </a:pathLst>
          </a:custGeom>
          <a:blipFill>
            <a:blip r:embed="rId3"/>
            <a:stretch>
              <a:fillRect/>
            </a:stretch>
          </a:blipFill>
        </p:spPr>
        <p:txBody>
          <a:bodyPr/>
          <a:lstStyle/>
          <a:p>
            <a:endParaRPr lang="vi-VN"/>
          </a:p>
        </p:txBody>
      </p:sp>
      <p:sp>
        <p:nvSpPr>
          <p:cNvPr id="5" name="Freeform 5"/>
          <p:cNvSpPr/>
          <p:nvPr/>
        </p:nvSpPr>
        <p:spPr>
          <a:xfrm>
            <a:off x="2729818" y="1151035"/>
            <a:ext cx="6934193" cy="4056503"/>
          </a:xfrm>
          <a:custGeom>
            <a:avLst/>
            <a:gdLst/>
            <a:ahLst/>
            <a:cxnLst/>
            <a:rect l="l" t="t" r="r" b="b"/>
            <a:pathLst>
              <a:path w="10401289" h="6084754">
                <a:moveTo>
                  <a:pt x="0" y="0"/>
                </a:moveTo>
                <a:lnTo>
                  <a:pt x="10401289" y="0"/>
                </a:lnTo>
                <a:lnTo>
                  <a:pt x="10401289" y="6084754"/>
                </a:lnTo>
                <a:lnTo>
                  <a:pt x="0" y="60847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6" name="TextBox 6"/>
          <p:cNvSpPr txBox="1"/>
          <p:nvPr/>
        </p:nvSpPr>
        <p:spPr>
          <a:xfrm>
            <a:off x="3216880" y="2571592"/>
            <a:ext cx="5960067" cy="1154162"/>
          </a:xfrm>
          <a:prstGeom prst="rect">
            <a:avLst/>
          </a:prstGeom>
        </p:spPr>
        <p:txBody>
          <a:bodyPr lIns="0" tIns="0" rIns="0" bIns="0" rtlCol="0" anchor="t">
            <a:spAutoFit/>
          </a:bodyPr>
          <a:lstStyle/>
          <a:p>
            <a:pPr algn="ctr" defTabSz="609630">
              <a:lnSpc>
                <a:spcPts val="8960"/>
              </a:lnSpc>
              <a:spcBef>
                <a:spcPct val="0"/>
              </a:spcBef>
            </a:pPr>
            <a:r>
              <a:rPr lang="en-US" sz="6400">
                <a:solidFill>
                  <a:srgbClr val="FFFFFF"/>
                </a:solidFill>
                <a:latin typeface="Baloo"/>
                <a:ea typeface="Baloo"/>
                <a:cs typeface="Baloo"/>
                <a:sym typeface="Baloo"/>
              </a:rPr>
              <a:t>Đọc thành tiếng </a:t>
            </a:r>
          </a:p>
        </p:txBody>
      </p:sp>
      <p:sp>
        <p:nvSpPr>
          <p:cNvPr id="7" name="Freeform 7"/>
          <p:cNvSpPr/>
          <p:nvPr/>
        </p:nvSpPr>
        <p:spPr>
          <a:xfrm>
            <a:off x="-757994" y="-194818"/>
            <a:ext cx="13490127" cy="1169145"/>
          </a:xfrm>
          <a:custGeom>
            <a:avLst/>
            <a:gdLst/>
            <a:ahLst/>
            <a:cxnLst/>
            <a:rect l="l" t="t" r="r" b="b"/>
            <a:pathLst>
              <a:path w="20235191" h="1753717">
                <a:moveTo>
                  <a:pt x="0" y="0"/>
                </a:moveTo>
                <a:lnTo>
                  <a:pt x="20235191" y="0"/>
                </a:lnTo>
                <a:lnTo>
                  <a:pt x="20235191" y="1753717"/>
                </a:lnTo>
                <a:lnTo>
                  <a:pt x="0" y="1753717"/>
                </a:lnTo>
                <a:lnTo>
                  <a:pt x="0" y="0"/>
                </a:lnTo>
                <a:close/>
              </a:path>
            </a:pathLst>
          </a:custGeom>
          <a:blipFill>
            <a:blip r:embed="rId6"/>
            <a:stretch>
              <a:fillRect/>
            </a:stretch>
          </a:blipFill>
        </p:spPr>
        <p:txBody>
          <a:bodyPr/>
          <a:lstStyle/>
          <a:p>
            <a:endParaRPr lang="vi-VN"/>
          </a:p>
        </p:txBody>
      </p:sp>
      <p:sp>
        <p:nvSpPr>
          <p:cNvPr id="8" name="Freeform 8"/>
          <p:cNvSpPr/>
          <p:nvPr/>
        </p:nvSpPr>
        <p:spPr>
          <a:xfrm flipH="1">
            <a:off x="217261" y="1151035"/>
            <a:ext cx="1503536" cy="1392651"/>
          </a:xfrm>
          <a:custGeom>
            <a:avLst/>
            <a:gdLst/>
            <a:ahLst/>
            <a:cxnLst/>
            <a:rect l="l" t="t" r="r" b="b"/>
            <a:pathLst>
              <a:path w="2255304" h="2088976">
                <a:moveTo>
                  <a:pt x="2255304" y="0"/>
                </a:moveTo>
                <a:lnTo>
                  <a:pt x="0" y="0"/>
                </a:lnTo>
                <a:lnTo>
                  <a:pt x="0" y="2088976"/>
                </a:lnTo>
                <a:lnTo>
                  <a:pt x="2255304" y="2088976"/>
                </a:lnTo>
                <a:lnTo>
                  <a:pt x="2255304" y="0"/>
                </a:lnTo>
                <a:close/>
              </a:path>
            </a:pathLst>
          </a:custGeom>
          <a:blipFill>
            <a:blip r:embed="rId7"/>
            <a:stretch>
              <a:fillRect/>
            </a:stretch>
          </a:blipFill>
        </p:spPr>
        <p:txBody>
          <a:bodyPr/>
          <a:lstStyle/>
          <a:p>
            <a:endParaRPr lang="vi-VN"/>
          </a:p>
        </p:txBody>
      </p:sp>
    </p:spTree>
    <p:extLst>
      <p:ext uri="{BB962C8B-B14F-4D97-AF65-F5344CB8AC3E}">
        <p14:creationId xmlns:p14="http://schemas.microsoft.com/office/powerpoint/2010/main" val="428007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12111" y="6056476"/>
            <a:ext cx="14728032" cy="926639"/>
          </a:xfrm>
          <a:custGeom>
            <a:avLst/>
            <a:gdLst/>
            <a:ahLst/>
            <a:cxnLst/>
            <a:rect l="l" t="t" r="r" b="b"/>
            <a:pathLst>
              <a:path w="22092048" h="1389958">
                <a:moveTo>
                  <a:pt x="0" y="0"/>
                </a:moveTo>
                <a:lnTo>
                  <a:pt x="22092048" y="0"/>
                </a:lnTo>
                <a:lnTo>
                  <a:pt x="22092048" y="1389958"/>
                </a:lnTo>
                <a:lnTo>
                  <a:pt x="0" y="1389958"/>
                </a:lnTo>
                <a:lnTo>
                  <a:pt x="0" y="0"/>
                </a:lnTo>
                <a:close/>
              </a:path>
            </a:pathLst>
          </a:custGeom>
          <a:blipFill>
            <a:blip r:embed="rId2"/>
            <a:stretch>
              <a:fillRect/>
            </a:stretch>
          </a:blipFill>
        </p:spPr>
        <p:txBody>
          <a:bodyPr/>
          <a:lstStyle/>
          <a:p>
            <a:endParaRPr lang="vi-VN"/>
          </a:p>
        </p:txBody>
      </p:sp>
      <p:grpSp>
        <p:nvGrpSpPr>
          <p:cNvPr id="3" name="Group 3"/>
          <p:cNvGrpSpPr/>
          <p:nvPr/>
        </p:nvGrpSpPr>
        <p:grpSpPr>
          <a:xfrm>
            <a:off x="529936" y="1469978"/>
            <a:ext cx="11188443" cy="4360985"/>
            <a:chOff x="0" y="0"/>
            <a:chExt cx="4420126" cy="1722858"/>
          </a:xfrm>
        </p:grpSpPr>
        <p:sp>
          <p:nvSpPr>
            <p:cNvPr id="4" name="Freeform 4"/>
            <p:cNvSpPr/>
            <p:nvPr/>
          </p:nvSpPr>
          <p:spPr>
            <a:xfrm>
              <a:off x="0" y="0"/>
              <a:ext cx="4420126" cy="1722858"/>
            </a:xfrm>
            <a:custGeom>
              <a:avLst/>
              <a:gdLst/>
              <a:ahLst/>
              <a:cxnLst/>
              <a:rect l="l" t="t" r="r" b="b"/>
              <a:pathLst>
                <a:path w="4420126" h="1722858">
                  <a:moveTo>
                    <a:pt x="23527" y="0"/>
                  </a:moveTo>
                  <a:lnTo>
                    <a:pt x="4396599" y="0"/>
                  </a:lnTo>
                  <a:cubicBezTo>
                    <a:pt x="4409593" y="0"/>
                    <a:pt x="4420126" y="10533"/>
                    <a:pt x="4420126" y="23527"/>
                  </a:cubicBezTo>
                  <a:lnTo>
                    <a:pt x="4420126" y="1699332"/>
                  </a:lnTo>
                  <a:cubicBezTo>
                    <a:pt x="4420126" y="1705571"/>
                    <a:pt x="4417647" y="1711556"/>
                    <a:pt x="4413235" y="1715968"/>
                  </a:cubicBezTo>
                  <a:cubicBezTo>
                    <a:pt x="4408823" y="1720380"/>
                    <a:pt x="4402839" y="1722858"/>
                    <a:pt x="4396599" y="1722858"/>
                  </a:cubicBezTo>
                  <a:lnTo>
                    <a:pt x="23527" y="1722858"/>
                  </a:lnTo>
                  <a:cubicBezTo>
                    <a:pt x="17287" y="1722858"/>
                    <a:pt x="11303" y="1720380"/>
                    <a:pt x="6891" y="1715968"/>
                  </a:cubicBezTo>
                  <a:cubicBezTo>
                    <a:pt x="2479" y="1711556"/>
                    <a:pt x="0" y="1705571"/>
                    <a:pt x="0" y="1699332"/>
                  </a:cubicBezTo>
                  <a:lnTo>
                    <a:pt x="0" y="23527"/>
                  </a:lnTo>
                  <a:cubicBezTo>
                    <a:pt x="0" y="17287"/>
                    <a:pt x="2479" y="11303"/>
                    <a:pt x="6891" y="6891"/>
                  </a:cubicBezTo>
                  <a:cubicBezTo>
                    <a:pt x="11303" y="2479"/>
                    <a:pt x="17287" y="0"/>
                    <a:pt x="23527" y="0"/>
                  </a:cubicBezTo>
                  <a:close/>
                </a:path>
              </a:pathLst>
            </a:custGeom>
            <a:solidFill>
              <a:srgbClr val="FAD02C">
                <a:alpha val="19608"/>
              </a:srgbClr>
            </a:solidFill>
          </p:spPr>
          <p:txBody>
            <a:bodyPr/>
            <a:lstStyle/>
            <a:p>
              <a:endParaRPr lang="vi-VN"/>
            </a:p>
          </p:txBody>
        </p:sp>
        <p:sp>
          <p:nvSpPr>
            <p:cNvPr id="5" name="TextBox 5"/>
            <p:cNvSpPr txBox="1"/>
            <p:nvPr/>
          </p:nvSpPr>
          <p:spPr>
            <a:xfrm>
              <a:off x="0" y="-28575"/>
              <a:ext cx="4420126" cy="1751433"/>
            </a:xfrm>
            <a:prstGeom prst="rect">
              <a:avLst/>
            </a:prstGeom>
          </p:spPr>
          <p:txBody>
            <a:bodyPr lIns="33867" tIns="33867" rIns="33867" bIns="33867" rtlCol="0" anchor="ctr"/>
            <a:lstStyle/>
            <a:p>
              <a:pPr algn="ctr" defTabSz="609630">
                <a:lnSpc>
                  <a:spcPts val="1307"/>
                </a:lnSpc>
              </a:pPr>
              <a:endParaRPr sz="1200">
                <a:solidFill>
                  <a:prstClr val="black"/>
                </a:solidFill>
                <a:latin typeface="Calibri"/>
              </a:endParaRPr>
            </a:p>
          </p:txBody>
        </p:sp>
      </p:grpSp>
      <p:sp>
        <p:nvSpPr>
          <p:cNvPr id="6" name="Freeform 6"/>
          <p:cNvSpPr/>
          <p:nvPr/>
        </p:nvSpPr>
        <p:spPr>
          <a:xfrm>
            <a:off x="10617298" y="5257901"/>
            <a:ext cx="1654882" cy="1828599"/>
          </a:xfrm>
          <a:custGeom>
            <a:avLst/>
            <a:gdLst/>
            <a:ahLst/>
            <a:cxnLst/>
            <a:rect l="l" t="t" r="r" b="b"/>
            <a:pathLst>
              <a:path w="2482323" h="2742898">
                <a:moveTo>
                  <a:pt x="0" y="0"/>
                </a:moveTo>
                <a:lnTo>
                  <a:pt x="2482323" y="0"/>
                </a:lnTo>
                <a:lnTo>
                  <a:pt x="2482323" y="2742898"/>
                </a:lnTo>
                <a:lnTo>
                  <a:pt x="0" y="2742898"/>
                </a:lnTo>
                <a:lnTo>
                  <a:pt x="0" y="0"/>
                </a:lnTo>
                <a:close/>
              </a:path>
            </a:pathLst>
          </a:custGeom>
          <a:blipFill>
            <a:blip r:embed="rId3"/>
            <a:stretch>
              <a:fillRect/>
            </a:stretch>
          </a:blipFill>
        </p:spPr>
        <p:txBody>
          <a:bodyPr/>
          <a:lstStyle/>
          <a:p>
            <a:endParaRPr lang="vi-VN"/>
          </a:p>
        </p:txBody>
      </p:sp>
      <p:grpSp>
        <p:nvGrpSpPr>
          <p:cNvPr id="7" name="Group 7"/>
          <p:cNvGrpSpPr/>
          <p:nvPr/>
        </p:nvGrpSpPr>
        <p:grpSpPr>
          <a:xfrm>
            <a:off x="3416080" y="485400"/>
            <a:ext cx="5671650" cy="786945"/>
            <a:chOff x="0" y="0"/>
            <a:chExt cx="11343300" cy="1573890"/>
          </a:xfrm>
        </p:grpSpPr>
        <p:grpSp>
          <p:nvGrpSpPr>
            <p:cNvPr id="8" name="Group 8"/>
            <p:cNvGrpSpPr/>
            <p:nvPr/>
          </p:nvGrpSpPr>
          <p:grpSpPr>
            <a:xfrm>
              <a:off x="0" y="0"/>
              <a:ext cx="11343300" cy="1485096"/>
              <a:chOff x="0" y="0"/>
              <a:chExt cx="3048887" cy="399169"/>
            </a:xfrm>
          </p:grpSpPr>
          <p:sp>
            <p:nvSpPr>
              <p:cNvPr id="9" name="Freeform 9"/>
              <p:cNvSpPr/>
              <p:nvPr/>
            </p:nvSpPr>
            <p:spPr>
              <a:xfrm>
                <a:off x="0" y="0"/>
                <a:ext cx="3048887" cy="399169"/>
              </a:xfrm>
              <a:custGeom>
                <a:avLst/>
                <a:gdLst/>
                <a:ahLst/>
                <a:cxnLst/>
                <a:rect l="l" t="t" r="r" b="b"/>
                <a:pathLst>
                  <a:path w="3048887" h="399169">
                    <a:moveTo>
                      <a:pt x="33671" y="0"/>
                    </a:moveTo>
                    <a:lnTo>
                      <a:pt x="3015216" y="0"/>
                    </a:lnTo>
                    <a:cubicBezTo>
                      <a:pt x="3024146" y="0"/>
                      <a:pt x="3032710" y="3547"/>
                      <a:pt x="3039025" y="9862"/>
                    </a:cubicBezTo>
                    <a:cubicBezTo>
                      <a:pt x="3045339" y="16176"/>
                      <a:pt x="3048887" y="24741"/>
                      <a:pt x="3048887" y="33671"/>
                    </a:cubicBezTo>
                    <a:lnTo>
                      <a:pt x="3048887" y="365498"/>
                    </a:lnTo>
                    <a:cubicBezTo>
                      <a:pt x="3048887" y="374428"/>
                      <a:pt x="3045339" y="382992"/>
                      <a:pt x="3039025" y="389307"/>
                    </a:cubicBezTo>
                    <a:cubicBezTo>
                      <a:pt x="3032710" y="395621"/>
                      <a:pt x="3024146" y="399169"/>
                      <a:pt x="3015216" y="399169"/>
                    </a:cubicBezTo>
                    <a:lnTo>
                      <a:pt x="33671" y="399169"/>
                    </a:lnTo>
                    <a:cubicBezTo>
                      <a:pt x="24741" y="399169"/>
                      <a:pt x="16176" y="395621"/>
                      <a:pt x="9862" y="389307"/>
                    </a:cubicBezTo>
                    <a:cubicBezTo>
                      <a:pt x="3547" y="382992"/>
                      <a:pt x="0" y="374428"/>
                      <a:pt x="0" y="365498"/>
                    </a:cubicBezTo>
                    <a:lnTo>
                      <a:pt x="0" y="33671"/>
                    </a:lnTo>
                    <a:cubicBezTo>
                      <a:pt x="0" y="24741"/>
                      <a:pt x="3547" y="16176"/>
                      <a:pt x="9862" y="9862"/>
                    </a:cubicBezTo>
                    <a:cubicBezTo>
                      <a:pt x="16176" y="3547"/>
                      <a:pt x="24741" y="0"/>
                      <a:pt x="33671" y="0"/>
                    </a:cubicBezTo>
                    <a:close/>
                  </a:path>
                </a:pathLst>
              </a:custGeom>
              <a:solidFill>
                <a:srgbClr val="99DFEC"/>
              </a:solidFill>
            </p:spPr>
            <p:txBody>
              <a:bodyPr/>
              <a:lstStyle/>
              <a:p>
                <a:endParaRPr lang="vi-VN"/>
              </a:p>
            </p:txBody>
          </p:sp>
          <p:sp>
            <p:nvSpPr>
              <p:cNvPr id="10" name="TextBox 10"/>
              <p:cNvSpPr txBox="1"/>
              <p:nvPr/>
            </p:nvSpPr>
            <p:spPr>
              <a:xfrm>
                <a:off x="0" y="-28575"/>
                <a:ext cx="3048887" cy="427744"/>
              </a:xfrm>
              <a:prstGeom prst="rect">
                <a:avLst/>
              </a:prstGeom>
            </p:spPr>
            <p:txBody>
              <a:bodyPr lIns="33867" tIns="33867" rIns="33867" bIns="33867" rtlCol="0" anchor="ctr"/>
              <a:lstStyle/>
              <a:p>
                <a:pPr algn="ctr" defTabSz="609630">
                  <a:lnSpc>
                    <a:spcPts val="1307"/>
                  </a:lnSpc>
                  <a:spcBef>
                    <a:spcPct val="0"/>
                  </a:spcBef>
                </a:pPr>
                <a:endParaRPr sz="1200">
                  <a:solidFill>
                    <a:prstClr val="black"/>
                  </a:solidFill>
                  <a:latin typeface="Calibri"/>
                </a:endParaRPr>
              </a:p>
            </p:txBody>
          </p:sp>
        </p:grpSp>
        <p:sp>
          <p:nvSpPr>
            <p:cNvPr id="11" name="TextBox 11"/>
            <p:cNvSpPr txBox="1"/>
            <p:nvPr/>
          </p:nvSpPr>
          <p:spPr>
            <a:xfrm>
              <a:off x="0" y="53344"/>
              <a:ext cx="10240844" cy="1520546"/>
            </a:xfrm>
            <a:prstGeom prst="rect">
              <a:avLst/>
            </a:prstGeom>
          </p:spPr>
          <p:txBody>
            <a:bodyPr wrap="square" lIns="0" tIns="0" rIns="0" bIns="0" rtlCol="0" anchor="t">
              <a:spAutoFit/>
            </a:bodyPr>
            <a:lstStyle/>
            <a:p>
              <a:pPr algn="ctr" defTabSz="609630">
                <a:lnSpc>
                  <a:spcPts val="6476"/>
                </a:lnSpc>
                <a:spcBef>
                  <a:spcPct val="0"/>
                </a:spcBef>
              </a:pPr>
              <a:r>
                <a:rPr lang="en-US" sz="4626" b="1" dirty="0">
                  <a:solidFill>
                    <a:srgbClr val="000000"/>
                  </a:solidFill>
                  <a:latin typeface="Baloo"/>
                  <a:ea typeface="Baloo"/>
                  <a:cs typeface="Baloo"/>
                  <a:sym typeface="Baloo"/>
                </a:rPr>
                <a:t>MỒ CÔI XỬ KIỆN </a:t>
              </a:r>
            </a:p>
          </p:txBody>
        </p:sp>
      </p:grpSp>
      <p:sp>
        <p:nvSpPr>
          <p:cNvPr id="12" name="TextBox 12"/>
          <p:cNvSpPr txBox="1"/>
          <p:nvPr/>
        </p:nvSpPr>
        <p:spPr>
          <a:xfrm>
            <a:off x="808062" y="1530169"/>
            <a:ext cx="10575877" cy="4270400"/>
          </a:xfrm>
          <a:prstGeom prst="rect">
            <a:avLst/>
          </a:prstGeom>
        </p:spPr>
        <p:txBody>
          <a:bodyPr lIns="0" tIns="0" rIns="0" bIns="0" rtlCol="0" anchor="t">
            <a:spAutoFit/>
          </a:bodyPr>
          <a:lstStyle/>
          <a:p>
            <a:pPr algn="just" defTabSz="609630">
              <a:lnSpc>
                <a:spcPts val="3733"/>
              </a:lnSpc>
              <a:spcBef>
                <a:spcPct val="0"/>
              </a:spcBef>
            </a:pPr>
            <a:r>
              <a:rPr lang="en-US" sz="2666">
                <a:solidFill>
                  <a:srgbClr val="000000"/>
                </a:solidFill>
                <a:latin typeface="Arimo"/>
                <a:ea typeface="Arimo"/>
                <a:cs typeface="Arimo"/>
                <a:sym typeface="Arimo"/>
              </a:rPr>
              <a:t>Ngày xưa, ở một vùng quê nọ, có chàng Mồ Côi rất nhanh nhẹn, công tâm. nên được người dân tin tưởng giao cho việc xử kiện.</a:t>
            </a:r>
          </a:p>
          <a:p>
            <a:pPr algn="just" defTabSz="609630">
              <a:lnSpc>
                <a:spcPts val="3733"/>
              </a:lnSpc>
              <a:spcBef>
                <a:spcPct val="0"/>
              </a:spcBef>
            </a:pPr>
            <a:r>
              <a:rPr lang="en-US" sz="2666">
                <a:solidFill>
                  <a:srgbClr val="000000"/>
                </a:solidFill>
                <a:latin typeface="Arimo"/>
                <a:ea typeface="Arimo"/>
                <a:cs typeface="Arimo"/>
                <a:sym typeface="Arimo"/>
              </a:rPr>
              <a:t>Một hôm, có người chủ quán đưa một bác nông dân đến công đường. Chủ quán thưa:</a:t>
            </a:r>
          </a:p>
          <a:p>
            <a:pPr algn="just" defTabSz="609630">
              <a:lnSpc>
                <a:spcPts val="3733"/>
              </a:lnSpc>
              <a:spcBef>
                <a:spcPct val="0"/>
              </a:spcBef>
            </a:pPr>
            <a:r>
              <a:rPr lang="en-US" sz="2666">
                <a:solidFill>
                  <a:srgbClr val="000000"/>
                </a:solidFill>
                <a:latin typeface="Arimo"/>
                <a:ea typeface="Arimo"/>
                <a:cs typeface="Arimo"/>
                <a:sym typeface="Arimo"/>
              </a:rPr>
              <a:t>– Bác này vào quán của tôi hít mùi thơm lợn quay, gà luộc, vịt rán mà không trả tiền nên tôi kiện bác ấy. Mồ Côi hỏi bác nông dân. Bác trả lời:</a:t>
            </a:r>
          </a:p>
          <a:p>
            <a:pPr algn="just" defTabSz="609630">
              <a:lnSpc>
                <a:spcPts val="3733"/>
              </a:lnSpc>
              <a:spcBef>
                <a:spcPct val="0"/>
              </a:spcBef>
            </a:pPr>
            <a:r>
              <a:rPr lang="en-US" sz="2666">
                <a:solidFill>
                  <a:srgbClr val="000000"/>
                </a:solidFill>
                <a:latin typeface="Arimo"/>
                <a:ea typeface="Arimo"/>
                <a:cs typeface="Arimo"/>
                <a:sym typeface="Arimo"/>
              </a:rPr>
              <a:t>– Tôi chỉ vào quán ngồi nhờ để ăn miếng cơm nắm chứ tôi không mua gì cả.</a:t>
            </a:r>
          </a:p>
        </p:txBody>
      </p:sp>
    </p:spTree>
    <p:extLst>
      <p:ext uri="{BB962C8B-B14F-4D97-AF65-F5344CB8AC3E}">
        <p14:creationId xmlns:p14="http://schemas.microsoft.com/office/powerpoint/2010/main" val="2313362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12111" y="6056476"/>
            <a:ext cx="14728032" cy="926639"/>
          </a:xfrm>
          <a:custGeom>
            <a:avLst/>
            <a:gdLst/>
            <a:ahLst/>
            <a:cxnLst/>
            <a:rect l="l" t="t" r="r" b="b"/>
            <a:pathLst>
              <a:path w="22092048" h="1389958">
                <a:moveTo>
                  <a:pt x="0" y="0"/>
                </a:moveTo>
                <a:lnTo>
                  <a:pt x="22092048" y="0"/>
                </a:lnTo>
                <a:lnTo>
                  <a:pt x="22092048" y="1389958"/>
                </a:lnTo>
                <a:lnTo>
                  <a:pt x="0" y="1389958"/>
                </a:lnTo>
                <a:lnTo>
                  <a:pt x="0" y="0"/>
                </a:lnTo>
                <a:close/>
              </a:path>
            </a:pathLst>
          </a:custGeom>
          <a:blipFill>
            <a:blip r:embed="rId2"/>
            <a:stretch>
              <a:fillRect/>
            </a:stretch>
          </a:blipFill>
        </p:spPr>
        <p:txBody>
          <a:bodyPr/>
          <a:lstStyle/>
          <a:p>
            <a:endParaRPr lang="vi-VN"/>
          </a:p>
        </p:txBody>
      </p:sp>
      <p:grpSp>
        <p:nvGrpSpPr>
          <p:cNvPr id="3" name="Group 3"/>
          <p:cNvGrpSpPr/>
          <p:nvPr/>
        </p:nvGrpSpPr>
        <p:grpSpPr>
          <a:xfrm>
            <a:off x="529936" y="1469978"/>
            <a:ext cx="11188443" cy="4360985"/>
            <a:chOff x="0" y="0"/>
            <a:chExt cx="4420126" cy="1722858"/>
          </a:xfrm>
        </p:grpSpPr>
        <p:sp>
          <p:nvSpPr>
            <p:cNvPr id="4" name="Freeform 4"/>
            <p:cNvSpPr/>
            <p:nvPr/>
          </p:nvSpPr>
          <p:spPr>
            <a:xfrm>
              <a:off x="0" y="0"/>
              <a:ext cx="4420126" cy="1722858"/>
            </a:xfrm>
            <a:custGeom>
              <a:avLst/>
              <a:gdLst/>
              <a:ahLst/>
              <a:cxnLst/>
              <a:rect l="l" t="t" r="r" b="b"/>
              <a:pathLst>
                <a:path w="4420126" h="1722858">
                  <a:moveTo>
                    <a:pt x="23527" y="0"/>
                  </a:moveTo>
                  <a:lnTo>
                    <a:pt x="4396599" y="0"/>
                  </a:lnTo>
                  <a:cubicBezTo>
                    <a:pt x="4409593" y="0"/>
                    <a:pt x="4420126" y="10533"/>
                    <a:pt x="4420126" y="23527"/>
                  </a:cubicBezTo>
                  <a:lnTo>
                    <a:pt x="4420126" y="1699332"/>
                  </a:lnTo>
                  <a:cubicBezTo>
                    <a:pt x="4420126" y="1705571"/>
                    <a:pt x="4417647" y="1711556"/>
                    <a:pt x="4413235" y="1715968"/>
                  </a:cubicBezTo>
                  <a:cubicBezTo>
                    <a:pt x="4408823" y="1720380"/>
                    <a:pt x="4402839" y="1722858"/>
                    <a:pt x="4396599" y="1722858"/>
                  </a:cubicBezTo>
                  <a:lnTo>
                    <a:pt x="23527" y="1722858"/>
                  </a:lnTo>
                  <a:cubicBezTo>
                    <a:pt x="17287" y="1722858"/>
                    <a:pt x="11303" y="1720380"/>
                    <a:pt x="6891" y="1715968"/>
                  </a:cubicBezTo>
                  <a:cubicBezTo>
                    <a:pt x="2479" y="1711556"/>
                    <a:pt x="0" y="1705571"/>
                    <a:pt x="0" y="1699332"/>
                  </a:cubicBezTo>
                  <a:lnTo>
                    <a:pt x="0" y="23527"/>
                  </a:lnTo>
                  <a:cubicBezTo>
                    <a:pt x="0" y="17287"/>
                    <a:pt x="2479" y="11303"/>
                    <a:pt x="6891" y="6891"/>
                  </a:cubicBezTo>
                  <a:cubicBezTo>
                    <a:pt x="11303" y="2479"/>
                    <a:pt x="17287" y="0"/>
                    <a:pt x="23527" y="0"/>
                  </a:cubicBezTo>
                  <a:close/>
                </a:path>
              </a:pathLst>
            </a:custGeom>
            <a:solidFill>
              <a:srgbClr val="FAD02C">
                <a:alpha val="19608"/>
              </a:srgbClr>
            </a:solidFill>
          </p:spPr>
          <p:txBody>
            <a:bodyPr/>
            <a:lstStyle/>
            <a:p>
              <a:endParaRPr lang="vi-VN"/>
            </a:p>
          </p:txBody>
        </p:sp>
        <p:sp>
          <p:nvSpPr>
            <p:cNvPr id="5" name="TextBox 5"/>
            <p:cNvSpPr txBox="1"/>
            <p:nvPr/>
          </p:nvSpPr>
          <p:spPr>
            <a:xfrm>
              <a:off x="0" y="-28575"/>
              <a:ext cx="4420126" cy="1751433"/>
            </a:xfrm>
            <a:prstGeom prst="rect">
              <a:avLst/>
            </a:prstGeom>
          </p:spPr>
          <p:txBody>
            <a:bodyPr lIns="33867" tIns="33867" rIns="33867" bIns="33867" rtlCol="0" anchor="ctr"/>
            <a:lstStyle/>
            <a:p>
              <a:pPr algn="ctr" defTabSz="609630">
                <a:lnSpc>
                  <a:spcPts val="1307"/>
                </a:lnSpc>
              </a:pPr>
              <a:endParaRPr sz="1200">
                <a:solidFill>
                  <a:prstClr val="black"/>
                </a:solidFill>
                <a:latin typeface="Calibri"/>
              </a:endParaRPr>
            </a:p>
          </p:txBody>
        </p:sp>
      </p:grpSp>
      <p:sp>
        <p:nvSpPr>
          <p:cNvPr id="6" name="Freeform 6"/>
          <p:cNvSpPr/>
          <p:nvPr/>
        </p:nvSpPr>
        <p:spPr>
          <a:xfrm>
            <a:off x="10617298" y="5257901"/>
            <a:ext cx="1654882" cy="1828599"/>
          </a:xfrm>
          <a:custGeom>
            <a:avLst/>
            <a:gdLst/>
            <a:ahLst/>
            <a:cxnLst/>
            <a:rect l="l" t="t" r="r" b="b"/>
            <a:pathLst>
              <a:path w="2482323" h="2742898">
                <a:moveTo>
                  <a:pt x="0" y="0"/>
                </a:moveTo>
                <a:lnTo>
                  <a:pt x="2482323" y="0"/>
                </a:lnTo>
                <a:lnTo>
                  <a:pt x="2482323" y="2742898"/>
                </a:lnTo>
                <a:lnTo>
                  <a:pt x="0" y="2742898"/>
                </a:lnTo>
                <a:lnTo>
                  <a:pt x="0" y="0"/>
                </a:lnTo>
                <a:close/>
              </a:path>
            </a:pathLst>
          </a:custGeom>
          <a:blipFill>
            <a:blip r:embed="rId3"/>
            <a:stretch>
              <a:fillRect/>
            </a:stretch>
          </a:blipFill>
        </p:spPr>
        <p:txBody>
          <a:bodyPr/>
          <a:lstStyle/>
          <a:p>
            <a:endParaRPr lang="vi-VN"/>
          </a:p>
        </p:txBody>
      </p:sp>
      <p:grpSp>
        <p:nvGrpSpPr>
          <p:cNvPr id="7" name="Group 7"/>
          <p:cNvGrpSpPr/>
          <p:nvPr/>
        </p:nvGrpSpPr>
        <p:grpSpPr>
          <a:xfrm>
            <a:off x="3416080" y="485400"/>
            <a:ext cx="5671650" cy="782016"/>
            <a:chOff x="0" y="0"/>
            <a:chExt cx="11343300" cy="1564032"/>
          </a:xfrm>
        </p:grpSpPr>
        <p:grpSp>
          <p:nvGrpSpPr>
            <p:cNvPr id="8" name="Group 8"/>
            <p:cNvGrpSpPr/>
            <p:nvPr/>
          </p:nvGrpSpPr>
          <p:grpSpPr>
            <a:xfrm>
              <a:off x="0" y="0"/>
              <a:ext cx="11343300" cy="1485096"/>
              <a:chOff x="0" y="0"/>
              <a:chExt cx="3048887" cy="399169"/>
            </a:xfrm>
          </p:grpSpPr>
          <p:sp>
            <p:nvSpPr>
              <p:cNvPr id="9" name="Freeform 9"/>
              <p:cNvSpPr/>
              <p:nvPr/>
            </p:nvSpPr>
            <p:spPr>
              <a:xfrm>
                <a:off x="0" y="0"/>
                <a:ext cx="3048887" cy="399169"/>
              </a:xfrm>
              <a:custGeom>
                <a:avLst/>
                <a:gdLst/>
                <a:ahLst/>
                <a:cxnLst/>
                <a:rect l="l" t="t" r="r" b="b"/>
                <a:pathLst>
                  <a:path w="3048887" h="399169">
                    <a:moveTo>
                      <a:pt x="33671" y="0"/>
                    </a:moveTo>
                    <a:lnTo>
                      <a:pt x="3015216" y="0"/>
                    </a:lnTo>
                    <a:cubicBezTo>
                      <a:pt x="3024146" y="0"/>
                      <a:pt x="3032710" y="3547"/>
                      <a:pt x="3039025" y="9862"/>
                    </a:cubicBezTo>
                    <a:cubicBezTo>
                      <a:pt x="3045339" y="16176"/>
                      <a:pt x="3048887" y="24741"/>
                      <a:pt x="3048887" y="33671"/>
                    </a:cubicBezTo>
                    <a:lnTo>
                      <a:pt x="3048887" y="365498"/>
                    </a:lnTo>
                    <a:cubicBezTo>
                      <a:pt x="3048887" y="374428"/>
                      <a:pt x="3045339" y="382992"/>
                      <a:pt x="3039025" y="389307"/>
                    </a:cubicBezTo>
                    <a:cubicBezTo>
                      <a:pt x="3032710" y="395621"/>
                      <a:pt x="3024146" y="399169"/>
                      <a:pt x="3015216" y="399169"/>
                    </a:cubicBezTo>
                    <a:lnTo>
                      <a:pt x="33671" y="399169"/>
                    </a:lnTo>
                    <a:cubicBezTo>
                      <a:pt x="24741" y="399169"/>
                      <a:pt x="16176" y="395621"/>
                      <a:pt x="9862" y="389307"/>
                    </a:cubicBezTo>
                    <a:cubicBezTo>
                      <a:pt x="3547" y="382992"/>
                      <a:pt x="0" y="374428"/>
                      <a:pt x="0" y="365498"/>
                    </a:cubicBezTo>
                    <a:lnTo>
                      <a:pt x="0" y="33671"/>
                    </a:lnTo>
                    <a:cubicBezTo>
                      <a:pt x="0" y="24741"/>
                      <a:pt x="3547" y="16176"/>
                      <a:pt x="9862" y="9862"/>
                    </a:cubicBezTo>
                    <a:cubicBezTo>
                      <a:pt x="16176" y="3547"/>
                      <a:pt x="24741" y="0"/>
                      <a:pt x="33671" y="0"/>
                    </a:cubicBezTo>
                    <a:close/>
                  </a:path>
                </a:pathLst>
              </a:custGeom>
              <a:solidFill>
                <a:srgbClr val="99DFEC"/>
              </a:solidFill>
            </p:spPr>
            <p:txBody>
              <a:bodyPr/>
              <a:lstStyle/>
              <a:p>
                <a:endParaRPr lang="vi-VN"/>
              </a:p>
            </p:txBody>
          </p:sp>
          <p:sp>
            <p:nvSpPr>
              <p:cNvPr id="10" name="TextBox 10"/>
              <p:cNvSpPr txBox="1"/>
              <p:nvPr/>
            </p:nvSpPr>
            <p:spPr>
              <a:xfrm>
                <a:off x="0" y="-28575"/>
                <a:ext cx="3048887" cy="427744"/>
              </a:xfrm>
              <a:prstGeom prst="rect">
                <a:avLst/>
              </a:prstGeom>
            </p:spPr>
            <p:txBody>
              <a:bodyPr lIns="33867" tIns="33867" rIns="33867" bIns="33867" rtlCol="0" anchor="ctr"/>
              <a:lstStyle/>
              <a:p>
                <a:pPr algn="ctr" defTabSz="609630">
                  <a:lnSpc>
                    <a:spcPts val="1307"/>
                  </a:lnSpc>
                  <a:spcBef>
                    <a:spcPct val="0"/>
                  </a:spcBef>
                </a:pPr>
                <a:endParaRPr sz="1200">
                  <a:solidFill>
                    <a:prstClr val="black"/>
                  </a:solidFill>
                  <a:latin typeface="Calibri"/>
                </a:endParaRPr>
              </a:p>
            </p:txBody>
          </p:sp>
        </p:grpSp>
        <p:sp>
          <p:nvSpPr>
            <p:cNvPr id="11" name="TextBox 11"/>
            <p:cNvSpPr txBox="1"/>
            <p:nvPr/>
          </p:nvSpPr>
          <p:spPr>
            <a:xfrm>
              <a:off x="427922" y="43486"/>
              <a:ext cx="9976464" cy="1520546"/>
            </a:xfrm>
            <a:prstGeom prst="rect">
              <a:avLst/>
            </a:prstGeom>
          </p:spPr>
          <p:txBody>
            <a:bodyPr wrap="square" lIns="0" tIns="0" rIns="0" bIns="0" rtlCol="0" anchor="t">
              <a:spAutoFit/>
            </a:bodyPr>
            <a:lstStyle/>
            <a:p>
              <a:pPr algn="ctr" defTabSz="609630">
                <a:lnSpc>
                  <a:spcPts val="6476"/>
                </a:lnSpc>
                <a:spcBef>
                  <a:spcPct val="0"/>
                </a:spcBef>
              </a:pPr>
              <a:r>
                <a:rPr lang="en-US" sz="4626" b="1" dirty="0">
                  <a:solidFill>
                    <a:srgbClr val="000000"/>
                  </a:solidFill>
                  <a:latin typeface="Baloo"/>
                  <a:ea typeface="Baloo"/>
                  <a:cs typeface="Baloo"/>
                  <a:sym typeface="Baloo"/>
                </a:rPr>
                <a:t>MỒ CÔI XỬ KIỆN </a:t>
              </a:r>
            </a:p>
          </p:txBody>
        </p:sp>
      </p:grpSp>
      <p:sp>
        <p:nvSpPr>
          <p:cNvPr id="12" name="TextBox 12"/>
          <p:cNvSpPr txBox="1"/>
          <p:nvPr/>
        </p:nvSpPr>
        <p:spPr>
          <a:xfrm>
            <a:off x="933566" y="1483784"/>
            <a:ext cx="10636677" cy="4744889"/>
          </a:xfrm>
          <a:prstGeom prst="rect">
            <a:avLst/>
          </a:prstGeom>
        </p:spPr>
        <p:txBody>
          <a:bodyPr lIns="0" tIns="0" rIns="0" bIns="0" rtlCol="0" anchor="t">
            <a:spAutoFit/>
          </a:bodyPr>
          <a:lstStyle/>
          <a:p>
            <a:pPr algn="just" defTabSz="609630">
              <a:lnSpc>
                <a:spcPts val="3733"/>
              </a:lnSpc>
            </a:pPr>
            <a:r>
              <a:rPr lang="en-US" sz="2666">
                <a:solidFill>
                  <a:srgbClr val="000000"/>
                </a:solidFill>
                <a:latin typeface="Arimo"/>
                <a:ea typeface="Arimo"/>
                <a:cs typeface="Arimo"/>
                <a:sym typeface="Arimo"/>
              </a:rPr>
              <a:t>Mồ Côi bảo:</a:t>
            </a:r>
          </a:p>
          <a:p>
            <a:pPr algn="just" defTabSz="609630">
              <a:lnSpc>
                <a:spcPts val="3733"/>
              </a:lnSpc>
            </a:pPr>
            <a:r>
              <a:rPr lang="en-US" sz="2666">
                <a:solidFill>
                  <a:srgbClr val="000000"/>
                </a:solidFill>
                <a:latin typeface="Arimo"/>
                <a:ea typeface="Arimo"/>
                <a:cs typeface="Arimo"/>
                <a:sym typeface="Arimo"/>
              </a:rPr>
              <a:t>– Nhưng bác có hít hương thơm thức ăn trong quán không?</a:t>
            </a:r>
          </a:p>
          <a:p>
            <a:pPr algn="just" defTabSz="609630">
              <a:lnSpc>
                <a:spcPts val="3733"/>
              </a:lnSpc>
            </a:pPr>
            <a:r>
              <a:rPr lang="en-US" sz="2666">
                <a:solidFill>
                  <a:srgbClr val="000000"/>
                </a:solidFill>
                <a:latin typeface="Arimo"/>
                <a:ea typeface="Arimo"/>
                <a:cs typeface="Arimo"/>
                <a:sym typeface="Arimo"/>
              </a:rPr>
              <a:t>Bác nông dân đáp:</a:t>
            </a:r>
          </a:p>
          <a:p>
            <a:pPr algn="just" defTabSz="609630">
              <a:lnSpc>
                <a:spcPts val="3733"/>
              </a:lnSpc>
            </a:pPr>
            <a:r>
              <a:rPr lang="en-US" sz="2666">
                <a:solidFill>
                  <a:srgbClr val="000000"/>
                </a:solidFill>
                <a:latin typeface="Arimo"/>
                <a:ea typeface="Arimo"/>
                <a:cs typeface="Arimo"/>
                <a:sym typeface="Arimo"/>
              </a:rPr>
              <a:t>– Thưa có.</a:t>
            </a:r>
          </a:p>
          <a:p>
            <a:pPr algn="just" defTabSz="609630">
              <a:lnSpc>
                <a:spcPts val="3733"/>
              </a:lnSpc>
            </a:pPr>
            <a:r>
              <a:rPr lang="en-US" sz="2666">
                <a:solidFill>
                  <a:srgbClr val="000000"/>
                </a:solidFill>
                <a:latin typeface="Arimo"/>
                <a:ea typeface="Arimo"/>
                <a:cs typeface="Arimo"/>
                <a:sym typeface="Arimo"/>
              </a:rPr>
              <a:t>Mồ Côi nói.</a:t>
            </a:r>
          </a:p>
          <a:p>
            <a:pPr algn="just" defTabSz="609630">
              <a:lnSpc>
                <a:spcPts val="3733"/>
              </a:lnSpc>
            </a:pPr>
            <a:r>
              <a:rPr lang="en-US" sz="2666">
                <a:solidFill>
                  <a:srgbClr val="000000"/>
                </a:solidFill>
                <a:latin typeface="Arimo"/>
                <a:ea typeface="Arimo"/>
                <a:cs typeface="Arimo"/>
                <a:sym typeface="Arimo"/>
              </a:rPr>
              <a:t>– Nếu bác đã hít mùi thức ăn thì bác phải bồi thường. Chủ quán muốn bồi thường bao nhiêu?</a:t>
            </a:r>
          </a:p>
          <a:p>
            <a:pPr algn="just" defTabSz="609630">
              <a:lnSpc>
                <a:spcPts val="3733"/>
              </a:lnSpc>
            </a:pPr>
            <a:r>
              <a:rPr lang="en-US" sz="2666">
                <a:solidFill>
                  <a:srgbClr val="000000"/>
                </a:solidFill>
                <a:latin typeface="Arimo"/>
                <a:ea typeface="Arimo"/>
                <a:cs typeface="Arimo"/>
                <a:sym typeface="Arimo"/>
              </a:rPr>
              <a:t>– Hai mươi đồng.</a:t>
            </a:r>
          </a:p>
          <a:p>
            <a:pPr algn="just" defTabSz="609630">
              <a:lnSpc>
                <a:spcPts val="3733"/>
              </a:lnSpc>
            </a:pPr>
            <a:r>
              <a:rPr lang="en-US" sz="2666">
                <a:solidFill>
                  <a:srgbClr val="000000"/>
                </a:solidFill>
                <a:latin typeface="Arimo"/>
                <a:ea typeface="Arimo"/>
                <a:cs typeface="Arimo"/>
                <a:sym typeface="Arimo"/>
              </a:rPr>
              <a:t>– Bác đưa hai mươi đồng đây thì tôi phân xử cho! – Mồ Côi bảo.</a:t>
            </a:r>
          </a:p>
          <a:p>
            <a:pPr algn="just" defTabSz="609630">
              <a:lnSpc>
                <a:spcPts val="3733"/>
              </a:lnSpc>
              <a:spcBef>
                <a:spcPct val="0"/>
              </a:spcBef>
            </a:pPr>
            <a:endParaRPr lang="en-US" sz="2666">
              <a:solidFill>
                <a:srgbClr val="000000"/>
              </a:solidFill>
              <a:latin typeface="Arimo"/>
              <a:ea typeface="Arimo"/>
              <a:cs typeface="Arimo"/>
              <a:sym typeface="Arimo"/>
            </a:endParaRPr>
          </a:p>
        </p:txBody>
      </p:sp>
    </p:spTree>
    <p:extLst>
      <p:ext uri="{BB962C8B-B14F-4D97-AF65-F5344CB8AC3E}">
        <p14:creationId xmlns:p14="http://schemas.microsoft.com/office/powerpoint/2010/main" val="32124122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12111" y="6056476"/>
            <a:ext cx="14728032" cy="926639"/>
          </a:xfrm>
          <a:custGeom>
            <a:avLst/>
            <a:gdLst/>
            <a:ahLst/>
            <a:cxnLst/>
            <a:rect l="l" t="t" r="r" b="b"/>
            <a:pathLst>
              <a:path w="22092048" h="1389958">
                <a:moveTo>
                  <a:pt x="0" y="0"/>
                </a:moveTo>
                <a:lnTo>
                  <a:pt x="22092048" y="0"/>
                </a:lnTo>
                <a:lnTo>
                  <a:pt x="22092048" y="1389958"/>
                </a:lnTo>
                <a:lnTo>
                  <a:pt x="0" y="1389958"/>
                </a:lnTo>
                <a:lnTo>
                  <a:pt x="0" y="0"/>
                </a:lnTo>
                <a:close/>
              </a:path>
            </a:pathLst>
          </a:custGeom>
          <a:blipFill>
            <a:blip r:embed="rId2"/>
            <a:stretch>
              <a:fillRect/>
            </a:stretch>
          </a:blipFill>
        </p:spPr>
        <p:txBody>
          <a:bodyPr/>
          <a:lstStyle/>
          <a:p>
            <a:endParaRPr lang="vi-VN"/>
          </a:p>
        </p:txBody>
      </p:sp>
      <p:grpSp>
        <p:nvGrpSpPr>
          <p:cNvPr id="3" name="Group 3"/>
          <p:cNvGrpSpPr/>
          <p:nvPr/>
        </p:nvGrpSpPr>
        <p:grpSpPr>
          <a:xfrm>
            <a:off x="529936" y="1469978"/>
            <a:ext cx="11188443" cy="4360985"/>
            <a:chOff x="0" y="0"/>
            <a:chExt cx="4420126" cy="1722858"/>
          </a:xfrm>
        </p:grpSpPr>
        <p:sp>
          <p:nvSpPr>
            <p:cNvPr id="4" name="Freeform 4"/>
            <p:cNvSpPr/>
            <p:nvPr/>
          </p:nvSpPr>
          <p:spPr>
            <a:xfrm>
              <a:off x="0" y="0"/>
              <a:ext cx="4420126" cy="1722858"/>
            </a:xfrm>
            <a:custGeom>
              <a:avLst/>
              <a:gdLst/>
              <a:ahLst/>
              <a:cxnLst/>
              <a:rect l="l" t="t" r="r" b="b"/>
              <a:pathLst>
                <a:path w="4420126" h="1722858">
                  <a:moveTo>
                    <a:pt x="23527" y="0"/>
                  </a:moveTo>
                  <a:lnTo>
                    <a:pt x="4396599" y="0"/>
                  </a:lnTo>
                  <a:cubicBezTo>
                    <a:pt x="4409593" y="0"/>
                    <a:pt x="4420126" y="10533"/>
                    <a:pt x="4420126" y="23527"/>
                  </a:cubicBezTo>
                  <a:lnTo>
                    <a:pt x="4420126" y="1699332"/>
                  </a:lnTo>
                  <a:cubicBezTo>
                    <a:pt x="4420126" y="1705571"/>
                    <a:pt x="4417647" y="1711556"/>
                    <a:pt x="4413235" y="1715968"/>
                  </a:cubicBezTo>
                  <a:cubicBezTo>
                    <a:pt x="4408823" y="1720380"/>
                    <a:pt x="4402839" y="1722858"/>
                    <a:pt x="4396599" y="1722858"/>
                  </a:cubicBezTo>
                  <a:lnTo>
                    <a:pt x="23527" y="1722858"/>
                  </a:lnTo>
                  <a:cubicBezTo>
                    <a:pt x="17287" y="1722858"/>
                    <a:pt x="11303" y="1720380"/>
                    <a:pt x="6891" y="1715968"/>
                  </a:cubicBezTo>
                  <a:cubicBezTo>
                    <a:pt x="2479" y="1711556"/>
                    <a:pt x="0" y="1705571"/>
                    <a:pt x="0" y="1699332"/>
                  </a:cubicBezTo>
                  <a:lnTo>
                    <a:pt x="0" y="23527"/>
                  </a:lnTo>
                  <a:cubicBezTo>
                    <a:pt x="0" y="17287"/>
                    <a:pt x="2479" y="11303"/>
                    <a:pt x="6891" y="6891"/>
                  </a:cubicBezTo>
                  <a:cubicBezTo>
                    <a:pt x="11303" y="2479"/>
                    <a:pt x="17287" y="0"/>
                    <a:pt x="23527" y="0"/>
                  </a:cubicBezTo>
                  <a:close/>
                </a:path>
              </a:pathLst>
            </a:custGeom>
            <a:solidFill>
              <a:srgbClr val="FAD02C">
                <a:alpha val="19608"/>
              </a:srgbClr>
            </a:solidFill>
          </p:spPr>
          <p:txBody>
            <a:bodyPr/>
            <a:lstStyle/>
            <a:p>
              <a:endParaRPr lang="vi-VN"/>
            </a:p>
          </p:txBody>
        </p:sp>
        <p:sp>
          <p:nvSpPr>
            <p:cNvPr id="5" name="TextBox 5"/>
            <p:cNvSpPr txBox="1"/>
            <p:nvPr/>
          </p:nvSpPr>
          <p:spPr>
            <a:xfrm>
              <a:off x="0" y="-28575"/>
              <a:ext cx="4420126" cy="1751433"/>
            </a:xfrm>
            <a:prstGeom prst="rect">
              <a:avLst/>
            </a:prstGeom>
          </p:spPr>
          <p:txBody>
            <a:bodyPr lIns="33867" tIns="33867" rIns="33867" bIns="33867" rtlCol="0" anchor="ctr"/>
            <a:lstStyle/>
            <a:p>
              <a:pPr algn="ctr" defTabSz="609630">
                <a:lnSpc>
                  <a:spcPts val="1307"/>
                </a:lnSpc>
              </a:pPr>
              <a:endParaRPr sz="1200">
                <a:solidFill>
                  <a:prstClr val="black"/>
                </a:solidFill>
                <a:latin typeface="Calibri"/>
              </a:endParaRPr>
            </a:p>
          </p:txBody>
        </p:sp>
      </p:grpSp>
      <p:sp>
        <p:nvSpPr>
          <p:cNvPr id="6" name="Freeform 6"/>
          <p:cNvSpPr/>
          <p:nvPr/>
        </p:nvSpPr>
        <p:spPr>
          <a:xfrm>
            <a:off x="10617298" y="5257901"/>
            <a:ext cx="1654882" cy="1828599"/>
          </a:xfrm>
          <a:custGeom>
            <a:avLst/>
            <a:gdLst/>
            <a:ahLst/>
            <a:cxnLst/>
            <a:rect l="l" t="t" r="r" b="b"/>
            <a:pathLst>
              <a:path w="2482323" h="2742898">
                <a:moveTo>
                  <a:pt x="0" y="0"/>
                </a:moveTo>
                <a:lnTo>
                  <a:pt x="2482323" y="0"/>
                </a:lnTo>
                <a:lnTo>
                  <a:pt x="2482323" y="2742898"/>
                </a:lnTo>
                <a:lnTo>
                  <a:pt x="0" y="2742898"/>
                </a:lnTo>
                <a:lnTo>
                  <a:pt x="0" y="0"/>
                </a:lnTo>
                <a:close/>
              </a:path>
            </a:pathLst>
          </a:custGeom>
          <a:blipFill>
            <a:blip r:embed="rId3"/>
            <a:stretch>
              <a:fillRect/>
            </a:stretch>
          </a:blipFill>
        </p:spPr>
        <p:txBody>
          <a:bodyPr/>
          <a:lstStyle/>
          <a:p>
            <a:endParaRPr lang="vi-VN"/>
          </a:p>
        </p:txBody>
      </p:sp>
      <p:grpSp>
        <p:nvGrpSpPr>
          <p:cNvPr id="7" name="Group 7"/>
          <p:cNvGrpSpPr/>
          <p:nvPr/>
        </p:nvGrpSpPr>
        <p:grpSpPr>
          <a:xfrm>
            <a:off x="3416080" y="485400"/>
            <a:ext cx="5671650" cy="786945"/>
            <a:chOff x="0" y="0"/>
            <a:chExt cx="11343300" cy="1573890"/>
          </a:xfrm>
        </p:grpSpPr>
        <p:grpSp>
          <p:nvGrpSpPr>
            <p:cNvPr id="8" name="Group 8"/>
            <p:cNvGrpSpPr/>
            <p:nvPr/>
          </p:nvGrpSpPr>
          <p:grpSpPr>
            <a:xfrm>
              <a:off x="0" y="0"/>
              <a:ext cx="11343300" cy="1485096"/>
              <a:chOff x="0" y="0"/>
              <a:chExt cx="3048887" cy="399169"/>
            </a:xfrm>
          </p:grpSpPr>
          <p:sp>
            <p:nvSpPr>
              <p:cNvPr id="9" name="Freeform 9"/>
              <p:cNvSpPr/>
              <p:nvPr/>
            </p:nvSpPr>
            <p:spPr>
              <a:xfrm>
                <a:off x="0" y="0"/>
                <a:ext cx="3048887" cy="399169"/>
              </a:xfrm>
              <a:custGeom>
                <a:avLst/>
                <a:gdLst/>
                <a:ahLst/>
                <a:cxnLst/>
                <a:rect l="l" t="t" r="r" b="b"/>
                <a:pathLst>
                  <a:path w="3048887" h="399169">
                    <a:moveTo>
                      <a:pt x="33671" y="0"/>
                    </a:moveTo>
                    <a:lnTo>
                      <a:pt x="3015216" y="0"/>
                    </a:lnTo>
                    <a:cubicBezTo>
                      <a:pt x="3024146" y="0"/>
                      <a:pt x="3032710" y="3547"/>
                      <a:pt x="3039025" y="9862"/>
                    </a:cubicBezTo>
                    <a:cubicBezTo>
                      <a:pt x="3045339" y="16176"/>
                      <a:pt x="3048887" y="24741"/>
                      <a:pt x="3048887" y="33671"/>
                    </a:cubicBezTo>
                    <a:lnTo>
                      <a:pt x="3048887" y="365498"/>
                    </a:lnTo>
                    <a:cubicBezTo>
                      <a:pt x="3048887" y="374428"/>
                      <a:pt x="3045339" y="382992"/>
                      <a:pt x="3039025" y="389307"/>
                    </a:cubicBezTo>
                    <a:cubicBezTo>
                      <a:pt x="3032710" y="395621"/>
                      <a:pt x="3024146" y="399169"/>
                      <a:pt x="3015216" y="399169"/>
                    </a:cubicBezTo>
                    <a:lnTo>
                      <a:pt x="33671" y="399169"/>
                    </a:lnTo>
                    <a:cubicBezTo>
                      <a:pt x="24741" y="399169"/>
                      <a:pt x="16176" y="395621"/>
                      <a:pt x="9862" y="389307"/>
                    </a:cubicBezTo>
                    <a:cubicBezTo>
                      <a:pt x="3547" y="382992"/>
                      <a:pt x="0" y="374428"/>
                      <a:pt x="0" y="365498"/>
                    </a:cubicBezTo>
                    <a:lnTo>
                      <a:pt x="0" y="33671"/>
                    </a:lnTo>
                    <a:cubicBezTo>
                      <a:pt x="0" y="24741"/>
                      <a:pt x="3547" y="16176"/>
                      <a:pt x="9862" y="9862"/>
                    </a:cubicBezTo>
                    <a:cubicBezTo>
                      <a:pt x="16176" y="3547"/>
                      <a:pt x="24741" y="0"/>
                      <a:pt x="33671" y="0"/>
                    </a:cubicBezTo>
                    <a:close/>
                  </a:path>
                </a:pathLst>
              </a:custGeom>
              <a:solidFill>
                <a:srgbClr val="99DFEC"/>
              </a:solidFill>
            </p:spPr>
            <p:txBody>
              <a:bodyPr/>
              <a:lstStyle/>
              <a:p>
                <a:endParaRPr lang="vi-VN"/>
              </a:p>
            </p:txBody>
          </p:sp>
          <p:sp>
            <p:nvSpPr>
              <p:cNvPr id="10" name="TextBox 10"/>
              <p:cNvSpPr txBox="1"/>
              <p:nvPr/>
            </p:nvSpPr>
            <p:spPr>
              <a:xfrm>
                <a:off x="0" y="-28575"/>
                <a:ext cx="3048887" cy="427744"/>
              </a:xfrm>
              <a:prstGeom prst="rect">
                <a:avLst/>
              </a:prstGeom>
            </p:spPr>
            <p:txBody>
              <a:bodyPr lIns="33867" tIns="33867" rIns="33867" bIns="33867" rtlCol="0" anchor="ctr"/>
              <a:lstStyle/>
              <a:p>
                <a:pPr algn="ctr" defTabSz="609630">
                  <a:lnSpc>
                    <a:spcPts val="1307"/>
                  </a:lnSpc>
                  <a:spcBef>
                    <a:spcPct val="0"/>
                  </a:spcBef>
                </a:pPr>
                <a:endParaRPr sz="1200">
                  <a:solidFill>
                    <a:prstClr val="black"/>
                  </a:solidFill>
                  <a:latin typeface="Calibri"/>
                </a:endParaRPr>
              </a:p>
            </p:txBody>
          </p:sp>
        </p:grpSp>
        <p:sp>
          <p:nvSpPr>
            <p:cNvPr id="11" name="TextBox 11"/>
            <p:cNvSpPr txBox="1"/>
            <p:nvPr/>
          </p:nvSpPr>
          <p:spPr>
            <a:xfrm>
              <a:off x="403526" y="53344"/>
              <a:ext cx="9837318" cy="1520546"/>
            </a:xfrm>
            <a:prstGeom prst="rect">
              <a:avLst/>
            </a:prstGeom>
          </p:spPr>
          <p:txBody>
            <a:bodyPr wrap="square" lIns="0" tIns="0" rIns="0" bIns="0" rtlCol="0" anchor="t">
              <a:spAutoFit/>
            </a:bodyPr>
            <a:lstStyle/>
            <a:p>
              <a:pPr algn="ctr" defTabSz="609630">
                <a:lnSpc>
                  <a:spcPts val="6476"/>
                </a:lnSpc>
                <a:spcBef>
                  <a:spcPct val="0"/>
                </a:spcBef>
              </a:pPr>
              <a:r>
                <a:rPr lang="en-US" sz="4626" b="1" dirty="0">
                  <a:solidFill>
                    <a:srgbClr val="000000"/>
                  </a:solidFill>
                  <a:latin typeface="Baloo"/>
                  <a:ea typeface="Baloo"/>
                  <a:cs typeface="Baloo"/>
                  <a:sym typeface="Baloo"/>
                </a:rPr>
                <a:t>MỒ CÔI XỬ KIỆN </a:t>
              </a:r>
            </a:p>
          </p:txBody>
        </p:sp>
      </p:grpSp>
      <p:sp>
        <p:nvSpPr>
          <p:cNvPr id="12" name="TextBox 12"/>
          <p:cNvSpPr txBox="1"/>
          <p:nvPr/>
        </p:nvSpPr>
        <p:spPr>
          <a:xfrm>
            <a:off x="933566" y="2348821"/>
            <a:ext cx="10636677" cy="2846933"/>
          </a:xfrm>
          <a:prstGeom prst="rect">
            <a:avLst/>
          </a:prstGeom>
        </p:spPr>
        <p:txBody>
          <a:bodyPr lIns="0" tIns="0" rIns="0" bIns="0" rtlCol="0" anchor="t">
            <a:spAutoFit/>
          </a:bodyPr>
          <a:lstStyle/>
          <a:p>
            <a:pPr algn="just" defTabSz="609630">
              <a:lnSpc>
                <a:spcPts val="3733"/>
              </a:lnSpc>
            </a:pPr>
            <a:r>
              <a:rPr lang="en-US" sz="2666">
                <a:solidFill>
                  <a:srgbClr val="000000"/>
                </a:solidFill>
                <a:latin typeface="Arimo"/>
                <a:ea typeface="Arimo"/>
                <a:cs typeface="Arimo"/>
                <a:sym typeface="Arimo"/>
              </a:rPr>
              <a:t>Bác nông dân giãy nảy</a:t>
            </a:r>
          </a:p>
          <a:p>
            <a:pPr algn="just" defTabSz="609630">
              <a:lnSpc>
                <a:spcPts val="3733"/>
              </a:lnSpc>
            </a:pPr>
            <a:r>
              <a:rPr lang="en-US" sz="2666">
                <a:solidFill>
                  <a:srgbClr val="000000"/>
                </a:solidFill>
                <a:latin typeface="Arimo"/>
                <a:ea typeface="Arimo"/>
                <a:cs typeface="Arimo"/>
                <a:sym typeface="Arimo"/>
              </a:rPr>
              <a:t>– Tôi có đụng chạm gì đến thức ăn trong quán đầu mà phải trả tiền ?</a:t>
            </a:r>
          </a:p>
          <a:p>
            <a:pPr algn="just" defTabSz="609630">
              <a:lnSpc>
                <a:spcPts val="3733"/>
              </a:lnSpc>
            </a:pPr>
            <a:r>
              <a:rPr lang="en-US" sz="2666">
                <a:solidFill>
                  <a:srgbClr val="000000"/>
                </a:solidFill>
                <a:latin typeface="Arimo"/>
                <a:ea typeface="Arimo"/>
                <a:cs typeface="Arimo"/>
                <a:sym typeface="Arimo"/>
              </a:rPr>
              <a:t>– Bác cứ đưa tiền đây.</a:t>
            </a:r>
          </a:p>
          <a:p>
            <a:pPr algn="just" defTabSz="609630">
              <a:lnSpc>
                <a:spcPts val="3733"/>
              </a:lnSpc>
            </a:pPr>
            <a:r>
              <a:rPr lang="en-US" sz="2666">
                <a:solidFill>
                  <a:srgbClr val="000000"/>
                </a:solidFill>
                <a:latin typeface="Arimo"/>
                <a:ea typeface="Arimo"/>
                <a:cs typeface="Arimo"/>
                <a:sym typeface="Arimo"/>
              </a:rPr>
              <a:t>Bác nông dân ấm ức</a:t>
            </a:r>
          </a:p>
          <a:p>
            <a:pPr algn="just" defTabSz="609630">
              <a:lnSpc>
                <a:spcPts val="3733"/>
              </a:lnSpc>
            </a:pPr>
            <a:r>
              <a:rPr lang="en-US" sz="2666">
                <a:solidFill>
                  <a:srgbClr val="000000"/>
                </a:solidFill>
                <a:latin typeface="Arimo"/>
                <a:ea typeface="Arimo"/>
                <a:cs typeface="Arimo"/>
                <a:sym typeface="Arimo"/>
              </a:rPr>
              <a:t>– Nhưng tôi chỉ có hai đồng.</a:t>
            </a:r>
          </a:p>
          <a:p>
            <a:pPr algn="just" defTabSz="609630">
              <a:lnSpc>
                <a:spcPts val="3733"/>
              </a:lnSpc>
              <a:spcBef>
                <a:spcPct val="0"/>
              </a:spcBef>
            </a:pPr>
            <a:r>
              <a:rPr lang="en-US" sz="2666">
                <a:solidFill>
                  <a:srgbClr val="000000"/>
                </a:solidFill>
                <a:latin typeface="Arimo"/>
                <a:ea typeface="Arimo"/>
                <a:cs typeface="Arimo"/>
                <a:sym typeface="Arimo"/>
              </a:rPr>
              <a:t>– Cũng được.</a:t>
            </a:r>
          </a:p>
        </p:txBody>
      </p:sp>
    </p:spTree>
    <p:extLst>
      <p:ext uri="{BB962C8B-B14F-4D97-AF65-F5344CB8AC3E}">
        <p14:creationId xmlns:p14="http://schemas.microsoft.com/office/powerpoint/2010/main" val="33111885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273</TotalTime>
  <Words>1498</Words>
  <Application>Microsoft Office PowerPoint</Application>
  <PresentationFormat>Widescreen</PresentationFormat>
  <Paragraphs>109</Paragraphs>
  <Slides>38</Slides>
  <Notes>0</Notes>
  <HiddenSlides>0</HiddenSlides>
  <MMClips>0</MMClips>
  <ScaleCrop>false</ScaleCrop>
  <HeadingPairs>
    <vt:vector size="6" baseType="variant">
      <vt:variant>
        <vt:lpstr>Fonts Used</vt:lpstr>
      </vt:variant>
      <vt:variant>
        <vt:i4>6</vt:i4>
      </vt:variant>
      <vt:variant>
        <vt:lpstr>Theme</vt:lpstr>
      </vt:variant>
      <vt:variant>
        <vt:i4>17</vt:i4>
      </vt:variant>
      <vt:variant>
        <vt:lpstr>Slide Titles</vt:lpstr>
      </vt:variant>
      <vt:variant>
        <vt:i4>38</vt:i4>
      </vt:variant>
    </vt:vector>
  </HeadingPairs>
  <TitlesOfParts>
    <vt:vector size="61" baseType="lpstr">
      <vt:lpstr>Arial</vt:lpstr>
      <vt:lpstr>Arimo</vt:lpstr>
      <vt:lpstr>Arimo Bold</vt:lpstr>
      <vt:lpstr>Baloo</vt:lpstr>
      <vt:lpstr>Bobby Jones Soft</vt:lpstr>
      <vt:lpstr>Calibri</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ĐÔNG VŨ</cp:lastModifiedBy>
  <cp:revision>26</cp:revision>
  <dcterms:created xsi:type="dcterms:W3CDTF">2024-09-10T02:32:43Z</dcterms:created>
  <dcterms:modified xsi:type="dcterms:W3CDTF">2024-12-02T03:29:44Z</dcterms:modified>
</cp:coreProperties>
</file>