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15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12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7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50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7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93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06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48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69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22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757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3D6E-66D0-4854-8543-B9C70CA7CB80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513F-8F61-4446-8DB8-494C204B4D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53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5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17" Type="http://schemas.openxmlformats.org/officeDocument/2006/relationships/slide" Target="slide8.xml"/><Relationship Id="rId25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4.gif"/><Relationship Id="rId20" Type="http://schemas.openxmlformats.org/officeDocument/2006/relationships/slide" Target="slide2.xml"/><Relationship Id="rId29" Type="http://schemas.openxmlformats.org/officeDocument/2006/relationships/image" Target="../media/image21.png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32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slide" Target="slide3.xml"/><Relationship Id="rId27" Type="http://schemas.openxmlformats.org/officeDocument/2006/relationships/image" Target="../media/image20.png"/><Relationship Id="rId30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10"/>
            <a:ext cx="3006436" cy="26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2" y="4185610"/>
            <a:ext cx="2895598" cy="26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3006436" cy="26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296402" y="0"/>
            <a:ext cx="2895598" cy="26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54" y="813390"/>
            <a:ext cx="5062857" cy="52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364" y="332509"/>
            <a:ext cx="11540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 smtClean="0">
                <a:solidFill>
                  <a:srgbClr val="0070C0"/>
                </a:solidFill>
              </a:rPr>
              <a:t>Bài 2</a:t>
            </a:r>
            <a:r>
              <a:rPr lang="vi-VN" sz="3600" dirty="0" smtClean="0">
                <a:solidFill>
                  <a:srgbClr val="0070C0"/>
                </a:solidFill>
              </a:rPr>
              <a:t>. Mỗi đoạn trong bài văn sau đây tả phong cảnh ở thời điểm nào của buổi sáng mùa hè? Tìm những hình ảnh tiêu biểu cho phong cảnh ở từng thời điểm, thể hiện sự quan sát tinh tế của tác giả. 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2898131"/>
            <a:ext cx="11346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 văn bao gồm 3 </a:t>
            </a:r>
            <a:r>
              <a:rPr lang="vi-VN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đoạn: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</a:t>
            </a:r>
            <a:r>
              <a:rPr lang="vi-VN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oạn 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1: từ đầu đến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Bản làng đã thức giấc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endParaRPr lang="vi-VN" sz="36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</a:t>
            </a:r>
            <a:r>
              <a:rPr lang="vi-VN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oạn 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2: từ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Tảng sáng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... đến ...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rải vội lên đồng lúa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endParaRPr lang="vi-VN" sz="3600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</a:t>
            </a:r>
            <a:r>
              <a:rPr lang="vi-VN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oạn </a:t>
            </a:r>
            <a:r>
              <a:rPr lang="vi-VN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3: phần còn </a:t>
            </a:r>
            <a:r>
              <a:rPr lang="vi-VN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 .</a:t>
            </a:r>
            <a:endParaRPr lang="vi-VN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3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35" y="0"/>
            <a:ext cx="116932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Đoạn </a:t>
            </a: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1: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miêu tả thung lũng vào thời điểm trời chưa sáng, rừng núi còn chìm trong màn đêm. </a:t>
            </a:r>
            <a:endParaRPr lang="vi-VN" sz="3600" dirty="0" smtClean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Đoạn 2: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miêu tả thung lũng vào thời điểm tảng sáng, tức trời vừa bắt đầu sáng. </a:t>
            </a:r>
            <a:endParaRPr lang="vi-VN" sz="3600" dirty="0" smtClean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Đoạn 3: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miêu tả thung lũng ở thời điểm trời đã sáng hẳn: Mặt Trời đã nhô dần lên.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5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96982"/>
            <a:ext cx="11831782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 tiêu biểu cho phong cảnh ở từng thời điểm, thể hiện sự quan sát tinh tế của tác giả.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1748653"/>
            <a:ext cx="1158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điểm trời chưa sáng, tác giả tập trung miêu tả âm thanh và ánh lửa: rừng núi còn chìm trong màn đêm; mọi người đang ngon giấc; tiếng vỗ cánh phành phạch và tiếng gáy lanh lảnh rồi râm ran của những chú gà trống; tiếng ve kêu ra rả trên cành cao; ánh lửa hồng bập bùng trên các bếp.</a:t>
            </a:r>
            <a:endParaRPr lang="vi-VN" sz="3600" dirty="0">
              <a:solidFill>
                <a:srgbClr val="7030A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96982"/>
            <a:ext cx="11831782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 tiêu biểu cho phong cảnh ở từng thời điểm, thể hiện sự quan sát tinh tế của tác giả.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1748653"/>
            <a:ext cx="11582400" cy="497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7030A0"/>
                </a:solidFill>
              </a:rPr>
              <a:t>Thời điểm tảng sáng, tác giả miêu tả bầu trời, gió và tia nắng: vòm trời cao xanh mênh mông; gió mát rượi; khoảng trời sau dãy núi phía đông ửng đỏ; những tia nắng hắt chéo qua thung lũng, trải trên đỉnh núi phía tây những vệt sáng màu lá mạ; nắng vàng lan nhanh xuống chân núi rồi rải vội lên đồng lúa.</a:t>
            </a:r>
          </a:p>
        </p:txBody>
      </p:sp>
    </p:spTree>
    <p:extLst>
      <p:ext uri="{BB962C8B-B14F-4D97-AF65-F5344CB8AC3E}">
        <p14:creationId xmlns:p14="http://schemas.microsoft.com/office/powerpoint/2010/main" val="4649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96982"/>
            <a:ext cx="11831782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ảnh tiêu biểu cho phong cảnh ở từng thời điểm, thể hiện sự quan sát tinh tế của tác giả.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1748653"/>
            <a:ext cx="11582400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7030A0"/>
                </a:solidFill>
              </a:rPr>
              <a:t>Thời điểm Mặt Trời đã lên cao, tác giả chọn miêu tả ánh nắng, không khí lao động: Mặt Trời nhô cao dần, ánh nắng gay gắt; thanh niên thoăn thoắt gánh lúa về sân phơi; tiếng cười giòn tan vọng vào vách đá.</a:t>
            </a:r>
          </a:p>
        </p:txBody>
      </p:sp>
    </p:spTree>
    <p:extLst>
      <p:ext uri="{BB962C8B-B14F-4D97-AF65-F5344CB8AC3E}">
        <p14:creationId xmlns:p14="http://schemas.microsoft.com/office/powerpoint/2010/main" val="198587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45" y="251844"/>
            <a:ext cx="114300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Như vậy, trong bài văn này, cảnh buổi sáng mùa hè trong thung lũng được tả theo trình tự nào?</a:t>
            </a:r>
            <a:endParaRPr lang="vi-VN" sz="3600" dirty="0">
              <a:solidFill>
                <a:srgbClr val="7030A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4" y="2205403"/>
            <a:ext cx="11069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Tác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 tả cảnh buổi sáng mùa hè trong thung lũng theo trình tự thời gian, mỗi đoạn tả phong cảnh thung lũng ở một thời điểm cụ thể của buổi sáng.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45" y="251844"/>
            <a:ext cx="114300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dirty="0"/>
              <a:t>Qua bài tập 2, em học được gì về cách quan sát phong cảnh? </a:t>
            </a:r>
            <a:endParaRPr lang="vi-VN" sz="3600" dirty="0">
              <a:solidFill>
                <a:srgbClr val="7030A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5" y="2039148"/>
            <a:ext cx="110697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7030A0"/>
                </a:solidFill>
              </a:rPr>
              <a:t>Lựa chọn những chi tiết tiêu biểu, những đặc điểm nổi bật và riêng biệt của đối tượng để quan sát; quan sát sự vận động, biến chuyển dù là nhỏ nhất bằng cái nhìn tinh tế, ...</a:t>
            </a:r>
          </a:p>
        </p:txBody>
      </p:sp>
    </p:spTree>
    <p:extLst>
      <p:ext uri="{BB962C8B-B14F-4D97-AF65-F5344CB8AC3E}">
        <p14:creationId xmlns:p14="http://schemas.microsoft.com/office/powerpoint/2010/main" val="358967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7424" cy="6854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4429" y="1769807"/>
            <a:ext cx="8092023" cy="12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Dặn dò: Chuẩn </a:t>
            </a:r>
            <a:r>
              <a:rPr lang="vi-VN" sz="360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 cho tiết thực hành quan </a:t>
            </a:r>
            <a:r>
              <a:rPr lang="vi-VN" sz="3600" spc="-20" dirty="0">
                <a:solidFill>
                  <a:srgbClr val="7030A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sát.</a:t>
            </a:r>
            <a:endParaRPr lang="vi-VN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7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7" y="440860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Nhắc lại cấu tạo của bài văn tả phong cảnh.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bài, thân bài, kết bài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8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 smtClean="0"/>
              <a:t>Giới thiệu một cảnh </a:t>
            </a:r>
            <a:r>
              <a:rPr lang="vi-VN" sz="3600" dirty="0"/>
              <a:t>đẹp của quê hương em.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Biển 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(Hồ Tơ Nưng)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Calibri" panose="020F0502020204030204"/>
              </a:rPr>
              <a:t>Núi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Chư Đăng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Ya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10"/>
            <a:ext cx="3006436" cy="26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2" y="4185610"/>
            <a:ext cx="2895598" cy="267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3006436" cy="26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-qok8KMC8b5M/WsHN8o0cukI/AAAAAAAAB7U/7EjPU7sDZmIS6JFBbOLOnyvjWIezD0uMgCHMYCw/h136/5-mau_slide_powerpoint_dep_ctu.vn_(40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296402" y="0"/>
            <a:ext cx="2895598" cy="26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44057" y="386693"/>
            <a:ext cx="2761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viết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0625" y="1310023"/>
            <a:ext cx="7228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 tả phong cảnh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(Cách quan sát)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74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79" y="207818"/>
            <a:ext cx="118594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bài văn sau và trả lời câu hỏi</a:t>
            </a:r>
          </a:p>
          <a:p>
            <a:pPr algn="ctr"/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ngoại ô (SGK)</a:t>
            </a:r>
          </a:p>
          <a:p>
            <a:endParaRPr lang="en-US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Bài văn tả cảnh gì? 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trình tự nào?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Tác giả quan sát các sự vật bằng những giác quan nào?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Bằng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giác quan, tác giả cảm nhận được điều gì?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2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79" y="207818"/>
            <a:ext cx="1185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bài văn sau và trả lời câu hỏi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ngoại ô (SGK)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379" y="1408147"/>
            <a:ext cx="11651676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marR="182880" indent="179705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tabLst>
                <a:tab pos="537845" algn="l"/>
              </a:tabLs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a) </a:t>
            </a:r>
            <a:r>
              <a:rPr lang="vi-VN" sz="3600" i="1" spc="-35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văn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tả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cảnh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ngoại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ô.</a:t>
            </a:r>
            <a:r>
              <a:rPr lang="vi-VN" sz="3600" spc="-5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Tác</a:t>
            </a:r>
            <a:r>
              <a:rPr lang="vi-VN" sz="3600" spc="-35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 tả theo trình tự không gian (tả các phần của phong cảnh).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79" y="3336817"/>
            <a:ext cx="11651676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marR="182880" indent="179705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tabLst>
                <a:tab pos="543560" algn="l"/>
              </a:tabLst>
            </a:pPr>
            <a:r>
              <a:rPr lang="vi-VN" sz="36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Tác </a:t>
            </a:r>
            <a:r>
              <a:rPr lang="vi-VN" sz="36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giả đã quan sát bằng các giác quan: thị giác, thính giác, xúc giác và khứu giác.</a:t>
            </a:r>
            <a:endParaRPr lang="vi-VN" sz="36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79" y="207818"/>
            <a:ext cx="11859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bài văn sau và trả lời câu hỏi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ngoại ô (SGK)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379" y="1408147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C)</a:t>
            </a:r>
            <a:endParaRPr lang="vi-VN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09220"/>
              </p:ext>
            </p:extLst>
          </p:nvPr>
        </p:nvGraphicFramePr>
        <p:xfrm>
          <a:off x="900277" y="1393967"/>
          <a:ext cx="11048970" cy="490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862">
                  <a:extLst>
                    <a:ext uri="{9D8B030D-6E8A-4147-A177-3AD203B41FA5}">
                      <a16:colId xmlns:a16="http://schemas.microsoft.com/office/drawing/2014/main" val="456182947"/>
                    </a:ext>
                  </a:extLst>
                </a:gridCol>
                <a:gridCol w="8562108">
                  <a:extLst>
                    <a:ext uri="{9D8B030D-6E8A-4147-A177-3AD203B41FA5}">
                      <a16:colId xmlns:a16="http://schemas.microsoft.com/office/drawing/2014/main" val="2124359880"/>
                    </a:ext>
                  </a:extLst>
                </a:gridCol>
              </a:tblGrid>
              <a:tr h="620838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solidFill>
                            <a:srgbClr val="FF0000"/>
                          </a:solidFill>
                        </a:rPr>
                        <a:t>Giác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</a:rPr>
                        <a:t> quan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solidFill>
                            <a:srgbClr val="FF0000"/>
                          </a:solidFill>
                        </a:rPr>
                        <a:t>Kết quả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</a:rPr>
                        <a:t> quan sát</a:t>
                      </a:r>
                      <a:endParaRPr lang="vi-VN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40587"/>
                  </a:ext>
                </a:extLst>
              </a:tr>
              <a:tr h="167864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692477"/>
                  </a:ext>
                </a:extLst>
              </a:tr>
              <a:tr h="983672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338310"/>
                  </a:ext>
                </a:extLst>
              </a:tr>
              <a:tr h="983999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865678"/>
                  </a:ext>
                </a:extLst>
              </a:tr>
              <a:tr h="620838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4964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80428" y="2534585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thị giác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0893" y="3731198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thính giác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0893" y="4693766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xúc giác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0893" y="5608705"/>
            <a:ext cx="2212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khứu giác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0688" y="2126113"/>
            <a:ext cx="8163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2880" algn="just">
              <a:spcAft>
                <a:spcPts val="0"/>
              </a:spcAft>
            </a:pP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ngoại ô đã chìm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nắng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kênh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nước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vắt,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rau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muống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xanh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mơn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mởn,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 rau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muống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tím</a:t>
            </a:r>
            <a:r>
              <a:rPr lang="vi-VN" sz="2400" spc="-2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lấp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lánh,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đồng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lúa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mênh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mông,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khoảng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trời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bao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la,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đám mây trắng vui đùa nhau trên cao, ...</a:t>
            </a:r>
            <a:endParaRPr lang="vi-VN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25685" y="3783877"/>
            <a:ext cx="8163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3515" algn="just">
              <a:spcAft>
                <a:spcPts val="0"/>
              </a:spcAft>
            </a:pP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rặng</a:t>
            </a:r>
            <a:r>
              <a:rPr lang="vi-VN" sz="2400" spc="-6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</a:t>
            </a:r>
            <a:r>
              <a:rPr lang="vi-VN" sz="2400" spc="-6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xanh</a:t>
            </a:r>
            <a:r>
              <a:rPr lang="vi-VN" sz="2400" spc="-6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thầm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gió,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chim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sơn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cất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tiếng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hót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tự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do,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tiếng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sáo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diều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vu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trầm</a:t>
            </a:r>
            <a:r>
              <a:rPr lang="vi-VN" sz="2400" spc="-7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bổng.</a:t>
            </a:r>
            <a:endParaRPr lang="vi-VN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0618" y="4713908"/>
            <a:ext cx="8329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 hè ngoại ô thật mát mẻ, không khí dịu lại rất nhanh, dải cỏ xanh êm như tấm thảm trải ra đón bước chân người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3974" y="5801023"/>
            <a:ext cx="639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thoang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thoảng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hương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lúa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hương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sen</a:t>
            </a:r>
            <a:r>
              <a:rPr lang="vi-VN" sz="2400" spc="-15" dirty="0">
                <a:solidFill>
                  <a:srgbClr val="231F2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789" y="348734"/>
            <a:ext cx="11739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/>
              <a:t>Qua bài tập 1, em </a:t>
            </a:r>
            <a:r>
              <a:rPr lang="vi-VN" sz="3600" dirty="0"/>
              <a:t>học được gì về cách quan sát phong cảnh?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073" y="1775844"/>
            <a:ext cx="11596253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Cần</a:t>
            </a:r>
            <a:r>
              <a:rPr lang="vi-VN" sz="3600" spc="-7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phối</a:t>
            </a:r>
            <a:r>
              <a:rPr lang="vi-VN" sz="3600" spc="-7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hợp</a:t>
            </a:r>
            <a:r>
              <a:rPr lang="vi-VN" sz="3600" spc="-7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nhiều giác quan để quan sát, tìm ra những đặc điểm, hoạt động, trạng thái và chú ý đến những nét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riêng,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đặc trưng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đối tượng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miêu</a:t>
            </a:r>
            <a:r>
              <a:rPr lang="vi-VN" sz="3600" spc="-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tả.</a:t>
            </a:r>
            <a:r>
              <a:rPr lang="vi-VN" sz="3600" spc="-25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925</Words>
  <Application>Microsoft Office PowerPoint</Application>
  <PresentationFormat>Widescreen</PresentationFormat>
  <Paragraphs>53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21</cp:revision>
  <dcterms:created xsi:type="dcterms:W3CDTF">2024-08-12T15:29:34Z</dcterms:created>
  <dcterms:modified xsi:type="dcterms:W3CDTF">2024-08-14T13:42:32Z</dcterms:modified>
</cp:coreProperties>
</file>