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0" r:id="rId5"/>
    <p:sldId id="259" r:id="rId6"/>
    <p:sldId id="261" r:id="rId7"/>
    <p:sldId id="262" r:id="rId8"/>
    <p:sldId id="263" r:id="rId9"/>
    <p:sldId id="264" r:id="rId10"/>
    <p:sldId id="265"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80992-6376-4136-B3B1-DD14D8213097}" type="datetimeFigureOut">
              <a:rPr lang="en-US" smtClean="0"/>
              <a:t>21/01/2025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99ED1-FB47-4A69-8A09-0140764BAE2B}" type="slidenum">
              <a:rPr lang="en-US" smtClean="0"/>
              <a:t>‹#›</a:t>
            </a:fld>
            <a:endParaRPr lang="en-US"/>
          </a:p>
        </p:txBody>
      </p:sp>
    </p:spTree>
    <p:extLst>
      <p:ext uri="{BB962C8B-B14F-4D97-AF65-F5344CB8AC3E}">
        <p14:creationId xmlns:p14="http://schemas.microsoft.com/office/powerpoint/2010/main" val="283114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399ED1-FB47-4A69-8A09-0140764BAE2B}" type="slidenum">
              <a:rPr lang="en-US" smtClean="0"/>
              <a:t>5</a:t>
            </a:fld>
            <a:endParaRPr lang="en-US"/>
          </a:p>
        </p:txBody>
      </p:sp>
    </p:spTree>
    <p:extLst>
      <p:ext uri="{BB962C8B-B14F-4D97-AF65-F5344CB8AC3E}">
        <p14:creationId xmlns:p14="http://schemas.microsoft.com/office/powerpoint/2010/main" val="1979636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2A5783D1-455F-417B-BD5D-062491349859}" type="datetimeFigureOut">
              <a:rPr lang="vi-VN" smtClean="0"/>
              <a:t>21/01/2025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373423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A5783D1-455F-417B-BD5D-062491349859}" type="datetimeFigureOut">
              <a:rPr lang="vi-VN" smtClean="0"/>
              <a:t>21/01/2025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378588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A5783D1-455F-417B-BD5D-062491349859}" type="datetimeFigureOut">
              <a:rPr lang="vi-VN" smtClean="0"/>
              <a:t>21/01/2025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3660072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A5783D1-455F-417B-BD5D-062491349859}" type="datetimeFigureOut">
              <a:rPr lang="vi-VN" smtClean="0"/>
              <a:t>21/01/2025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53410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5783D1-455F-417B-BD5D-062491349859}" type="datetimeFigureOut">
              <a:rPr lang="vi-VN" smtClean="0"/>
              <a:t>21/01/2025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235168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2A5783D1-455F-417B-BD5D-062491349859}" type="datetimeFigureOut">
              <a:rPr lang="vi-VN" smtClean="0"/>
              <a:t>21/01/2025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179662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2A5783D1-455F-417B-BD5D-062491349859}" type="datetimeFigureOut">
              <a:rPr lang="vi-VN" smtClean="0"/>
              <a:t>21/01/2025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91442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2A5783D1-455F-417B-BD5D-062491349859}" type="datetimeFigureOut">
              <a:rPr lang="vi-VN" smtClean="0"/>
              <a:t>21/01/2025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13510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783D1-455F-417B-BD5D-062491349859}" type="datetimeFigureOut">
              <a:rPr lang="vi-VN" smtClean="0"/>
              <a:t>21/01/2025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69831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5783D1-455F-417B-BD5D-062491349859}" type="datetimeFigureOut">
              <a:rPr lang="vi-VN" smtClean="0"/>
              <a:t>21/01/2025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2957736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5783D1-455F-417B-BD5D-062491349859}" type="datetimeFigureOut">
              <a:rPr lang="vi-VN" smtClean="0"/>
              <a:t>21/01/2025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148338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783D1-455F-417B-BD5D-062491349859}" type="datetimeFigureOut">
              <a:rPr lang="vi-VN" smtClean="0"/>
              <a:t>21/01/2025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9C0CC-C7A1-45DD-B6A1-0A8DE628A2DD}" type="slidenum">
              <a:rPr lang="vi-VN" smtClean="0"/>
              <a:t>‹#›</a:t>
            </a:fld>
            <a:endParaRPr lang="vi-VN"/>
          </a:p>
        </p:txBody>
      </p:sp>
    </p:spTree>
    <p:extLst>
      <p:ext uri="{BB962C8B-B14F-4D97-AF65-F5344CB8AC3E}">
        <p14:creationId xmlns:p14="http://schemas.microsoft.com/office/powerpoint/2010/main" val="3885530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Ảnh động Powerpoint CTU"/>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32084" y="4212792"/>
            <a:ext cx="2365952" cy="23659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37" y="4052744"/>
            <a:ext cx="2676525" cy="2686050"/>
          </a:xfrm>
          <a:prstGeom prst="rect">
            <a:avLst/>
          </a:prstGeom>
        </p:spPr>
      </p:pic>
      <p:pic>
        <p:nvPicPr>
          <p:cNvPr id="1028" name="Picture 4" descr="Ảnh động Powerpoint CTU"/>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671744"/>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Ảnh động Powerpoint CTU"/>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66811" y="3879416"/>
            <a:ext cx="714375" cy="6667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62262" y="1471044"/>
            <a:ext cx="567879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TIẾNG VIỆT – LỚP 5</a:t>
            </a:r>
          </a:p>
        </p:txBody>
      </p:sp>
      <p:pic>
        <p:nvPicPr>
          <p:cNvPr id="1032" name="Picture 8" descr="https://lh3.googleusercontent.com/-GKFfGtwZCb0/WsHMb5IwooI/AAAAAAAABz0/ChIeV0sX1pM3Ho62hkA-wrl44_b1VaiTACHMYCw/h136/4-mau_slide_powerpoint_dep_ctu.vn_(6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606478" y="30171"/>
            <a:ext cx="2391558" cy="251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949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ectangle 4"/>
          <p:cNvSpPr/>
          <p:nvPr/>
        </p:nvSpPr>
        <p:spPr>
          <a:xfrm>
            <a:off x="1596571" y="1124020"/>
            <a:ext cx="8998857" cy="2585323"/>
          </a:xfrm>
          <a:prstGeom prst="rect">
            <a:avLst/>
          </a:prstGeom>
          <a:solidFill>
            <a:schemeClr val="accent6">
              <a:lumMod val="40000"/>
              <a:lumOff val="60000"/>
            </a:schemeClr>
          </a:solidFill>
        </p:spPr>
        <p:txBody>
          <a:bodyPr wrap="square">
            <a:spAutoFit/>
          </a:bodyPr>
          <a:lstStyle/>
          <a:p>
            <a:pPr>
              <a:lnSpc>
                <a:spcPct val="150000"/>
              </a:lnSpc>
              <a:spcAft>
                <a:spcPts val="0"/>
              </a:spcAft>
            </a:pPr>
            <a:r>
              <a:rPr lang="vi-VN" sz="3600" dirty="0">
                <a:latin typeface="Arial" panose="020B0604020202020204" pitchFamily="34" charset="0"/>
                <a:ea typeface="SimSun" panose="02010600030101010101" pitchFamily="2" charset="-122"/>
                <a:cs typeface="Arial" panose="020B0604020202020204" pitchFamily="34" charset="0"/>
              </a:rPr>
              <a:t>- Bài học hôm nay giúp các em biết được điều gì?</a:t>
            </a:r>
            <a:endParaRPr lang="vi-VN" sz="3600" dirty="0">
              <a:effectLst/>
              <a:latin typeface="Arial" panose="020B0604020202020204" pitchFamily="34" charset="0"/>
              <a:ea typeface="SimSun" panose="02010600030101010101" pitchFamily="2" charset="-122"/>
              <a:cs typeface="Arial" panose="020B0604020202020204" pitchFamily="34" charset="0"/>
            </a:endParaRPr>
          </a:p>
          <a:p>
            <a:pPr>
              <a:lnSpc>
                <a:spcPct val="150000"/>
              </a:lnSpc>
              <a:spcAft>
                <a:spcPts val="0"/>
              </a:spcAft>
            </a:pPr>
            <a:r>
              <a:rPr lang="vi-VN" sz="3600" dirty="0">
                <a:latin typeface="Arial" panose="020B0604020202020204" pitchFamily="34" charset="0"/>
                <a:ea typeface="SimSun" panose="02010600030101010101" pitchFamily="2" charset="-122"/>
                <a:cs typeface="Arial" panose="020B0604020202020204" pitchFamily="34" charset="0"/>
              </a:rPr>
              <a:t>- Điều đó giúp em việc gì?</a:t>
            </a:r>
            <a:endParaRPr lang="vi-VN" sz="3600" dirty="0">
              <a:effectLst/>
              <a:latin typeface="Arial" panose="020B0604020202020204" pitchFamily="34" charset="0"/>
              <a:ea typeface="SimSun" panose="02010600030101010101" pitchFamily="2" charset="-122"/>
              <a:cs typeface="Arial" panose="020B0604020202020204" pitchFamily="34" charset="0"/>
            </a:endParaRPr>
          </a:p>
        </p:txBody>
      </p:sp>
      <p:sp>
        <p:nvSpPr>
          <p:cNvPr id="6" name="Rectangle 5"/>
          <p:cNvSpPr/>
          <p:nvPr/>
        </p:nvSpPr>
        <p:spPr>
          <a:xfrm>
            <a:off x="1596572" y="1124020"/>
            <a:ext cx="8998856" cy="2482667"/>
          </a:xfrm>
          <a:prstGeom prst="rect">
            <a:avLst/>
          </a:prstGeom>
          <a:solidFill>
            <a:schemeClr val="accent4">
              <a:lumMod val="40000"/>
              <a:lumOff val="60000"/>
            </a:schemeClr>
          </a:solidFill>
        </p:spPr>
        <p:txBody>
          <a:bodyPr wrap="square">
            <a:spAutoFit/>
          </a:bodyPr>
          <a:lstStyle/>
          <a:p>
            <a:pPr marL="571500" indent="-571500">
              <a:lnSpc>
                <a:spcPct val="150000"/>
              </a:lnSpc>
              <a:spcAft>
                <a:spcPts val="0"/>
              </a:spcAft>
              <a:buFontTx/>
              <a:buChar char="-"/>
            </a:pPr>
            <a:r>
              <a:rPr lang="vi-VN" sz="3600" dirty="0">
                <a:latin typeface="Arial" panose="020B0604020202020204" pitchFamily="34" charset="0"/>
                <a:ea typeface="SimSun" panose="02010600030101010101" pitchFamily="2" charset="-122"/>
                <a:cs typeface="Arial" panose="020B0604020202020204" pitchFamily="34" charset="0"/>
              </a:rPr>
              <a:t>Về nhà tìm thêm những câu ghép để chia sẻ trước lớp vào tiết sau.</a:t>
            </a:r>
          </a:p>
          <a:p>
            <a:pPr>
              <a:lnSpc>
                <a:spcPct val="150000"/>
              </a:lnSpc>
              <a:spcAft>
                <a:spcPts val="0"/>
              </a:spcAft>
            </a:pPr>
            <a:endParaRPr lang="vi-VN" sz="36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366415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8076" y="321116"/>
            <a:ext cx="363272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KHỞI ĐỘNG</a:t>
            </a:r>
          </a:p>
        </p:txBody>
      </p:sp>
      <p:pic>
        <p:nvPicPr>
          <p:cNvPr id="2050" name="Picture 2" descr="https://lh3.googleusercontent.com/-pNdIaCXI5io/WsHPuzMGpNI/AAAAAAAACFw/vPG5u2CY6y4tl8cjjchH9e6fQcQBxa6SwCHMYCw/h136/6-mau_slide_powerpoint_dep_ctu.vn_(2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48154" y="2322731"/>
            <a:ext cx="7547552" cy="36659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0327" y="1676400"/>
            <a:ext cx="4083169" cy="646331"/>
          </a:xfrm>
          <a:prstGeom prst="rect">
            <a:avLst/>
          </a:prstGeom>
          <a:noFill/>
        </p:spPr>
        <p:txBody>
          <a:bodyPr wrap="none" rtlCol="0">
            <a:spAutoFit/>
          </a:bodyPr>
          <a:lstStyle/>
          <a:p>
            <a:r>
              <a:rPr lang="en-US" sz="3600" dirty="0">
                <a:solidFill>
                  <a:srgbClr val="FF0000"/>
                </a:solidFill>
                <a:latin typeface="Arial" panose="020B0604020202020204" pitchFamily="34" charset="0"/>
                <a:cs typeface="Arial" panose="020B0604020202020204" pitchFamily="34" charset="0"/>
              </a:rPr>
              <a:t>Nào mình cùng hát</a:t>
            </a:r>
            <a:endParaRPr lang="vi-VN"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936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Tk55LJDFflU/WsHNwwaiKSI/AAAAAAAAB6g/jFfcR8uLDVMfXANO8wdQVpwHcT3NMu_AQCHMYCw/h136/5-mau_slide_powerpoint_dep_ctu.vn_(2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2510" y="4463640"/>
            <a:ext cx="4059382" cy="25143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3.googleusercontent.com/-Tk55LJDFflU/WsHNwwaiKSI/AAAAAAAAB6g/jFfcR8uLDVMfXANO8wdQVpwHcT3NMu_AQCHMYCw/h136/5-mau_slide_powerpoint_dep_ctu.vn_(2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88875" y="4510838"/>
            <a:ext cx="3906982" cy="24199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3.googleusercontent.com/-Tk55LJDFflU/WsHNwwaiKSI/AAAAAAAAB6g/jFfcR8uLDVMfXANO8wdQVpwHcT3NMu_AQCHMYCw/h136/5-mau_slide_powerpoint_dep_ctu.vn_(2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85018" y="4558037"/>
            <a:ext cx="3906982" cy="2419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69328" y="844325"/>
            <a:ext cx="3494867" cy="646331"/>
          </a:xfrm>
          <a:prstGeom prst="rect">
            <a:avLst/>
          </a:prstGeom>
          <a:noFill/>
        </p:spPr>
        <p:txBody>
          <a:bodyPr wrap="none" rtlCol="0">
            <a:spAutoFit/>
          </a:bodyPr>
          <a:lstStyle/>
          <a:p>
            <a:r>
              <a:rPr lang="en-US" sz="3600" u="sng" dirty="0">
                <a:solidFill>
                  <a:srgbClr val="7030A0"/>
                </a:solidFill>
                <a:latin typeface="Arial" panose="020B0604020202020204" pitchFamily="34" charset="0"/>
                <a:cs typeface="Arial" panose="020B0604020202020204" pitchFamily="34" charset="0"/>
              </a:rPr>
              <a:t>Luyện từ và câu</a:t>
            </a:r>
            <a:endParaRPr lang="vi-VN" sz="3600" u="sng" dirty="0">
              <a:solidFill>
                <a:srgbClr val="7030A0"/>
              </a:solidFill>
              <a:latin typeface="Arial" panose="020B0604020202020204" pitchFamily="34" charset="0"/>
              <a:cs typeface="Arial" panose="020B0604020202020204" pitchFamily="34" charset="0"/>
            </a:endParaRPr>
          </a:p>
        </p:txBody>
      </p:sp>
      <p:sp>
        <p:nvSpPr>
          <p:cNvPr id="8" name="TextBox 7"/>
          <p:cNvSpPr txBox="1"/>
          <p:nvPr/>
        </p:nvSpPr>
        <p:spPr>
          <a:xfrm>
            <a:off x="3512244" y="1537855"/>
            <a:ext cx="4616970" cy="646331"/>
          </a:xfrm>
          <a:prstGeom prst="rect">
            <a:avLst/>
          </a:prstGeom>
          <a:noFill/>
        </p:spPr>
        <p:txBody>
          <a:bodyPr wrap="none" rtlCol="0">
            <a:spAutoFit/>
          </a:bodyPr>
          <a:lstStyle/>
          <a:p>
            <a:r>
              <a:rPr lang="en-US" sz="3600" dirty="0">
                <a:solidFill>
                  <a:srgbClr val="FF0000"/>
                </a:solidFill>
                <a:latin typeface="Arial" panose="020B0604020202020204" pitchFamily="34" charset="0"/>
                <a:cs typeface="Arial" panose="020B0604020202020204" pitchFamily="34" charset="0"/>
              </a:rPr>
              <a:t>Câu đơn và câu ghép</a:t>
            </a:r>
            <a:endParaRPr lang="vi-VN"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696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655" y="0"/>
            <a:ext cx="2416046" cy="646331"/>
          </a:xfrm>
          <a:prstGeom prst="rect">
            <a:avLst/>
          </a:prstGeom>
          <a:noFill/>
        </p:spPr>
        <p:txBody>
          <a:bodyPr wrap="none" rtlCol="0">
            <a:spAutoFit/>
          </a:bodyPr>
          <a:lstStyle/>
          <a:p>
            <a:r>
              <a:rPr lang="en-US" sz="3600" dirty="0">
                <a:solidFill>
                  <a:srgbClr val="FF0000"/>
                </a:solidFill>
                <a:latin typeface="Arial" panose="020B0604020202020204" pitchFamily="34" charset="0"/>
                <a:cs typeface="Arial" panose="020B0604020202020204" pitchFamily="34" charset="0"/>
              </a:rPr>
              <a:t>I. Nhận xét</a:t>
            </a:r>
            <a:endParaRPr lang="vi-VN" sz="36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159659" y="646331"/>
            <a:ext cx="11843657" cy="6124754"/>
          </a:xfrm>
          <a:prstGeom prst="rect">
            <a:avLst/>
          </a:prstGeom>
        </p:spPr>
        <p:txBody>
          <a:bodyPr wrap="square">
            <a:spAutoFit/>
          </a:bodyPr>
          <a:lstStyle/>
          <a:p>
            <a:pPr algn="just"/>
            <a:r>
              <a:rPr lang="vi-VN" sz="2800" b="0" i="1" dirty="0">
                <a:solidFill>
                  <a:srgbClr val="002060"/>
                </a:solidFill>
                <a:effectLst/>
                <a:latin typeface="Arial" panose="020B0604020202020204" pitchFamily="34" charset="0"/>
                <a:cs typeface="Arial" panose="020B0604020202020204" pitchFamily="34" charset="0"/>
              </a:rPr>
              <a:t>Đọc đoạn văn sau và trả lời câu hỏi:</a:t>
            </a:r>
          </a:p>
          <a:p>
            <a:pPr algn="just"/>
            <a:r>
              <a:rPr lang="vi-VN" sz="2800" b="0" i="0" dirty="0">
                <a:solidFill>
                  <a:srgbClr val="002060"/>
                </a:solidFill>
                <a:effectLst/>
                <a:latin typeface="Arial" panose="020B0604020202020204" pitchFamily="34" charset="0"/>
                <a:cs typeface="Arial" panose="020B0604020202020204" pitchFamily="34" charset="0"/>
              </a:rPr>
              <a:t>             Biển luôn thay đổi màu tuỳ theo sác mây trời. Trời xanh thẳm, biển cũng xanh thẳm như dâng cao lên, chắc nịch. Trời rải mây trắng nhạt, biển mơ màng dịu hơi sương. Trời âm u mây mưa, biển xám xịt, nặng nề.  Trời ầm ầm dông gió, biển đục ngầu, giận dữ. </a:t>
            </a:r>
          </a:p>
          <a:p>
            <a:pPr algn="just"/>
            <a:r>
              <a:rPr lang="vi-VN" sz="2800" b="0" i="0" dirty="0">
                <a:solidFill>
                  <a:srgbClr val="002060"/>
                </a:solidFill>
                <a:effectLst/>
                <a:latin typeface="Arial" panose="020B0604020202020204" pitchFamily="34" charset="0"/>
                <a:cs typeface="Arial" panose="020B0604020202020204" pitchFamily="34" charset="0"/>
              </a:rPr>
              <a:t>                                                                                 </a:t>
            </a:r>
            <a:r>
              <a:rPr lang="vi-VN" sz="2800" b="0" i="1" dirty="0">
                <a:solidFill>
                  <a:srgbClr val="002060"/>
                </a:solidFill>
                <a:effectLst/>
                <a:latin typeface="Arial" panose="020B0604020202020204" pitchFamily="34" charset="0"/>
                <a:cs typeface="Arial" panose="020B0604020202020204" pitchFamily="34" charset="0"/>
              </a:rPr>
              <a:t>Vũ Tú Nam </a:t>
            </a:r>
          </a:p>
          <a:p>
            <a:pPr algn="just"/>
            <a:r>
              <a:rPr lang="vi-VN" sz="2800" b="0" i="0" dirty="0">
                <a:solidFill>
                  <a:srgbClr val="002060"/>
                </a:solidFill>
                <a:effectLst/>
                <a:latin typeface="Arial" panose="020B0604020202020204" pitchFamily="34" charset="0"/>
                <a:cs typeface="Arial" panose="020B0604020202020204" pitchFamily="34" charset="0"/>
              </a:rPr>
              <a:t>1. Đánh số thứ tự các câu trong đoạn văn trên; xác định chủ ngữ, vị ngữ trong từng câu. </a:t>
            </a:r>
          </a:p>
          <a:p>
            <a:pPr algn="just"/>
            <a:r>
              <a:rPr lang="vi-VN" sz="2800" b="0" i="0" dirty="0">
                <a:solidFill>
                  <a:srgbClr val="002060"/>
                </a:solidFill>
                <a:effectLst/>
                <a:latin typeface="Arial" panose="020B0604020202020204" pitchFamily="34" charset="0"/>
                <a:cs typeface="Arial" panose="020B0604020202020204" pitchFamily="34" charset="0"/>
              </a:rPr>
              <a:t>2. Xếp các câu trên vào nhóm thích hợp: </a:t>
            </a:r>
          </a:p>
          <a:p>
            <a:pPr algn="just"/>
            <a:r>
              <a:rPr lang="vi-VN" sz="2800" b="0" i="0" dirty="0">
                <a:solidFill>
                  <a:srgbClr val="002060"/>
                </a:solidFill>
                <a:effectLst/>
                <a:latin typeface="Arial" panose="020B0604020202020204" pitchFamily="34" charset="0"/>
                <a:cs typeface="Arial" panose="020B0604020202020204" pitchFamily="34" charset="0"/>
              </a:rPr>
              <a:t>a) Câu đơn (câu do một cụm chủ ngữ – vị ngữ tạo thành). </a:t>
            </a:r>
          </a:p>
          <a:p>
            <a:pPr algn="just"/>
            <a:r>
              <a:rPr lang="vi-VN" sz="2800" b="0" i="0" dirty="0">
                <a:solidFill>
                  <a:srgbClr val="002060"/>
                </a:solidFill>
                <a:effectLst/>
                <a:latin typeface="Arial" panose="020B0604020202020204" pitchFamily="34" charset="0"/>
                <a:cs typeface="Arial" panose="020B0604020202020204" pitchFamily="34" charset="0"/>
              </a:rPr>
              <a:t>b) Câu ghép (câu do hai hoặc nhiều cụm chủ ngữ - vị ngữ ghép lại với nhau tạo thành). </a:t>
            </a:r>
          </a:p>
          <a:p>
            <a:pPr algn="just"/>
            <a:r>
              <a:rPr lang="vi-VN" sz="2800" b="0" i="0" dirty="0">
                <a:solidFill>
                  <a:srgbClr val="002060"/>
                </a:solidFill>
                <a:effectLst/>
                <a:latin typeface="Arial" panose="020B0604020202020204" pitchFamily="34" charset="0"/>
                <a:cs typeface="Arial" panose="020B0604020202020204" pitchFamily="34" charset="0"/>
              </a:rPr>
              <a:t>3. Có thể tách mỗi cụm chủ ngữ – vị ngữ trong các câu ghép ở đoạn văn trên thành một câu đơn được không? Vì sao?</a:t>
            </a:r>
            <a:endParaRPr lang="vi-VN" sz="2800" dirty="0">
              <a:solidFill>
                <a:srgbClr val="002060"/>
              </a:solidFill>
              <a:latin typeface="Arial" panose="020B0604020202020204" pitchFamily="34" charset="0"/>
              <a:cs typeface="Arial" panose="020B0604020202020204" pitchFamily="34" charset="0"/>
            </a:endParaRPr>
          </a:p>
        </p:txBody>
      </p:sp>
      <p:sp>
        <p:nvSpPr>
          <p:cNvPr id="3" name="Oval 2"/>
          <p:cNvSpPr/>
          <p:nvPr/>
        </p:nvSpPr>
        <p:spPr>
          <a:xfrm>
            <a:off x="1221880" y="1016889"/>
            <a:ext cx="406400" cy="34834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1</a:t>
            </a:r>
          </a:p>
        </p:txBody>
      </p:sp>
      <p:sp>
        <p:nvSpPr>
          <p:cNvPr id="7" name="Oval 6"/>
          <p:cNvSpPr/>
          <p:nvPr/>
        </p:nvSpPr>
        <p:spPr>
          <a:xfrm>
            <a:off x="9030569" y="1015999"/>
            <a:ext cx="345663" cy="3210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2</a:t>
            </a:r>
          </a:p>
        </p:txBody>
      </p:sp>
      <p:sp>
        <p:nvSpPr>
          <p:cNvPr id="8" name="Oval 7"/>
          <p:cNvSpPr/>
          <p:nvPr/>
        </p:nvSpPr>
        <p:spPr>
          <a:xfrm>
            <a:off x="8631427" y="1487709"/>
            <a:ext cx="345663" cy="3210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3</a:t>
            </a:r>
          </a:p>
        </p:txBody>
      </p:sp>
      <p:sp>
        <p:nvSpPr>
          <p:cNvPr id="9" name="Oval 8"/>
          <p:cNvSpPr/>
          <p:nvPr/>
        </p:nvSpPr>
        <p:spPr>
          <a:xfrm>
            <a:off x="5981225" y="1861827"/>
            <a:ext cx="345663" cy="3210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4</a:t>
            </a:r>
          </a:p>
        </p:txBody>
      </p:sp>
      <p:sp>
        <p:nvSpPr>
          <p:cNvPr id="10" name="Oval 9"/>
          <p:cNvSpPr/>
          <p:nvPr/>
        </p:nvSpPr>
        <p:spPr>
          <a:xfrm>
            <a:off x="1526678" y="2311769"/>
            <a:ext cx="345663" cy="3210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5</a:t>
            </a:r>
          </a:p>
        </p:txBody>
      </p:sp>
    </p:spTree>
    <p:extLst>
      <p:ext uri="{BB962C8B-B14F-4D97-AF65-F5344CB8AC3E}">
        <p14:creationId xmlns:p14="http://schemas.microsoft.com/office/powerpoint/2010/main" val="3960156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597" y="0"/>
            <a:ext cx="9684061" cy="615553"/>
          </a:xfrm>
          <a:prstGeom prst="rect">
            <a:avLst/>
          </a:prstGeom>
          <a:noFill/>
        </p:spPr>
        <p:txBody>
          <a:bodyPr wrap="none" rtlCol="0">
            <a:spAutoFit/>
          </a:bodyPr>
          <a:lstStyle/>
          <a:p>
            <a:r>
              <a:rPr lang="en-US" sz="3400" dirty="0">
                <a:solidFill>
                  <a:srgbClr val="FF0000"/>
                </a:solidFill>
                <a:latin typeface="Arial" panose="020B0604020202020204" pitchFamily="34" charset="0"/>
                <a:cs typeface="Arial" panose="020B0604020202020204" pitchFamily="34" charset="0"/>
              </a:rPr>
              <a:t>Câu đơn (do một cụm chủ ngữ - vị ngữ tạo thành</a:t>
            </a:r>
            <a:endParaRPr lang="vi-VN" sz="34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203201" y="615553"/>
            <a:ext cx="10030951" cy="877163"/>
          </a:xfrm>
          <a:prstGeom prst="rect">
            <a:avLst/>
          </a:prstGeom>
        </p:spPr>
        <p:txBody>
          <a:bodyPr wrap="none">
            <a:spAutoFit/>
          </a:bodyPr>
          <a:lstStyle/>
          <a:p>
            <a:pPr marL="196850" indent="179705">
              <a:lnSpc>
                <a:spcPct val="150000"/>
              </a:lnSpc>
              <a:spcBef>
                <a:spcPts val="305"/>
              </a:spcBef>
              <a:tabLst>
                <a:tab pos="490855" algn="l"/>
              </a:tabLst>
            </a:pP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(1) </a:t>
            </a:r>
            <a:r>
              <a:rPr lang="en-US" sz="3400" dirty="0" err="1">
                <a:solidFill>
                  <a:srgbClr val="0070C0"/>
                </a:solidFill>
                <a:latin typeface="Arial" panose="020B0604020202020204" pitchFamily="34" charset="0"/>
                <a:ea typeface="SimSun" panose="02010600030101010101" pitchFamily="2" charset="-122"/>
                <a:cs typeface="Arial" panose="020B0604020202020204" pitchFamily="34" charset="0"/>
              </a:rPr>
              <a:t>Biển</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a:t>
            </a:r>
            <a:r>
              <a:rPr lang="en-US" sz="3400" spc="-4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luôn</a:t>
            </a:r>
            <a:r>
              <a:rPr lang="en-US" sz="3400" spc="-4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thay</a:t>
            </a:r>
            <a:r>
              <a:rPr lang="en-US" sz="3400" spc="-4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đổi</a:t>
            </a:r>
            <a:r>
              <a:rPr lang="en-US" sz="3400" spc="-4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màu</a:t>
            </a:r>
            <a:r>
              <a:rPr lang="en-US" sz="3400" spc="-4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tuỳ</a:t>
            </a:r>
            <a:r>
              <a:rPr lang="en-US" sz="3400" spc="-4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theo</a:t>
            </a:r>
            <a:r>
              <a:rPr lang="en-US" sz="3400" spc="-4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sắc</a:t>
            </a:r>
            <a:r>
              <a:rPr lang="en-US" sz="3400" spc="-4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mây</a:t>
            </a:r>
            <a:r>
              <a:rPr lang="en-US" sz="3400" spc="-3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spc="-10" dirty="0">
                <a:solidFill>
                  <a:srgbClr val="0070C0"/>
                </a:solidFill>
                <a:latin typeface="Arial" panose="020B0604020202020204" pitchFamily="34" charset="0"/>
                <a:ea typeface="SimSun" panose="02010600030101010101" pitchFamily="2" charset="-122"/>
                <a:cs typeface="Arial" panose="020B0604020202020204" pitchFamily="34" charset="0"/>
              </a:rPr>
              <a:t>trời.</a:t>
            </a:r>
            <a:endParaRPr lang="vi-VN" sz="340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8" name="Rectangle 7"/>
          <p:cNvSpPr/>
          <p:nvPr/>
        </p:nvSpPr>
        <p:spPr>
          <a:xfrm>
            <a:off x="178827" y="2736997"/>
            <a:ext cx="11543398" cy="1138773"/>
          </a:xfrm>
          <a:prstGeom prst="rect">
            <a:avLst/>
          </a:prstGeom>
        </p:spPr>
        <p:txBody>
          <a:bodyPr wrap="square">
            <a:spAutoFit/>
          </a:bodyPr>
          <a:lstStyle/>
          <a:p>
            <a:pPr>
              <a:spcAft>
                <a:spcPts val="0"/>
              </a:spcAft>
            </a:pP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(2) </a:t>
            </a:r>
            <a:r>
              <a:rPr lang="en-US" sz="3400" dirty="0" err="1">
                <a:solidFill>
                  <a:srgbClr val="0070C0"/>
                </a:solidFill>
                <a:latin typeface="Arial" panose="020B0604020202020204" pitchFamily="34" charset="0"/>
                <a:ea typeface="SimSun" panose="02010600030101010101" pitchFamily="2" charset="-122"/>
                <a:cs typeface="Arial" panose="020B0604020202020204" pitchFamily="34" charset="0"/>
              </a:rPr>
              <a:t>Trời</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 </a:t>
            </a:r>
            <a:r>
              <a:rPr lang="en-US" sz="3400" dirty="0" err="1">
                <a:solidFill>
                  <a:srgbClr val="0070C0"/>
                </a:solidFill>
                <a:latin typeface="Arial" panose="020B0604020202020204" pitchFamily="34" charset="0"/>
                <a:ea typeface="SimSun" panose="02010600030101010101" pitchFamily="2" charset="-122"/>
                <a:cs typeface="Arial" panose="020B0604020202020204" pitchFamily="34" charset="0"/>
              </a:rPr>
              <a:t>xanh</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thẳm,</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err="1">
                <a:solidFill>
                  <a:srgbClr val="0070C0"/>
                </a:solidFill>
                <a:latin typeface="Arial" panose="020B0604020202020204" pitchFamily="34" charset="0"/>
                <a:ea typeface="SimSun" panose="02010600030101010101" pitchFamily="2" charset="-122"/>
                <a:cs typeface="Arial" panose="020B0604020202020204" pitchFamily="34" charset="0"/>
              </a:rPr>
              <a:t>biển</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err="1">
                <a:solidFill>
                  <a:srgbClr val="0070C0"/>
                </a:solidFill>
                <a:latin typeface="Arial" panose="020B0604020202020204" pitchFamily="34" charset="0"/>
                <a:ea typeface="SimSun" panose="02010600030101010101" pitchFamily="2" charset="-122"/>
                <a:cs typeface="Arial" panose="020B0604020202020204" pitchFamily="34" charset="0"/>
              </a:rPr>
              <a:t>cũng</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xanh</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thẳm</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như</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dâng</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cao</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lên,</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chắc</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spc="-10" dirty="0">
                <a:solidFill>
                  <a:srgbClr val="0070C0"/>
                </a:solidFill>
                <a:latin typeface="Arial" panose="020B0604020202020204" pitchFamily="34" charset="0"/>
                <a:ea typeface="SimSun" panose="02010600030101010101" pitchFamily="2" charset="-122"/>
                <a:cs typeface="Arial" panose="020B0604020202020204" pitchFamily="34" charset="0"/>
              </a:rPr>
              <a:t>nịch.</a:t>
            </a:r>
            <a:endParaRPr lang="vi-VN" sz="340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9" name="Rectangle 8"/>
          <p:cNvSpPr/>
          <p:nvPr/>
        </p:nvSpPr>
        <p:spPr>
          <a:xfrm>
            <a:off x="145143" y="3981280"/>
            <a:ext cx="12192000" cy="615553"/>
          </a:xfrm>
          <a:prstGeom prst="rect">
            <a:avLst/>
          </a:prstGeom>
        </p:spPr>
        <p:txBody>
          <a:bodyPr wrap="square">
            <a:spAutoFit/>
          </a:bodyPr>
          <a:lstStyle/>
          <a:p>
            <a:pPr>
              <a:spcAft>
                <a:spcPts val="0"/>
              </a:spcAft>
            </a:pP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(3) </a:t>
            </a:r>
            <a:r>
              <a:rPr lang="en-US" sz="3400" dirty="0" err="1">
                <a:solidFill>
                  <a:srgbClr val="0070C0"/>
                </a:solidFill>
                <a:latin typeface="Arial" panose="020B0604020202020204" pitchFamily="34" charset="0"/>
                <a:ea typeface="SimSun" panose="02010600030101010101" pitchFamily="2" charset="-122"/>
                <a:cs typeface="Arial" panose="020B0604020202020204" pitchFamily="34" charset="0"/>
              </a:rPr>
              <a:t>Trời</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a:t>
            </a:r>
            <a:r>
              <a:rPr lang="en-US" sz="3400" dirty="0" err="1">
                <a:solidFill>
                  <a:srgbClr val="0070C0"/>
                </a:solidFill>
                <a:latin typeface="Arial" panose="020B0604020202020204" pitchFamily="34" charset="0"/>
                <a:ea typeface="SimSun" panose="02010600030101010101" pitchFamily="2" charset="-122"/>
                <a:cs typeface="Arial" panose="020B0604020202020204" pitchFamily="34" charset="0"/>
              </a:rPr>
              <a:t>rải</a:t>
            </a:r>
            <a:r>
              <a:rPr lang="en-US" sz="3400" spc="-1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mây</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trắng</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nhạt, biển</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mơ</a:t>
            </a:r>
            <a:r>
              <a:rPr lang="en-US" sz="3400" spc="-1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màng</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dịu</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hơi</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spc="-10" dirty="0">
                <a:solidFill>
                  <a:srgbClr val="0070C0"/>
                </a:solidFill>
                <a:latin typeface="Arial" panose="020B0604020202020204" pitchFamily="34" charset="0"/>
                <a:ea typeface="SimSun" panose="02010600030101010101" pitchFamily="2" charset="-122"/>
                <a:cs typeface="Arial" panose="020B0604020202020204" pitchFamily="34" charset="0"/>
              </a:rPr>
              <a:t>sương.</a:t>
            </a:r>
            <a:endParaRPr lang="vi-VN" sz="340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10" name="Rectangle 9"/>
          <p:cNvSpPr/>
          <p:nvPr/>
        </p:nvSpPr>
        <p:spPr>
          <a:xfrm>
            <a:off x="-203201" y="4702343"/>
            <a:ext cx="10972801" cy="877163"/>
          </a:xfrm>
          <a:prstGeom prst="rect">
            <a:avLst/>
          </a:prstGeom>
        </p:spPr>
        <p:txBody>
          <a:bodyPr wrap="square">
            <a:spAutoFit/>
          </a:bodyPr>
          <a:lstStyle/>
          <a:p>
            <a:pPr marL="196850" indent="179705">
              <a:lnSpc>
                <a:spcPct val="150000"/>
              </a:lnSpc>
              <a:spcBef>
                <a:spcPts val="305"/>
              </a:spcBef>
              <a:spcAft>
                <a:spcPts val="0"/>
              </a:spcAft>
              <a:tabLst>
                <a:tab pos="588645" algn="l"/>
              </a:tabLst>
            </a:pP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(4) </a:t>
            </a:r>
            <a:r>
              <a:rPr lang="en-US" sz="3400" dirty="0" err="1">
                <a:solidFill>
                  <a:srgbClr val="0070C0"/>
                </a:solidFill>
                <a:latin typeface="Arial" panose="020B0604020202020204" pitchFamily="34" charset="0"/>
                <a:ea typeface="SimSun" panose="02010600030101010101" pitchFamily="2" charset="-122"/>
                <a:cs typeface="Arial" panose="020B0604020202020204" pitchFamily="34" charset="0"/>
              </a:rPr>
              <a:t>Trời</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a:t>
            </a:r>
            <a:r>
              <a:rPr lang="en-US" sz="3400" dirty="0" err="1">
                <a:solidFill>
                  <a:srgbClr val="0070C0"/>
                </a:solidFill>
                <a:latin typeface="Arial" panose="020B0604020202020204" pitchFamily="34" charset="0"/>
                <a:ea typeface="SimSun" panose="02010600030101010101" pitchFamily="2" charset="-122"/>
                <a:cs typeface="Arial" panose="020B0604020202020204" pitchFamily="34" charset="0"/>
              </a:rPr>
              <a:t>âm</a:t>
            </a:r>
            <a:r>
              <a:rPr lang="en-US" sz="3400" spc="-1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u</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mây</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mưa,</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err="1">
                <a:solidFill>
                  <a:srgbClr val="0070C0"/>
                </a:solidFill>
                <a:latin typeface="Arial" panose="020B0604020202020204" pitchFamily="34" charset="0"/>
                <a:ea typeface="SimSun" panose="02010600030101010101" pitchFamily="2" charset="-122"/>
                <a:cs typeface="Arial" panose="020B0604020202020204" pitchFamily="34" charset="0"/>
              </a:rPr>
              <a:t>biển</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a:t>
            </a:r>
            <a:r>
              <a:rPr lang="en-US" sz="3400" dirty="0" err="1">
                <a:solidFill>
                  <a:srgbClr val="0070C0"/>
                </a:solidFill>
                <a:latin typeface="Arial" panose="020B0604020202020204" pitchFamily="34" charset="0"/>
                <a:ea typeface="SimSun" panose="02010600030101010101" pitchFamily="2" charset="-122"/>
                <a:cs typeface="Arial" panose="020B0604020202020204" pitchFamily="34" charset="0"/>
              </a:rPr>
              <a:t>xám</a:t>
            </a:r>
            <a:r>
              <a:rPr lang="en-US" sz="3400" spc="-1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xịt,</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nặng</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spc="-25" dirty="0">
                <a:solidFill>
                  <a:srgbClr val="0070C0"/>
                </a:solidFill>
                <a:latin typeface="Arial" panose="020B0604020202020204" pitchFamily="34" charset="0"/>
                <a:ea typeface="SimSun" panose="02010600030101010101" pitchFamily="2" charset="-122"/>
                <a:cs typeface="Arial" panose="020B0604020202020204" pitchFamily="34" charset="0"/>
              </a:rPr>
              <a:t>nề.</a:t>
            </a:r>
            <a:endParaRPr lang="vi-VN" sz="340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11" name="Rectangle 10"/>
          <p:cNvSpPr/>
          <p:nvPr/>
        </p:nvSpPr>
        <p:spPr>
          <a:xfrm>
            <a:off x="178827" y="5685016"/>
            <a:ext cx="11771085" cy="923330"/>
          </a:xfrm>
          <a:prstGeom prst="rect">
            <a:avLst/>
          </a:prstGeom>
        </p:spPr>
        <p:txBody>
          <a:bodyPr wrap="square">
            <a:spAutoFit/>
          </a:bodyPr>
          <a:lstStyle/>
          <a:p>
            <a:pPr lvl="0" algn="just">
              <a:lnSpc>
                <a:spcPct val="150000"/>
              </a:lnSpc>
              <a:spcBef>
                <a:spcPts val="305"/>
              </a:spcBef>
              <a:spcAft>
                <a:spcPts val="0"/>
              </a:spcAft>
              <a:tabLst>
                <a:tab pos="198120" algn="l"/>
              </a:tabLst>
            </a:pPr>
            <a:r>
              <a:rPr lang="en-US" sz="3600" dirty="0">
                <a:solidFill>
                  <a:srgbClr val="0070C0"/>
                </a:solidFill>
                <a:latin typeface="Arial" panose="020B0604020202020204" pitchFamily="34" charset="0"/>
                <a:ea typeface="SimSun" panose="02010600030101010101" pitchFamily="2" charset="-122"/>
                <a:cs typeface="Arial" panose="020B0604020202020204" pitchFamily="34" charset="0"/>
              </a:rPr>
              <a:t>(5) </a:t>
            </a:r>
            <a:r>
              <a:rPr lang="en-US" sz="3600" dirty="0" err="1">
                <a:solidFill>
                  <a:srgbClr val="0070C0"/>
                </a:solidFill>
                <a:latin typeface="Arial" panose="020B0604020202020204" pitchFamily="34" charset="0"/>
                <a:ea typeface="SimSun" panose="02010600030101010101" pitchFamily="2" charset="-122"/>
                <a:cs typeface="Arial" panose="020B0604020202020204" pitchFamily="34" charset="0"/>
              </a:rPr>
              <a:t>Trời</a:t>
            </a:r>
            <a:r>
              <a:rPr lang="en-US" sz="360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600" dirty="0" err="1">
                <a:solidFill>
                  <a:srgbClr val="0070C0"/>
                </a:solidFill>
                <a:latin typeface="Arial" panose="020B0604020202020204" pitchFamily="34" charset="0"/>
                <a:ea typeface="SimSun" panose="02010600030101010101" pitchFamily="2" charset="-122"/>
                <a:cs typeface="Arial" panose="020B0604020202020204" pitchFamily="34" charset="0"/>
              </a:rPr>
              <a:t>ầm</a:t>
            </a:r>
            <a:r>
              <a:rPr lang="en-US" sz="360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600" dirty="0" err="1">
                <a:solidFill>
                  <a:srgbClr val="0070C0"/>
                </a:solidFill>
                <a:latin typeface="Arial" panose="020B0604020202020204" pitchFamily="34" charset="0"/>
                <a:ea typeface="SimSun" panose="02010600030101010101" pitchFamily="2" charset="-122"/>
                <a:cs typeface="Arial" panose="020B0604020202020204" pitchFamily="34" charset="0"/>
              </a:rPr>
              <a:t>ầm</a:t>
            </a:r>
            <a:r>
              <a:rPr lang="en-US" sz="3600" dirty="0">
                <a:solidFill>
                  <a:srgbClr val="0070C0"/>
                </a:solidFill>
                <a:latin typeface="Arial" panose="020B0604020202020204" pitchFamily="34" charset="0"/>
                <a:ea typeface="SimSun" panose="02010600030101010101" pitchFamily="2" charset="-122"/>
                <a:cs typeface="Arial" panose="020B0604020202020204" pitchFamily="34" charset="0"/>
              </a:rPr>
              <a:t> dông gió, </a:t>
            </a:r>
            <a:r>
              <a:rPr lang="en-US" sz="3600" dirty="0" err="1">
                <a:solidFill>
                  <a:srgbClr val="0070C0"/>
                </a:solidFill>
                <a:latin typeface="Arial" panose="020B0604020202020204" pitchFamily="34" charset="0"/>
                <a:ea typeface="SimSun" panose="02010600030101010101" pitchFamily="2" charset="-122"/>
                <a:cs typeface="Arial" panose="020B0604020202020204" pitchFamily="34" charset="0"/>
              </a:rPr>
              <a:t>biển</a:t>
            </a:r>
            <a:r>
              <a:rPr lang="en-US" sz="3600" dirty="0">
                <a:solidFill>
                  <a:srgbClr val="0070C0"/>
                </a:solidFill>
                <a:latin typeface="Arial" panose="020B0604020202020204" pitchFamily="34" charset="0"/>
                <a:ea typeface="SimSun" panose="02010600030101010101" pitchFamily="2" charset="-122"/>
                <a:cs typeface="Arial" panose="020B0604020202020204" pitchFamily="34" charset="0"/>
              </a:rPr>
              <a:t>/ đục ngầu, giận dữ. </a:t>
            </a:r>
            <a:endParaRPr lang="vi-VN" sz="360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p:txBody>
      </p:sp>
      <p:cxnSp>
        <p:nvCxnSpPr>
          <p:cNvPr id="17" name="Straight Connector 16"/>
          <p:cNvCxnSpPr/>
          <p:nvPr/>
        </p:nvCxnSpPr>
        <p:spPr>
          <a:xfrm>
            <a:off x="943428" y="1291771"/>
            <a:ext cx="783771"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914400" y="3265714"/>
            <a:ext cx="812799"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4202741" y="3265714"/>
            <a:ext cx="899886"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943428" y="4514397"/>
            <a:ext cx="682171"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457371" y="4514397"/>
            <a:ext cx="783772"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914400" y="5370000"/>
            <a:ext cx="711199"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4920342" y="5370000"/>
            <a:ext cx="827315"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914400" y="6427068"/>
            <a:ext cx="812799"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5457371" y="6427068"/>
            <a:ext cx="783772"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CFE081B2-FF1B-4459-B7D7-91906D154D4F}"/>
              </a:ext>
            </a:extLst>
          </p:cNvPr>
          <p:cNvCxnSpPr>
            <a:cxnSpLocks/>
          </p:cNvCxnSpPr>
          <p:nvPr/>
        </p:nvCxnSpPr>
        <p:spPr>
          <a:xfrm>
            <a:off x="1827348" y="1307243"/>
            <a:ext cx="7569870" cy="34341"/>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2289672B-824E-41F0-BF8A-5049C734049D}"/>
              </a:ext>
            </a:extLst>
          </p:cNvPr>
          <p:cNvCxnSpPr>
            <a:cxnSpLocks/>
          </p:cNvCxnSpPr>
          <p:nvPr/>
        </p:nvCxnSpPr>
        <p:spPr>
          <a:xfrm>
            <a:off x="1827348" y="1458614"/>
            <a:ext cx="7569870" cy="34341"/>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C92D4111-6DA5-4A19-BFCC-BB634D3364F7}"/>
              </a:ext>
            </a:extLst>
          </p:cNvPr>
          <p:cNvCxnSpPr>
            <a:cxnSpLocks/>
          </p:cNvCxnSpPr>
          <p:nvPr/>
        </p:nvCxnSpPr>
        <p:spPr>
          <a:xfrm>
            <a:off x="5283199" y="3289212"/>
            <a:ext cx="5731804"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5A0A8CCB-7163-42F1-A00E-1FB2523D47B1}"/>
              </a:ext>
            </a:extLst>
          </p:cNvPr>
          <p:cNvCxnSpPr>
            <a:cxnSpLocks/>
          </p:cNvCxnSpPr>
          <p:nvPr/>
        </p:nvCxnSpPr>
        <p:spPr>
          <a:xfrm>
            <a:off x="5294922" y="3438095"/>
            <a:ext cx="5731804"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197D4B53-3DF3-4083-ACEE-DE189B4E7411}"/>
              </a:ext>
            </a:extLst>
          </p:cNvPr>
          <p:cNvCxnSpPr>
            <a:cxnSpLocks/>
          </p:cNvCxnSpPr>
          <p:nvPr/>
        </p:nvCxnSpPr>
        <p:spPr>
          <a:xfrm>
            <a:off x="6460196" y="4662199"/>
            <a:ext cx="4681416" cy="4014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A6F41AF1-3815-4106-B43A-65ADDE02C72E}"/>
              </a:ext>
            </a:extLst>
          </p:cNvPr>
          <p:cNvCxnSpPr>
            <a:cxnSpLocks/>
          </p:cNvCxnSpPr>
          <p:nvPr/>
        </p:nvCxnSpPr>
        <p:spPr>
          <a:xfrm>
            <a:off x="6460196" y="4511095"/>
            <a:ext cx="4681416" cy="40116"/>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C9009FFA-30FD-4A7F-9052-B532FE7FE6CD}"/>
              </a:ext>
            </a:extLst>
          </p:cNvPr>
          <p:cNvCxnSpPr>
            <a:cxnSpLocks/>
          </p:cNvCxnSpPr>
          <p:nvPr/>
        </p:nvCxnSpPr>
        <p:spPr>
          <a:xfrm>
            <a:off x="5849257" y="5448129"/>
            <a:ext cx="3238472"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A62E0EF4-E5EB-47FD-912C-B92819D01EA6}"/>
              </a:ext>
            </a:extLst>
          </p:cNvPr>
          <p:cNvCxnSpPr>
            <a:cxnSpLocks/>
          </p:cNvCxnSpPr>
          <p:nvPr/>
        </p:nvCxnSpPr>
        <p:spPr>
          <a:xfrm>
            <a:off x="1864155" y="4540818"/>
            <a:ext cx="3238472"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1E740AAC-324F-40E9-99DB-487B50E9EF7E}"/>
              </a:ext>
            </a:extLst>
          </p:cNvPr>
          <p:cNvCxnSpPr>
            <a:cxnSpLocks/>
          </p:cNvCxnSpPr>
          <p:nvPr/>
        </p:nvCxnSpPr>
        <p:spPr>
          <a:xfrm>
            <a:off x="1864155" y="4717998"/>
            <a:ext cx="3238472"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860F7AE9-038D-46B9-9284-78F1719D55D9}"/>
              </a:ext>
            </a:extLst>
          </p:cNvPr>
          <p:cNvCxnSpPr>
            <a:cxnSpLocks/>
          </p:cNvCxnSpPr>
          <p:nvPr/>
        </p:nvCxnSpPr>
        <p:spPr>
          <a:xfrm>
            <a:off x="5849257" y="5567026"/>
            <a:ext cx="3238472"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9A90F425-37EB-48FC-A8CC-07737C836AA3}"/>
              </a:ext>
            </a:extLst>
          </p:cNvPr>
          <p:cNvCxnSpPr>
            <a:cxnSpLocks/>
          </p:cNvCxnSpPr>
          <p:nvPr/>
        </p:nvCxnSpPr>
        <p:spPr>
          <a:xfrm>
            <a:off x="6706186" y="6595866"/>
            <a:ext cx="3238472"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B60518B1-0568-4E2B-B56B-482DD5442EA3}"/>
              </a:ext>
            </a:extLst>
          </p:cNvPr>
          <p:cNvCxnSpPr>
            <a:cxnSpLocks/>
          </p:cNvCxnSpPr>
          <p:nvPr/>
        </p:nvCxnSpPr>
        <p:spPr>
          <a:xfrm>
            <a:off x="6706186" y="6454446"/>
            <a:ext cx="3238472"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5A7E2A5A-71F0-41B9-99F7-DD5B9DF8D32D}"/>
              </a:ext>
            </a:extLst>
          </p:cNvPr>
          <p:cNvCxnSpPr>
            <a:cxnSpLocks/>
          </p:cNvCxnSpPr>
          <p:nvPr/>
        </p:nvCxnSpPr>
        <p:spPr>
          <a:xfrm>
            <a:off x="1727199" y="5370000"/>
            <a:ext cx="2970814"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C656086A-7B1A-4764-913D-648E9D5BD5E6}"/>
              </a:ext>
            </a:extLst>
          </p:cNvPr>
          <p:cNvCxnSpPr>
            <a:cxnSpLocks/>
          </p:cNvCxnSpPr>
          <p:nvPr/>
        </p:nvCxnSpPr>
        <p:spPr>
          <a:xfrm>
            <a:off x="1727199" y="5595161"/>
            <a:ext cx="2925485"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B9AEC87A-34E7-4CF6-94AB-EB6149C3F743}"/>
              </a:ext>
            </a:extLst>
          </p:cNvPr>
          <p:cNvCxnSpPr>
            <a:cxnSpLocks/>
          </p:cNvCxnSpPr>
          <p:nvPr/>
        </p:nvCxnSpPr>
        <p:spPr>
          <a:xfrm>
            <a:off x="2017075" y="6413830"/>
            <a:ext cx="3238472"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15AB22D2-A345-42D6-97A0-24BE981B2105}"/>
              </a:ext>
            </a:extLst>
          </p:cNvPr>
          <p:cNvCxnSpPr>
            <a:cxnSpLocks/>
          </p:cNvCxnSpPr>
          <p:nvPr/>
        </p:nvCxnSpPr>
        <p:spPr>
          <a:xfrm>
            <a:off x="2017075" y="6583386"/>
            <a:ext cx="3238472"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2D996710-CD1D-479A-9BE1-DD7F315BD789}"/>
              </a:ext>
            </a:extLst>
          </p:cNvPr>
          <p:cNvCxnSpPr>
            <a:cxnSpLocks/>
          </p:cNvCxnSpPr>
          <p:nvPr/>
        </p:nvCxnSpPr>
        <p:spPr>
          <a:xfrm flipV="1">
            <a:off x="2017075" y="3265714"/>
            <a:ext cx="1964082" cy="23498"/>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46" name="Straight Connector 45">
            <a:extLst>
              <a:ext uri="{FF2B5EF4-FFF2-40B4-BE49-F238E27FC236}">
                <a16:creationId xmlns:a16="http://schemas.microsoft.com/office/drawing/2014/main" id="{703F7DF4-1640-445B-BD52-11863AC5672B}"/>
              </a:ext>
            </a:extLst>
          </p:cNvPr>
          <p:cNvCxnSpPr>
            <a:cxnSpLocks/>
          </p:cNvCxnSpPr>
          <p:nvPr/>
        </p:nvCxnSpPr>
        <p:spPr>
          <a:xfrm flipV="1">
            <a:off x="2017075" y="3389968"/>
            <a:ext cx="1964082" cy="23498"/>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EB37B1BF-3B8C-4CCF-9420-70D628A517B7}"/>
              </a:ext>
            </a:extLst>
          </p:cNvPr>
          <p:cNvCxnSpPr>
            <a:cxnSpLocks/>
          </p:cNvCxnSpPr>
          <p:nvPr/>
        </p:nvCxnSpPr>
        <p:spPr>
          <a:xfrm>
            <a:off x="339144" y="3744302"/>
            <a:ext cx="2511513"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49" name="Straight Connector 48">
            <a:extLst>
              <a:ext uri="{FF2B5EF4-FFF2-40B4-BE49-F238E27FC236}">
                <a16:creationId xmlns:a16="http://schemas.microsoft.com/office/drawing/2014/main" id="{59FE9D1D-B204-48E2-832C-66018C05CE3B}"/>
              </a:ext>
            </a:extLst>
          </p:cNvPr>
          <p:cNvCxnSpPr>
            <a:cxnSpLocks/>
          </p:cNvCxnSpPr>
          <p:nvPr/>
        </p:nvCxnSpPr>
        <p:spPr>
          <a:xfrm flipV="1">
            <a:off x="353272" y="3856491"/>
            <a:ext cx="2497385" cy="48747"/>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22074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5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500"/>
                                        <p:tgtEl>
                                          <p:spTgt spid="33"/>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fade">
                                      <p:cBhvr>
                                        <p:cTn id="124" dur="500"/>
                                        <p:tgtEl>
                                          <p:spTgt spid="3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fade">
                                      <p:cBhvr>
                                        <p:cTn id="129" dur="500"/>
                                        <p:tgtEl>
                                          <p:spTgt spid="37"/>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fade">
                                      <p:cBhvr>
                                        <p:cTn id="134" dur="500"/>
                                        <p:tgtEl>
                                          <p:spTgt spid="38"/>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39"/>
                                        </p:tgtEl>
                                        <p:attrNameLst>
                                          <p:attrName>style.visibility</p:attrName>
                                        </p:attrNameLst>
                                      </p:cBhvr>
                                      <p:to>
                                        <p:strVal val="visible"/>
                                      </p:to>
                                    </p:set>
                                    <p:animEffect transition="in" filter="fade">
                                      <p:cBhvr>
                                        <p:cTn id="139" dur="500"/>
                                        <p:tgtEl>
                                          <p:spTgt spid="39"/>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40"/>
                                        </p:tgtEl>
                                        <p:attrNameLst>
                                          <p:attrName>style.visibility</p:attrName>
                                        </p:attrNameLst>
                                      </p:cBhvr>
                                      <p:to>
                                        <p:strVal val="visible"/>
                                      </p:to>
                                    </p:set>
                                    <p:animEffect transition="in" filter="fade">
                                      <p:cBhvr>
                                        <p:cTn id="144" dur="500"/>
                                        <p:tgtEl>
                                          <p:spTgt spid="40"/>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41"/>
                                        </p:tgtEl>
                                        <p:attrNameLst>
                                          <p:attrName>style.visibility</p:attrName>
                                        </p:attrNameLst>
                                      </p:cBhvr>
                                      <p:to>
                                        <p:strVal val="visible"/>
                                      </p:to>
                                    </p:set>
                                    <p:animEffect transition="in" filter="fade">
                                      <p:cBhvr>
                                        <p:cTn id="149" dur="500"/>
                                        <p:tgtEl>
                                          <p:spTgt spid="41"/>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fade">
                                      <p:cBhvr>
                                        <p:cTn id="154" dur="500"/>
                                        <p:tgtEl>
                                          <p:spTgt spid="42"/>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44"/>
                                        </p:tgtEl>
                                        <p:attrNameLst>
                                          <p:attrName>style.visibility</p:attrName>
                                        </p:attrNameLst>
                                      </p:cBhvr>
                                      <p:to>
                                        <p:strVal val="visible"/>
                                      </p:to>
                                    </p:set>
                                    <p:animEffect transition="in" filter="fade">
                                      <p:cBhvr>
                                        <p:cTn id="159" dur="500"/>
                                        <p:tgtEl>
                                          <p:spTgt spid="44"/>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46"/>
                                        </p:tgtEl>
                                        <p:attrNameLst>
                                          <p:attrName>style.visibility</p:attrName>
                                        </p:attrNameLst>
                                      </p:cBhvr>
                                      <p:to>
                                        <p:strVal val="visible"/>
                                      </p:to>
                                    </p:set>
                                    <p:animEffect transition="in" filter="fade">
                                      <p:cBhvr>
                                        <p:cTn id="164" dur="500"/>
                                        <p:tgtEl>
                                          <p:spTgt spid="46"/>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47"/>
                                        </p:tgtEl>
                                        <p:attrNameLst>
                                          <p:attrName>style.visibility</p:attrName>
                                        </p:attrNameLst>
                                      </p:cBhvr>
                                      <p:to>
                                        <p:strVal val="visible"/>
                                      </p:to>
                                    </p:set>
                                    <p:animEffect transition="in" filter="fade">
                                      <p:cBhvr>
                                        <p:cTn id="169" dur="500"/>
                                        <p:tgtEl>
                                          <p:spTgt spid="47"/>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49"/>
                                        </p:tgtEl>
                                        <p:attrNameLst>
                                          <p:attrName>style.visibility</p:attrName>
                                        </p:attrNameLst>
                                      </p:cBhvr>
                                      <p:to>
                                        <p:strVal val="visible"/>
                                      </p:to>
                                    </p:set>
                                    <p:animEffect transition="in" filter="fade">
                                      <p:cBhvr>
                                        <p:cTn id="17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5771" y="229127"/>
            <a:ext cx="11756571" cy="4975657"/>
          </a:xfrm>
          <a:prstGeom prst="rect">
            <a:avLst/>
          </a:prstGeom>
        </p:spPr>
        <p:txBody>
          <a:bodyPr wrap="square">
            <a:spAutoFit/>
          </a:bodyPr>
          <a:lstStyle/>
          <a:p>
            <a:pPr>
              <a:lnSpc>
                <a:spcPct val="150000"/>
              </a:lnSpc>
            </a:pPr>
            <a:r>
              <a:rPr lang="vi-VN" sz="3600" dirty="0"/>
              <a:t>Không thể tách mỗi cụm chủ ngữ - vị ngữ (tức là mỗi vế câu) trong các câu ghép ở đoạn văn trên thành một câu đơn, vì các vế câu diễn tả những ý có quan hệ chặt chẽ với nhau. Nếu tách mỗi vế trong câu ghép thành 1 câu đơn thì sẽ tạo nên một chuỗi câu rời rạc, không gắn kết với nhau về nghĩa.</a:t>
            </a:r>
          </a:p>
        </p:txBody>
      </p:sp>
      <p:sp>
        <p:nvSpPr>
          <p:cNvPr id="5" name="Rectangle 4"/>
          <p:cNvSpPr/>
          <p:nvPr/>
        </p:nvSpPr>
        <p:spPr>
          <a:xfrm>
            <a:off x="275771" y="5353029"/>
            <a:ext cx="11543398" cy="1138773"/>
          </a:xfrm>
          <a:prstGeom prst="rect">
            <a:avLst/>
          </a:prstGeom>
        </p:spPr>
        <p:txBody>
          <a:bodyPr wrap="square">
            <a:spAutoFit/>
          </a:bodyPr>
          <a:lstStyle/>
          <a:p>
            <a:pPr>
              <a:spcAft>
                <a:spcPts val="0"/>
              </a:spcAft>
            </a:pP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(2) Trời</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xanh</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thẳm,</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biển</a:t>
            </a:r>
            <a:r>
              <a:rPr lang="en-US" sz="3400" spc="-4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cũng</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xanh</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thẳm</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như</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dâng</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cao</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lên,</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chắc</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spc="-10" dirty="0">
                <a:solidFill>
                  <a:srgbClr val="0070C0"/>
                </a:solidFill>
                <a:latin typeface="Arial" panose="020B0604020202020204" pitchFamily="34" charset="0"/>
                <a:ea typeface="SimSun" panose="02010600030101010101" pitchFamily="2" charset="-122"/>
                <a:cs typeface="Arial" panose="020B0604020202020204" pitchFamily="34" charset="0"/>
              </a:rPr>
              <a:t>nịch.</a:t>
            </a:r>
            <a:endParaRPr lang="vi-VN" sz="340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p:txBody>
      </p:sp>
      <p:cxnSp>
        <p:nvCxnSpPr>
          <p:cNvPr id="6" name="Straight Connector 5"/>
          <p:cNvCxnSpPr/>
          <p:nvPr/>
        </p:nvCxnSpPr>
        <p:spPr>
          <a:xfrm>
            <a:off x="1011344" y="5881746"/>
            <a:ext cx="812799"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4073858" y="5881746"/>
            <a:ext cx="899886"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98609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2512" y="837520"/>
            <a:ext cx="11422743" cy="4975657"/>
          </a:xfrm>
          <a:prstGeom prst="rect">
            <a:avLst/>
          </a:prstGeom>
          <a:solidFill>
            <a:schemeClr val="accent2">
              <a:lumMod val="40000"/>
              <a:lumOff val="60000"/>
            </a:schemeClr>
          </a:solidFill>
        </p:spPr>
        <p:txBody>
          <a:bodyPr wrap="square">
            <a:spAutoFit/>
          </a:bodyPr>
          <a:lstStyle/>
          <a:p>
            <a:pPr algn="just">
              <a:lnSpc>
                <a:spcPct val="150000"/>
              </a:lnSpc>
            </a:pPr>
            <a:r>
              <a:rPr lang="vi-VN" sz="3600" b="0" i="0" dirty="0">
                <a:solidFill>
                  <a:srgbClr val="081C36"/>
                </a:solidFill>
                <a:effectLst/>
                <a:latin typeface="Arial" panose="020B0604020202020204" pitchFamily="34" charset="0"/>
                <a:cs typeface="Arial" panose="020B0604020202020204" pitchFamily="34" charset="0"/>
              </a:rPr>
              <a:t>1. Câu đơn là câu do một cụm chủ ngữ – vị ngữ tạo thành </a:t>
            </a:r>
          </a:p>
          <a:p>
            <a:pPr algn="just">
              <a:lnSpc>
                <a:spcPct val="150000"/>
              </a:lnSpc>
            </a:pPr>
            <a:r>
              <a:rPr lang="vi-VN" sz="3600" b="0" i="0" dirty="0">
                <a:solidFill>
                  <a:srgbClr val="081C36"/>
                </a:solidFill>
                <a:effectLst/>
                <a:latin typeface="Arial" panose="020B0604020202020204" pitchFamily="34" charset="0"/>
                <a:cs typeface="Arial" panose="020B0604020202020204" pitchFamily="34" charset="0"/>
              </a:rPr>
              <a:t>2. Câu ghép là câu do hai hoặc nhiều cụm chủ ngữ – vị ngữ ghép lại với nhau tạo thành. Mỗi cụm chủ ngủ – vị ngữ được gọi là một về câu, thể hiện một ý có quan hệ chặt chẽ với những về câu khác</a:t>
            </a:r>
            <a:endParaRPr lang="vi-VN" sz="3600" dirty="0">
              <a:latin typeface="Arial" panose="020B0604020202020204" pitchFamily="34" charset="0"/>
              <a:cs typeface="Arial" panose="020B0604020202020204" pitchFamily="34" charset="0"/>
            </a:endParaRPr>
          </a:p>
        </p:txBody>
      </p:sp>
      <p:sp>
        <p:nvSpPr>
          <p:cNvPr id="5" name="Rectangle 4"/>
          <p:cNvSpPr/>
          <p:nvPr/>
        </p:nvSpPr>
        <p:spPr>
          <a:xfrm>
            <a:off x="522512" y="0"/>
            <a:ext cx="2492990" cy="646331"/>
          </a:xfrm>
          <a:prstGeom prst="rect">
            <a:avLst/>
          </a:prstGeom>
        </p:spPr>
        <p:txBody>
          <a:bodyPr wrap="none">
            <a:spAutoFit/>
          </a:bodyPr>
          <a:lstStyle/>
          <a:p>
            <a:r>
              <a:rPr lang="vi-VN" sz="3600" b="0" i="0" dirty="0">
                <a:solidFill>
                  <a:srgbClr val="FF0000"/>
                </a:solidFill>
                <a:effectLst/>
                <a:latin typeface="Arial" panose="020B0604020202020204" pitchFamily="34" charset="0"/>
                <a:cs typeface="Arial" panose="020B0604020202020204" pitchFamily="34" charset="0"/>
              </a:rPr>
              <a:t>II. Bài học. </a:t>
            </a:r>
            <a:endParaRPr lang="vi-VN" sz="3600" dirty="0">
              <a:solidFill>
                <a:srgbClr val="FF0000"/>
              </a:solidFill>
              <a:latin typeface="Arial" panose="020B0604020202020204" pitchFamily="34" charset="0"/>
              <a:cs typeface="Arial" panose="020B0604020202020204" pitchFamily="34" charset="0"/>
            </a:endParaRPr>
          </a:p>
        </p:txBody>
      </p:sp>
      <p:pic>
        <p:nvPicPr>
          <p:cNvPr id="4098" name="Picture 2" descr="https://lh3.googleusercontent.com/-qok8KMC8b5M/WsHN8o0cukI/AAAAAAAAB7U/7EjPU7sDZmIS6JFBbOLOnyvjWIezD0uMgCHMYCw/h136/5-mau_slide_powerpoint_dep_ctu.vn_(4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562599"/>
            <a:ext cx="1457325" cy="1295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3.googleusercontent.com/-qok8KMC8b5M/WsHN8o0cukI/AAAAAAAAB7U/7EjPU7sDZmIS6JFBbOLOnyvjWIezD0uMgCHMYCw/h136/5-mau_slide_powerpoint_dep_ctu.vn_(4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668000" y="5532965"/>
            <a:ext cx="1524000" cy="135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729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629" y="501191"/>
            <a:ext cx="11916228" cy="6347892"/>
          </a:xfrm>
          <a:prstGeom prst="rect">
            <a:avLst/>
          </a:prstGeom>
        </p:spPr>
        <p:txBody>
          <a:bodyPr wrap="square">
            <a:spAutoFit/>
          </a:bodyPr>
          <a:lstStyle/>
          <a:p>
            <a:pPr algn="just"/>
            <a:r>
              <a:rPr lang="vi-VN" sz="3600" u="sng" dirty="0">
                <a:solidFill>
                  <a:srgbClr val="7030A0"/>
                </a:solidFill>
                <a:latin typeface="Arial" panose="020B0604020202020204" pitchFamily="34" charset="0"/>
                <a:cs typeface="Arial" panose="020B0604020202020204" pitchFamily="34" charset="0"/>
              </a:rPr>
              <a:t>Bài </a:t>
            </a:r>
            <a:r>
              <a:rPr lang="vi-VN" sz="3600" b="0" i="0" u="sng" dirty="0">
                <a:solidFill>
                  <a:srgbClr val="7030A0"/>
                </a:solidFill>
                <a:effectLst/>
                <a:latin typeface="Arial" panose="020B0604020202020204" pitchFamily="34" charset="0"/>
                <a:cs typeface="Arial" panose="020B0604020202020204" pitchFamily="34" charset="0"/>
              </a:rPr>
              <a:t>1.</a:t>
            </a:r>
            <a:r>
              <a:rPr lang="vi-VN" sz="3600" b="0" i="0" dirty="0">
                <a:solidFill>
                  <a:srgbClr val="7030A0"/>
                </a:solidFill>
                <a:effectLst/>
                <a:latin typeface="Arial" panose="020B0604020202020204" pitchFamily="34" charset="0"/>
                <a:cs typeface="Arial" panose="020B0604020202020204" pitchFamily="34" charset="0"/>
              </a:rPr>
              <a:t> Gạch dưới câu ghép trong đoạn văn dưới đây. Đặt dấu // giữa các vế câu trong từng câu ghép. </a:t>
            </a:r>
          </a:p>
          <a:p>
            <a:pPr algn="just"/>
            <a:endParaRPr lang="vi-VN" sz="1050" b="0" i="0" dirty="0">
              <a:solidFill>
                <a:srgbClr val="081C36"/>
              </a:solidFill>
              <a:effectLst/>
              <a:latin typeface="Arial" panose="020B0604020202020204" pitchFamily="34" charset="0"/>
              <a:cs typeface="Arial" panose="020B0604020202020204" pitchFamily="34" charset="0"/>
            </a:endParaRPr>
          </a:p>
          <a:p>
            <a:pPr algn="just">
              <a:lnSpc>
                <a:spcPct val="150000"/>
              </a:lnSpc>
            </a:pPr>
            <a:r>
              <a:rPr lang="vi-VN" sz="3600" b="0" i="0" dirty="0">
                <a:solidFill>
                  <a:srgbClr val="002060"/>
                </a:solidFill>
                <a:effectLst/>
                <a:latin typeface="Arial" panose="020B0604020202020204" pitchFamily="34" charset="0"/>
                <a:cs typeface="Arial" panose="020B0604020202020204" pitchFamily="34" charset="0"/>
              </a:rPr>
              <a:t>(1) Vườn cây vào đông,    lá vàng bay lả tả trên nền đất lạnh. (2) Sương giá quấn quanh ngọn những cành khô. (3) Đêm xuống,   gió bắc thổi hun hút. (4) Chú chim sâu rét. (5) Chú đâm nản lòng. (6) Chú nằm vo tròn trong cái tổ lá ngái treo đu đưa. (7) Mặt Trời đã lên cao,   chú mới ra khỏi tổ. </a:t>
            </a:r>
            <a:endParaRPr lang="vi-VN" sz="3600"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522512" y="0"/>
            <a:ext cx="2852063" cy="646331"/>
          </a:xfrm>
          <a:prstGeom prst="rect">
            <a:avLst/>
          </a:prstGeom>
        </p:spPr>
        <p:txBody>
          <a:bodyPr wrap="none">
            <a:spAutoFit/>
          </a:bodyPr>
          <a:lstStyle/>
          <a:p>
            <a:r>
              <a:rPr lang="vi-VN" sz="3600" b="0" i="0" dirty="0">
                <a:solidFill>
                  <a:srgbClr val="FF0000"/>
                </a:solidFill>
                <a:effectLst/>
                <a:latin typeface="Arial" panose="020B0604020202020204" pitchFamily="34" charset="0"/>
                <a:cs typeface="Arial" panose="020B0604020202020204" pitchFamily="34" charset="0"/>
              </a:rPr>
              <a:t>III. Luyện tập</a:t>
            </a:r>
            <a:endParaRPr lang="vi-VN" sz="3600" dirty="0">
              <a:solidFill>
                <a:srgbClr val="FF0000"/>
              </a:solidFill>
              <a:latin typeface="Arial" panose="020B0604020202020204" pitchFamily="34" charset="0"/>
              <a:cs typeface="Arial" panose="020B0604020202020204" pitchFamily="34" charset="0"/>
            </a:endParaRPr>
          </a:p>
        </p:txBody>
      </p:sp>
      <p:cxnSp>
        <p:nvCxnSpPr>
          <p:cNvPr id="7" name="Straight Connector 6"/>
          <p:cNvCxnSpPr/>
          <p:nvPr/>
        </p:nvCxnSpPr>
        <p:spPr>
          <a:xfrm>
            <a:off x="928914" y="2496456"/>
            <a:ext cx="109873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0629" y="3367313"/>
            <a:ext cx="8273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61429" y="1900711"/>
            <a:ext cx="1001486" cy="769441"/>
          </a:xfrm>
          <a:prstGeom prst="rect">
            <a:avLst/>
          </a:prstGeom>
          <a:noFill/>
        </p:spPr>
        <p:txBody>
          <a:bodyPr wrap="square" rtlCol="0">
            <a:spAutoFit/>
          </a:bodyPr>
          <a:lstStyle/>
          <a:p>
            <a:r>
              <a:rPr lang="vi-VN" sz="4400" dirty="0">
                <a:solidFill>
                  <a:srgbClr val="FF0000"/>
                </a:solidFill>
              </a:rPr>
              <a:t>// </a:t>
            </a:r>
          </a:p>
        </p:txBody>
      </p:sp>
      <p:cxnSp>
        <p:nvCxnSpPr>
          <p:cNvPr id="15" name="Straight Connector 14"/>
          <p:cNvCxnSpPr/>
          <p:nvPr/>
        </p:nvCxnSpPr>
        <p:spPr>
          <a:xfrm>
            <a:off x="957944" y="4136571"/>
            <a:ext cx="7053942" cy="145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83429" y="3518608"/>
            <a:ext cx="1001486" cy="769441"/>
          </a:xfrm>
          <a:prstGeom prst="rect">
            <a:avLst/>
          </a:prstGeom>
          <a:noFill/>
        </p:spPr>
        <p:txBody>
          <a:bodyPr wrap="square" rtlCol="0">
            <a:spAutoFit/>
          </a:bodyPr>
          <a:lstStyle/>
          <a:p>
            <a:r>
              <a:rPr lang="vi-VN" sz="4400" dirty="0">
                <a:solidFill>
                  <a:srgbClr val="FF0000"/>
                </a:solidFill>
              </a:rPr>
              <a:t>// </a:t>
            </a:r>
          </a:p>
        </p:txBody>
      </p:sp>
      <p:cxnSp>
        <p:nvCxnSpPr>
          <p:cNvPr id="22" name="Straight Connector 21"/>
          <p:cNvCxnSpPr/>
          <p:nvPr/>
        </p:nvCxnSpPr>
        <p:spPr>
          <a:xfrm>
            <a:off x="5631543" y="5805714"/>
            <a:ext cx="64153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0629" y="6603999"/>
            <a:ext cx="20610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782629" y="5195098"/>
            <a:ext cx="1001486" cy="769441"/>
          </a:xfrm>
          <a:prstGeom prst="rect">
            <a:avLst/>
          </a:prstGeom>
          <a:noFill/>
        </p:spPr>
        <p:txBody>
          <a:bodyPr wrap="square" rtlCol="0">
            <a:spAutoFit/>
          </a:bodyPr>
          <a:lstStyle/>
          <a:p>
            <a:r>
              <a:rPr lang="vi-VN" sz="4400" dirty="0">
                <a:solidFill>
                  <a:srgbClr val="FF0000"/>
                </a:solidFill>
              </a:rPr>
              <a:t>// </a:t>
            </a:r>
          </a:p>
        </p:txBody>
      </p:sp>
    </p:spTree>
    <p:extLst>
      <p:ext uri="{BB962C8B-B14F-4D97-AF65-F5344CB8AC3E}">
        <p14:creationId xmlns:p14="http://schemas.microsoft.com/office/powerpoint/2010/main" val="3181245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599" y="193878"/>
            <a:ext cx="11930743" cy="5078313"/>
          </a:xfrm>
          <a:prstGeom prst="rect">
            <a:avLst/>
          </a:prstGeom>
        </p:spPr>
        <p:txBody>
          <a:bodyPr wrap="square">
            <a:spAutoFit/>
          </a:bodyPr>
          <a:lstStyle/>
          <a:p>
            <a:pPr>
              <a:lnSpc>
                <a:spcPct val="150000"/>
              </a:lnSpc>
            </a:pPr>
            <a:r>
              <a:rPr lang="vi-VN" sz="3600" b="0" i="0" u="sng" dirty="0">
                <a:solidFill>
                  <a:srgbClr val="7030A0"/>
                </a:solidFill>
                <a:effectLst/>
                <a:latin typeface="Arial" panose="020B0604020202020204" pitchFamily="34" charset="0"/>
                <a:cs typeface="Arial" panose="020B0604020202020204" pitchFamily="34" charset="0"/>
              </a:rPr>
              <a:t>Bài 2.</a:t>
            </a:r>
            <a:r>
              <a:rPr lang="vi-VN" sz="3600" b="0" i="0" dirty="0">
                <a:solidFill>
                  <a:srgbClr val="7030A0"/>
                </a:solidFill>
                <a:effectLst/>
                <a:latin typeface="Arial" panose="020B0604020202020204" pitchFamily="34" charset="0"/>
                <a:cs typeface="Arial" panose="020B0604020202020204" pitchFamily="34" charset="0"/>
              </a:rPr>
              <a:t> Viết lại đoạn văn sau, chuyển những cặp câu đơn có quan hệ chặt chẽ với nhau thành câu ghép. </a:t>
            </a:r>
          </a:p>
          <a:p>
            <a:pPr>
              <a:lnSpc>
                <a:spcPct val="150000"/>
              </a:lnSpc>
            </a:pPr>
            <a:r>
              <a:rPr lang="vi-VN" sz="3600" dirty="0">
                <a:solidFill>
                  <a:srgbClr val="002060"/>
                </a:solidFill>
                <a:latin typeface="Arial" panose="020B0604020202020204" pitchFamily="34" charset="0"/>
                <a:cs typeface="Arial" panose="020B0604020202020204" pitchFamily="34" charset="0"/>
              </a:rPr>
              <a:t>          </a:t>
            </a:r>
            <a:r>
              <a:rPr lang="vi-VN" sz="3600" b="0" i="0" dirty="0">
                <a:solidFill>
                  <a:srgbClr val="002060"/>
                </a:solidFill>
                <a:effectLst/>
                <a:latin typeface="Arial" panose="020B0604020202020204" pitchFamily="34" charset="0"/>
                <a:cs typeface="Arial" panose="020B0604020202020204" pitchFamily="34" charset="0"/>
              </a:rPr>
              <a:t>Tất cả các bà mẹ đều yêu thương con mình. Con rét thì mẹ lạnh. Con ngã thì mẹ đau. Con đói. Ruột gan mẹ cồn cào. Con ngoan. Mặt mẹ nở hoa. Con hư. Lòng mẹ rầu rĩ...</a:t>
            </a:r>
            <a:endParaRPr lang="vi-VN"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500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716</Words>
  <Application>Microsoft Office PowerPoint</Application>
  <PresentationFormat>Widescreen</PresentationFormat>
  <Paragraphs>43</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SimSun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VietNam.Com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KH</cp:lastModifiedBy>
  <cp:revision>28</cp:revision>
  <dcterms:created xsi:type="dcterms:W3CDTF">2024-08-12T14:09:21Z</dcterms:created>
  <dcterms:modified xsi:type="dcterms:W3CDTF">2025-01-21T03:47:37Z</dcterms:modified>
</cp:coreProperties>
</file>