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2"/>
  </p:notesMasterIdLst>
  <p:sldIdLst>
    <p:sldId id="266" r:id="rId3"/>
    <p:sldId id="256" r:id="rId4"/>
    <p:sldId id="257" r:id="rId5"/>
    <p:sldId id="273" r:id="rId6"/>
    <p:sldId id="258" r:id="rId7"/>
    <p:sldId id="274" r:id="rId8"/>
    <p:sldId id="259" r:id="rId9"/>
    <p:sldId id="260" r:id="rId10"/>
    <p:sldId id="261" r:id="rId11"/>
    <p:sldId id="275" r:id="rId12"/>
    <p:sldId id="276" r:id="rId13"/>
    <p:sldId id="262" r:id="rId14"/>
    <p:sldId id="271" r:id="rId15"/>
    <p:sldId id="272" r:id="rId16"/>
    <p:sldId id="280" r:id="rId17"/>
    <p:sldId id="263" r:id="rId18"/>
    <p:sldId id="268" r:id="rId19"/>
    <p:sldId id="267" r:id="rId20"/>
    <p:sldId id="270" r:id="rId21"/>
  </p:sldIdLst>
  <p:sldSz cx="12188825" cy="6858000"/>
  <p:notesSz cx="6858000" cy="9144000"/>
  <p:embeddedFontLst>
    <p:embeddedFont>
      <p:font typeface="Cambria Math" panose="02040503050406030204" pitchFamily="18" charset="0"/>
      <p:regular r:id="rId23"/>
    </p:embeddedFont>
    <p:embeddedFont>
      <p:font typeface="UTM Avo" panose="02040603050506020204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6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9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5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21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75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31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84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40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7056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4109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1165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8221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5275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2331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199384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6440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2"/>
            <a:ext cx="9141619" cy="238760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9"/>
            <a:ext cx="9141619" cy="1655761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34" indent="0" algn="ctr">
              <a:buNone/>
              <a:defRPr sz="2001"/>
            </a:lvl2pPr>
            <a:lvl3pPr marL="914271" indent="0" algn="ctr">
              <a:buNone/>
              <a:defRPr sz="1800"/>
            </a:lvl3pPr>
            <a:lvl4pPr marL="1371405" indent="0" algn="ctr">
              <a:buNone/>
              <a:defRPr sz="1600"/>
            </a:lvl4pPr>
            <a:lvl5pPr marL="1828540" indent="0" algn="ctr">
              <a:buNone/>
              <a:defRPr sz="1600"/>
            </a:lvl5pPr>
            <a:lvl6pPr marL="2285676" indent="0" algn="ctr">
              <a:buNone/>
              <a:defRPr sz="1600"/>
            </a:lvl6pPr>
            <a:lvl7pPr marL="2742811" indent="0" algn="ctr">
              <a:buNone/>
              <a:defRPr sz="1600"/>
            </a:lvl7pPr>
            <a:lvl8pPr marL="3199947" indent="0" algn="ctr">
              <a:buNone/>
              <a:defRPr sz="1600"/>
            </a:lvl8pPr>
            <a:lvl9pPr marL="365708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31" y="365125"/>
            <a:ext cx="2628214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7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3603" y="1122362"/>
            <a:ext cx="9141619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3603" y="3602039"/>
            <a:ext cx="9141619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1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7981" y="1825625"/>
            <a:ext cx="10512863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633" y="1709741"/>
            <a:ext cx="10512863" cy="285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633" y="4589463"/>
            <a:ext cx="10512863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22856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399">
                <a:solidFill>
                  <a:srgbClr val="888888"/>
                </a:solidFill>
              </a:defRPr>
            </a:lvl1pPr>
            <a:lvl2pPr marL="914271" lvl="1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1">
                <a:solidFill>
                  <a:srgbClr val="888888"/>
                </a:solidFill>
              </a:defRPr>
            </a:lvl2pPr>
            <a:lvl3pPr marL="1371405" lvl="2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540" lvl="3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676" lvl="4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2811" lvl="5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199947" lvl="6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082" lvl="7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216" lvl="8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5180251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0594" y="1825625"/>
            <a:ext cx="5180251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568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572" y="1681164"/>
            <a:ext cx="5156445" cy="82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34" lvl="0" indent="-22856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 b="1"/>
            </a:lvl1pPr>
            <a:lvl2pPr marL="914271" lvl="1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1" b="1"/>
            </a:lvl2pPr>
            <a:lvl3pPr marL="1371405" lvl="2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540" lvl="3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676" lvl="4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811" lvl="5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9947" lvl="6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082" lvl="7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216" lvl="8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572" y="2505075"/>
            <a:ext cx="5156445" cy="368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0593" y="1681164"/>
            <a:ext cx="5181838" cy="82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34" lvl="0" indent="-22856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 b="1"/>
            </a:lvl1pPr>
            <a:lvl2pPr marL="914271" lvl="1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1" b="1"/>
            </a:lvl2pPr>
            <a:lvl3pPr marL="1371405" lvl="2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540" lvl="3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676" lvl="4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811" lvl="5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9947" lvl="6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082" lvl="7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216" lvl="8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0593" y="2505075"/>
            <a:ext cx="5181838" cy="368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571" y="457200"/>
            <a:ext cx="393121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1838" y="987426"/>
            <a:ext cx="6170593" cy="487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43173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199"/>
            </a:lvl1pPr>
            <a:lvl2pPr marL="914271" lvl="1" indent="-4063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1"/>
            </a:lvl2pPr>
            <a:lvl3pPr marL="1371405" lvl="2" indent="-38094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399"/>
            </a:lvl3pPr>
            <a:lvl4pPr marL="1828540" lvl="3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4pPr>
            <a:lvl5pPr marL="2285676" lvl="4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5pPr>
            <a:lvl6pPr marL="2742811" lvl="5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6pPr>
            <a:lvl7pPr marL="3199947" lvl="6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7pPr>
            <a:lvl8pPr marL="3657082" lvl="7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8pPr>
            <a:lvl9pPr marL="4114216" lvl="8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571" y="2057400"/>
            <a:ext cx="393121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22856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271" lvl="1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99"/>
            </a:lvl2pPr>
            <a:lvl3pPr marL="1371405" lvl="2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1"/>
            </a:lvl3pPr>
            <a:lvl4pPr marL="1828540" lvl="3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676" lvl="4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2811" lvl="5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199947" lvl="6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082" lvl="7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216" lvl="8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571" y="457200"/>
            <a:ext cx="393121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1838" y="987426"/>
            <a:ext cx="6170593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571" y="2057400"/>
            <a:ext cx="393121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22856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271" lvl="1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99"/>
            </a:lvl2pPr>
            <a:lvl3pPr marL="1371405" lvl="2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1"/>
            </a:lvl3pPr>
            <a:lvl4pPr marL="1828540" lvl="3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676" lvl="4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2811" lvl="5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199947" lvl="6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082" lvl="7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216" lvl="8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18743" y="-1255137"/>
            <a:ext cx="4351339" cy="1051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0816" y="1956937"/>
            <a:ext cx="5811839" cy="262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8206" y="-595099"/>
            <a:ext cx="5811839" cy="773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41"/>
            <a:ext cx="10512863" cy="285273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3"/>
            <a:ext cx="10512863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2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4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8" y="365126"/>
            <a:ext cx="10512863" cy="1325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2" y="1681164"/>
            <a:ext cx="5156445" cy="823911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34" indent="0">
              <a:buNone/>
              <a:defRPr sz="2001" b="1"/>
            </a:lvl2pPr>
            <a:lvl3pPr marL="914271" indent="0">
              <a:buNone/>
              <a:defRPr sz="1800" b="1"/>
            </a:lvl3pPr>
            <a:lvl4pPr marL="1371405" indent="0">
              <a:buNone/>
              <a:defRPr sz="1600" b="1"/>
            </a:lvl4pPr>
            <a:lvl5pPr marL="1828540" indent="0">
              <a:buNone/>
              <a:defRPr sz="1600" b="1"/>
            </a:lvl5pPr>
            <a:lvl6pPr marL="2285676" indent="0">
              <a:buNone/>
              <a:defRPr sz="1600" b="1"/>
            </a:lvl6pPr>
            <a:lvl7pPr marL="2742811" indent="0">
              <a:buNone/>
              <a:defRPr sz="1600" b="1"/>
            </a:lvl7pPr>
            <a:lvl8pPr marL="3199947" indent="0">
              <a:buNone/>
              <a:defRPr sz="1600" b="1"/>
            </a:lvl8pPr>
            <a:lvl9pPr marL="36570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2" y="2505075"/>
            <a:ext cx="5156445" cy="3684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4"/>
            <a:ext cx="5181838" cy="823911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34" indent="0">
              <a:buNone/>
              <a:defRPr sz="2001" b="1"/>
            </a:lvl2pPr>
            <a:lvl3pPr marL="914271" indent="0">
              <a:buNone/>
              <a:defRPr sz="1800" b="1"/>
            </a:lvl3pPr>
            <a:lvl4pPr marL="1371405" indent="0">
              <a:buNone/>
              <a:defRPr sz="1600" b="1"/>
            </a:lvl4pPr>
            <a:lvl5pPr marL="1828540" indent="0">
              <a:buNone/>
              <a:defRPr sz="1600" b="1"/>
            </a:lvl5pPr>
            <a:lvl6pPr marL="2285676" indent="0">
              <a:buNone/>
              <a:defRPr sz="1600" b="1"/>
            </a:lvl6pPr>
            <a:lvl7pPr marL="2742811" indent="0">
              <a:buNone/>
              <a:defRPr sz="1600" b="1"/>
            </a:lvl7pPr>
            <a:lvl8pPr marL="3199947" indent="0">
              <a:buNone/>
              <a:defRPr sz="1600" b="1"/>
            </a:lvl8pPr>
            <a:lvl9pPr marL="36570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1" y="457200"/>
            <a:ext cx="3931212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4"/>
          </a:xfrm>
        </p:spPr>
        <p:txBody>
          <a:bodyPr/>
          <a:lstStyle>
            <a:lvl1pPr>
              <a:defRPr sz="3199"/>
            </a:lvl1pPr>
            <a:lvl2pPr>
              <a:defRPr sz="2801"/>
            </a:lvl2pPr>
            <a:lvl3pPr>
              <a:defRPr sz="2399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1" y="2057400"/>
            <a:ext cx="39312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399"/>
            </a:lvl2pPr>
            <a:lvl3pPr marL="914271" indent="0">
              <a:buNone/>
              <a:defRPr sz="1201"/>
            </a:lvl3pPr>
            <a:lvl4pPr marL="1371405" indent="0">
              <a:buNone/>
              <a:defRPr sz="1000"/>
            </a:lvl4pPr>
            <a:lvl5pPr marL="1828540" indent="0">
              <a:buNone/>
              <a:defRPr sz="1000"/>
            </a:lvl5pPr>
            <a:lvl6pPr marL="2285676" indent="0">
              <a:buNone/>
              <a:defRPr sz="1000"/>
            </a:lvl6pPr>
            <a:lvl7pPr marL="2742811" indent="0">
              <a:buNone/>
              <a:defRPr sz="1000"/>
            </a:lvl7pPr>
            <a:lvl8pPr marL="3199947" indent="0">
              <a:buNone/>
              <a:defRPr sz="1000"/>
            </a:lvl8pPr>
            <a:lvl9pPr marL="365708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1" y="457200"/>
            <a:ext cx="3931212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4"/>
          </a:xfrm>
        </p:spPr>
        <p:txBody>
          <a:bodyPr/>
          <a:lstStyle>
            <a:lvl1pPr marL="0" indent="0">
              <a:buNone/>
              <a:defRPr sz="3199"/>
            </a:lvl1pPr>
            <a:lvl2pPr marL="457134" indent="0">
              <a:buNone/>
              <a:defRPr sz="2801"/>
            </a:lvl2pPr>
            <a:lvl3pPr marL="914271" indent="0">
              <a:buNone/>
              <a:defRPr sz="2399"/>
            </a:lvl3pPr>
            <a:lvl4pPr marL="1371405" indent="0">
              <a:buNone/>
              <a:defRPr sz="2001"/>
            </a:lvl4pPr>
            <a:lvl5pPr marL="1828540" indent="0">
              <a:buNone/>
              <a:defRPr sz="2001"/>
            </a:lvl5pPr>
            <a:lvl6pPr marL="2285676" indent="0">
              <a:buNone/>
              <a:defRPr sz="2001"/>
            </a:lvl6pPr>
            <a:lvl7pPr marL="2742811" indent="0">
              <a:buNone/>
              <a:defRPr sz="2001"/>
            </a:lvl7pPr>
            <a:lvl8pPr marL="3199947" indent="0">
              <a:buNone/>
              <a:defRPr sz="2001"/>
            </a:lvl8pPr>
            <a:lvl9pPr marL="3657082" indent="0">
              <a:buNone/>
              <a:defRPr sz="2001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1" y="2057400"/>
            <a:ext cx="39312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399"/>
            </a:lvl2pPr>
            <a:lvl3pPr marL="914271" indent="0">
              <a:buNone/>
              <a:defRPr sz="1201"/>
            </a:lvl3pPr>
            <a:lvl4pPr marL="1371405" indent="0">
              <a:buNone/>
              <a:defRPr sz="1000"/>
            </a:lvl4pPr>
            <a:lvl5pPr marL="1828540" indent="0">
              <a:buNone/>
              <a:defRPr sz="1000"/>
            </a:lvl5pPr>
            <a:lvl6pPr marL="2285676" indent="0">
              <a:buNone/>
              <a:defRPr sz="1000"/>
            </a:lvl6pPr>
            <a:lvl7pPr marL="2742811" indent="0">
              <a:buNone/>
              <a:defRPr sz="1000"/>
            </a:lvl7pPr>
            <a:lvl8pPr marL="3199947" indent="0">
              <a:buNone/>
              <a:defRPr sz="1000"/>
            </a:lvl8pPr>
            <a:lvl9pPr marL="365708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3A16CD2D-25EF-4027-A08B-E39409FA0633}"/>
              </a:ext>
            </a:extLst>
          </p:cNvPr>
          <p:cNvSpPr txBox="1"/>
          <p:nvPr userDrawn="1"/>
        </p:nvSpPr>
        <p:spPr>
          <a:xfrm>
            <a:off x="0" y="-6377285"/>
            <a:ext cx="12188825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1" y="1825625"/>
            <a:ext cx="10512863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7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7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703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7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4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8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2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9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3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0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1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5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0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6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1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7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2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75BE858-40C1-4490-B67F-335D36DEAF89}"/>
              </a:ext>
            </a:extLst>
          </p:cNvPr>
          <p:cNvSpPr txBox="1"/>
          <p:nvPr userDrawn="1"/>
        </p:nvSpPr>
        <p:spPr>
          <a:xfrm>
            <a:off x="0" y="-6377285"/>
            <a:ext cx="12188825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7981" y="1825625"/>
            <a:ext cx="10512863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38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38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38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38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38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08466" y="892"/>
            <a:ext cx="2680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71">
              <a:buClr>
                <a:srgbClr val="000000"/>
              </a:buClr>
              <a:defRPr/>
            </a:pPr>
            <a:r>
              <a:rPr lang="en-US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753082" y="647223"/>
            <a:ext cx="990976" cy="461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71">
              <a:buClr>
                <a:srgbClr val="000000"/>
              </a:buClr>
              <a:defRPr/>
            </a:pPr>
            <a:r>
              <a:rPr lang="en-US" sz="2399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lang="en-US" sz="2399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1531306" y="3333149"/>
            <a:ext cx="9317339" cy="246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7" rIns="91402" bIns="456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271">
              <a:lnSpc>
                <a:spcPct val="150000"/>
              </a:lnSpc>
              <a:buClr>
                <a:srgbClr val="000000"/>
              </a:buClr>
              <a:buSzPts val="990"/>
              <a:defRPr/>
            </a:pPr>
            <a:r>
              <a:rPr lang="en-US" sz="5200" b="1" kern="0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kern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5200" b="1" kern="0" dirty="0">
                <a:solidFill>
                  <a:srgbClr val="002060"/>
                </a:solidFill>
                <a:latin typeface="UTM Avo" panose="02040603050506020204" pitchFamily="18" charset="0"/>
              </a:rPr>
              <a:t>6</a:t>
            </a:r>
            <a:endParaRPr lang="en-US" sz="5200" b="1" kern="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 defTabSz="914248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vi-VN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9: </a:t>
            </a:r>
            <a:r>
              <a:rPr lang="vi-VN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 nhọn, góc tù, góc bẹt</a:t>
            </a:r>
            <a:endParaRPr lang="en-US" sz="5200" b="1" kern="0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C7F921-663A-4A2F-977F-7B0D9F2565C5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D78E95-F132-4734-8BE4-B60CEF60E52A}"/>
              </a:ext>
            </a:extLst>
          </p:cNvPr>
          <p:cNvSpPr/>
          <p:nvPr/>
        </p:nvSpPr>
        <p:spPr>
          <a:xfrm>
            <a:off x="2389706" y="1481280"/>
            <a:ext cx="8344969" cy="1600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b="1" kern="0" dirty="0" err="1">
                <a:cs typeface="Arial"/>
                <a:sym typeface="Arial"/>
              </a:rPr>
              <a:t>Bài</a:t>
            </a:r>
            <a:r>
              <a:rPr lang="en-US" sz="2300" b="1" kern="0" dirty="0">
                <a:cs typeface="Arial"/>
                <a:sym typeface="Arial"/>
              </a:rPr>
              <a:t> </a:t>
            </a:r>
            <a:r>
              <a:rPr lang="en-US" sz="2300" b="1" kern="0" dirty="0" err="1">
                <a:cs typeface="Arial"/>
                <a:sym typeface="Arial"/>
              </a:rPr>
              <a:t>tập</a:t>
            </a:r>
            <a:r>
              <a:rPr lang="en-US" sz="2300" b="1" kern="0" dirty="0">
                <a:cs typeface="Arial"/>
                <a:sym typeface="Arial"/>
              </a:rPr>
              <a:t> 2 (SGK – tr45):</a:t>
            </a:r>
          </a:p>
          <a:p>
            <a:pPr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 err="1">
                <a:cs typeface="Arial"/>
                <a:sym typeface="Arial"/>
              </a:rPr>
              <a:t>Chỉ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ra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cách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vẽ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thêm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một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đoạn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thẳng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để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được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góc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theo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mỗi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yêu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cầu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sau</a:t>
            </a:r>
            <a:r>
              <a:rPr lang="en-US" sz="2300" kern="0" dirty="0">
                <a:cs typeface="Arial"/>
                <a:sym typeface="Arial"/>
              </a:rPr>
              <a:t>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1294C4-6490-47B1-9559-68B4C97E4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441386"/>
              </p:ext>
            </p:extLst>
          </p:nvPr>
        </p:nvGraphicFramePr>
        <p:xfrm>
          <a:off x="1310147" y="3606216"/>
          <a:ext cx="2945632" cy="1879782"/>
        </p:xfrm>
        <a:graphic>
          <a:graphicData uri="http://schemas.openxmlformats.org/drawingml/2006/table">
            <a:tbl>
              <a:tblPr firstRow="1" bandRow="1"/>
              <a:tblGrid>
                <a:gridCol w="368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8F4D8BF-B6CD-4700-A113-E50C0ADF2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651605"/>
              </p:ext>
            </p:extLst>
          </p:nvPr>
        </p:nvGraphicFramePr>
        <p:xfrm>
          <a:off x="4712860" y="3599691"/>
          <a:ext cx="2945632" cy="1879782"/>
        </p:xfrm>
        <a:graphic>
          <a:graphicData uri="http://schemas.openxmlformats.org/drawingml/2006/table">
            <a:tbl>
              <a:tblPr firstRow="1" bandRow="1"/>
              <a:tblGrid>
                <a:gridCol w="368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FD90F16-6BE7-45C8-9C62-D711A9667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582423"/>
              </p:ext>
            </p:extLst>
          </p:nvPr>
        </p:nvGraphicFramePr>
        <p:xfrm>
          <a:off x="8064786" y="3599691"/>
          <a:ext cx="2945632" cy="1879782"/>
        </p:xfrm>
        <a:graphic>
          <a:graphicData uri="http://schemas.openxmlformats.org/drawingml/2006/table">
            <a:tbl>
              <a:tblPr firstRow="1" bandRow="1"/>
              <a:tblGrid>
                <a:gridCol w="368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82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297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endParaRPr lang="en-US" sz="500" dirty="0"/>
                    </a:p>
                  </a:txBody>
                  <a:tcPr marL="60944" marR="60944" marT="30473" marB="30473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6139C24-8046-408D-A406-ED67B8E325D7}"/>
              </a:ext>
            </a:extLst>
          </p:cNvPr>
          <p:cNvSpPr/>
          <p:nvPr/>
        </p:nvSpPr>
        <p:spPr>
          <a:xfrm>
            <a:off x="1468486" y="5785177"/>
            <a:ext cx="2603598" cy="545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cs typeface="Arial"/>
                <a:sym typeface="Arial"/>
              </a:rPr>
              <a:t>a) </a:t>
            </a:r>
            <a:r>
              <a:rPr lang="en-US" sz="2300" kern="0" dirty="0" err="1">
                <a:cs typeface="Arial"/>
                <a:sym typeface="Arial"/>
              </a:rPr>
              <a:t>Một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góc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nhọn</a:t>
            </a:r>
            <a:endParaRPr lang="en-US" sz="2300" kern="0" dirty="0"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FD8101-5221-4B8B-8FDE-1D9A6DFDF54B}"/>
              </a:ext>
            </a:extLst>
          </p:cNvPr>
          <p:cNvSpPr/>
          <p:nvPr/>
        </p:nvSpPr>
        <p:spPr>
          <a:xfrm>
            <a:off x="4730373" y="5785177"/>
            <a:ext cx="2784737" cy="545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cs typeface="Arial"/>
                <a:sym typeface="Arial"/>
              </a:rPr>
              <a:t>b) </a:t>
            </a:r>
            <a:r>
              <a:rPr lang="en-US" sz="2300" kern="0" dirty="0" err="1">
                <a:cs typeface="Arial"/>
                <a:sym typeface="Arial"/>
              </a:rPr>
              <a:t>Một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góc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vuông</a:t>
            </a:r>
            <a:endParaRPr lang="en-US" sz="2300" kern="0" dirty="0"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765EE4-6C0A-4260-B7EF-F9294AA241F5}"/>
              </a:ext>
            </a:extLst>
          </p:cNvPr>
          <p:cNvSpPr/>
          <p:nvPr/>
        </p:nvSpPr>
        <p:spPr>
          <a:xfrm>
            <a:off x="8402373" y="5785177"/>
            <a:ext cx="2143536" cy="545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cs typeface="Arial"/>
                <a:sym typeface="Arial"/>
              </a:rPr>
              <a:t>c) </a:t>
            </a:r>
            <a:r>
              <a:rPr lang="en-US" sz="2300" kern="0" dirty="0" err="1">
                <a:cs typeface="Arial"/>
                <a:sym typeface="Arial"/>
              </a:rPr>
              <a:t>Một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góc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tù</a:t>
            </a:r>
            <a:endParaRPr lang="en-US" sz="2300" kern="0" dirty="0">
              <a:cs typeface="Arial"/>
              <a:sym typeface="Arial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20C181-B8E9-46ED-B6AB-CB2C8F06D0B3}"/>
              </a:ext>
            </a:extLst>
          </p:cNvPr>
          <p:cNvCxnSpPr>
            <a:cxnSpLocks/>
          </p:cNvCxnSpPr>
          <p:nvPr/>
        </p:nvCxnSpPr>
        <p:spPr>
          <a:xfrm flipV="1">
            <a:off x="1690563" y="3904412"/>
            <a:ext cx="1089533" cy="1263974"/>
          </a:xfrm>
          <a:prstGeom prst="line">
            <a:avLst/>
          </a:prstGeom>
          <a:noFill/>
          <a:ln w="38100" cap="flat" cmpd="sng" algn="ctr">
            <a:solidFill>
              <a:srgbClr val="FFFAF0">
                <a:lumMod val="10000"/>
              </a:srgbClr>
            </a:solidFill>
            <a:prstDash val="soli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1B3FC5-2FCD-49B8-80D2-FFCD762F1BBF}"/>
              </a:ext>
            </a:extLst>
          </p:cNvPr>
          <p:cNvCxnSpPr/>
          <p:nvPr/>
        </p:nvCxnSpPr>
        <p:spPr>
          <a:xfrm flipV="1">
            <a:off x="5825298" y="3761711"/>
            <a:ext cx="0" cy="1401715"/>
          </a:xfrm>
          <a:prstGeom prst="line">
            <a:avLst/>
          </a:prstGeom>
          <a:noFill/>
          <a:ln w="38100" cap="flat" cmpd="sng" algn="ctr">
            <a:solidFill>
              <a:srgbClr val="FFFAF0">
                <a:lumMod val="10000"/>
              </a:srgbClr>
            </a:solidFill>
            <a:prstDash val="soli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5A489E-B1A6-4AFA-9D1B-DC904E81E1C8}"/>
              </a:ext>
            </a:extLst>
          </p:cNvPr>
          <p:cNvCxnSpPr>
            <a:cxnSpLocks/>
          </p:cNvCxnSpPr>
          <p:nvPr/>
        </p:nvCxnSpPr>
        <p:spPr>
          <a:xfrm flipH="1" flipV="1">
            <a:off x="8417990" y="3894887"/>
            <a:ext cx="761803" cy="1281216"/>
          </a:xfrm>
          <a:prstGeom prst="line">
            <a:avLst/>
          </a:prstGeom>
          <a:noFill/>
          <a:ln w="38100" cap="flat" cmpd="sng" algn="ctr">
            <a:solidFill>
              <a:srgbClr val="FFFAF0">
                <a:lumMod val="10000"/>
              </a:srgbClr>
            </a:solidFill>
            <a:prstDash val="solid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B92776B-966C-43F7-9745-5A564C928F0D}"/>
              </a:ext>
            </a:extLst>
          </p:cNvPr>
          <p:cNvSpPr/>
          <p:nvPr/>
        </p:nvSpPr>
        <p:spPr>
          <a:xfrm>
            <a:off x="2388549" y="3373016"/>
            <a:ext cx="401072" cy="545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cs typeface="Arial"/>
                <a:sym typeface="Arial"/>
              </a:rPr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21255A-69BA-4FAB-B31D-66F48B9E0B25}"/>
              </a:ext>
            </a:extLst>
          </p:cNvPr>
          <p:cNvSpPr/>
          <p:nvPr/>
        </p:nvSpPr>
        <p:spPr>
          <a:xfrm>
            <a:off x="1348171" y="5032098"/>
            <a:ext cx="352982" cy="545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cs typeface="Arial"/>
                <a:sym typeface="Arial"/>
              </a:rPr>
              <a:t>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A61906-56DE-42F9-A92D-D87B7ADF6A11}"/>
              </a:ext>
            </a:extLst>
          </p:cNvPr>
          <p:cNvSpPr/>
          <p:nvPr/>
        </p:nvSpPr>
        <p:spPr>
          <a:xfrm>
            <a:off x="5421986" y="3381481"/>
            <a:ext cx="453970" cy="545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cs typeface="Arial"/>
                <a:sym typeface="Arial"/>
              </a:rPr>
              <a:t>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7C4548-C93F-4947-914E-2E9F21140448}"/>
              </a:ext>
            </a:extLst>
          </p:cNvPr>
          <p:cNvSpPr/>
          <p:nvPr/>
        </p:nvSpPr>
        <p:spPr>
          <a:xfrm>
            <a:off x="5480865" y="5016681"/>
            <a:ext cx="401072" cy="545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cs typeface="Arial"/>
                <a:sym typeface="Arial"/>
              </a:rPr>
              <a:t>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A0AC13-B543-48D7-9838-D1D8601F6DD7}"/>
              </a:ext>
            </a:extLst>
          </p:cNvPr>
          <p:cNvSpPr/>
          <p:nvPr/>
        </p:nvSpPr>
        <p:spPr>
          <a:xfrm>
            <a:off x="3479520" y="5032097"/>
            <a:ext cx="423514" cy="545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cs typeface="Arial"/>
                <a:sym typeface="Arial"/>
              </a:rPr>
              <a:t>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A21E26-D8A8-4246-BAF5-07F776D36DEC}"/>
              </a:ext>
            </a:extLst>
          </p:cNvPr>
          <p:cNvSpPr/>
          <p:nvPr/>
        </p:nvSpPr>
        <p:spPr>
          <a:xfrm>
            <a:off x="8115573" y="3429000"/>
            <a:ext cx="357790" cy="545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cs typeface="Arial"/>
                <a:sym typeface="Arial"/>
              </a:rPr>
              <a:t>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88DC1D-1968-44C0-8D65-EDE6EADA4CEE}"/>
              </a:ext>
            </a:extLst>
          </p:cNvPr>
          <p:cNvSpPr/>
          <p:nvPr/>
        </p:nvSpPr>
        <p:spPr>
          <a:xfrm>
            <a:off x="8740249" y="4993104"/>
            <a:ext cx="439544" cy="545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cs typeface="Arial"/>
                <a:sym typeface="Arial"/>
              </a:rPr>
              <a:t>Q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909033-0B94-4303-8FE0-60B4A78DB46F}"/>
              </a:ext>
            </a:extLst>
          </p:cNvPr>
          <p:cNvSpPr/>
          <p:nvPr/>
        </p:nvSpPr>
        <p:spPr>
          <a:xfrm>
            <a:off x="10580011" y="5051884"/>
            <a:ext cx="385042" cy="545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cs typeface="Arial"/>
                <a:sym typeface="Arial"/>
              </a:rPr>
              <a:t>H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DEBDAC-DBCA-48D5-A26C-2D17702F214A}"/>
              </a:ext>
            </a:extLst>
          </p:cNvPr>
          <p:cNvCxnSpPr>
            <a:cxnSpLocks/>
          </p:cNvCxnSpPr>
          <p:nvPr/>
        </p:nvCxnSpPr>
        <p:spPr>
          <a:xfrm>
            <a:off x="1690563" y="5166394"/>
            <a:ext cx="1828324" cy="16082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17C0E-1EEA-4C67-A857-E7F4948B6D70}"/>
              </a:ext>
            </a:extLst>
          </p:cNvPr>
          <p:cNvCxnSpPr>
            <a:cxnSpLocks/>
          </p:cNvCxnSpPr>
          <p:nvPr/>
        </p:nvCxnSpPr>
        <p:spPr>
          <a:xfrm>
            <a:off x="5825298" y="5153959"/>
            <a:ext cx="1422030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0B78B45-601E-40A0-BB24-A758FA003064}"/>
              </a:ext>
            </a:extLst>
          </p:cNvPr>
          <p:cNvCxnSpPr>
            <a:cxnSpLocks/>
          </p:cNvCxnSpPr>
          <p:nvPr/>
        </p:nvCxnSpPr>
        <p:spPr>
          <a:xfrm>
            <a:off x="9165291" y="5155443"/>
            <a:ext cx="1462667" cy="16082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1743A6A-7748-4C01-81C7-F3366D6AFBA9}"/>
              </a:ext>
            </a:extLst>
          </p:cNvPr>
          <p:cNvSpPr/>
          <p:nvPr/>
        </p:nvSpPr>
        <p:spPr>
          <a:xfrm>
            <a:off x="7227109" y="5016680"/>
            <a:ext cx="357790" cy="545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cs typeface="Arial"/>
                <a:sym typeface="Arial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8073527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C7F921-663A-4A2F-977F-7B0D9F2565C5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16817B-F10B-4128-8B27-6AA5EC787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722" y="2716468"/>
            <a:ext cx="9592209" cy="20055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1B7CC3-1B3E-4AA5-95E2-3E37D3007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722" y="4531414"/>
            <a:ext cx="9592209" cy="23256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C8F833-326C-4920-A5DC-ABA51B83672D}"/>
              </a:ext>
            </a:extLst>
          </p:cNvPr>
          <p:cNvSpPr/>
          <p:nvPr/>
        </p:nvSpPr>
        <p:spPr>
          <a:xfrm>
            <a:off x="2318620" y="1003320"/>
            <a:ext cx="7696338" cy="1600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b="1" kern="0" dirty="0" err="1">
                <a:cs typeface="Arial"/>
                <a:sym typeface="Arial"/>
              </a:rPr>
              <a:t>Bài</a:t>
            </a:r>
            <a:r>
              <a:rPr lang="en-US" sz="2300" b="1" kern="0" dirty="0">
                <a:cs typeface="Arial"/>
                <a:sym typeface="Arial"/>
              </a:rPr>
              <a:t> </a:t>
            </a:r>
            <a:r>
              <a:rPr lang="en-US" sz="2300" b="1" kern="0" dirty="0" err="1">
                <a:cs typeface="Arial"/>
                <a:sym typeface="Arial"/>
              </a:rPr>
              <a:t>tập</a:t>
            </a:r>
            <a:r>
              <a:rPr lang="en-US" sz="2300" b="1" kern="0" dirty="0">
                <a:cs typeface="Arial"/>
                <a:sym typeface="Arial"/>
              </a:rPr>
              <a:t> 3 (SGK – tr45):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 err="1">
                <a:cs typeface="Arial"/>
                <a:sym typeface="Arial"/>
              </a:rPr>
              <a:t>Hình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ảnh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góc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được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tạo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ra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trong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mỗi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hình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dưới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đây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là</a:t>
            </a:r>
            <a:endParaRPr lang="en-US" sz="2300" kern="0" dirty="0">
              <a:cs typeface="Arial"/>
              <a:sym typeface="Arial"/>
            </a:endParaRP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 err="1">
                <a:cs typeface="Arial"/>
                <a:sym typeface="Arial"/>
              </a:rPr>
              <a:t>góc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nhọn</a:t>
            </a:r>
            <a:r>
              <a:rPr lang="en-US" sz="2300" kern="0" dirty="0">
                <a:cs typeface="Arial"/>
                <a:sym typeface="Arial"/>
              </a:rPr>
              <a:t>, </a:t>
            </a:r>
            <a:r>
              <a:rPr lang="en-US" sz="2300" kern="0" dirty="0" err="1">
                <a:cs typeface="Arial"/>
                <a:sym typeface="Arial"/>
              </a:rPr>
              <a:t>góc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vuông</a:t>
            </a:r>
            <a:r>
              <a:rPr lang="en-US" sz="2300" kern="0" dirty="0">
                <a:cs typeface="Arial"/>
                <a:sym typeface="Arial"/>
              </a:rPr>
              <a:t>, </a:t>
            </a:r>
            <a:r>
              <a:rPr lang="en-US" sz="2300" kern="0" dirty="0" err="1">
                <a:cs typeface="Arial"/>
                <a:sym typeface="Arial"/>
              </a:rPr>
              <a:t>góc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tù</a:t>
            </a:r>
            <a:r>
              <a:rPr lang="en-US" sz="2300" kern="0" dirty="0">
                <a:cs typeface="Arial"/>
                <a:sym typeface="Arial"/>
              </a:rPr>
              <a:t> hay </a:t>
            </a:r>
            <a:r>
              <a:rPr lang="en-US" sz="2300" kern="0" dirty="0" err="1">
                <a:cs typeface="Arial"/>
                <a:sym typeface="Arial"/>
              </a:rPr>
              <a:t>góc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bẹt</a:t>
            </a:r>
            <a:r>
              <a:rPr lang="en-US" sz="2300" kern="0" dirty="0">
                <a:cs typeface="Arial"/>
                <a:sym typeface="Arial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CDDA3B-93E0-4DFF-93C9-0A7786F265BB}"/>
              </a:ext>
            </a:extLst>
          </p:cNvPr>
          <p:cNvSpPr/>
          <p:nvPr/>
        </p:nvSpPr>
        <p:spPr>
          <a:xfrm>
            <a:off x="3545756" y="2870450"/>
            <a:ext cx="1398140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 err="1">
                <a:cs typeface="Arial"/>
                <a:sym typeface="Arial"/>
              </a:rPr>
              <a:t>Góc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bẹt</a:t>
            </a:r>
            <a:endParaRPr lang="en-US" sz="2300" kern="0" dirty="0"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D202B-C0AA-457F-9379-AC9DCBD3D0B7}"/>
              </a:ext>
            </a:extLst>
          </p:cNvPr>
          <p:cNvSpPr/>
          <p:nvPr/>
        </p:nvSpPr>
        <p:spPr>
          <a:xfrm>
            <a:off x="9014703" y="2813921"/>
            <a:ext cx="163698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 err="1">
                <a:cs typeface="Arial"/>
                <a:sym typeface="Arial"/>
              </a:rPr>
              <a:t>Góc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nhọn</a:t>
            </a:r>
            <a:endParaRPr lang="en-US" sz="2300" kern="0" dirty="0"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5885F5-A3F1-4874-A3BB-9FC77B4116DE}"/>
              </a:ext>
            </a:extLst>
          </p:cNvPr>
          <p:cNvSpPr/>
          <p:nvPr/>
        </p:nvSpPr>
        <p:spPr>
          <a:xfrm>
            <a:off x="7548804" y="4819466"/>
            <a:ext cx="1184941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 err="1">
                <a:cs typeface="Arial"/>
                <a:sym typeface="Arial"/>
              </a:rPr>
              <a:t>Góc</a:t>
            </a:r>
            <a:r>
              <a:rPr lang="en-US" sz="2300" kern="0" dirty="0">
                <a:cs typeface="Arial"/>
                <a:sym typeface="Arial"/>
              </a:rPr>
              <a:t> </a:t>
            </a:r>
            <a:r>
              <a:rPr lang="en-US" sz="2300" kern="0" dirty="0" err="1">
                <a:cs typeface="Arial"/>
                <a:sym typeface="Arial"/>
              </a:rPr>
              <a:t>tù</a:t>
            </a:r>
            <a:endParaRPr lang="en-US" sz="2300" kern="0" dirty="0"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E4F26B-2023-4EE9-8054-00A695EC1C7D}"/>
              </a:ext>
            </a:extLst>
          </p:cNvPr>
          <p:cNvSpPr/>
          <p:nvPr/>
        </p:nvSpPr>
        <p:spPr>
          <a:xfrm>
            <a:off x="4557481" y="4698380"/>
            <a:ext cx="1609308" cy="1079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 err="1">
                <a:cs typeface="Arial"/>
                <a:sym typeface="Arial"/>
              </a:rPr>
              <a:t>Góc</a:t>
            </a:r>
            <a:endParaRPr lang="en-US" sz="2300" kern="0" dirty="0">
              <a:cs typeface="Arial"/>
              <a:sym typeface="Arial"/>
            </a:endParaRP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 err="1">
                <a:cs typeface="Arial"/>
                <a:sym typeface="Arial"/>
              </a:rPr>
              <a:t>vuông</a:t>
            </a:r>
            <a:endParaRPr lang="en-US" sz="2300" kern="0" dirty="0">
              <a:cs typeface="Arial"/>
              <a:sym typeface="Arial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9241D0-D4CA-4FBF-B1D9-2EFA65DD2BAA}"/>
              </a:ext>
            </a:extLst>
          </p:cNvPr>
          <p:cNvCxnSpPr>
            <a:stCxn id="16" idx="0"/>
            <a:endCxn id="17" idx="2"/>
          </p:cNvCxnSpPr>
          <p:nvPr/>
        </p:nvCxnSpPr>
        <p:spPr>
          <a:xfrm>
            <a:off x="6192827" y="2716467"/>
            <a:ext cx="0" cy="4140641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786F82-D0C8-4D7C-8154-F7C5BCE511A3}"/>
              </a:ext>
            </a:extLst>
          </p:cNvPr>
          <p:cNvCxnSpPr/>
          <p:nvPr/>
        </p:nvCxnSpPr>
        <p:spPr>
          <a:xfrm>
            <a:off x="1396722" y="4552984"/>
            <a:ext cx="9592209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6563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EADFCABC-2ACA-4824-80F7-C9EDA0A9D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479" y="2837928"/>
            <a:ext cx="2865867" cy="187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ECE4D9-85DA-4EC0-9837-AFC6F1C29FFE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DAB771B-CC39-439D-8323-437224D40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402428"/>
              </p:ext>
            </p:extLst>
          </p:nvPr>
        </p:nvGraphicFramePr>
        <p:xfrm>
          <a:off x="1316635" y="3808566"/>
          <a:ext cx="9700268" cy="2844059"/>
        </p:xfrm>
        <a:graphic>
          <a:graphicData uri="http://schemas.openxmlformats.org/drawingml/2006/table">
            <a:tbl>
              <a:tblPr firstRow="1" bandRow="1"/>
              <a:tblGrid>
                <a:gridCol w="2425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5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146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300" dirty="0" err="1"/>
                        <a:t>Góc</a:t>
                      </a:r>
                      <a:r>
                        <a:rPr lang="en-US" sz="2300" baseline="0" dirty="0"/>
                        <a:t> </a:t>
                      </a:r>
                      <a:r>
                        <a:rPr lang="en-US" sz="2300" baseline="0" dirty="0" err="1"/>
                        <a:t>nhọn</a:t>
                      </a:r>
                      <a:endParaRPr lang="en-US" sz="2300" dirty="0"/>
                    </a:p>
                  </a:txBody>
                  <a:tcPr marL="60944" marR="60944" marT="30473" marB="304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300" dirty="0" err="1"/>
                        <a:t>Góc</a:t>
                      </a:r>
                      <a:r>
                        <a:rPr lang="en-US" sz="2300" baseline="0" dirty="0"/>
                        <a:t> </a:t>
                      </a:r>
                      <a:r>
                        <a:rPr lang="en-US" sz="2300" baseline="0" dirty="0" err="1"/>
                        <a:t>vuông</a:t>
                      </a:r>
                      <a:endParaRPr lang="en-US" sz="2300" dirty="0"/>
                    </a:p>
                  </a:txBody>
                  <a:tcPr marL="60944" marR="60944" marT="30473" marB="30473">
                    <a:lnL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300" dirty="0" err="1"/>
                        <a:t>Góc</a:t>
                      </a:r>
                      <a:r>
                        <a:rPr lang="en-US" sz="2300" baseline="0" dirty="0"/>
                        <a:t> </a:t>
                      </a:r>
                      <a:r>
                        <a:rPr lang="en-US" sz="2300" baseline="0" dirty="0" err="1"/>
                        <a:t>tù</a:t>
                      </a:r>
                      <a:endParaRPr lang="en-US" sz="2300" dirty="0"/>
                    </a:p>
                  </a:txBody>
                  <a:tcPr marL="60944" marR="60944" marT="30473" marB="30473">
                    <a:lnL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300" dirty="0" err="1"/>
                        <a:t>Góc</a:t>
                      </a:r>
                      <a:r>
                        <a:rPr lang="en-US" sz="2300" baseline="0" dirty="0"/>
                        <a:t> </a:t>
                      </a:r>
                      <a:r>
                        <a:rPr lang="en-US" sz="2300" baseline="0" dirty="0" err="1"/>
                        <a:t>bẹt</a:t>
                      </a:r>
                      <a:endParaRPr lang="en-US" sz="2300" dirty="0"/>
                    </a:p>
                  </a:txBody>
                  <a:tcPr marL="60944" marR="60944" marT="30473" marB="30473">
                    <a:lnL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9913"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800"/>
                    </a:p>
                  </a:txBody>
                  <a:tcPr marL="60944" marR="60944" marT="30473" marB="304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800"/>
                    </a:p>
                  </a:txBody>
                  <a:tcPr marL="60944" marR="60944" marT="30473" marB="30473">
                    <a:lnL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800" dirty="0"/>
                    </a:p>
                  </a:txBody>
                  <a:tcPr marL="60944" marR="60944" marT="30473" marB="30473">
                    <a:lnL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180045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36009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540136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720181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900227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1080272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1260318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1440363" algn="l" defTabSz="360091" rtl="0" eaLnBrk="1" latinLnBrk="0" hangingPunct="1">
                        <a:defRPr sz="709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endParaRPr lang="en-US" sz="2800" dirty="0"/>
                    </a:p>
                  </a:txBody>
                  <a:tcPr marL="60944" marR="60944" marT="30473" marB="30473">
                    <a:lnL w="12700" cap="flat" cmpd="sng" algn="ctr">
                      <a:solidFill>
                        <a:srgbClr val="5B5E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8E0121B-BD72-47A1-878E-492CE721CD96}"/>
              </a:ext>
            </a:extLst>
          </p:cNvPr>
          <p:cNvSpPr/>
          <p:nvPr/>
        </p:nvSpPr>
        <p:spPr>
          <a:xfrm>
            <a:off x="1738914" y="1135650"/>
            <a:ext cx="8855705" cy="1600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b="1" kern="0" dirty="0" err="1">
                <a:cs typeface="Arial"/>
                <a:sym typeface="Arial"/>
              </a:rPr>
              <a:t>Bài</a:t>
            </a:r>
            <a:r>
              <a:rPr lang="en-US" sz="2285" b="1" kern="0" dirty="0">
                <a:cs typeface="Arial"/>
                <a:sym typeface="Arial"/>
              </a:rPr>
              <a:t> </a:t>
            </a:r>
            <a:r>
              <a:rPr lang="en-US" sz="2285" b="1" kern="0" dirty="0" err="1">
                <a:cs typeface="Arial"/>
                <a:sym typeface="Arial"/>
              </a:rPr>
              <a:t>tập</a:t>
            </a:r>
            <a:r>
              <a:rPr lang="en-US" sz="2285" b="1" kern="0" dirty="0">
                <a:cs typeface="Arial"/>
                <a:sym typeface="Arial"/>
              </a:rPr>
              <a:t> 4 (SGK – tr45):</a:t>
            </a: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cs typeface="Arial"/>
                <a:sym typeface="Arial"/>
              </a:rPr>
              <a:t>Hãy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chỉ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ra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hình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ảnh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góc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nhọn</a:t>
            </a:r>
            <a:r>
              <a:rPr lang="en-US" sz="2285" kern="0" dirty="0">
                <a:cs typeface="Arial"/>
                <a:sym typeface="Arial"/>
              </a:rPr>
              <a:t>, </a:t>
            </a:r>
            <a:r>
              <a:rPr lang="en-US" sz="2285" kern="0" dirty="0" err="1">
                <a:cs typeface="Arial"/>
                <a:sym typeface="Arial"/>
              </a:rPr>
              <a:t>góc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vuông</a:t>
            </a:r>
            <a:r>
              <a:rPr lang="en-US" sz="2285" kern="0" dirty="0">
                <a:cs typeface="Arial"/>
                <a:sym typeface="Arial"/>
              </a:rPr>
              <a:t>, </a:t>
            </a:r>
            <a:r>
              <a:rPr lang="en-US" sz="2285" kern="0" dirty="0" err="1">
                <a:cs typeface="Arial"/>
                <a:sym typeface="Arial"/>
              </a:rPr>
              <a:t>góc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tù</a:t>
            </a:r>
            <a:r>
              <a:rPr lang="en-US" sz="2285" kern="0">
                <a:cs typeface="Arial"/>
                <a:sym typeface="Arial"/>
              </a:rPr>
              <a:t>, góc</a:t>
            </a:r>
            <a:r>
              <a:rPr lang="vi-VN" sz="2285" kern="0" dirty="0">
                <a:cs typeface="Arial"/>
                <a:sym typeface="Arial"/>
              </a:rPr>
              <a:t> </a:t>
            </a:r>
            <a:r>
              <a:rPr lang="en-US" sz="2285" kern="0">
                <a:cs typeface="Arial"/>
                <a:sym typeface="Arial"/>
              </a:rPr>
              <a:t>bẹt </a:t>
            </a:r>
            <a:r>
              <a:rPr lang="en-US" sz="2285" kern="0" dirty="0" err="1">
                <a:cs typeface="Arial"/>
                <a:sym typeface="Arial"/>
              </a:rPr>
              <a:t>có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trong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thực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tế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mà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em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biết</a:t>
            </a:r>
            <a:endParaRPr lang="en-US" sz="2285" kern="0" dirty="0"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81D38E-A2B9-4DC0-9E28-A867D80E09E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10" y="4722728"/>
            <a:ext cx="2234618" cy="1777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FE23DD-8566-48EB-B52B-AD601846D68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123" y="4722729"/>
            <a:ext cx="1777538" cy="1786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9B76A2-440B-4317-B95B-AB2F7977564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30" y="4900482"/>
            <a:ext cx="2133044" cy="1422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FB4F61-E4BB-493C-8A34-48D40AE1EDE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507" y="4900482"/>
            <a:ext cx="2133044" cy="14220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CE4EC8F-30E2-4CE1-BC9B-29AA6589B6EB}"/>
              </a:ext>
            </a:extLst>
          </p:cNvPr>
          <p:cNvSpPr/>
          <p:nvPr/>
        </p:nvSpPr>
        <p:spPr>
          <a:xfrm>
            <a:off x="5671281" y="2877800"/>
            <a:ext cx="990976" cy="545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cs typeface="Arial"/>
                <a:sym typeface="Arial"/>
              </a:rPr>
              <a:t>Ví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dụ</a:t>
            </a:r>
            <a:r>
              <a:rPr lang="en-US" sz="2285" kern="0" dirty="0">
                <a:cs typeface="Arial"/>
                <a:sym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914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id="{DE6B2809-B243-4BBE-8CCA-5131B9ED96FC}"/>
              </a:ext>
            </a:extLst>
          </p:cNvPr>
          <p:cNvSpPr/>
          <p:nvPr/>
        </p:nvSpPr>
        <p:spPr>
          <a:xfrm>
            <a:off x="914164" y="1961628"/>
            <a:ext cx="9722039" cy="2934750"/>
          </a:xfrm>
          <a:prstGeom prst="cloudCallou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71">
              <a:defRPr/>
            </a:pPr>
            <a:endParaRPr lang="en-US" sz="4570" kern="0">
              <a:solidFill>
                <a:prstClr val="black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3F72C42-6A36-445F-8722-E0FDFB70C9A4}"/>
              </a:ext>
            </a:extLst>
          </p:cNvPr>
          <p:cNvSpPr txBox="1"/>
          <p:nvPr/>
        </p:nvSpPr>
        <p:spPr>
          <a:xfrm>
            <a:off x="3314872" y="2731401"/>
            <a:ext cx="5559080" cy="1181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defRPr/>
            </a:pPr>
            <a:r>
              <a:rPr lang="vi-VN" sz="2539"/>
              <a:t>Qua bài học hôm nay, em biết thêm được điều gì?</a:t>
            </a:r>
            <a:endParaRPr lang="en-US" sz="2539" kern="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hình mẫu, Đồ họa, phim hoạt hình, minh họa&#10;&#10;Mô tả được tạo tự động">
            <a:extLst>
              <a:ext uri="{FF2B5EF4-FFF2-40B4-BE49-F238E27FC236}">
                <a16:creationId xmlns:a16="http://schemas.microsoft.com/office/drawing/2014/main" id="{B23BE211-9ECA-4127-BB0D-4B97CF9C8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1" y="4824761"/>
            <a:ext cx="2263979" cy="226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994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id="{6BB4D5B3-5192-4608-8E44-427DD24A1279}"/>
              </a:ext>
            </a:extLst>
          </p:cNvPr>
          <p:cNvSpPr/>
          <p:nvPr/>
        </p:nvSpPr>
        <p:spPr>
          <a:xfrm>
            <a:off x="914164" y="1961628"/>
            <a:ext cx="9722039" cy="2934750"/>
          </a:xfrm>
          <a:prstGeom prst="cloudCallou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71">
              <a:defRPr/>
            </a:pPr>
            <a:endParaRPr lang="en-US" sz="4570" kern="0">
              <a:solidFill>
                <a:prstClr val="black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BE3E25A-87F0-4BB2-92FC-D23183D62F31}"/>
              </a:ext>
            </a:extLst>
          </p:cNvPr>
          <p:cNvSpPr txBox="1"/>
          <p:nvPr/>
        </p:nvSpPr>
        <p:spPr>
          <a:xfrm>
            <a:off x="2339338" y="2731403"/>
            <a:ext cx="7510148" cy="1181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defRPr/>
            </a:pPr>
            <a:r>
              <a:rPr lang="vi-VN" sz="2539"/>
              <a:t>Để vẽ được góc nhọn, góc vuông, góc tù, góc bẹt, em nhắn bạn điều gì?</a:t>
            </a:r>
            <a:endParaRPr lang="en-US" sz="2539" kern="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hình mẫu, Đồ họa, phim hoạt hình, minh họa&#10;&#10;Mô tả được tạo tự động">
            <a:extLst>
              <a:ext uri="{FF2B5EF4-FFF2-40B4-BE49-F238E27FC236}">
                <a16:creationId xmlns:a16="http://schemas.microsoft.com/office/drawing/2014/main" id="{8FA25E83-78A7-4298-9AB6-FCECBD861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1" y="4824761"/>
            <a:ext cx="2263979" cy="226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9662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0DA40E-C143-CD1A-4BA7-F7DAE1FDFC02}"/>
              </a:ext>
            </a:extLst>
          </p:cNvPr>
          <p:cNvGrpSpPr/>
          <p:nvPr/>
        </p:nvGrpSpPr>
        <p:grpSpPr>
          <a:xfrm>
            <a:off x="4726494" y="2992544"/>
            <a:ext cx="3484923" cy="2018291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3D3E4C90-55A1-F816-1511-3C31885BA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ADA68-0D84-96B5-A36E-A471D7AAAE4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285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083;p32">
            <a:extLst>
              <a:ext uri="{FF2B5EF4-FFF2-40B4-BE49-F238E27FC236}">
                <a16:creationId xmlns:a16="http://schemas.microsoft.com/office/drawing/2014/main" id="{DF6B1A00-E83A-49F2-A0DB-BD4819E6DDFE}"/>
              </a:ext>
            </a:extLst>
          </p:cNvPr>
          <p:cNvGrpSpPr/>
          <p:nvPr/>
        </p:nvGrpSpPr>
        <p:grpSpPr>
          <a:xfrm rot="-2191823">
            <a:off x="9950424" y="1236533"/>
            <a:ext cx="358154" cy="379358"/>
            <a:chOff x="997488" y="4612287"/>
            <a:chExt cx="171567" cy="181724"/>
          </a:xfrm>
        </p:grpSpPr>
        <p:sp>
          <p:nvSpPr>
            <p:cNvPr id="3" name="Google Shape;2084;p32">
              <a:extLst>
                <a:ext uri="{FF2B5EF4-FFF2-40B4-BE49-F238E27FC236}">
                  <a16:creationId xmlns:a16="http://schemas.microsoft.com/office/drawing/2014/main" id="{46C29028-36FE-4D51-B08B-F528038CFEF4}"/>
                </a:ext>
              </a:extLst>
            </p:cNvPr>
            <p:cNvSpPr/>
            <p:nvPr/>
          </p:nvSpPr>
          <p:spPr>
            <a:xfrm>
              <a:off x="1007577" y="4617264"/>
              <a:ext cx="161479" cy="157578"/>
            </a:xfrm>
            <a:custGeom>
              <a:avLst/>
              <a:gdLst/>
              <a:ahLst/>
              <a:cxnLst/>
              <a:rect l="l" t="t" r="r" b="b"/>
              <a:pathLst>
                <a:path w="2401" h="2343" extrusionOk="0">
                  <a:moveTo>
                    <a:pt x="1470" y="1"/>
                  </a:moveTo>
                  <a:cubicBezTo>
                    <a:pt x="1464" y="1"/>
                    <a:pt x="1457" y="1"/>
                    <a:pt x="1451" y="2"/>
                  </a:cubicBezTo>
                  <a:cubicBezTo>
                    <a:pt x="1364" y="11"/>
                    <a:pt x="1295" y="79"/>
                    <a:pt x="1245" y="150"/>
                  </a:cubicBezTo>
                  <a:cubicBezTo>
                    <a:pt x="1092" y="372"/>
                    <a:pt x="1057" y="652"/>
                    <a:pt x="1029" y="920"/>
                  </a:cubicBezTo>
                  <a:cubicBezTo>
                    <a:pt x="983" y="805"/>
                    <a:pt x="914" y="706"/>
                    <a:pt x="811" y="652"/>
                  </a:cubicBezTo>
                  <a:cubicBezTo>
                    <a:pt x="771" y="631"/>
                    <a:pt x="725" y="620"/>
                    <a:pt x="679" y="620"/>
                  </a:cubicBezTo>
                  <a:cubicBezTo>
                    <a:pt x="607" y="620"/>
                    <a:pt x="538" y="647"/>
                    <a:pt x="501" y="706"/>
                  </a:cubicBezTo>
                  <a:cubicBezTo>
                    <a:pt x="457" y="773"/>
                    <a:pt x="465" y="860"/>
                    <a:pt x="479" y="939"/>
                  </a:cubicBezTo>
                  <a:cubicBezTo>
                    <a:pt x="517" y="1146"/>
                    <a:pt x="595" y="1346"/>
                    <a:pt x="706" y="1525"/>
                  </a:cubicBezTo>
                  <a:cubicBezTo>
                    <a:pt x="597" y="1421"/>
                    <a:pt x="436" y="1320"/>
                    <a:pt x="261" y="1277"/>
                  </a:cubicBezTo>
                  <a:cubicBezTo>
                    <a:pt x="234" y="1271"/>
                    <a:pt x="205" y="1266"/>
                    <a:pt x="177" y="1266"/>
                  </a:cubicBezTo>
                  <a:cubicBezTo>
                    <a:pt x="147" y="1266"/>
                    <a:pt x="118" y="1272"/>
                    <a:pt x="92" y="1286"/>
                  </a:cubicBezTo>
                  <a:cubicBezTo>
                    <a:pt x="8" y="1334"/>
                    <a:pt x="0" y="1452"/>
                    <a:pt x="24" y="1545"/>
                  </a:cubicBezTo>
                  <a:cubicBezTo>
                    <a:pt x="69" y="1722"/>
                    <a:pt x="189" y="1872"/>
                    <a:pt x="328" y="1992"/>
                  </a:cubicBezTo>
                  <a:cubicBezTo>
                    <a:pt x="587" y="2213"/>
                    <a:pt x="925" y="2342"/>
                    <a:pt x="1265" y="2342"/>
                  </a:cubicBezTo>
                  <a:cubicBezTo>
                    <a:pt x="1306" y="2342"/>
                    <a:pt x="1347" y="2341"/>
                    <a:pt x="1389" y="2337"/>
                  </a:cubicBezTo>
                  <a:cubicBezTo>
                    <a:pt x="1768" y="2300"/>
                    <a:pt x="2132" y="2093"/>
                    <a:pt x="2344" y="1775"/>
                  </a:cubicBezTo>
                  <a:cubicBezTo>
                    <a:pt x="2374" y="1732"/>
                    <a:pt x="2401" y="1674"/>
                    <a:pt x="2374" y="1629"/>
                  </a:cubicBezTo>
                  <a:cubicBezTo>
                    <a:pt x="2356" y="1598"/>
                    <a:pt x="2318" y="1584"/>
                    <a:pt x="2282" y="1576"/>
                  </a:cubicBezTo>
                  <a:cubicBezTo>
                    <a:pt x="2228" y="1564"/>
                    <a:pt x="2173" y="1558"/>
                    <a:pt x="2117" y="1558"/>
                  </a:cubicBezTo>
                  <a:cubicBezTo>
                    <a:pt x="2031" y="1558"/>
                    <a:pt x="1944" y="1573"/>
                    <a:pt x="1863" y="1603"/>
                  </a:cubicBezTo>
                  <a:cubicBezTo>
                    <a:pt x="2029" y="1488"/>
                    <a:pt x="2173" y="1295"/>
                    <a:pt x="2275" y="1081"/>
                  </a:cubicBezTo>
                  <a:cubicBezTo>
                    <a:pt x="2297" y="1033"/>
                    <a:pt x="2318" y="984"/>
                    <a:pt x="2319" y="932"/>
                  </a:cubicBezTo>
                  <a:cubicBezTo>
                    <a:pt x="2320" y="879"/>
                    <a:pt x="2298" y="824"/>
                    <a:pt x="2252" y="800"/>
                  </a:cubicBezTo>
                  <a:cubicBezTo>
                    <a:pt x="2233" y="790"/>
                    <a:pt x="2212" y="786"/>
                    <a:pt x="2191" y="786"/>
                  </a:cubicBezTo>
                  <a:cubicBezTo>
                    <a:pt x="2160" y="786"/>
                    <a:pt x="2129" y="794"/>
                    <a:pt x="2099" y="803"/>
                  </a:cubicBezTo>
                  <a:cubicBezTo>
                    <a:pt x="1958" y="847"/>
                    <a:pt x="1825" y="918"/>
                    <a:pt x="1710" y="1012"/>
                  </a:cubicBezTo>
                  <a:cubicBezTo>
                    <a:pt x="1753" y="710"/>
                    <a:pt x="1820" y="442"/>
                    <a:pt x="1722" y="206"/>
                  </a:cubicBezTo>
                  <a:cubicBezTo>
                    <a:pt x="1678" y="101"/>
                    <a:pt x="1583" y="1"/>
                    <a:pt x="1470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" name="Google Shape;2085;p32">
              <a:extLst>
                <a:ext uri="{FF2B5EF4-FFF2-40B4-BE49-F238E27FC236}">
                  <a16:creationId xmlns:a16="http://schemas.microsoft.com/office/drawing/2014/main" id="{A61FCFC0-8B00-4133-8803-8FB85D67E69B}"/>
                </a:ext>
              </a:extLst>
            </p:cNvPr>
            <p:cNvSpPr/>
            <p:nvPr/>
          </p:nvSpPr>
          <p:spPr>
            <a:xfrm>
              <a:off x="997488" y="4612287"/>
              <a:ext cx="162017" cy="158184"/>
            </a:xfrm>
            <a:custGeom>
              <a:avLst/>
              <a:gdLst/>
              <a:ahLst/>
              <a:cxnLst/>
              <a:rect l="l" t="t" r="r" b="b"/>
              <a:pathLst>
                <a:path w="2409" h="2352" extrusionOk="0">
                  <a:moveTo>
                    <a:pt x="1405" y="1"/>
                  </a:moveTo>
                  <a:cubicBezTo>
                    <a:pt x="1396" y="1"/>
                    <a:pt x="1386" y="2"/>
                    <a:pt x="1376" y="3"/>
                  </a:cubicBezTo>
                  <a:cubicBezTo>
                    <a:pt x="1290" y="17"/>
                    <a:pt x="1225" y="88"/>
                    <a:pt x="1177" y="162"/>
                  </a:cubicBezTo>
                  <a:cubicBezTo>
                    <a:pt x="1036" y="391"/>
                    <a:pt x="1016" y="671"/>
                    <a:pt x="1000" y="941"/>
                  </a:cubicBezTo>
                  <a:cubicBezTo>
                    <a:pt x="949" y="829"/>
                    <a:pt x="875" y="732"/>
                    <a:pt x="770" y="684"/>
                  </a:cubicBezTo>
                  <a:cubicBezTo>
                    <a:pt x="734" y="667"/>
                    <a:pt x="692" y="659"/>
                    <a:pt x="651" y="659"/>
                  </a:cubicBezTo>
                  <a:cubicBezTo>
                    <a:pt x="575" y="659"/>
                    <a:pt x="500" y="689"/>
                    <a:pt x="462" y="754"/>
                  </a:cubicBezTo>
                  <a:cubicBezTo>
                    <a:pt x="423" y="823"/>
                    <a:pt x="434" y="911"/>
                    <a:pt x="453" y="988"/>
                  </a:cubicBezTo>
                  <a:cubicBezTo>
                    <a:pt x="501" y="1194"/>
                    <a:pt x="588" y="1389"/>
                    <a:pt x="709" y="1562"/>
                  </a:cubicBezTo>
                  <a:cubicBezTo>
                    <a:pt x="594" y="1464"/>
                    <a:pt x="430" y="1371"/>
                    <a:pt x="253" y="1337"/>
                  </a:cubicBezTo>
                  <a:cubicBezTo>
                    <a:pt x="229" y="1333"/>
                    <a:pt x="204" y="1330"/>
                    <a:pt x="180" y="1330"/>
                  </a:cubicBezTo>
                  <a:cubicBezTo>
                    <a:pt x="146" y="1330"/>
                    <a:pt x="112" y="1336"/>
                    <a:pt x="83" y="1355"/>
                  </a:cubicBezTo>
                  <a:cubicBezTo>
                    <a:pt x="3" y="1407"/>
                    <a:pt x="1" y="1525"/>
                    <a:pt x="29" y="1617"/>
                  </a:cubicBezTo>
                  <a:cubicBezTo>
                    <a:pt x="83" y="1791"/>
                    <a:pt x="210" y="1934"/>
                    <a:pt x="355" y="2047"/>
                  </a:cubicBezTo>
                  <a:cubicBezTo>
                    <a:pt x="605" y="2241"/>
                    <a:pt x="921" y="2351"/>
                    <a:pt x="1238" y="2351"/>
                  </a:cubicBezTo>
                  <a:cubicBezTo>
                    <a:pt x="1303" y="2351"/>
                    <a:pt x="1368" y="2346"/>
                    <a:pt x="1432" y="2337"/>
                  </a:cubicBezTo>
                  <a:cubicBezTo>
                    <a:pt x="1809" y="2282"/>
                    <a:pt x="2162" y="2056"/>
                    <a:pt x="2358" y="1729"/>
                  </a:cubicBezTo>
                  <a:cubicBezTo>
                    <a:pt x="2385" y="1684"/>
                    <a:pt x="2408" y="1625"/>
                    <a:pt x="2379" y="1581"/>
                  </a:cubicBezTo>
                  <a:cubicBezTo>
                    <a:pt x="2360" y="1551"/>
                    <a:pt x="2321" y="1540"/>
                    <a:pt x="2285" y="1533"/>
                  </a:cubicBezTo>
                  <a:cubicBezTo>
                    <a:pt x="2243" y="1525"/>
                    <a:pt x="2201" y="1522"/>
                    <a:pt x="2158" y="1522"/>
                  </a:cubicBezTo>
                  <a:cubicBezTo>
                    <a:pt x="2059" y="1522"/>
                    <a:pt x="1959" y="1542"/>
                    <a:pt x="1868" y="1581"/>
                  </a:cubicBezTo>
                  <a:cubicBezTo>
                    <a:pt x="2030" y="1457"/>
                    <a:pt x="2163" y="1257"/>
                    <a:pt x="2254" y="1038"/>
                  </a:cubicBezTo>
                  <a:cubicBezTo>
                    <a:pt x="2274" y="990"/>
                    <a:pt x="2292" y="939"/>
                    <a:pt x="2291" y="888"/>
                  </a:cubicBezTo>
                  <a:cubicBezTo>
                    <a:pt x="2290" y="836"/>
                    <a:pt x="2264" y="781"/>
                    <a:pt x="2217" y="759"/>
                  </a:cubicBezTo>
                  <a:cubicBezTo>
                    <a:pt x="2200" y="751"/>
                    <a:pt x="2182" y="748"/>
                    <a:pt x="2164" y="748"/>
                  </a:cubicBezTo>
                  <a:cubicBezTo>
                    <a:pt x="2130" y="748"/>
                    <a:pt x="2096" y="758"/>
                    <a:pt x="2064" y="770"/>
                  </a:cubicBezTo>
                  <a:cubicBezTo>
                    <a:pt x="1925" y="822"/>
                    <a:pt x="1796" y="899"/>
                    <a:pt x="1685" y="998"/>
                  </a:cubicBezTo>
                  <a:cubicBezTo>
                    <a:pt x="1713" y="694"/>
                    <a:pt x="1766" y="424"/>
                    <a:pt x="1657" y="194"/>
                  </a:cubicBezTo>
                  <a:cubicBezTo>
                    <a:pt x="1609" y="94"/>
                    <a:pt x="1513" y="1"/>
                    <a:pt x="1405" y="1"/>
                  </a:cubicBezTo>
                  <a:close/>
                </a:path>
              </a:pathLst>
            </a:custGeom>
            <a:solidFill>
              <a:srgbClr val="2BD0A4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Google Shape;2086;p32">
              <a:extLst>
                <a:ext uri="{FF2B5EF4-FFF2-40B4-BE49-F238E27FC236}">
                  <a16:creationId xmlns:a16="http://schemas.microsoft.com/office/drawing/2014/main" id="{359C865B-322A-46D0-90CB-74CD3969FB1A}"/>
                </a:ext>
              </a:extLst>
            </p:cNvPr>
            <p:cNvSpPr/>
            <p:nvPr/>
          </p:nvSpPr>
          <p:spPr>
            <a:xfrm>
              <a:off x="1061245" y="4671405"/>
              <a:ext cx="31879" cy="122606"/>
            </a:xfrm>
            <a:custGeom>
              <a:avLst/>
              <a:gdLst/>
              <a:ahLst/>
              <a:cxnLst/>
              <a:rect l="l" t="t" r="r" b="b"/>
              <a:pathLst>
                <a:path w="474" h="1823" fill="none" extrusionOk="0">
                  <a:moveTo>
                    <a:pt x="404" y="1"/>
                  </a:moveTo>
                  <a:cubicBezTo>
                    <a:pt x="473" y="630"/>
                    <a:pt x="329" y="1281"/>
                    <a:pt x="1" y="1823"/>
                  </a:cubicBezTo>
                </a:path>
              </a:pathLst>
            </a:custGeom>
            <a:noFill/>
            <a:ln w="9525" cap="rnd" cmpd="sng">
              <a:solidFill>
                <a:srgbClr val="5B5E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" name="Google Shape;2087;p32">
              <a:extLst>
                <a:ext uri="{FF2B5EF4-FFF2-40B4-BE49-F238E27FC236}">
                  <a16:creationId xmlns:a16="http://schemas.microsoft.com/office/drawing/2014/main" id="{C2BBD84C-5989-42FF-A3CC-FE2056CA3B37}"/>
                </a:ext>
              </a:extLst>
            </p:cNvPr>
            <p:cNvSpPr/>
            <p:nvPr/>
          </p:nvSpPr>
          <p:spPr>
            <a:xfrm>
              <a:off x="1057210" y="4702208"/>
              <a:ext cx="28382" cy="29390"/>
            </a:xfrm>
            <a:custGeom>
              <a:avLst/>
              <a:gdLst/>
              <a:ahLst/>
              <a:cxnLst/>
              <a:rect l="l" t="t" r="r" b="b"/>
              <a:pathLst>
                <a:path w="422" h="437" fill="none" extrusionOk="0">
                  <a:moveTo>
                    <a:pt x="422" y="436"/>
                  </a:moveTo>
                  <a:cubicBezTo>
                    <a:pt x="281" y="290"/>
                    <a:pt x="141" y="145"/>
                    <a:pt x="1" y="0"/>
                  </a:cubicBezTo>
                </a:path>
              </a:pathLst>
            </a:custGeom>
            <a:noFill/>
            <a:ln w="9525" cap="rnd" cmpd="sng">
              <a:solidFill>
                <a:srgbClr val="5B5E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Google Shape;2088;p32">
              <a:extLst>
                <a:ext uri="{FF2B5EF4-FFF2-40B4-BE49-F238E27FC236}">
                  <a16:creationId xmlns:a16="http://schemas.microsoft.com/office/drawing/2014/main" id="{7C1E7CA2-5E64-4548-9340-2AE8C778E3F7}"/>
                </a:ext>
              </a:extLst>
            </p:cNvPr>
            <p:cNvSpPr/>
            <p:nvPr/>
          </p:nvSpPr>
          <p:spPr>
            <a:xfrm>
              <a:off x="1088214" y="4691245"/>
              <a:ext cx="30265" cy="23337"/>
            </a:xfrm>
            <a:custGeom>
              <a:avLst/>
              <a:gdLst/>
              <a:ahLst/>
              <a:cxnLst/>
              <a:rect l="l" t="t" r="r" b="b"/>
              <a:pathLst>
                <a:path w="450" h="347" fill="none" extrusionOk="0">
                  <a:moveTo>
                    <a:pt x="450" y="0"/>
                  </a:moveTo>
                  <a:cubicBezTo>
                    <a:pt x="314" y="131"/>
                    <a:pt x="163" y="249"/>
                    <a:pt x="1" y="346"/>
                  </a:cubicBezTo>
                </a:path>
              </a:pathLst>
            </a:custGeom>
            <a:noFill/>
            <a:ln w="9525" cap="rnd" cmpd="sng">
              <a:solidFill>
                <a:srgbClr val="5B5E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Google Shape;2089;p32">
              <a:extLst>
                <a:ext uri="{FF2B5EF4-FFF2-40B4-BE49-F238E27FC236}">
                  <a16:creationId xmlns:a16="http://schemas.microsoft.com/office/drawing/2014/main" id="{3580C7A5-691D-4FAD-99AD-6D5D46B0F3D4}"/>
                </a:ext>
              </a:extLst>
            </p:cNvPr>
            <p:cNvSpPr/>
            <p:nvPr/>
          </p:nvSpPr>
          <p:spPr>
            <a:xfrm>
              <a:off x="1080412" y="4733818"/>
              <a:ext cx="41967" cy="17755"/>
            </a:xfrm>
            <a:custGeom>
              <a:avLst/>
              <a:gdLst/>
              <a:ahLst/>
              <a:cxnLst/>
              <a:rect l="l" t="t" r="r" b="b"/>
              <a:pathLst>
                <a:path w="624" h="264" fill="none" extrusionOk="0">
                  <a:moveTo>
                    <a:pt x="623" y="1"/>
                  </a:moveTo>
                  <a:cubicBezTo>
                    <a:pt x="431" y="121"/>
                    <a:pt x="220" y="209"/>
                    <a:pt x="1" y="263"/>
                  </a:cubicBezTo>
                </a:path>
              </a:pathLst>
            </a:custGeom>
            <a:noFill/>
            <a:ln w="9525" cap="rnd" cmpd="sng">
              <a:solidFill>
                <a:srgbClr val="5B5E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Google Shape;2090;p32">
              <a:extLst>
                <a:ext uri="{FF2B5EF4-FFF2-40B4-BE49-F238E27FC236}">
                  <a16:creationId xmlns:a16="http://schemas.microsoft.com/office/drawing/2014/main" id="{05417777-6868-4E65-98FE-8AD3AAD727A0}"/>
                </a:ext>
              </a:extLst>
            </p:cNvPr>
            <p:cNvSpPr/>
            <p:nvPr/>
          </p:nvSpPr>
          <p:spPr>
            <a:xfrm>
              <a:off x="1034680" y="4742764"/>
              <a:ext cx="40891" cy="22732"/>
            </a:xfrm>
            <a:custGeom>
              <a:avLst/>
              <a:gdLst/>
              <a:ahLst/>
              <a:cxnLst/>
              <a:rect l="l" t="t" r="r" b="b"/>
              <a:pathLst>
                <a:path w="608" h="338" fill="none" extrusionOk="0">
                  <a:moveTo>
                    <a:pt x="1" y="0"/>
                  </a:moveTo>
                  <a:cubicBezTo>
                    <a:pt x="178" y="150"/>
                    <a:pt x="385" y="266"/>
                    <a:pt x="607" y="337"/>
                  </a:cubicBezTo>
                </a:path>
              </a:pathLst>
            </a:custGeom>
            <a:noFill/>
            <a:ln w="9525" cap="rnd" cmpd="sng">
              <a:solidFill>
                <a:srgbClr val="5B5E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" name="Google Shape;2091;p32">
            <a:extLst>
              <a:ext uri="{FF2B5EF4-FFF2-40B4-BE49-F238E27FC236}">
                <a16:creationId xmlns:a16="http://schemas.microsoft.com/office/drawing/2014/main" id="{AC137864-B2F0-4D97-B038-94FF7212126B}"/>
              </a:ext>
            </a:extLst>
          </p:cNvPr>
          <p:cNvGrpSpPr/>
          <p:nvPr/>
        </p:nvGrpSpPr>
        <p:grpSpPr>
          <a:xfrm rot="-6335736">
            <a:off x="9542596" y="5348374"/>
            <a:ext cx="348161" cy="349875"/>
            <a:chOff x="812809" y="3924593"/>
            <a:chExt cx="166792" cy="167600"/>
          </a:xfrm>
        </p:grpSpPr>
        <p:sp>
          <p:nvSpPr>
            <p:cNvPr id="11" name="Google Shape;2092;p32">
              <a:extLst>
                <a:ext uri="{FF2B5EF4-FFF2-40B4-BE49-F238E27FC236}">
                  <a16:creationId xmlns:a16="http://schemas.microsoft.com/office/drawing/2014/main" id="{481A7B3A-D7AF-45E5-8985-07146052F1EA}"/>
                </a:ext>
              </a:extLst>
            </p:cNvPr>
            <p:cNvSpPr/>
            <p:nvPr/>
          </p:nvSpPr>
          <p:spPr>
            <a:xfrm>
              <a:off x="812809" y="3937910"/>
              <a:ext cx="160470" cy="132963"/>
            </a:xfrm>
            <a:custGeom>
              <a:avLst/>
              <a:gdLst/>
              <a:ahLst/>
              <a:cxnLst/>
              <a:rect l="l" t="t" r="r" b="b"/>
              <a:pathLst>
                <a:path w="2386" h="1977" extrusionOk="0">
                  <a:moveTo>
                    <a:pt x="1139" y="1"/>
                  </a:moveTo>
                  <a:cubicBezTo>
                    <a:pt x="814" y="1"/>
                    <a:pt x="477" y="128"/>
                    <a:pt x="52" y="418"/>
                  </a:cubicBezTo>
                  <a:cubicBezTo>
                    <a:pt x="1" y="453"/>
                    <a:pt x="8" y="531"/>
                    <a:pt x="64" y="554"/>
                  </a:cubicBezTo>
                  <a:cubicBezTo>
                    <a:pt x="271" y="643"/>
                    <a:pt x="423" y="857"/>
                    <a:pt x="522" y="1068"/>
                  </a:cubicBezTo>
                  <a:cubicBezTo>
                    <a:pt x="645" y="1327"/>
                    <a:pt x="737" y="1617"/>
                    <a:pt x="955" y="1802"/>
                  </a:cubicBezTo>
                  <a:cubicBezTo>
                    <a:pt x="1093" y="1920"/>
                    <a:pt x="1272" y="1976"/>
                    <a:pt x="1453" y="1976"/>
                  </a:cubicBezTo>
                  <a:cubicBezTo>
                    <a:pt x="1669" y="1976"/>
                    <a:pt x="1887" y="1896"/>
                    <a:pt x="2042" y="1745"/>
                  </a:cubicBezTo>
                  <a:cubicBezTo>
                    <a:pt x="2327" y="1466"/>
                    <a:pt x="2385" y="997"/>
                    <a:pt x="2211" y="639"/>
                  </a:cubicBezTo>
                  <a:cubicBezTo>
                    <a:pt x="2037" y="281"/>
                    <a:pt x="1655" y="43"/>
                    <a:pt x="1258" y="6"/>
                  </a:cubicBezTo>
                  <a:cubicBezTo>
                    <a:pt x="1219" y="3"/>
                    <a:pt x="1179" y="1"/>
                    <a:pt x="1139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2093;p32">
              <a:extLst>
                <a:ext uri="{FF2B5EF4-FFF2-40B4-BE49-F238E27FC236}">
                  <a16:creationId xmlns:a16="http://schemas.microsoft.com/office/drawing/2014/main" id="{B5342594-D877-4941-AA47-7C81708E00D4}"/>
                </a:ext>
              </a:extLst>
            </p:cNvPr>
            <p:cNvSpPr/>
            <p:nvPr/>
          </p:nvSpPr>
          <p:spPr>
            <a:xfrm>
              <a:off x="823503" y="3924593"/>
              <a:ext cx="156099" cy="135048"/>
            </a:xfrm>
            <a:custGeom>
              <a:avLst/>
              <a:gdLst/>
              <a:ahLst/>
              <a:cxnLst/>
              <a:rect l="l" t="t" r="r" b="b"/>
              <a:pathLst>
                <a:path w="2321" h="2008" extrusionOk="0">
                  <a:moveTo>
                    <a:pt x="1056" y="0"/>
                  </a:moveTo>
                  <a:cubicBezTo>
                    <a:pt x="767" y="0"/>
                    <a:pt x="451" y="99"/>
                    <a:pt x="56" y="314"/>
                  </a:cubicBezTo>
                  <a:cubicBezTo>
                    <a:pt x="2" y="343"/>
                    <a:pt x="1" y="421"/>
                    <a:pt x="55" y="451"/>
                  </a:cubicBezTo>
                  <a:cubicBezTo>
                    <a:pt x="251" y="559"/>
                    <a:pt x="381" y="787"/>
                    <a:pt x="460" y="1006"/>
                  </a:cubicBezTo>
                  <a:cubicBezTo>
                    <a:pt x="556" y="1277"/>
                    <a:pt x="618" y="1574"/>
                    <a:pt x="817" y="1782"/>
                  </a:cubicBezTo>
                  <a:cubicBezTo>
                    <a:pt x="963" y="1933"/>
                    <a:pt x="1172" y="2008"/>
                    <a:pt x="1382" y="2008"/>
                  </a:cubicBezTo>
                  <a:cubicBezTo>
                    <a:pt x="1569" y="2008"/>
                    <a:pt x="1758" y="1948"/>
                    <a:pt x="1904" y="1831"/>
                  </a:cubicBezTo>
                  <a:cubicBezTo>
                    <a:pt x="2216" y="1583"/>
                    <a:pt x="2321" y="1121"/>
                    <a:pt x="2183" y="747"/>
                  </a:cubicBezTo>
                  <a:cubicBezTo>
                    <a:pt x="2045" y="375"/>
                    <a:pt x="1688" y="101"/>
                    <a:pt x="1297" y="24"/>
                  </a:cubicBezTo>
                  <a:cubicBezTo>
                    <a:pt x="1218" y="8"/>
                    <a:pt x="1138" y="0"/>
                    <a:pt x="1056" y="0"/>
                  </a:cubicBezTo>
                  <a:close/>
                </a:path>
              </a:pathLst>
            </a:custGeom>
            <a:solidFill>
              <a:srgbClr val="2BD0A4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2094;p32">
              <a:extLst>
                <a:ext uri="{FF2B5EF4-FFF2-40B4-BE49-F238E27FC236}">
                  <a16:creationId xmlns:a16="http://schemas.microsoft.com/office/drawing/2014/main" id="{CBA27390-5309-4FBC-8EA9-A6098C23D103}"/>
                </a:ext>
              </a:extLst>
            </p:cNvPr>
            <p:cNvSpPr/>
            <p:nvPr/>
          </p:nvSpPr>
          <p:spPr>
            <a:xfrm>
              <a:off x="885175" y="3968646"/>
              <a:ext cx="79764" cy="123547"/>
            </a:xfrm>
            <a:custGeom>
              <a:avLst/>
              <a:gdLst/>
              <a:ahLst/>
              <a:cxnLst/>
              <a:rect l="l" t="t" r="r" b="b"/>
              <a:pathLst>
                <a:path w="1186" h="1837" fill="none" extrusionOk="0">
                  <a:moveTo>
                    <a:pt x="0" y="0"/>
                  </a:moveTo>
                  <a:cubicBezTo>
                    <a:pt x="386" y="92"/>
                    <a:pt x="730" y="347"/>
                    <a:pt x="930" y="688"/>
                  </a:cubicBezTo>
                  <a:cubicBezTo>
                    <a:pt x="1131" y="1030"/>
                    <a:pt x="1185" y="1454"/>
                    <a:pt x="1078" y="1836"/>
                  </a:cubicBezTo>
                </a:path>
              </a:pathLst>
            </a:custGeom>
            <a:noFill/>
            <a:ln w="9525" cap="rnd" cmpd="sng">
              <a:solidFill>
                <a:srgbClr val="5B5E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4E5002A-3FE6-45BB-9E97-61F0CC170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7200" y="1949908"/>
            <a:ext cx="812588" cy="8212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68A31D-7651-4E11-93AB-196AE2C8B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7200" y="2954377"/>
            <a:ext cx="812588" cy="82127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E9A111D-352C-4A24-A772-A91A25A16A46}"/>
              </a:ext>
            </a:extLst>
          </p:cNvPr>
          <p:cNvSpPr/>
          <p:nvPr/>
        </p:nvSpPr>
        <p:spPr>
          <a:xfrm>
            <a:off x="2373494" y="2022083"/>
            <a:ext cx="4424945" cy="545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Ôn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kiến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thức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đã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học</a:t>
            </a:r>
            <a:endParaRPr lang="en-US" sz="2285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D0ADDC-826F-406A-AA46-CD81D56EC9F1}"/>
              </a:ext>
            </a:extLst>
          </p:cNvPr>
          <p:cNvSpPr/>
          <p:nvPr/>
        </p:nvSpPr>
        <p:spPr>
          <a:xfrm>
            <a:off x="2373494" y="3070234"/>
            <a:ext cx="5231039" cy="545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Hoàn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thành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trong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VBT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19BC8FC-CFB3-4533-A6E3-87615C6BBDC9}"/>
                  </a:ext>
                </a:extLst>
              </p:cNvPr>
              <p:cNvSpPr/>
              <p:nvPr/>
            </p:nvSpPr>
            <p:spPr>
              <a:xfrm>
                <a:off x="2668713" y="4131625"/>
                <a:ext cx="7761162" cy="551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2321662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285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Đọc</a:t>
                </a:r>
                <a:r>
                  <a:rPr lang="en-US" sz="2285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285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285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285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chuẩn</a:t>
                </a:r>
                <a:r>
                  <a:rPr lang="en-US" sz="2285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285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bị</a:t>
                </a:r>
                <a:r>
                  <a:rPr lang="en-US" sz="2285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285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trước</a:t>
                </a:r>
                <a:r>
                  <a:rPr lang="en-US" sz="2285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285" b="1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Bài</a:t>
                </a:r>
                <a:r>
                  <a:rPr lang="en-US" sz="2285" b="1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20: </a:t>
                </a:r>
                <a:r>
                  <a:rPr lang="en-US" sz="2285" b="1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Đơn</a:t>
                </a:r>
                <a:r>
                  <a:rPr lang="en-US" sz="2285" b="1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285" b="1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vị</a:t>
                </a:r>
                <a:r>
                  <a:rPr lang="en-US" sz="2285" b="1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285" b="1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đo</a:t>
                </a:r>
                <a:r>
                  <a:rPr lang="en-US" sz="2285" b="1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285" b="1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góc</a:t>
                </a:r>
                <a:r>
                  <a:rPr lang="en-US" sz="2285" b="1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. </a:t>
                </a:r>
                <a:r>
                  <a:rPr lang="en-US" sz="2285" b="1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285" b="1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285" b="1" i="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  <a:sym typeface="Arial"/>
                      </a:rPr>
                      <m:t>°</m:t>
                    </m:r>
                  </m:oMath>
                </a14:m>
                <a:r>
                  <a:rPr lang="en-US" sz="2285" b="1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)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19BC8FC-CFB3-4533-A6E3-87615C6BB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713" y="4131625"/>
                <a:ext cx="7761162" cy="551626"/>
              </a:xfrm>
              <a:prstGeom prst="rect">
                <a:avLst/>
              </a:prstGeom>
              <a:blipFill>
                <a:blip r:embed="rId4"/>
                <a:stretch>
                  <a:fillRect l="-1021" r="-864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C8DC9216-C90D-4E75-AD79-665A18AB4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7200" y="4058684"/>
            <a:ext cx="812588" cy="8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4176" y="3585139"/>
            <a:ext cx="2943769" cy="295770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02" tIns="45687" rIns="91402" bIns="45687" anchor="ctr" anchorCtr="0">
            <a:noAutofit/>
          </a:bodyPr>
          <a:lstStyle/>
          <a:p>
            <a:pPr algn="ctr"/>
            <a:endParaRPr sz="457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54285" y="575590"/>
            <a:ext cx="11364123" cy="1477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7" rIns="91402" bIns="45687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1" b="1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 sz="708"/>
          </a:p>
          <a:p>
            <a:pPr algn="ctr">
              <a:lnSpc>
                <a:spcPct val="150000"/>
              </a:lnSpc>
            </a:pPr>
            <a:r>
              <a:rPr lang="en-US" sz="2001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mời quý thầy cô tham gia Group Facebook</a:t>
            </a:r>
            <a:endParaRPr sz="708"/>
          </a:p>
          <a:p>
            <a:pPr algn="ctr">
              <a:lnSpc>
                <a:spcPct val="150000"/>
              </a:lnSpc>
            </a:pPr>
            <a:r>
              <a:rPr lang="en-US" sz="2001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theo đường link:  </a:t>
            </a:r>
            <a:endParaRPr sz="708"/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273" y="2000408"/>
            <a:ext cx="7405548" cy="461546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2" tIns="45687" rIns="91402" bIns="45687" anchor="ctr" anchorCtr="0">
            <a:noAutofit/>
          </a:bodyPr>
          <a:lstStyle/>
          <a:p>
            <a:pPr algn="ctr"/>
            <a:endParaRPr sz="457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3929" y="2000407"/>
            <a:ext cx="7120398" cy="46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7" rIns="91402" bIns="45687" anchor="t" anchorCtr="0">
            <a:spAutoFit/>
          </a:bodyPr>
          <a:lstStyle/>
          <a:p>
            <a:r>
              <a:rPr lang="en-US" sz="2399" b="1" u="sng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Hoc10 – Đồng hành cùng giáo viên tiểu học</a:t>
            </a:r>
            <a:endParaRPr sz="708"/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0282" y="2381624"/>
            <a:ext cx="4320596" cy="5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7" rIns="91402" bIns="45687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1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Hoặc truy cập qua QR code</a:t>
            </a:r>
            <a:endParaRPr sz="708"/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7608" y="2852131"/>
            <a:ext cx="1053036" cy="74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4142" y="3722074"/>
            <a:ext cx="2683832" cy="26838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431411" y="2858133"/>
            <a:ext cx="3326003" cy="1798343"/>
            <a:chOff x="309542" y="967667"/>
            <a:chExt cx="2878585" cy="155893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2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B5489A-4F7E-4CC4-9B70-E7A4066326AE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85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D47705-05A4-4466-A675-42674723F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79" y="4908049"/>
            <a:ext cx="1307896" cy="17456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B93B1E-B732-49F5-A53A-393963766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511" y="4908047"/>
            <a:ext cx="1307896" cy="17456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14BA13-62A7-4132-A642-D164D09EFC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42" y="4908048"/>
            <a:ext cx="1675965" cy="18283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506B82-EB93-41D8-BFB1-B4B4AE80D8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4" y="1904049"/>
            <a:ext cx="2721602" cy="2721602"/>
          </a:xfrm>
          <a:prstGeom prst="rect">
            <a:avLst/>
          </a:prstGeom>
        </p:spPr>
      </p:pic>
      <p:sp>
        <p:nvSpPr>
          <p:cNvPr id="8" name="Rounded Rectangular Callout 22">
            <a:extLst>
              <a:ext uri="{FF2B5EF4-FFF2-40B4-BE49-F238E27FC236}">
                <a16:creationId xmlns:a16="http://schemas.microsoft.com/office/drawing/2014/main" id="{27EAA230-D862-46AA-B59E-B00BA8E93944}"/>
              </a:ext>
            </a:extLst>
          </p:cNvPr>
          <p:cNvSpPr/>
          <p:nvPr/>
        </p:nvSpPr>
        <p:spPr>
          <a:xfrm>
            <a:off x="3812705" y="1867635"/>
            <a:ext cx="6246774" cy="1825686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rgbClr val="5B5E66"/>
            </a:solidFill>
            <a:prstDash val="lgDash"/>
          </a:ln>
          <a:effectLst/>
        </p:spPr>
        <p:txBody>
          <a:bodyPr rtlCol="0" anchor="ctr"/>
          <a:lstStyle/>
          <a:p>
            <a:pPr algn="ctr" defTabSz="2321662">
              <a:buClr>
                <a:srgbClr val="000000"/>
              </a:buClr>
              <a:defRPr/>
            </a:pPr>
            <a:endParaRPr lang="en-US" sz="2285" kern="0"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05B25E-0522-46FD-811E-7E7A3C7DF559}"/>
              </a:ext>
            </a:extLst>
          </p:cNvPr>
          <p:cNvSpPr/>
          <p:nvPr/>
        </p:nvSpPr>
        <p:spPr>
          <a:xfrm>
            <a:off x="5640202" y="4102253"/>
            <a:ext cx="1603324" cy="545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>
                <a:cs typeface="Arial"/>
                <a:sym typeface="Arial"/>
              </a:rPr>
              <a:t>Minh </a:t>
            </a:r>
            <a:r>
              <a:rPr lang="en-US" sz="2285" kern="0" dirty="0" err="1">
                <a:cs typeface="Arial"/>
                <a:sym typeface="Arial"/>
              </a:rPr>
              <a:t>họa</a:t>
            </a:r>
            <a:r>
              <a:rPr lang="en-US" sz="2285" kern="0" dirty="0">
                <a:cs typeface="Arial"/>
                <a:sym typeface="Arial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31EA4F-A82A-457D-A0D5-FDED0D6D561F}"/>
              </a:ext>
            </a:extLst>
          </p:cNvPr>
          <p:cNvGrpSpPr/>
          <p:nvPr/>
        </p:nvGrpSpPr>
        <p:grpSpPr>
          <a:xfrm>
            <a:off x="4324125" y="5601250"/>
            <a:ext cx="755521" cy="812588"/>
            <a:chOff x="4843818" y="7555173"/>
            <a:chExt cx="1133578" cy="12192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BBCDAFB-0F48-4B93-BC7A-680292DCFF49}"/>
                </a:ext>
              </a:extLst>
            </p:cNvPr>
            <p:cNvCxnSpPr/>
            <p:nvPr/>
          </p:nvCxnSpPr>
          <p:spPr>
            <a:xfrm flipV="1">
              <a:off x="4843818" y="7581900"/>
              <a:ext cx="1133578" cy="45720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5A955EF-CB52-4FA1-B91B-6521F2EDD31F}"/>
                </a:ext>
              </a:extLst>
            </p:cNvPr>
            <p:cNvCxnSpPr/>
            <p:nvPr/>
          </p:nvCxnSpPr>
          <p:spPr>
            <a:xfrm flipV="1">
              <a:off x="5944414" y="7555173"/>
              <a:ext cx="0" cy="121920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455039-241D-41CF-8020-286AD3C9932A}"/>
              </a:ext>
            </a:extLst>
          </p:cNvPr>
          <p:cNvGrpSpPr/>
          <p:nvPr/>
        </p:nvGrpSpPr>
        <p:grpSpPr>
          <a:xfrm>
            <a:off x="6377577" y="5660373"/>
            <a:ext cx="812588" cy="812588"/>
            <a:chOff x="7924800" y="7643884"/>
            <a:chExt cx="1219200" cy="12192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83F71E-CB89-48C2-8D6F-EA520D2380CC}"/>
                </a:ext>
              </a:extLst>
            </p:cNvPr>
            <p:cNvCxnSpPr/>
            <p:nvPr/>
          </p:nvCxnSpPr>
          <p:spPr>
            <a:xfrm rot="5400000" flipV="1">
              <a:off x="8534400" y="7034284"/>
              <a:ext cx="0" cy="121920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C97B2B1-4987-4099-8554-61A10A66B80D}"/>
                </a:ext>
              </a:extLst>
            </p:cNvPr>
            <p:cNvCxnSpPr/>
            <p:nvPr/>
          </p:nvCxnSpPr>
          <p:spPr>
            <a:xfrm flipV="1">
              <a:off x="9144000" y="7643884"/>
              <a:ext cx="0" cy="121920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8AB3D4-D3E8-4300-989C-99C6DEE2E2CC}"/>
              </a:ext>
            </a:extLst>
          </p:cNvPr>
          <p:cNvCxnSpPr/>
          <p:nvPr/>
        </p:nvCxnSpPr>
        <p:spPr>
          <a:xfrm>
            <a:off x="8815341" y="5660373"/>
            <a:ext cx="1574391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9707D18-208E-4396-85F4-1AB6517C0382}"/>
              </a:ext>
            </a:extLst>
          </p:cNvPr>
          <p:cNvSpPr/>
          <p:nvPr/>
        </p:nvSpPr>
        <p:spPr>
          <a:xfrm>
            <a:off x="4392792" y="1832568"/>
            <a:ext cx="5086606" cy="1600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cs typeface="Arial"/>
                <a:sym typeface="Arial"/>
              </a:rPr>
              <a:t>Các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em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hãy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thực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hiện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một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số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động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tác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sau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và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cho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biết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tên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gọi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của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các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góc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tạo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thành</a:t>
            </a:r>
            <a:endParaRPr lang="en-US" sz="2285" kern="0" dirty="0">
              <a:cs typeface="Arial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D70B894-4132-4DFE-81BE-EA8F784233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71" y="4953952"/>
            <a:ext cx="1320456" cy="165383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B2D72FD-0876-4BA5-9EC2-F6815C2E981A}"/>
              </a:ext>
            </a:extLst>
          </p:cNvPr>
          <p:cNvGrpSpPr/>
          <p:nvPr/>
        </p:nvGrpSpPr>
        <p:grpSpPr>
          <a:xfrm>
            <a:off x="2416210" y="5161982"/>
            <a:ext cx="603162" cy="1251857"/>
            <a:chOff x="1981200" y="6896100"/>
            <a:chExt cx="904978" cy="187827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FE893BC-A77D-44D4-8C62-46EA56EBEE69}"/>
                </a:ext>
              </a:extLst>
            </p:cNvPr>
            <p:cNvCxnSpPr/>
            <p:nvPr/>
          </p:nvCxnSpPr>
          <p:spPr>
            <a:xfrm flipH="1" flipV="1">
              <a:off x="1981200" y="6896100"/>
              <a:ext cx="904978" cy="665307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FC3C041-E2A3-427E-9B53-C1B5B066EDB2}"/>
                </a:ext>
              </a:extLst>
            </p:cNvPr>
            <p:cNvCxnSpPr/>
            <p:nvPr/>
          </p:nvCxnSpPr>
          <p:spPr>
            <a:xfrm flipV="1">
              <a:off x="2868795" y="7555173"/>
              <a:ext cx="0" cy="121920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B5489A-4F7E-4CC4-9B70-E7A4066326AE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654E8E-1A8F-475E-850C-9EA821489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9" y="4090369"/>
            <a:ext cx="2960336" cy="2960336"/>
          </a:xfrm>
          <a:prstGeom prst="rect">
            <a:avLst/>
          </a:prstGeom>
        </p:spPr>
      </p:pic>
      <p:sp>
        <p:nvSpPr>
          <p:cNvPr id="6" name="Rounded Rectangular Callout 4">
            <a:extLst>
              <a:ext uri="{FF2B5EF4-FFF2-40B4-BE49-F238E27FC236}">
                <a16:creationId xmlns:a16="http://schemas.microsoft.com/office/drawing/2014/main" id="{0D1BF94C-15B9-4950-B272-7D922CB1F9E2}"/>
              </a:ext>
            </a:extLst>
          </p:cNvPr>
          <p:cNvSpPr/>
          <p:nvPr/>
        </p:nvSpPr>
        <p:spPr>
          <a:xfrm>
            <a:off x="3604828" y="5338504"/>
            <a:ext cx="6246774" cy="1234558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rgbClr val="5B5E66"/>
            </a:solidFill>
            <a:prstDash val="lgDash"/>
          </a:ln>
          <a:effectLst/>
        </p:spPr>
        <p:txBody>
          <a:bodyPr rtlCol="0" anchor="ctr"/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285" kern="0" dirty="0" err="1">
                <a:latin typeface="UTM Avo"/>
                <a:sym typeface="Arial"/>
              </a:rPr>
              <a:t>Các</a:t>
            </a:r>
            <a:r>
              <a:rPr lang="en-US" sz="2285" kern="0" dirty="0">
                <a:latin typeface="UTM Avo"/>
                <a:sym typeface="Arial"/>
              </a:rPr>
              <a:t> </a:t>
            </a:r>
            <a:r>
              <a:rPr lang="en-US" sz="2285" kern="0" dirty="0" err="1">
                <a:latin typeface="UTM Avo"/>
                <a:sym typeface="Arial"/>
              </a:rPr>
              <a:t>em</a:t>
            </a:r>
            <a:r>
              <a:rPr lang="en-US" sz="2285" kern="0" dirty="0">
                <a:latin typeface="UTM Avo"/>
                <a:sym typeface="Arial"/>
              </a:rPr>
              <a:t> </a:t>
            </a:r>
            <a:r>
              <a:rPr lang="en-US" sz="2285" kern="0" dirty="0" err="1">
                <a:latin typeface="UTM Avo"/>
                <a:sym typeface="Arial"/>
              </a:rPr>
              <a:t>hãy</a:t>
            </a:r>
            <a:r>
              <a:rPr lang="en-US" sz="2285" kern="0" dirty="0">
                <a:latin typeface="UTM Avo"/>
                <a:sym typeface="Arial"/>
              </a:rPr>
              <a:t> </a:t>
            </a:r>
            <a:r>
              <a:rPr lang="en-US" sz="2285" kern="0" dirty="0" err="1">
                <a:latin typeface="UTM Avo"/>
                <a:sym typeface="Arial"/>
              </a:rPr>
              <a:t>quan</a:t>
            </a:r>
            <a:r>
              <a:rPr lang="en-US" sz="2285" kern="0" dirty="0">
                <a:latin typeface="UTM Avo"/>
                <a:sym typeface="Arial"/>
              </a:rPr>
              <a:t> </a:t>
            </a:r>
            <a:r>
              <a:rPr lang="en-US" sz="2285" kern="0" dirty="0" err="1">
                <a:latin typeface="UTM Avo"/>
                <a:sym typeface="Arial"/>
              </a:rPr>
              <a:t>sát</a:t>
            </a:r>
            <a:r>
              <a:rPr lang="en-US" sz="2285" kern="0" dirty="0">
                <a:latin typeface="UTM Avo"/>
                <a:sym typeface="Arial"/>
              </a:rPr>
              <a:t> </a:t>
            </a:r>
            <a:r>
              <a:rPr lang="en-US" sz="2285" kern="0" dirty="0" err="1">
                <a:latin typeface="UTM Avo"/>
                <a:sym typeface="Arial"/>
              </a:rPr>
              <a:t>và</a:t>
            </a:r>
            <a:r>
              <a:rPr lang="en-US" sz="2285" kern="0" dirty="0">
                <a:latin typeface="UTM Avo"/>
                <a:sym typeface="Arial"/>
              </a:rPr>
              <a:t> </a:t>
            </a:r>
            <a:r>
              <a:rPr lang="en-US" sz="2285" kern="0" dirty="0" err="1">
                <a:latin typeface="UTM Avo"/>
                <a:sym typeface="Arial"/>
              </a:rPr>
              <a:t>thảo</a:t>
            </a:r>
            <a:r>
              <a:rPr lang="en-US" sz="2285" kern="0" dirty="0">
                <a:latin typeface="UTM Avo"/>
                <a:sym typeface="Arial"/>
              </a:rPr>
              <a:t> </a:t>
            </a:r>
            <a:r>
              <a:rPr lang="en-US" sz="2285" kern="0" dirty="0" err="1">
                <a:latin typeface="UTM Avo"/>
                <a:sym typeface="Arial"/>
              </a:rPr>
              <a:t>luận</a:t>
            </a:r>
            <a:r>
              <a:rPr lang="en-US" sz="2285" kern="0" dirty="0">
                <a:latin typeface="UTM Avo"/>
                <a:sym typeface="Arial"/>
              </a:rPr>
              <a:t> </a:t>
            </a:r>
            <a:r>
              <a:rPr lang="en-US" sz="2285" kern="0" dirty="0" err="1">
                <a:latin typeface="UTM Avo"/>
                <a:sym typeface="Arial"/>
              </a:rPr>
              <a:t>xem</a:t>
            </a:r>
            <a:r>
              <a:rPr lang="en-US" sz="2285" kern="0" dirty="0">
                <a:latin typeface="UTM Avo"/>
                <a:sym typeface="Arial"/>
              </a:rPr>
              <a:t> </a:t>
            </a:r>
            <a:r>
              <a:rPr lang="en-US" sz="2285" kern="0" dirty="0" err="1">
                <a:latin typeface="UTM Avo"/>
                <a:sym typeface="Arial"/>
              </a:rPr>
              <a:t>bức</a:t>
            </a:r>
            <a:r>
              <a:rPr lang="en-US" sz="2285" kern="0" dirty="0">
                <a:latin typeface="UTM Avo"/>
                <a:sym typeface="Arial"/>
              </a:rPr>
              <a:t> </a:t>
            </a:r>
            <a:r>
              <a:rPr lang="en-US" sz="2285" kern="0" dirty="0" err="1">
                <a:latin typeface="UTM Avo"/>
                <a:sym typeface="Arial"/>
              </a:rPr>
              <a:t>tranh</a:t>
            </a:r>
            <a:r>
              <a:rPr lang="en-US" sz="2285" kern="0" dirty="0">
                <a:latin typeface="UTM Avo"/>
                <a:sym typeface="Arial"/>
              </a:rPr>
              <a:t> </a:t>
            </a:r>
            <a:r>
              <a:rPr lang="en-US" sz="2285" kern="0" dirty="0" err="1">
                <a:latin typeface="UTM Avo"/>
                <a:sym typeface="Arial"/>
              </a:rPr>
              <a:t>vẽ</a:t>
            </a:r>
            <a:r>
              <a:rPr lang="en-US" sz="2285" kern="0" dirty="0">
                <a:latin typeface="UTM Avo"/>
                <a:sym typeface="Arial"/>
              </a:rPr>
              <a:t> </a:t>
            </a:r>
            <a:r>
              <a:rPr lang="en-US" sz="2285" kern="0" dirty="0" err="1">
                <a:latin typeface="UTM Avo"/>
                <a:sym typeface="Arial"/>
              </a:rPr>
              <a:t>gì</a:t>
            </a:r>
            <a:r>
              <a:rPr lang="en-US" sz="2285" kern="0" dirty="0">
                <a:latin typeface="UTM Avo"/>
                <a:sym typeface="Arial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48F80-A711-49FE-9BAB-764990942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122" y="1637212"/>
            <a:ext cx="6978625" cy="350642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9BEA55C-6C95-47E8-93AE-9CD1E2AC8DC7}"/>
              </a:ext>
            </a:extLst>
          </p:cNvPr>
          <p:cNvSpPr/>
          <p:nvPr/>
        </p:nvSpPr>
        <p:spPr>
          <a:xfrm>
            <a:off x="4243178" y="1845166"/>
            <a:ext cx="3702469" cy="950351"/>
          </a:xfrm>
          <a:prstGeom prst="wedgeRoundRectCallout">
            <a:avLst>
              <a:gd name="adj1" fmla="val 32533"/>
              <a:gd name="adj2" fmla="val 91143"/>
              <a:gd name="adj3" fmla="val 16667"/>
            </a:avLst>
          </a:prstGeom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74214" rtlCol="0" anchor="ctr"/>
          <a:lstStyle/>
          <a:p>
            <a:pPr algn="ctr"/>
            <a:r>
              <a:rPr lang="en-US" sz="1650" dirty="0"/>
              <a:t>Trong </a:t>
            </a:r>
            <a:r>
              <a:rPr lang="en-US" sz="1650" dirty="0" err="1"/>
              <a:t>những</a:t>
            </a:r>
            <a:r>
              <a:rPr lang="en-US" sz="1650" dirty="0"/>
              <a:t> </a:t>
            </a:r>
            <a:r>
              <a:rPr lang="en-US" sz="1650" dirty="0" err="1"/>
              <a:t>góc</a:t>
            </a:r>
            <a:r>
              <a:rPr lang="en-US" sz="1650" dirty="0"/>
              <a:t> </a:t>
            </a:r>
            <a:r>
              <a:rPr lang="en-US" sz="1650" dirty="0" err="1"/>
              <a:t>vừa</a:t>
            </a:r>
            <a:r>
              <a:rPr lang="en-US" sz="1650" dirty="0"/>
              <a:t> </a:t>
            </a:r>
            <a:r>
              <a:rPr lang="en-US" sz="1650" dirty="0" err="1"/>
              <a:t>ghép</a:t>
            </a:r>
            <a:r>
              <a:rPr lang="en-US" sz="1650" dirty="0"/>
              <a:t>,</a:t>
            </a:r>
            <a:br>
              <a:rPr lang="en-US" sz="1650" dirty="0"/>
            </a:br>
            <a:r>
              <a:rPr lang="en-US" sz="1650" dirty="0" err="1"/>
              <a:t>góc</a:t>
            </a:r>
            <a:r>
              <a:rPr lang="en-US" sz="1650" dirty="0"/>
              <a:t> </a:t>
            </a:r>
            <a:r>
              <a:rPr lang="en-US" sz="1650" dirty="0" err="1"/>
              <a:t>nào</a:t>
            </a:r>
            <a:r>
              <a:rPr lang="en-US" sz="1650" dirty="0"/>
              <a:t> </a:t>
            </a:r>
            <a:r>
              <a:rPr lang="en-US" sz="1650" dirty="0" err="1"/>
              <a:t>là</a:t>
            </a:r>
            <a:r>
              <a:rPr lang="en-US" sz="1650" dirty="0"/>
              <a:t> </a:t>
            </a:r>
            <a:r>
              <a:rPr lang="en-US" sz="1650" dirty="0" err="1"/>
              <a:t>góc</a:t>
            </a:r>
            <a:r>
              <a:rPr lang="en-US" sz="1650" dirty="0"/>
              <a:t> </a:t>
            </a:r>
            <a:r>
              <a:rPr lang="en-US" sz="1650" dirty="0" err="1"/>
              <a:t>vuông</a:t>
            </a:r>
            <a:r>
              <a:rPr lang="en-US" sz="1650" dirty="0"/>
              <a:t>, </a:t>
            </a:r>
            <a:r>
              <a:rPr lang="en-US" sz="1650" dirty="0" err="1"/>
              <a:t>góc</a:t>
            </a:r>
            <a:br>
              <a:rPr lang="en-US" sz="1650" dirty="0"/>
            </a:br>
            <a:r>
              <a:rPr lang="en-US" sz="1650" dirty="0" err="1"/>
              <a:t>nào</a:t>
            </a:r>
            <a:r>
              <a:rPr lang="en-US" sz="1650" dirty="0"/>
              <a:t> </a:t>
            </a:r>
            <a:r>
              <a:rPr lang="en-US" sz="1650" dirty="0" err="1"/>
              <a:t>là</a:t>
            </a:r>
            <a:r>
              <a:rPr lang="en-US" sz="1650" dirty="0"/>
              <a:t> </a:t>
            </a:r>
            <a:r>
              <a:rPr lang="en-US" sz="1650" dirty="0" err="1"/>
              <a:t>góc</a:t>
            </a:r>
            <a:r>
              <a:rPr lang="en-US" sz="1650" dirty="0"/>
              <a:t> </a:t>
            </a:r>
            <a:r>
              <a:rPr lang="en-US" sz="1650" dirty="0" err="1"/>
              <a:t>không</a:t>
            </a:r>
            <a:r>
              <a:rPr lang="en-US" sz="1650" dirty="0"/>
              <a:t> </a:t>
            </a:r>
            <a:r>
              <a:rPr lang="en-US" sz="1650" dirty="0" err="1"/>
              <a:t>vuông</a:t>
            </a:r>
            <a:r>
              <a:rPr lang="en-US" sz="1650" dirty="0"/>
              <a:t>? </a:t>
            </a:r>
            <a:br>
              <a:rPr lang="en-US" sz="1650" dirty="0"/>
            </a:br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1814277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C6CBDC-108F-6495-ED45-9F964A9D0234}"/>
              </a:ext>
            </a:extLst>
          </p:cNvPr>
          <p:cNvGrpSpPr/>
          <p:nvPr/>
        </p:nvGrpSpPr>
        <p:grpSpPr>
          <a:xfrm>
            <a:off x="4726495" y="2965112"/>
            <a:ext cx="3301634" cy="1776896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F642DCF3-0CF3-02C6-5639-AF97E87A0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EB9567-6765-CA3D-2A68-E3F030FBFBB7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24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84844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525F6B-2A3E-4115-871C-6D88E52D62CA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C182BC-27BD-4C85-8D2E-3A1D34DD5F46}"/>
              </a:ext>
            </a:extLst>
          </p:cNvPr>
          <p:cNvSpPr txBox="1"/>
          <p:nvPr/>
        </p:nvSpPr>
        <p:spPr>
          <a:xfrm>
            <a:off x="1919256" y="5864236"/>
            <a:ext cx="1979934" cy="44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85"/>
              <a:t>Góc nhọn</a:t>
            </a:r>
            <a:endParaRPr lang="en-US" sz="22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53048B-13F6-410B-A91D-A35DEAE39154}"/>
              </a:ext>
            </a:extLst>
          </p:cNvPr>
          <p:cNvSpPr txBox="1"/>
          <p:nvPr/>
        </p:nvSpPr>
        <p:spPr>
          <a:xfrm>
            <a:off x="5104445" y="5844314"/>
            <a:ext cx="1979934" cy="44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85" dirty="0"/>
              <a:t>Góc tù</a:t>
            </a:r>
            <a:endParaRPr lang="en-US" sz="2285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3974D6-9C1B-4437-AA84-01B5D24CD6B8}"/>
              </a:ext>
            </a:extLst>
          </p:cNvPr>
          <p:cNvSpPr txBox="1"/>
          <p:nvPr/>
        </p:nvSpPr>
        <p:spPr>
          <a:xfrm>
            <a:off x="8216338" y="5864235"/>
            <a:ext cx="1979934" cy="44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85" dirty="0"/>
              <a:t>Góc bẹt</a:t>
            </a:r>
            <a:endParaRPr lang="en-US" sz="2285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633F20-4E67-9A47-8343-6164411CA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574" y="1666526"/>
            <a:ext cx="9190476" cy="20857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67A9DC-A737-BE29-D1EA-78739A3FB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730" y="4193887"/>
            <a:ext cx="8838095" cy="1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60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525F6B-2A3E-4115-871C-6D88E52D62CA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D3A02C-DF40-46C1-AEE2-391A3D51F3F0}"/>
              </a:ext>
            </a:extLst>
          </p:cNvPr>
          <p:cNvSpPr/>
          <p:nvPr/>
        </p:nvSpPr>
        <p:spPr>
          <a:xfrm>
            <a:off x="2215111" y="1870417"/>
            <a:ext cx="8372805" cy="5954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Một</a:t>
            </a: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hình</a:t>
            </a: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ảnh</a:t>
            </a: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khác</a:t>
            </a: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về</a:t>
            </a: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góc</a:t>
            </a: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nhọn</a:t>
            </a: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, </a:t>
            </a: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góc</a:t>
            </a: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tù</a:t>
            </a: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, </a:t>
            </a: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góc</a:t>
            </a: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bẹt</a:t>
            </a:r>
            <a:endParaRPr lang="en-US" sz="2539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4589B-1444-408E-AD48-96174F240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429" y="3295925"/>
            <a:ext cx="2633724" cy="2493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C04919-E02B-4D21-A859-DEF393671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281" y="3429001"/>
            <a:ext cx="3756147" cy="2670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921AB9-EBC5-462A-98EA-71E30BF1B2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95" y="3272337"/>
            <a:ext cx="2894847" cy="254070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B95CA7-5CC8-43E0-96F8-A740298838E5}"/>
              </a:ext>
            </a:extLst>
          </p:cNvPr>
          <p:cNvCxnSpPr>
            <a:cxnSpLocks/>
          </p:cNvCxnSpPr>
          <p:nvPr/>
        </p:nvCxnSpPr>
        <p:spPr>
          <a:xfrm flipH="1">
            <a:off x="2624875" y="3487130"/>
            <a:ext cx="262398" cy="1125774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1207CC-25C9-4AEF-8FEA-4831EBE65421}"/>
              </a:ext>
            </a:extLst>
          </p:cNvPr>
          <p:cNvCxnSpPr>
            <a:cxnSpLocks/>
          </p:cNvCxnSpPr>
          <p:nvPr/>
        </p:nvCxnSpPr>
        <p:spPr>
          <a:xfrm>
            <a:off x="2895738" y="3487130"/>
            <a:ext cx="338578" cy="105556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973283-FB3A-464C-AEEA-FE1000AAE960}"/>
              </a:ext>
            </a:extLst>
          </p:cNvPr>
          <p:cNvCxnSpPr>
            <a:cxnSpLocks/>
          </p:cNvCxnSpPr>
          <p:nvPr/>
        </p:nvCxnSpPr>
        <p:spPr>
          <a:xfrm flipH="1">
            <a:off x="7906699" y="3952674"/>
            <a:ext cx="203147" cy="1523603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9FE93F-3C0E-49CA-A31B-2073E2FB579D}"/>
              </a:ext>
            </a:extLst>
          </p:cNvPr>
          <p:cNvCxnSpPr>
            <a:cxnSpLocks/>
          </p:cNvCxnSpPr>
          <p:nvPr/>
        </p:nvCxnSpPr>
        <p:spPr>
          <a:xfrm flipH="1">
            <a:off x="6687817" y="5476276"/>
            <a:ext cx="1218883" cy="209916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52E2F8-6CE2-471C-8A6F-04FF0B7CA7E6}"/>
              </a:ext>
            </a:extLst>
          </p:cNvPr>
          <p:cNvCxnSpPr>
            <a:cxnSpLocks/>
          </p:cNvCxnSpPr>
          <p:nvPr/>
        </p:nvCxnSpPr>
        <p:spPr>
          <a:xfrm>
            <a:off x="9983289" y="3732596"/>
            <a:ext cx="0" cy="1295063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1240153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B17B448E-3A6A-D950-097D-C5F32FD01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479" y="2837928"/>
            <a:ext cx="2865867" cy="187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C7F921-663A-4A2F-977F-7B0D9F2565C5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97B6CB-B1D7-440F-A235-B0F3CDF62E64}"/>
              </a:ext>
            </a:extLst>
          </p:cNvPr>
          <p:cNvSpPr/>
          <p:nvPr/>
        </p:nvSpPr>
        <p:spPr>
          <a:xfrm>
            <a:off x="2451296" y="1052104"/>
            <a:ext cx="7860916" cy="1600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b="1" kern="0" dirty="0" err="1">
                <a:cs typeface="Arial"/>
                <a:sym typeface="Arial"/>
              </a:rPr>
              <a:t>Bài</a:t>
            </a:r>
            <a:r>
              <a:rPr lang="en-US" sz="2285" b="1" kern="0" dirty="0">
                <a:cs typeface="Arial"/>
                <a:sym typeface="Arial"/>
              </a:rPr>
              <a:t> </a:t>
            </a:r>
            <a:r>
              <a:rPr lang="en-US" sz="2285" b="1" kern="0" dirty="0" err="1">
                <a:cs typeface="Arial"/>
                <a:sym typeface="Arial"/>
              </a:rPr>
              <a:t>tập</a:t>
            </a:r>
            <a:r>
              <a:rPr lang="en-US" sz="2285" b="1" kern="0" dirty="0">
                <a:cs typeface="Arial"/>
                <a:sym typeface="Arial"/>
              </a:rPr>
              <a:t> 1 (SGK – tr44):</a:t>
            </a:r>
          </a:p>
          <a:p>
            <a:pPr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cs typeface="Arial"/>
                <a:sym typeface="Arial"/>
              </a:rPr>
              <a:t>Trong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các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góc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sau</a:t>
            </a:r>
            <a:r>
              <a:rPr lang="en-US" sz="2285" kern="0" dirty="0">
                <a:cs typeface="Arial"/>
                <a:sym typeface="Arial"/>
              </a:rPr>
              <a:t>, </a:t>
            </a:r>
            <a:r>
              <a:rPr lang="en-US" sz="2285" kern="0" dirty="0" err="1">
                <a:cs typeface="Arial"/>
                <a:sym typeface="Arial"/>
              </a:rPr>
              <a:t>góc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nào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là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góc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nhọn</a:t>
            </a:r>
            <a:r>
              <a:rPr lang="en-US" sz="2285" kern="0" dirty="0">
                <a:cs typeface="Arial"/>
                <a:sym typeface="Arial"/>
              </a:rPr>
              <a:t>, </a:t>
            </a:r>
            <a:r>
              <a:rPr lang="en-US" sz="2285" kern="0" dirty="0" err="1">
                <a:cs typeface="Arial"/>
                <a:sym typeface="Arial"/>
              </a:rPr>
              <a:t>góc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vuông</a:t>
            </a:r>
            <a:r>
              <a:rPr lang="en-US" sz="2285" kern="0" dirty="0">
                <a:cs typeface="Arial"/>
                <a:sym typeface="Arial"/>
              </a:rPr>
              <a:t>,</a:t>
            </a:r>
          </a:p>
          <a:p>
            <a:pPr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cs typeface="Arial"/>
                <a:sym typeface="Arial"/>
              </a:rPr>
              <a:t>góc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tù</a:t>
            </a:r>
            <a:r>
              <a:rPr lang="en-US" sz="2285" kern="0" dirty="0">
                <a:cs typeface="Arial"/>
                <a:sym typeface="Arial"/>
              </a:rPr>
              <a:t>, </a:t>
            </a:r>
            <a:r>
              <a:rPr lang="en-US" sz="2285" kern="0" dirty="0" err="1">
                <a:cs typeface="Arial"/>
                <a:sym typeface="Arial"/>
              </a:rPr>
              <a:t>góc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bẹt</a:t>
            </a:r>
            <a:r>
              <a:rPr lang="en-US" sz="2285" kern="0" dirty="0">
                <a:cs typeface="Arial"/>
                <a:sym typeface="Arial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9FE3C-E666-4800-BC2F-AEA4439D5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00" y="2890583"/>
            <a:ext cx="1975777" cy="1371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B34501-C57F-494F-8BF5-F723467EF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813" y="2858990"/>
            <a:ext cx="2062122" cy="1381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B57CD6-D2F6-463A-83EA-4B0DB25273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738" y="2861549"/>
            <a:ext cx="2062122" cy="13916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DBD9C6-AABD-4928-80B8-AFF9F6B25D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68" y="5463624"/>
            <a:ext cx="2285601" cy="477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CC7FC1-9FC9-4173-BFCD-BA2DA491CC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83" y="4895224"/>
            <a:ext cx="1955460" cy="1442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781EF6-7295-4CC5-9549-6292D3AFDC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590" y="4981106"/>
            <a:ext cx="1960538" cy="118881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F927B4-83A6-4961-BE5E-BD68460F8908}"/>
              </a:ext>
            </a:extLst>
          </p:cNvPr>
          <p:cNvSpPr/>
          <p:nvPr/>
        </p:nvSpPr>
        <p:spPr>
          <a:xfrm>
            <a:off x="1875189" y="4099791"/>
            <a:ext cx="8437025" cy="545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>
                <a:cs typeface="Arial"/>
                <a:sym typeface="Arial"/>
              </a:rPr>
              <a:t>a)                                   b)                            </a:t>
            </a:r>
            <a:r>
              <a:rPr lang="vi-VN" sz="2285" kern="0" dirty="0">
                <a:cs typeface="Arial"/>
                <a:sym typeface="Arial"/>
              </a:rPr>
              <a:t>          </a:t>
            </a:r>
            <a:r>
              <a:rPr lang="en-US" sz="2285" kern="0" dirty="0">
                <a:cs typeface="Arial"/>
                <a:sym typeface="Arial"/>
              </a:rPr>
              <a:t>c)                                         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555643-C9BE-4296-95F6-8B14D5761A6B}"/>
              </a:ext>
            </a:extLst>
          </p:cNvPr>
          <p:cNvSpPr/>
          <p:nvPr/>
        </p:nvSpPr>
        <p:spPr>
          <a:xfrm>
            <a:off x="1886535" y="6169918"/>
            <a:ext cx="8437025" cy="545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>
                <a:cs typeface="Arial"/>
                <a:sym typeface="Arial"/>
              </a:rPr>
              <a:t>d)                                   e</a:t>
            </a:r>
            <a:r>
              <a:rPr lang="en-US" sz="2285" kern="0">
                <a:cs typeface="Arial"/>
                <a:sym typeface="Arial"/>
              </a:rPr>
              <a:t>)                            </a:t>
            </a:r>
            <a:r>
              <a:rPr lang="vi-VN" sz="2285" kern="0">
                <a:cs typeface="Arial"/>
                <a:sym typeface="Arial"/>
              </a:rPr>
              <a:t>             </a:t>
            </a:r>
            <a:r>
              <a:rPr lang="en-US" sz="2285" kern="0">
                <a:cs typeface="Arial"/>
                <a:sym typeface="Arial"/>
              </a:rPr>
              <a:t>g</a:t>
            </a:r>
            <a:r>
              <a:rPr lang="en-US" sz="2285" kern="0" dirty="0">
                <a:cs typeface="Arial"/>
                <a:sym typeface="Arial"/>
              </a:rPr>
              <a:t>)                                           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04F968-5361-4B78-B242-536CD1C249DB}"/>
              </a:ext>
            </a:extLst>
          </p:cNvPr>
          <p:cNvSpPr/>
          <p:nvPr/>
        </p:nvSpPr>
        <p:spPr>
          <a:xfrm>
            <a:off x="2311428" y="4117678"/>
            <a:ext cx="2060705" cy="545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cs typeface="Arial"/>
                <a:sym typeface="Arial"/>
              </a:rPr>
              <a:t>Góc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nhọn</a:t>
            </a:r>
            <a:r>
              <a:rPr lang="en-US" sz="2285" kern="0" dirty="0">
                <a:cs typeface="Arial"/>
                <a:sym typeface="Arial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98727A-7AFF-4EB3-90A8-2DA36EC4D8FB}"/>
              </a:ext>
            </a:extLst>
          </p:cNvPr>
          <p:cNvSpPr/>
          <p:nvPr/>
        </p:nvSpPr>
        <p:spPr>
          <a:xfrm>
            <a:off x="5685724" y="4089515"/>
            <a:ext cx="2060705" cy="545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cs typeface="Arial"/>
                <a:sym typeface="Arial"/>
              </a:rPr>
              <a:t>Góc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tù</a:t>
            </a:r>
            <a:r>
              <a:rPr lang="en-US" sz="2285" kern="0" dirty="0">
                <a:cs typeface="Arial"/>
                <a:sym typeface="Arial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06FEA4-10FE-4A06-8E13-35A1F6F2815D}"/>
              </a:ext>
            </a:extLst>
          </p:cNvPr>
          <p:cNvSpPr/>
          <p:nvPr/>
        </p:nvSpPr>
        <p:spPr>
          <a:xfrm>
            <a:off x="8819541" y="4110835"/>
            <a:ext cx="2393611" cy="545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cs typeface="Arial"/>
                <a:sym typeface="Arial"/>
              </a:rPr>
              <a:t>Góc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vuông</a:t>
            </a:r>
            <a:r>
              <a:rPr lang="en-US" sz="2285" kern="0" dirty="0">
                <a:cs typeface="Arial"/>
                <a:sym typeface="Arial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225DC1-5BAF-4491-9512-B95B88AA494B}"/>
              </a:ext>
            </a:extLst>
          </p:cNvPr>
          <p:cNvSpPr/>
          <p:nvPr/>
        </p:nvSpPr>
        <p:spPr>
          <a:xfrm>
            <a:off x="2322066" y="6158873"/>
            <a:ext cx="2060705" cy="545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cs typeface="Arial"/>
                <a:sym typeface="Arial"/>
              </a:rPr>
              <a:t>Góc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bẹt</a:t>
            </a:r>
            <a:r>
              <a:rPr lang="en-US" sz="2285" kern="0" dirty="0">
                <a:cs typeface="Arial"/>
                <a:sym typeface="Arial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B0CE29-C9EB-40C4-A1CB-6CA705F535C5}"/>
              </a:ext>
            </a:extLst>
          </p:cNvPr>
          <p:cNvSpPr/>
          <p:nvPr/>
        </p:nvSpPr>
        <p:spPr>
          <a:xfrm>
            <a:off x="5643896" y="6169918"/>
            <a:ext cx="2060705" cy="545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cs typeface="Arial"/>
                <a:sym typeface="Arial"/>
              </a:rPr>
              <a:t>Góc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nhọn</a:t>
            </a:r>
            <a:r>
              <a:rPr lang="en-US" sz="2285" kern="0" dirty="0">
                <a:cs typeface="Arial"/>
                <a:sym typeface="Arial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0DCBFA-5319-4B8D-9A19-960F0328656F}"/>
              </a:ext>
            </a:extLst>
          </p:cNvPr>
          <p:cNvSpPr/>
          <p:nvPr/>
        </p:nvSpPr>
        <p:spPr>
          <a:xfrm>
            <a:off x="9183454" y="6169918"/>
            <a:ext cx="2060705" cy="545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cs typeface="Arial"/>
                <a:sym typeface="Arial"/>
              </a:rPr>
              <a:t>Góc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tù</a:t>
            </a:r>
            <a:r>
              <a:rPr lang="en-US" sz="2285" kern="0" dirty="0">
                <a:cs typeface="Arial"/>
                <a:sym typeface="Arial"/>
              </a:rPr>
              <a:t>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590254-20D4-4A83-9FE4-B78B2314E984}"/>
              </a:ext>
            </a:extLst>
          </p:cNvPr>
          <p:cNvCxnSpPr/>
          <p:nvPr/>
        </p:nvCxnSpPr>
        <p:spPr>
          <a:xfrm flipH="1">
            <a:off x="1345045" y="4854277"/>
            <a:ext cx="9723159" cy="40944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lgDash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D8DBCB-403F-4321-9234-9C741260DB31}"/>
              </a:ext>
            </a:extLst>
          </p:cNvPr>
          <p:cNvCxnSpPr/>
          <p:nvPr/>
        </p:nvCxnSpPr>
        <p:spPr>
          <a:xfrm>
            <a:off x="4709043" y="3333604"/>
            <a:ext cx="0" cy="3004089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lgDash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31A33C-AB29-4250-B280-1A60EB7B774F}"/>
              </a:ext>
            </a:extLst>
          </p:cNvPr>
          <p:cNvCxnSpPr/>
          <p:nvPr/>
        </p:nvCxnSpPr>
        <p:spPr>
          <a:xfrm>
            <a:off x="8233471" y="3369010"/>
            <a:ext cx="0" cy="3004089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lgDash"/>
          </a:ln>
          <a:effectLst/>
        </p:spPr>
      </p:cxn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54</TotalTime>
  <Words>399</Words>
  <Application>Microsoft Office PowerPoint</Application>
  <PresentationFormat>Custom</PresentationFormat>
  <Paragraphs>65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UTM Avo</vt:lpstr>
      <vt:lpstr>Calibri</vt:lpstr>
      <vt:lpstr>Cambria Math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Monkey</dc:creator>
  <dc:description>9Slide.vn</dc:description>
  <cp:lastModifiedBy>admin</cp:lastModifiedBy>
  <cp:revision>15</cp:revision>
  <dcterms:created xsi:type="dcterms:W3CDTF">2023-10-24T04:45:10Z</dcterms:created>
  <dcterms:modified xsi:type="dcterms:W3CDTF">2024-01-09T07:52:44Z</dcterms:modified>
  <cp:category>9Slide.vn</cp:category>
</cp:coreProperties>
</file>