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7"/>
  </p:notesMasterIdLst>
  <p:sldIdLst>
    <p:sldId id="256" r:id="rId5"/>
    <p:sldId id="313" r:id="rId6"/>
    <p:sldId id="312" r:id="rId7"/>
    <p:sldId id="416" r:id="rId8"/>
    <p:sldId id="417" r:id="rId9"/>
    <p:sldId id="418" r:id="rId10"/>
    <p:sldId id="419" r:id="rId11"/>
    <p:sldId id="267" r:id="rId12"/>
    <p:sldId id="424" r:id="rId13"/>
    <p:sldId id="272" r:id="rId14"/>
    <p:sldId id="428" r:id="rId15"/>
    <p:sldId id="425" r:id="rId16"/>
    <p:sldId id="426" r:id="rId17"/>
    <p:sldId id="421" r:id="rId18"/>
    <p:sldId id="429" r:id="rId19"/>
    <p:sldId id="430" r:id="rId20"/>
    <p:sldId id="390" r:id="rId21"/>
    <p:sldId id="391" r:id="rId22"/>
    <p:sldId id="263" r:id="rId23"/>
    <p:sldId id="270" r:id="rId24"/>
    <p:sldId id="279" r:id="rId25"/>
    <p:sldId id="336"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720000"/>
    <a:srgbClr val="D11535"/>
    <a:srgbClr val="ED7D31"/>
    <a:srgbClr val="333289"/>
    <a:srgbClr val="FFD944"/>
    <a:srgbClr val="310A0D"/>
    <a:srgbClr val="123C12"/>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a:t>
            </a:r>
            <a:r>
              <a:rPr lang="en-US" dirty="0" err="1"/>
              <a:t>để</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372928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dirty="0"/>
              <a:t> </a:t>
            </a:r>
            <a:r>
              <a:rPr lang="en-US" dirty="0" err="1"/>
              <a:t>từng</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click </a:t>
            </a:r>
            <a:r>
              <a:rPr lang="en-US" dirty="0" err="1"/>
              <a:t>vào</a:t>
            </a:r>
            <a:r>
              <a:rPr lang="en-US" dirty="0"/>
              <a:t> con </a:t>
            </a:r>
            <a:r>
              <a:rPr lang="en-US" dirty="0" err="1"/>
              <a:t>khỉ</a:t>
            </a:r>
            <a:r>
              <a:rPr lang="en-US" dirty="0"/>
              <a:t> </a:t>
            </a:r>
            <a:r>
              <a:rPr lang="en-US" dirty="0" err="1"/>
              <a:t>để</a:t>
            </a:r>
            <a:r>
              <a:rPr lang="en-US" dirty="0"/>
              <a:t> di </a:t>
            </a:r>
            <a:r>
              <a:rPr lang="en-US" dirty="0" err="1"/>
              <a:t>chuyển</a:t>
            </a:r>
            <a:r>
              <a:rPr lang="en-US" dirty="0"/>
              <a:t> </a:t>
            </a:r>
            <a:r>
              <a:rPr lang="en-US" dirty="0" err="1"/>
              <a:t>đến</a:t>
            </a:r>
            <a:r>
              <a:rPr lang="en-US" dirty="0"/>
              <a:t> </a:t>
            </a:r>
            <a:r>
              <a:rPr lang="en-US" dirty="0" err="1"/>
              <a:t>khúc</a:t>
            </a:r>
            <a:r>
              <a:rPr lang="en-US" dirty="0"/>
              <a:t> </a:t>
            </a:r>
            <a:r>
              <a:rPr lang="en-US" dirty="0" err="1"/>
              <a:t>gỗ</a:t>
            </a:r>
            <a:r>
              <a:rPr lang="en-US" dirty="0"/>
              <a:t> </a:t>
            </a:r>
            <a:r>
              <a:rPr lang="en-US" dirty="0" err="1"/>
              <a:t>vừa</a:t>
            </a:r>
            <a:r>
              <a:rPr lang="en-US" dirty="0"/>
              <a:t> </a:t>
            </a:r>
            <a:r>
              <a:rPr lang="en-US" dirty="0" err="1"/>
              <a:t>trả</a:t>
            </a:r>
            <a:r>
              <a:rPr lang="en-US" dirty="0"/>
              <a:t> </a:t>
            </a:r>
            <a:r>
              <a:rPr lang="en-US" dirty="0" err="1"/>
              <a:t>lời</a:t>
            </a:r>
            <a:endParaRPr lang="en-US" dirty="0"/>
          </a:p>
          <a:p>
            <a:r>
              <a:rPr lang="en-US" dirty="0"/>
              <a:t>Hoàn </a:t>
            </a:r>
            <a:r>
              <a:rPr lang="en-US" dirty="0" err="1"/>
              <a:t>thành</a:t>
            </a:r>
            <a:r>
              <a:rPr lang="en-US" dirty="0"/>
              <a:t> </a:t>
            </a:r>
            <a:r>
              <a:rPr lang="en-US" dirty="0" err="1"/>
              <a:t>hết</a:t>
            </a:r>
            <a:r>
              <a:rPr lang="en-US" dirty="0"/>
              <a:t>, click DONE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67744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55164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12858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376653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390290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05848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500158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01566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5955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832736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808840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36312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76824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700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81642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71936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10/1/2024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10/1/2024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10/1/2024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10/1/2024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790889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4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9.wdp"/><Relationship Id="rId5" Type="http://schemas.openxmlformats.org/officeDocument/2006/relationships/image" Target="../media/image66.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oZXesX6rxnI"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34.xml"/><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slide" Target="slide9.xml"/><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notesSlide" Target="../notesSlides/notesSlide1.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3.xml"/><Relationship Id="rId18" Type="http://schemas.openxmlformats.org/officeDocument/2006/relationships/image" Target="../media/image33.gif"/><Relationship Id="rId3" Type="http://schemas.openxmlformats.org/officeDocument/2006/relationships/image" Target="../media/image27.png"/><Relationship Id="rId21" Type="http://schemas.openxmlformats.org/officeDocument/2006/relationships/image" Target="../media/image26.png"/><Relationship Id="rId7" Type="http://schemas.openxmlformats.org/officeDocument/2006/relationships/slide" Target="slide11.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5.gif"/><Relationship Id="rId1" Type="http://schemas.openxmlformats.org/officeDocument/2006/relationships/slideLayout" Target="../slideLayouts/slideLayout34.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5" Type="http://schemas.microsoft.com/office/2007/relationships/hdphoto" Target="../media/hdphoto7.wdp"/><Relationship Id="rId23" Type="http://schemas.openxmlformats.org/officeDocument/2006/relationships/image" Target="../media/image36.png"/><Relationship Id="rId10" Type="http://schemas.openxmlformats.org/officeDocument/2006/relationships/slide" Target="slide12.xml"/><Relationship Id="rId19" Type="http://schemas.openxmlformats.org/officeDocument/2006/relationships/image" Target="../media/image34.png"/><Relationship Id="rId4" Type="http://schemas.openxmlformats.org/officeDocument/2006/relationships/slide" Target="slide10.xml"/><Relationship Id="rId9" Type="http://schemas.microsoft.com/office/2007/relationships/hdphoto" Target="../media/hdphoto5.wdp"/><Relationship Id="rId14" Type="http://schemas.openxmlformats.org/officeDocument/2006/relationships/image" Target="../media/image31.png"/><Relationship Id="rId22"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10660"/>
            <a:ext cx="12191999" cy="243668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200" b="1" kern="0" dirty="0" err="1">
                <a:solidFill>
                  <a:srgbClr val="FF0000"/>
                </a:solidFill>
                <a:latin typeface="UTM Avo" panose="02040603050506020204" pitchFamily="18" charset="0"/>
                <a:cs typeface="Arial" panose="020B0604020202020204" pitchFamily="34" charset="0"/>
              </a:rPr>
              <a:t>Bài</a:t>
            </a:r>
            <a:r>
              <a:rPr lang="en-US" sz="5200" b="1" kern="0" dirty="0">
                <a:solidFill>
                  <a:srgbClr val="FF0000"/>
                </a:solidFill>
                <a:latin typeface="UTM Avo" panose="02040603050506020204" pitchFamily="18" charset="0"/>
                <a:cs typeface="Arial" panose="020B0604020202020204" pitchFamily="34" charset="0"/>
              </a:rPr>
              <a:t> </a:t>
            </a:r>
            <a:r>
              <a:rPr lang="en-US" sz="5200" b="1" kern="0" dirty="0" err="1">
                <a:solidFill>
                  <a:srgbClr val="FF0000"/>
                </a:solidFill>
                <a:latin typeface="UTM Avo" panose="02040603050506020204" pitchFamily="18" charset="0"/>
                <a:cs typeface="Arial" panose="020B0604020202020204" pitchFamily="34" charset="0"/>
              </a:rPr>
              <a:t>đọc</a:t>
            </a:r>
            <a:r>
              <a:rPr lang="en-US" sz="5200" b="1" kern="0" dirty="0">
                <a:solidFill>
                  <a:srgbClr val="FF0000"/>
                </a:solidFill>
                <a:latin typeface="UTM Avo" panose="02040603050506020204" pitchFamily="18" charset="0"/>
                <a:cs typeface="Arial" panose="020B0604020202020204" pitchFamily="34" charset="0"/>
              </a:rPr>
              <a:t> 3</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lang="en-US" sz="5200" b="1" kern="0" dirty="0">
                <a:solidFill>
                  <a:srgbClr val="FF0000"/>
                </a:solidFill>
                <a:latin typeface="UTM Avo" panose="02040603050506020204" pitchFamily="18" charset="0"/>
                <a:cs typeface="Arial" panose="020B0604020202020204" pitchFamily="34" charset="0"/>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Những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hạt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thóc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giống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21404" y="3846344"/>
            <a:ext cx="6741546" cy="1938992"/>
          </a:xfrm>
          <a:prstGeom prst="rect">
            <a:avLst/>
          </a:prstGeom>
          <a:noFill/>
        </p:spPr>
        <p:txBody>
          <a:bodyPr wrap="square" rtlCol="0">
            <a:spAutoFit/>
          </a:bodyPr>
          <a:lstStyle/>
          <a:p>
            <a:pPr algn="ctr" defTabSz="1219170"/>
            <a:r>
              <a:rPr lang="vi-VN" sz="2400" dirty="0">
                <a:latin typeface="UTM Avo" panose="02040603050506020204" pitchFamily="18" charset="0"/>
                <a:cs typeface="Arial" panose="020B0604020202020204" pitchFamily="34" charset="0"/>
              </a:rPr>
              <a:t>Nhà vua tìm người nối ngôi bằng cách ra lệnh phát cho mỗi người dân một thúng thóc về gieo trồng và giao hẹn: Ai thu được nhiều thóc nhất sẽ được truyền ngôi, ai không có thóc nộp sẽ bị trừng phạt.</a:t>
            </a:r>
          </a:p>
        </p:txBody>
      </p:sp>
      <p:sp>
        <p:nvSpPr>
          <p:cNvPr id="11" name="TextBox 10"/>
          <p:cNvSpPr txBox="1"/>
          <p:nvPr/>
        </p:nvSpPr>
        <p:spPr>
          <a:xfrm>
            <a:off x="4339931" y="830579"/>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1: </a:t>
            </a:r>
            <a:r>
              <a:rPr lang="vi-VN" sz="2800" dirty="0">
                <a:latin typeface="UTM Avo" panose="02040603050506020204" pitchFamily="18" charset="0"/>
                <a:cs typeface="Arial" panose="020B0604020202020204" pitchFamily="34" charset="0"/>
              </a:rPr>
              <a:t>Nhà vua tìm người nối ngôi bằng cách nào?</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49954" y="4392156"/>
            <a:ext cx="6741546" cy="954107"/>
          </a:xfrm>
          <a:prstGeom prst="rect">
            <a:avLst/>
          </a:prstGeom>
          <a:noFill/>
        </p:spPr>
        <p:txBody>
          <a:bodyPr wrap="square" rtlCol="0">
            <a:spAutoFit/>
          </a:bodyPr>
          <a:lstStyle/>
          <a:p>
            <a:pPr algn="ctr" defTabSz="1219170"/>
            <a:r>
              <a:rPr lang="vi-VN" sz="2800">
                <a:latin typeface="UTM Avo" panose="02040603050506020204" pitchFamily="18" charset="0"/>
                <a:cs typeface="Arial" panose="020B0604020202020204" pitchFamily="34" charset="0"/>
              </a:rPr>
              <a:t>Vì cậu bé dốc công chăm sóc mà thóc vẫn chẳng nảy mầm.</a:t>
            </a:r>
            <a:endParaRPr lang="vi-VN" sz="2800" dirty="0">
              <a:latin typeface="UTM Avo" panose="02040603050506020204" pitchFamily="18" charset="0"/>
              <a:cs typeface="Arial" panose="020B0604020202020204" pitchFamily="34" charset="0"/>
            </a:endParaRPr>
          </a:p>
        </p:txBody>
      </p:sp>
      <p:sp>
        <p:nvSpPr>
          <p:cNvPr id="11" name="TextBox 10"/>
          <p:cNvSpPr txBox="1"/>
          <p:nvPr/>
        </p:nvSpPr>
        <p:spPr>
          <a:xfrm>
            <a:off x="4133850" y="640079"/>
            <a:ext cx="4496517" cy="1815882"/>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2: </a:t>
            </a:r>
            <a:r>
              <a:rPr lang="vi-VN" sz="2800" dirty="0">
                <a:latin typeface="UTM Avo" panose="02040603050506020204" pitchFamily="18" charset="0"/>
                <a:cs typeface="Arial" panose="020B0604020202020204" pitchFamily="34" charset="0"/>
              </a:rPr>
              <a:t>Vì sao đến vụ thu hoạch, cậu bé Chôm không nộp được thóc cho nhà vua?</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8195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61643" y="4176712"/>
            <a:ext cx="7008246" cy="1384995"/>
          </a:xfrm>
          <a:prstGeom prst="rect">
            <a:avLst/>
          </a:prstGeom>
          <a:noFill/>
        </p:spPr>
        <p:txBody>
          <a:bodyPr wrap="square" rtlCol="0">
            <a:spAutoFit/>
          </a:bodyPr>
          <a:lstStyle/>
          <a:p>
            <a:pPr algn="ctr" defTabSz="1219170"/>
            <a:r>
              <a:rPr lang="vi-VN" sz="2800" dirty="0">
                <a:latin typeface="UTM Avo" panose="02040603050506020204" pitchFamily="18" charset="0"/>
                <a:cs typeface="Arial" panose="020B0604020202020204" pitchFamily="34" charset="0"/>
              </a:rPr>
              <a:t>Vì mọi người không dám nói ra sự thật; khi thấy Chôm nói thật, mọi người lo lắng, sợ Chôm bị nhà vua trừng phạt.</a:t>
            </a:r>
          </a:p>
        </p:txBody>
      </p:sp>
      <p:sp>
        <p:nvSpPr>
          <p:cNvPr id="11" name="TextBox 10"/>
          <p:cNvSpPr txBox="1"/>
          <p:nvPr/>
        </p:nvSpPr>
        <p:spPr>
          <a:xfrm>
            <a:off x="4304289" y="861998"/>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3: </a:t>
            </a:r>
            <a:r>
              <a:rPr lang="vi-VN" sz="2800" dirty="0">
                <a:latin typeface="UTM Avo" panose="02040603050506020204" pitchFamily="18" charset="0"/>
                <a:cs typeface="Arial" panose="020B0604020202020204" pitchFamily="34" charset="0"/>
              </a:rPr>
              <a:t>Vì sao mọi người đều sững sờ khi nghe Chôm nói?</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42835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21404" y="3899714"/>
            <a:ext cx="6684396" cy="1938992"/>
          </a:xfrm>
          <a:prstGeom prst="rect">
            <a:avLst/>
          </a:prstGeom>
          <a:noFill/>
        </p:spPr>
        <p:txBody>
          <a:bodyPr wrap="square" rtlCol="0">
            <a:spAutoFit/>
          </a:bodyPr>
          <a:lstStyle/>
          <a:p>
            <a:pPr algn="ctr" defTabSz="1219170"/>
            <a:r>
              <a:rPr lang="vi-VN" sz="2400">
                <a:latin typeface="UTM Avo" panose="02040603050506020204" pitchFamily="18" charset="0"/>
                <a:cs typeface="Arial" panose="020B0604020202020204" pitchFamily="34" charset="0"/>
              </a:rPr>
              <a:t>Nhà vua đỡ Chôm dậy, nói cho mọi người biết sự thật là ông đã cho luộc kĩ thóc rồi nên thóc không thể nảy mầm được. Vua khen ngợi Chôm là người trung thực, dũng cảm; quyết định truyền ngôi cho Chôm.</a:t>
            </a:r>
            <a:endParaRPr lang="vi-VN" sz="2400" dirty="0">
              <a:latin typeface="UTM Avo" panose="02040603050506020204" pitchFamily="18" charset="0"/>
              <a:cs typeface="Arial" panose="020B0604020202020204" pitchFamily="34" charset="0"/>
            </a:endParaRPr>
          </a:p>
        </p:txBody>
      </p:sp>
      <p:sp>
        <p:nvSpPr>
          <p:cNvPr id="11" name="TextBox 10"/>
          <p:cNvSpPr txBox="1"/>
          <p:nvPr/>
        </p:nvSpPr>
        <p:spPr>
          <a:xfrm>
            <a:off x="4304289" y="856253"/>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4: </a:t>
            </a:r>
            <a:r>
              <a:rPr lang="vi-VN" sz="2800" dirty="0">
                <a:latin typeface="UTM Avo" panose="02040603050506020204" pitchFamily="18" charset="0"/>
                <a:cs typeface="Arial" panose="020B0604020202020204" pitchFamily="34" charset="0"/>
              </a:rPr>
              <a:t>Nhà vua xử sự thế nào khi nghe Chôm nói?</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21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FCD897BB-A7E1-718D-A61A-E5C8DC59C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1231" y="2895600"/>
            <a:ext cx="3588743" cy="3333045"/>
          </a:xfrm>
          <a:prstGeom prst="rect">
            <a:avLst/>
          </a:prstGeom>
        </p:spPr>
      </p:pic>
      <p:sp>
        <p:nvSpPr>
          <p:cNvPr id="7" name="TextBox 2">
            <a:extLst>
              <a:ext uri="{FF2B5EF4-FFF2-40B4-BE49-F238E27FC236}">
                <a16:creationId xmlns:a16="http://schemas.microsoft.com/office/drawing/2014/main" id="{2F07F6D7-BCEB-011B-56FE-2384CDA5D6F3}"/>
              </a:ext>
            </a:extLst>
          </p:cNvPr>
          <p:cNvSpPr txBox="1"/>
          <p:nvPr/>
        </p:nvSpPr>
        <p:spPr>
          <a:xfrm>
            <a:off x="179363" y="2044128"/>
            <a:ext cx="5112480" cy="608180"/>
          </a:xfrm>
          <a:prstGeom prst="rect">
            <a:avLst/>
          </a:prstGeom>
        </p:spPr>
        <p:txBody>
          <a:bodyPr wrap="square" lIns="0" tIns="0" rIns="0" bIns="0" rtlCol="0" anchor="t">
            <a:spAutoFit/>
          </a:bodyPr>
          <a:lstStyle/>
          <a:p>
            <a:pPr algn="ctr" defTabSz="609539">
              <a:lnSpc>
                <a:spcPts val="5400"/>
              </a:lnSpc>
            </a:pPr>
            <a:r>
              <a:rPr lang="vi-VN" sz="3200" b="1" dirty="0">
                <a:solidFill>
                  <a:srgbClr val="C00000"/>
                </a:solidFill>
                <a:latin typeface="UTM Avo" panose="02040603050506020204" pitchFamily="18" charset="0"/>
                <a:ea typeface="Calibri" panose="020F0502020204030204" pitchFamily="34" charset="0"/>
                <a:cs typeface="Times New Roman" panose="02020603050405020304" pitchFamily="18" charset="0"/>
              </a:rPr>
              <a:t>THẢO LUẬN NHÓM ĐÔI</a:t>
            </a:r>
            <a:endParaRPr lang="en-US" sz="3200" b="1" dirty="0">
              <a:solidFill>
                <a:srgbClr val="C0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DEBD204-B6DF-683D-269A-F8783D196EF7}"/>
              </a:ext>
            </a:extLst>
          </p:cNvPr>
          <p:cNvSpPr txBox="1"/>
          <p:nvPr/>
        </p:nvSpPr>
        <p:spPr>
          <a:xfrm>
            <a:off x="5787143" y="1607328"/>
            <a:ext cx="5613375" cy="1573197"/>
          </a:xfrm>
          <a:prstGeom prst="wedgeRoundRectCallout">
            <a:avLst>
              <a:gd name="adj1" fmla="val -68684"/>
              <a:gd name="adj2" fmla="val 59588"/>
              <a:gd name="adj3" fmla="val 16667"/>
            </a:avLst>
          </a:prstGeom>
          <a:solidFill>
            <a:schemeClr val="accent2">
              <a:lumMod val="20000"/>
              <a:lumOff val="80000"/>
            </a:schemeClr>
          </a:solidFill>
        </p:spPr>
        <p:txBody>
          <a:bodyPr wrap="square">
            <a:spAutoFit/>
          </a:bodyPr>
          <a:lstStyle/>
          <a:p>
            <a:pPr marR="0" lvl="0" algn="just" defTabSz="609539" rtl="0" eaLnBrk="1" fontAlgn="auto" latinLnBrk="0" hangingPunct="1">
              <a:lnSpc>
                <a:spcPct val="125000"/>
              </a:lnSpc>
              <a:spcBef>
                <a:spcPts val="160"/>
              </a:spcBef>
              <a:spcAft>
                <a:spcPts val="160"/>
              </a:spcAft>
              <a:buClrTx/>
              <a:buSzTx/>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Em có tán thành ý kiến “Trung thực là đức tính quý nhất của con người.” không? Vì sao?</a:t>
            </a:r>
          </a:p>
        </p:txBody>
      </p:sp>
    </p:spTree>
    <p:extLst>
      <p:ext uri="{BB962C8B-B14F-4D97-AF65-F5344CB8AC3E}">
        <p14:creationId xmlns:p14="http://schemas.microsoft.com/office/powerpoint/2010/main" val="27417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68BE-5C06-B60D-61E0-07D7255BCDC9}"/>
              </a:ext>
            </a:extLst>
          </p:cNvPr>
          <p:cNvGrpSpPr/>
          <p:nvPr/>
        </p:nvGrpSpPr>
        <p:grpSpPr>
          <a:xfrm>
            <a:off x="5302047" y="1969379"/>
            <a:ext cx="6536559" cy="3412510"/>
            <a:chOff x="-2872333" y="2654247"/>
            <a:chExt cx="11458126" cy="5757243"/>
          </a:xfrm>
        </p:grpSpPr>
        <p:sp>
          <p:nvSpPr>
            <p:cNvPr id="4" name="Freeform 4">
              <a:extLst>
                <a:ext uri="{FF2B5EF4-FFF2-40B4-BE49-F238E27FC236}">
                  <a16:creationId xmlns:a16="http://schemas.microsoft.com/office/drawing/2014/main" id="{5944B7C4-8226-65B0-55DA-2F4CDE9E9D03}"/>
                </a:ext>
              </a:extLst>
            </p:cNvPr>
            <p:cNvSpPr/>
            <p:nvPr/>
          </p:nvSpPr>
          <p:spPr>
            <a:xfrm rot="5326155">
              <a:off x="-21892" y="-196194"/>
              <a:ext cx="5757243" cy="11458126"/>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821F63C3-DC2B-0F31-6096-D791F95E93ED}"/>
                </a:ext>
              </a:extLst>
            </p:cNvPr>
            <p:cNvSpPr txBox="1"/>
            <p:nvPr/>
          </p:nvSpPr>
          <p:spPr>
            <a:xfrm>
              <a:off x="-1806366" y="3226471"/>
              <a:ext cx="9326191" cy="4540838"/>
            </a:xfrm>
            <a:prstGeom prst="rect">
              <a:avLst/>
            </a:prstGeom>
          </p:spPr>
          <p:txBody>
            <a:bodyPr wrap="square" lIns="0" tIns="0" rIns="0" bIns="0" rtlCol="0" anchor="t">
              <a:spAutoFit/>
            </a:bodyPr>
            <a:lstStyle/>
            <a:p>
              <a:pPr algn="just" defTabSz="609539">
                <a:lnSpc>
                  <a:spcPct val="150000"/>
                </a:lnSpc>
                <a:spcBef>
                  <a:spcPts val="160"/>
                </a:spcBef>
                <a:spcAft>
                  <a:spcPts val="160"/>
                </a:spcAft>
              </a:pPr>
              <a:r>
                <a:rPr lang="vi-VN" sz="2400" dirty="0">
                  <a:solidFill>
                    <a:prstClr val="black"/>
                  </a:solidFill>
                  <a:latin typeface="UTM Avo" panose="02040603050506020204" pitchFamily="18" charset="0"/>
                  <a:ea typeface="Calibri" panose="020F0502020204030204" pitchFamily="34" charset="0"/>
                  <a:cs typeface="Times New Roman" panose="02020603050405020304" pitchFamily="18" charset="0"/>
                </a:rPr>
                <a:t>Đó là một vị vua rất hiền minh, sáng suốt. Ông đề cao đức tính trung thực và dũng cảm. Ông đã dạy cho rất nhiều người dân của ông bài học về lòng trung thực.</a:t>
              </a:r>
            </a:p>
          </p:txBody>
        </p:sp>
      </p:grpSp>
      <p:sp>
        <p:nvSpPr>
          <p:cNvPr id="6" name="Speech Bubble: Rectangle with Corners Rounded 5">
            <a:extLst>
              <a:ext uri="{FF2B5EF4-FFF2-40B4-BE49-F238E27FC236}">
                <a16:creationId xmlns:a16="http://schemas.microsoft.com/office/drawing/2014/main" id="{06366AE0-BA8D-3F1E-B5DD-DEF3A22EACEE}"/>
              </a:ext>
            </a:extLst>
          </p:cNvPr>
          <p:cNvSpPr/>
          <p:nvPr/>
        </p:nvSpPr>
        <p:spPr>
          <a:xfrm>
            <a:off x="1780290" y="2548079"/>
            <a:ext cx="2841859" cy="1406242"/>
          </a:xfrm>
          <a:prstGeom prst="wedgeRoundRectCallout">
            <a:avLst>
              <a:gd name="adj1" fmla="val -41784"/>
              <a:gd name="adj2" fmla="val 85904"/>
              <a:gd name="adj3" fmla="val 16667"/>
            </a:avLst>
          </a:prstGeom>
          <a:solidFill>
            <a:schemeClr val="accent2">
              <a:lumMod val="20000"/>
              <a:lumOff val="80000"/>
            </a:schemeClr>
          </a:solidFill>
          <a:ln w="25400" cap="flat" cmpd="sng" algn="ctr">
            <a:solidFill>
              <a:schemeClr val="accent2">
                <a:lumMod val="60000"/>
                <a:lumOff val="40000"/>
              </a:schemeClr>
            </a:solidFill>
            <a:prstDash val="solid"/>
          </a:ln>
          <a:effectLst/>
        </p:spPr>
        <p:txBody>
          <a:bodyPr rtlCol="0" anchor="ctr"/>
          <a:lstStyle/>
          <a:p>
            <a:pPr lvl="0" algn="ctr" defTabSz="609539"/>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Em</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có</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suy</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nghĩ</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về</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vị</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vua</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đọc</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pic>
        <p:nvPicPr>
          <p:cNvPr id="9" name="Picture 35">
            <a:extLst>
              <a:ext uri="{FF2B5EF4-FFF2-40B4-BE49-F238E27FC236}">
                <a16:creationId xmlns:a16="http://schemas.microsoft.com/office/drawing/2014/main" id="{9903DBC4-7F37-F5CF-899F-B226734C13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7499" y="3682983"/>
            <a:ext cx="1960573" cy="3175017"/>
          </a:xfrm>
          <a:prstGeom prst="rect">
            <a:avLst/>
          </a:prstGeom>
        </p:spPr>
      </p:pic>
    </p:spTree>
    <p:extLst>
      <p:ext uri="{BB962C8B-B14F-4D97-AF65-F5344CB8AC3E}">
        <p14:creationId xmlns:p14="http://schemas.microsoft.com/office/powerpoint/2010/main" val="4611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0C5EAB1-6DBB-C6CE-5F68-D48B05B63CEF}"/>
              </a:ext>
            </a:extLst>
          </p:cNvPr>
          <p:cNvSpPr/>
          <p:nvPr/>
        </p:nvSpPr>
        <p:spPr>
          <a:xfrm rot="5326155">
            <a:off x="6514815" y="986884"/>
            <a:ext cx="4974627" cy="5269025"/>
          </a:xfrm>
          <a:custGeom>
            <a:avLst/>
            <a:gdLst/>
            <a:ahLst/>
            <a:cxnLst/>
            <a:rect l="l" t="t" r="r" b="b"/>
            <a:pathLst>
              <a:path w="5382326" h="7689038">
                <a:moveTo>
                  <a:pt x="0" y="0"/>
                </a:moveTo>
                <a:lnTo>
                  <a:pt x="5382326" y="0"/>
                </a:lnTo>
                <a:lnTo>
                  <a:pt x="5382326" y="7689037"/>
                </a:lnTo>
                <a:lnTo>
                  <a:pt x="0" y="7689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40A6917D-330D-09A4-7EF5-63228297B81D}"/>
              </a:ext>
            </a:extLst>
          </p:cNvPr>
          <p:cNvSpPr/>
          <p:nvPr/>
        </p:nvSpPr>
        <p:spPr>
          <a:xfrm rot="-447337" flipH="1">
            <a:off x="5763692" y="902931"/>
            <a:ext cx="969515" cy="1010598"/>
          </a:xfrm>
          <a:custGeom>
            <a:avLst/>
            <a:gdLst/>
            <a:ahLst/>
            <a:cxnLst/>
            <a:rect l="l" t="t" r="r" b="b"/>
            <a:pathLst>
              <a:path w="2260822" h="2115753">
                <a:moveTo>
                  <a:pt x="2260822" y="0"/>
                </a:moveTo>
                <a:lnTo>
                  <a:pt x="0" y="0"/>
                </a:lnTo>
                <a:lnTo>
                  <a:pt x="0" y="2115753"/>
                </a:lnTo>
                <a:lnTo>
                  <a:pt x="2260822" y="2115753"/>
                </a:lnTo>
                <a:lnTo>
                  <a:pt x="22608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9">
            <a:extLst>
              <a:ext uri="{FF2B5EF4-FFF2-40B4-BE49-F238E27FC236}">
                <a16:creationId xmlns:a16="http://schemas.microsoft.com/office/drawing/2014/main" id="{32FF7364-83C7-81B9-DDFB-EFA63C7CEA19}"/>
              </a:ext>
            </a:extLst>
          </p:cNvPr>
          <p:cNvSpPr txBox="1"/>
          <p:nvPr/>
        </p:nvSpPr>
        <p:spPr>
          <a:xfrm>
            <a:off x="6794676" y="1721645"/>
            <a:ext cx="4419600" cy="3799502"/>
          </a:xfrm>
          <a:prstGeom prst="rect">
            <a:avLst/>
          </a:prstGeom>
        </p:spPr>
        <p:txBody>
          <a:bodyPr wrap="square" lIns="0" tIns="0" rIns="0" bIns="0" rtlCol="0" anchor="t">
            <a:spAutoFit/>
          </a:bodyPr>
          <a:lstStyle/>
          <a:p>
            <a:pPr lvl="0" algn="just" defTabSz="609539">
              <a:lnSpc>
                <a:spcPct val="150000"/>
              </a:lnSpc>
            </a:pPr>
            <a:r>
              <a:rPr lang="vi-VN" sz="2400" kern="0" dirty="0">
                <a:solidFill>
                  <a:srgbClr val="531139"/>
                </a:solidFill>
                <a:latin typeface="UTM Avo" panose="02040603050506020204" pitchFamily="18" charset="0"/>
              </a:rPr>
              <a:t>Câu chuyện ca ngợi đức tính trung thực và dũng cảm, xem đó là những đức tính quý nhất của con người; các bạn nhỏ rất cần rèn luyện để có được lòng trung thực và tinh thần dũng cảm.</a:t>
            </a:r>
          </a:p>
        </p:txBody>
      </p:sp>
      <p:sp>
        <p:nvSpPr>
          <p:cNvPr id="10" name="TextBox 9">
            <a:extLst>
              <a:ext uri="{FF2B5EF4-FFF2-40B4-BE49-F238E27FC236}">
                <a16:creationId xmlns:a16="http://schemas.microsoft.com/office/drawing/2014/main" id="{96B8F853-BDF0-1237-C92D-98E3F99F17A8}"/>
              </a:ext>
            </a:extLst>
          </p:cNvPr>
          <p:cNvSpPr txBox="1"/>
          <p:nvPr/>
        </p:nvSpPr>
        <p:spPr>
          <a:xfrm>
            <a:off x="542479" y="1796286"/>
            <a:ext cx="5227213" cy="562398"/>
          </a:xfrm>
          <a:prstGeom prst="rect">
            <a:avLst/>
          </a:prstGeom>
        </p:spPr>
        <p:txBody>
          <a:bodyPr wrap="square" lIns="0" tIns="0" rIns="0" bIns="0" rtlCol="0" anchor="t">
            <a:spAutoFit/>
          </a:bodyPr>
          <a:lstStyle/>
          <a:p>
            <a:pPr algn="ctr" defTabSz="609539">
              <a:lnSpc>
                <a:spcPct val="150000"/>
              </a:lnSpc>
            </a:pPr>
            <a:r>
              <a:rPr lang="vi-VN" sz="2800" b="1" kern="0" dirty="0">
                <a:solidFill>
                  <a:srgbClr val="C00000"/>
                </a:solidFill>
                <a:latin typeface="UTM Avo" panose="02040603050506020204" pitchFamily="18" charset="0"/>
              </a:rPr>
              <a:t>Ý NGHĨA CÂU CHUYỆN</a:t>
            </a:r>
          </a:p>
        </p:txBody>
      </p:sp>
      <p:pic>
        <p:nvPicPr>
          <p:cNvPr id="12" name="Picture 11">
            <a:extLst>
              <a:ext uri="{FF2B5EF4-FFF2-40B4-BE49-F238E27FC236}">
                <a16:creationId xmlns:a16="http://schemas.microsoft.com/office/drawing/2014/main" id="{1C475CED-D16F-A2D5-433D-9CE376D0B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211" y="2494958"/>
            <a:ext cx="5268992" cy="2643772"/>
          </a:xfrm>
          <a:prstGeom prst="rect">
            <a:avLst/>
          </a:prstGeom>
        </p:spPr>
      </p:pic>
    </p:spTree>
    <p:extLst>
      <p:ext uri="{BB962C8B-B14F-4D97-AF65-F5344CB8AC3E}">
        <p14:creationId xmlns:p14="http://schemas.microsoft.com/office/powerpoint/2010/main" val="26304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Horizontal)">
                                      <p:cBhvr>
                                        <p:cTn id="15" dur="500"/>
                                        <p:tgtEl>
                                          <p:spTgt spid="2"/>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Horizontal)">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1267A3-7F05-7721-7F41-3A81836ED53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98AD6150-D7D3-0E41-E73E-F2C8F5B3A4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4169800D-E8D0-DE98-B02A-D54DF59FD6B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8FE3540-A64B-6B3E-BC47-0F326B885C85}"/>
              </a:ext>
            </a:extLst>
          </p:cNvPr>
          <p:cNvSpPr/>
          <p:nvPr/>
        </p:nvSpPr>
        <p:spPr>
          <a:xfrm rot="5326155">
            <a:off x="5924006" y="716113"/>
            <a:ext cx="5566645" cy="6720411"/>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7">
            <a:extLst>
              <a:ext uri="{FF2B5EF4-FFF2-40B4-BE49-F238E27FC236}">
                <a16:creationId xmlns:a16="http://schemas.microsoft.com/office/drawing/2014/main" id="{55562FC6-0827-3547-D6E4-FA51A6604273}"/>
              </a:ext>
            </a:extLst>
          </p:cNvPr>
          <p:cNvSpPr txBox="1"/>
          <p:nvPr/>
        </p:nvSpPr>
        <p:spPr>
          <a:xfrm>
            <a:off x="5481474" y="1582692"/>
            <a:ext cx="6193740" cy="5012975"/>
          </a:xfrm>
          <a:prstGeom prst="rect">
            <a:avLst/>
          </a:prstGeom>
        </p:spPr>
        <p:txBody>
          <a:bodyPr wrap="square" lIns="0" tIns="0" rIns="0" bIns="0" rtlCol="0" anchor="t">
            <a:spAutoFit/>
          </a:bodyPr>
          <a:lstStyle/>
          <a:p>
            <a:pPr lvl="0" algn="ctr" defTabSz="609539">
              <a:lnSpc>
                <a:spcPct val="150000"/>
              </a:lnSpc>
            </a:pPr>
            <a:r>
              <a:rPr lang="vi-VN" sz="2000" b="1" kern="0" dirty="0">
                <a:solidFill>
                  <a:prstClr val="black"/>
                </a:solidFill>
                <a:latin typeface="UTM Avo" panose="02040603050506020204" pitchFamily="18" charset="0"/>
              </a:rPr>
              <a:t>Chú ý nghỉ hơi ở những câu dài, nhấn mạnh các từ ngữ quan trọng</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Vua ra lệnh/ phát cho mỗi người dân một thúng thóc về gieo trồng/ và giao hẹn:/ Ai thu được </a:t>
            </a:r>
            <a:r>
              <a:rPr lang="vi-VN" sz="2000" b="1" kern="0" dirty="0">
                <a:solidFill>
                  <a:prstClr val="black"/>
                </a:solidFill>
                <a:latin typeface="UTM Avo" panose="02040603050506020204" pitchFamily="18" charset="0"/>
              </a:rPr>
              <a:t>nhiều thóc nhất </a:t>
            </a:r>
            <a:r>
              <a:rPr lang="vi-VN" sz="2000" kern="0" dirty="0">
                <a:solidFill>
                  <a:prstClr val="black"/>
                </a:solidFill>
                <a:latin typeface="UTM Avo" panose="02040603050506020204" pitchFamily="18" charset="0"/>
              </a:rPr>
              <a:t>sẽ được truyền ngôi,/ ai </a:t>
            </a:r>
            <a:r>
              <a:rPr lang="vi-VN" sz="2000" b="1" kern="0" dirty="0">
                <a:solidFill>
                  <a:prstClr val="black"/>
                </a:solidFill>
                <a:latin typeface="UTM Avo" panose="02040603050506020204" pitchFamily="18" charset="0"/>
              </a:rPr>
              <a:t>không có thóc nộp </a:t>
            </a:r>
            <a:r>
              <a:rPr lang="vi-VN" sz="2000" kern="0" dirty="0">
                <a:solidFill>
                  <a:prstClr val="black"/>
                </a:solidFill>
                <a:latin typeface="UTM Avo" panose="02040603050506020204" pitchFamily="18" charset="0"/>
              </a:rPr>
              <a:t>sẽ bị trừng phạt.</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Có một lần chú bé mồ côi tên là Chôm nhận thóc về,/ </a:t>
            </a:r>
            <a:r>
              <a:rPr lang="vi-VN" sz="2000" b="1" kern="0" dirty="0">
                <a:solidFill>
                  <a:prstClr val="black"/>
                </a:solidFill>
                <a:latin typeface="UTM Avo" panose="02040603050506020204" pitchFamily="18" charset="0"/>
              </a:rPr>
              <a:t>dốc công </a:t>
            </a:r>
            <a:r>
              <a:rPr lang="vi-VN" sz="2000" kern="0" dirty="0">
                <a:solidFill>
                  <a:prstClr val="black"/>
                </a:solidFill>
                <a:latin typeface="UTM Avo" panose="02040603050506020204" pitchFamily="18" charset="0"/>
              </a:rPr>
              <a:t>chăm sóc/ mà thóc vẫn </a:t>
            </a:r>
            <a:r>
              <a:rPr lang="vi-VN" sz="2000" b="1" kern="0" dirty="0">
                <a:solidFill>
                  <a:prstClr val="black"/>
                </a:solidFill>
                <a:latin typeface="UTM Avo" panose="02040603050506020204" pitchFamily="18" charset="0"/>
              </a:rPr>
              <a:t>chẳng nảy mầm</a:t>
            </a:r>
            <a:r>
              <a:rPr lang="vi-VN" sz="2000" kern="0" dirty="0">
                <a:solidFill>
                  <a:prstClr val="black"/>
                </a:solidFill>
                <a:latin typeface="UTM Avo" panose="02040603050506020204" pitchFamily="18" charset="0"/>
              </a:rPr>
              <a:t>.</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Đến vụ thu hoạch,/ mọi người </a:t>
            </a:r>
            <a:r>
              <a:rPr lang="vi-VN" sz="2000" b="1" kern="0" dirty="0">
                <a:solidFill>
                  <a:prstClr val="black"/>
                </a:solidFill>
                <a:latin typeface="UTM Avo" panose="02040603050506020204" pitchFamily="18" charset="0"/>
              </a:rPr>
              <a:t>nô nức </a:t>
            </a:r>
            <a:r>
              <a:rPr lang="vi-VN" sz="2000" kern="0" dirty="0">
                <a:solidFill>
                  <a:prstClr val="black"/>
                </a:solidFill>
                <a:latin typeface="UTM Avo" panose="02040603050506020204" pitchFamily="18" charset="0"/>
              </a:rPr>
              <a:t>chở thóc về kinh thành/ nộp cho nhà vua.</a:t>
            </a:r>
          </a:p>
        </p:txBody>
      </p:sp>
      <p:sp>
        <p:nvSpPr>
          <p:cNvPr id="5" name="Freeform 9">
            <a:extLst>
              <a:ext uri="{FF2B5EF4-FFF2-40B4-BE49-F238E27FC236}">
                <a16:creationId xmlns:a16="http://schemas.microsoft.com/office/drawing/2014/main" id="{AC5BB2EE-47B8-C7F9-1539-58F72535255C}"/>
              </a:ext>
            </a:extLst>
          </p:cNvPr>
          <p:cNvSpPr/>
          <p:nvPr/>
        </p:nvSpPr>
        <p:spPr>
          <a:xfrm>
            <a:off x="11241363" y="1994230"/>
            <a:ext cx="905924" cy="869687"/>
          </a:xfrm>
          <a:custGeom>
            <a:avLst/>
            <a:gdLst/>
            <a:ahLst/>
            <a:cxnLst/>
            <a:rect l="l" t="t" r="r" b="b"/>
            <a:pathLst>
              <a:path w="1965405" h="1886789">
                <a:moveTo>
                  <a:pt x="0" y="0"/>
                </a:moveTo>
                <a:lnTo>
                  <a:pt x="1965406" y="0"/>
                </a:lnTo>
                <a:lnTo>
                  <a:pt x="1965406" y="1886789"/>
                </a:lnTo>
                <a:lnTo>
                  <a:pt x="0" y="18867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208B27AB-0A74-551B-6978-DF15ED90EC0D}"/>
              </a:ext>
            </a:extLst>
          </p:cNvPr>
          <p:cNvGrpSpPr/>
          <p:nvPr/>
        </p:nvGrpSpPr>
        <p:grpSpPr>
          <a:xfrm>
            <a:off x="822363" y="1810719"/>
            <a:ext cx="3745008" cy="4556920"/>
            <a:chOff x="2083622" y="3035029"/>
            <a:chExt cx="5617512" cy="6835380"/>
          </a:xfrm>
        </p:grpSpPr>
        <p:sp>
          <p:nvSpPr>
            <p:cNvPr id="15" name="TextBox 6">
              <a:extLst>
                <a:ext uri="{FF2B5EF4-FFF2-40B4-BE49-F238E27FC236}">
                  <a16:creationId xmlns:a16="http://schemas.microsoft.com/office/drawing/2014/main" id="{7B110696-A903-E366-5609-7A44458E4DE5}"/>
                </a:ext>
              </a:extLst>
            </p:cNvPr>
            <p:cNvSpPr txBox="1"/>
            <p:nvPr/>
          </p:nvSpPr>
          <p:spPr>
            <a:xfrm>
              <a:off x="2083622" y="3035029"/>
              <a:ext cx="5617512" cy="1554080"/>
            </a:xfrm>
            <a:prstGeom prst="rect">
              <a:avLst/>
            </a:prstGeom>
          </p:spPr>
          <p:txBody>
            <a:bodyPr wrap="square" lIns="0" tIns="0" rIns="0" bIns="0" rtlCol="0" anchor="t">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prstClr val="black"/>
                  </a:solidFill>
                  <a:latin typeface="UTM Avo" panose="02040603050506020204" pitchFamily="18" charset="0"/>
                </a:rPr>
                <a:t>Đọc</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diễn</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cảm</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bài</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đọc</a:t>
              </a:r>
              <a:r>
                <a:rPr lang="en-US" sz="2400" kern="0" dirty="0">
                  <a:solidFill>
                    <a:prstClr val="black"/>
                  </a:solidFill>
                  <a:latin typeface="UTM Avo" panose="02040603050506020204" pitchFamily="18" charset="0"/>
                </a:rPr>
                <a:t> </a:t>
              </a:r>
            </a:p>
            <a:p>
              <a:pPr marL="0" marR="0" lvl="0" indent="0" algn="ctr" defTabSz="609539" eaLnBrk="1" fontAlgn="auto" latinLnBrk="0" hangingPunct="1">
                <a:lnSpc>
                  <a:spcPct val="15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rPr>
                <a:t>Những</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hạt</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thóc</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giống</a:t>
              </a:r>
              <a:r>
                <a:rPr lang="en-US" sz="2400" b="1" kern="0" dirty="0">
                  <a:solidFill>
                    <a:prstClr val="black"/>
                  </a:solidFill>
                  <a:latin typeface="UTM Avo" panose="02040603050506020204" pitchFamily="18" charset="0"/>
                </a:rPr>
                <a:t> </a:t>
              </a:r>
            </a:p>
          </p:txBody>
        </p:sp>
        <p:pic>
          <p:nvPicPr>
            <p:cNvPr id="16" name="Picture 7">
              <a:extLst>
                <a:ext uri="{FF2B5EF4-FFF2-40B4-BE49-F238E27FC236}">
                  <a16:creationId xmlns:a16="http://schemas.microsoft.com/office/drawing/2014/main" id="{85DF60ED-7DAC-02C1-BEEE-E8682A6D0F34}"/>
                </a:ext>
              </a:extLst>
            </p:cNvPr>
            <p:cNvPicPr>
              <a:picLocks noChangeAspect="1"/>
            </p:cNvPicPr>
            <p:nvPr/>
          </p:nvPicPr>
          <p:blipFill>
            <a:blip r:embed="rId7"/>
            <a:srcRect/>
            <a:stretch>
              <a:fillRect/>
            </a:stretch>
          </p:blipFill>
          <p:spPr>
            <a:xfrm>
              <a:off x="3452324" y="4684922"/>
              <a:ext cx="2880107" cy="5185487"/>
            </a:xfrm>
            <a:prstGeom prst="rect">
              <a:avLst/>
            </a:prstGeom>
          </p:spPr>
        </p:pic>
      </p:grpSp>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3EF46A-1D4F-4F49-5EF3-891F25D6AF23}"/>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6B6A0342-37C1-C038-A3DA-C22ACE909D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4796344A-EECB-36DF-AA49-D4CD4750137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819CDC-D2A4-5943-C793-6A1DE0E7507B}"/>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4799030C-75BF-EAB4-782C-D37D059D703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D228DCB-B8C0-D803-E6C4-90AE793487DF}"/>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CD3EB03C-4C03-9AAA-6951-E64802EE2488}"/>
              </a:ext>
            </a:extLst>
          </p:cNvPr>
          <p:cNvSpPr/>
          <p:nvPr/>
        </p:nvSpPr>
        <p:spPr>
          <a:xfrm rot="-3218420">
            <a:off x="10639353" y="1004645"/>
            <a:ext cx="2160627" cy="2458751"/>
          </a:xfrm>
          <a:custGeom>
            <a:avLst/>
            <a:gdLst/>
            <a:ahLst/>
            <a:cxnLst/>
            <a:rect l="l" t="t" r="r" b="b"/>
            <a:pathLst>
              <a:path w="3240941" h="3688126">
                <a:moveTo>
                  <a:pt x="0" y="0"/>
                </a:moveTo>
                <a:lnTo>
                  <a:pt x="3240941" y="0"/>
                </a:lnTo>
                <a:lnTo>
                  <a:pt x="3240941" y="3688126"/>
                </a:lnTo>
                <a:lnTo>
                  <a:pt x="0" y="3688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5">
            <a:extLst>
              <a:ext uri="{FF2B5EF4-FFF2-40B4-BE49-F238E27FC236}">
                <a16:creationId xmlns:a16="http://schemas.microsoft.com/office/drawing/2014/main" id="{F9DEF21C-856E-6D46-F435-966320799FF3}"/>
              </a:ext>
            </a:extLst>
          </p:cNvPr>
          <p:cNvGrpSpPr/>
          <p:nvPr/>
        </p:nvGrpSpPr>
        <p:grpSpPr>
          <a:xfrm>
            <a:off x="6243595" y="2532940"/>
            <a:ext cx="5010989" cy="2812557"/>
            <a:chOff x="0" y="0"/>
            <a:chExt cx="12329725" cy="2216503"/>
          </a:xfrm>
          <a:solidFill>
            <a:schemeClr val="accent2">
              <a:lumMod val="20000"/>
              <a:lumOff val="80000"/>
            </a:schemeClr>
          </a:solidFill>
        </p:grpSpPr>
        <p:sp>
          <p:nvSpPr>
            <p:cNvPr id="20" name="Freeform 6">
              <a:extLst>
                <a:ext uri="{FF2B5EF4-FFF2-40B4-BE49-F238E27FC236}">
                  <a16:creationId xmlns:a16="http://schemas.microsoft.com/office/drawing/2014/main" id="{EB1C7B3D-DF5D-EEC7-830A-D0C6D4E2879F}"/>
                </a:ext>
              </a:extLst>
            </p:cNvPr>
            <p:cNvSpPr/>
            <p:nvPr/>
          </p:nvSpPr>
          <p:spPr>
            <a:xfrm>
              <a:off x="-9098" y="-6509"/>
              <a:ext cx="12344056" cy="2248556"/>
            </a:xfrm>
            <a:custGeom>
              <a:avLst/>
              <a:gdLst/>
              <a:ahLst/>
              <a:cxnLst/>
              <a:rect l="l" t="t" r="r" b="b"/>
              <a:pathLst>
                <a:path w="1234405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450983" y="6965"/>
                  </a:cubicBezTo>
                  <a:lnTo>
                    <a:pt x="11450984" y="6965"/>
                  </a:lnTo>
                  <a:cubicBezTo>
                    <a:pt x="11667731" y="16819"/>
                    <a:pt x="11872046" y="36481"/>
                    <a:pt x="12006235" y="101690"/>
                  </a:cubicBezTo>
                  <a:cubicBezTo>
                    <a:pt x="12262280" y="226120"/>
                    <a:pt x="12344056" y="459160"/>
                    <a:pt x="12338568" y="704684"/>
                  </a:cubicBezTo>
                  <a:cubicBezTo>
                    <a:pt x="12338568" y="704684"/>
                    <a:pt x="12295280" y="1013073"/>
                    <a:pt x="12302714" y="1248607"/>
                  </a:cubicBezTo>
                  <a:cubicBezTo>
                    <a:pt x="12309837" y="1396804"/>
                    <a:pt x="12316993" y="1592407"/>
                    <a:pt x="12316993" y="1592407"/>
                  </a:cubicBezTo>
                  <a:cubicBezTo>
                    <a:pt x="12300312" y="1808139"/>
                    <a:pt x="12185668" y="2018751"/>
                    <a:pt x="11988799" y="2130375"/>
                  </a:cubicBezTo>
                  <a:cubicBezTo>
                    <a:pt x="11838447" y="2215624"/>
                    <a:pt x="11640416" y="2230722"/>
                    <a:pt x="9258377" y="2219980"/>
                  </a:cubicBezTo>
                  <a:lnTo>
                    <a:pt x="9258241" y="2219980"/>
                  </a:lnTo>
                  <a:cubicBezTo>
                    <a:pt x="645952" y="2214703"/>
                    <a:pt x="384604" y="2248556"/>
                    <a:pt x="254278" y="2139399"/>
                  </a:cubicBezTo>
                  <a:cubicBezTo>
                    <a:pt x="145767" y="2048514"/>
                    <a:pt x="81795" y="1855202"/>
                    <a:pt x="63030" y="1655003"/>
                  </a:cubicBezTo>
                  <a:close/>
                </a:path>
              </a:pathLst>
            </a:custGeom>
            <a:grpFill/>
          </p:spPr>
          <p:txBody>
            <a:bodyPr/>
            <a:lstStyle/>
            <a:p>
              <a:endParaRPr lang="en-US"/>
            </a:p>
          </p:txBody>
        </p:sp>
      </p:grpSp>
      <p:grpSp>
        <p:nvGrpSpPr>
          <p:cNvPr id="21" name="Group 7">
            <a:extLst>
              <a:ext uri="{FF2B5EF4-FFF2-40B4-BE49-F238E27FC236}">
                <a16:creationId xmlns:a16="http://schemas.microsoft.com/office/drawing/2014/main" id="{00F8DD4C-AE67-4DFE-12B6-C24DEEF37AF8}"/>
              </a:ext>
            </a:extLst>
          </p:cNvPr>
          <p:cNvGrpSpPr/>
          <p:nvPr/>
        </p:nvGrpSpPr>
        <p:grpSpPr>
          <a:xfrm>
            <a:off x="720682" y="2571195"/>
            <a:ext cx="5010989" cy="2705655"/>
            <a:chOff x="0" y="0"/>
            <a:chExt cx="12329725" cy="2216503"/>
          </a:xfrm>
          <a:solidFill>
            <a:schemeClr val="accent2">
              <a:lumMod val="20000"/>
              <a:lumOff val="80000"/>
            </a:schemeClr>
          </a:solidFill>
        </p:grpSpPr>
        <p:sp>
          <p:nvSpPr>
            <p:cNvPr id="22" name="Freeform 8">
              <a:extLst>
                <a:ext uri="{FF2B5EF4-FFF2-40B4-BE49-F238E27FC236}">
                  <a16:creationId xmlns:a16="http://schemas.microsoft.com/office/drawing/2014/main" id="{B48AC46C-4A14-E097-4940-4D6201FE25CD}"/>
                </a:ext>
              </a:extLst>
            </p:cNvPr>
            <p:cNvSpPr/>
            <p:nvPr/>
          </p:nvSpPr>
          <p:spPr>
            <a:xfrm>
              <a:off x="-9098" y="-6509"/>
              <a:ext cx="12344056" cy="2248556"/>
            </a:xfrm>
            <a:custGeom>
              <a:avLst/>
              <a:gdLst/>
              <a:ahLst/>
              <a:cxnLst/>
              <a:rect l="l" t="t" r="r" b="b"/>
              <a:pathLst>
                <a:path w="1234405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450983" y="6965"/>
                  </a:cubicBezTo>
                  <a:lnTo>
                    <a:pt x="11450984" y="6965"/>
                  </a:lnTo>
                  <a:cubicBezTo>
                    <a:pt x="11667731" y="16819"/>
                    <a:pt x="11872046" y="36481"/>
                    <a:pt x="12006235" y="101690"/>
                  </a:cubicBezTo>
                  <a:cubicBezTo>
                    <a:pt x="12262280" y="226120"/>
                    <a:pt x="12344056" y="459160"/>
                    <a:pt x="12338568" y="704684"/>
                  </a:cubicBezTo>
                  <a:cubicBezTo>
                    <a:pt x="12338568" y="704684"/>
                    <a:pt x="12295280" y="1013073"/>
                    <a:pt x="12302714" y="1248607"/>
                  </a:cubicBezTo>
                  <a:cubicBezTo>
                    <a:pt x="12309837" y="1396804"/>
                    <a:pt x="12316993" y="1592407"/>
                    <a:pt x="12316993" y="1592407"/>
                  </a:cubicBezTo>
                  <a:cubicBezTo>
                    <a:pt x="12300312" y="1808139"/>
                    <a:pt x="12185668" y="2018751"/>
                    <a:pt x="11988799" y="2130375"/>
                  </a:cubicBezTo>
                  <a:cubicBezTo>
                    <a:pt x="11838447" y="2215624"/>
                    <a:pt x="11640416" y="2230722"/>
                    <a:pt x="9258377" y="2219980"/>
                  </a:cubicBezTo>
                  <a:lnTo>
                    <a:pt x="9258241" y="2219980"/>
                  </a:lnTo>
                  <a:cubicBezTo>
                    <a:pt x="645952" y="2214703"/>
                    <a:pt x="384604" y="2248556"/>
                    <a:pt x="254278" y="2139399"/>
                  </a:cubicBezTo>
                  <a:cubicBezTo>
                    <a:pt x="145767" y="2048514"/>
                    <a:pt x="81795" y="1855202"/>
                    <a:pt x="63030" y="1655003"/>
                  </a:cubicBezTo>
                  <a:close/>
                </a:path>
              </a:pathLst>
            </a:custGeom>
            <a:grpFill/>
          </p:spPr>
          <p:txBody>
            <a:bodyPr/>
            <a:lstStyle/>
            <a:p>
              <a:endParaRPr lang="en-US"/>
            </a:p>
          </p:txBody>
        </p:sp>
      </p:grpSp>
      <p:sp>
        <p:nvSpPr>
          <p:cNvPr id="23" name="TextBox 9">
            <a:extLst>
              <a:ext uri="{FF2B5EF4-FFF2-40B4-BE49-F238E27FC236}">
                <a16:creationId xmlns:a16="http://schemas.microsoft.com/office/drawing/2014/main" id="{4599F554-313C-EE20-3385-2FC2E6A92DEC}"/>
              </a:ext>
            </a:extLst>
          </p:cNvPr>
          <p:cNvSpPr txBox="1"/>
          <p:nvPr/>
        </p:nvSpPr>
        <p:spPr>
          <a:xfrm>
            <a:off x="1001645" y="3267559"/>
            <a:ext cx="4177384" cy="1336135"/>
          </a:xfrm>
          <a:prstGeom prst="rect">
            <a:avLst/>
          </a:prstGeom>
        </p:spPr>
        <p:txBody>
          <a:bodyPr wrap="square" lIns="0" tIns="0" rIns="0" bIns="0" rtlCol="0" anchor="t">
            <a:spAutoFit/>
          </a:bodyPr>
          <a:lstStyle/>
          <a:p>
            <a:pPr lvl="0" algn="ctr" defTabSz="609539">
              <a:lnSpc>
                <a:spcPct val="125000"/>
              </a:lnSpc>
              <a:spcBef>
                <a:spcPct val="0"/>
              </a:spcBef>
            </a:pPr>
            <a:r>
              <a:rPr lang="vi-VN" sz="2400" kern="0" dirty="0">
                <a:solidFill>
                  <a:schemeClr val="bg1"/>
                </a:solidFill>
                <a:latin typeface="UTM Avo" panose="02040603050506020204" pitchFamily="18" charset="0"/>
              </a:rPr>
              <a:t>Tìm đọc thêm một số câu chuyện có chủ điểm</a:t>
            </a:r>
            <a:endParaRPr lang="en-US" sz="2400" kern="0" dirty="0">
              <a:solidFill>
                <a:schemeClr val="bg1"/>
              </a:solidFill>
              <a:latin typeface="UTM Avo" panose="02040603050506020204" pitchFamily="18" charset="0"/>
            </a:endParaRPr>
          </a:p>
          <a:p>
            <a:pPr lvl="0" algn="ctr" defTabSz="609539">
              <a:lnSpc>
                <a:spcPct val="125000"/>
              </a:lnSpc>
              <a:spcBef>
                <a:spcPct val="0"/>
              </a:spcBef>
            </a:pPr>
            <a:r>
              <a:rPr lang="vi-VN" sz="2400" b="1" i="1" kern="0" dirty="0">
                <a:solidFill>
                  <a:schemeClr val="bg1"/>
                </a:solidFill>
                <a:latin typeface="UTM Avo" panose="02040603050506020204" pitchFamily="18" charset="0"/>
              </a:rPr>
              <a:t>Như măng mọc thẳng</a:t>
            </a:r>
          </a:p>
        </p:txBody>
      </p:sp>
      <p:sp>
        <p:nvSpPr>
          <p:cNvPr id="24" name="TextBox 10">
            <a:extLst>
              <a:ext uri="{FF2B5EF4-FFF2-40B4-BE49-F238E27FC236}">
                <a16:creationId xmlns:a16="http://schemas.microsoft.com/office/drawing/2014/main" id="{6539D28F-BFD2-184C-0DA2-94191587E131}"/>
              </a:ext>
            </a:extLst>
          </p:cNvPr>
          <p:cNvSpPr txBox="1"/>
          <p:nvPr/>
        </p:nvSpPr>
        <p:spPr>
          <a:xfrm>
            <a:off x="6154779" y="3458530"/>
            <a:ext cx="5058788" cy="873316"/>
          </a:xfrm>
          <a:prstGeom prst="rect">
            <a:avLst/>
          </a:prstGeom>
        </p:spPr>
        <p:txBody>
          <a:bodyPr wrap="square" lIns="0" tIns="0" rIns="0" bIns="0" rtlCol="0" anchor="t">
            <a:spAutoFit/>
          </a:bodyPr>
          <a:lstStyle/>
          <a:p>
            <a:pPr marL="0" marR="0" lvl="0" indent="0" algn="ctr" defTabSz="609539" eaLnBrk="1" fontAlgn="auto" latinLnBrk="0" hangingPunct="1">
              <a:lnSpc>
                <a:spcPct val="125000"/>
              </a:lnSpc>
              <a:spcBef>
                <a:spcPct val="0"/>
              </a:spcBef>
              <a:spcAft>
                <a:spcPts val="0"/>
              </a:spcAft>
              <a:buClrTx/>
              <a:buSzTx/>
              <a:buFontTx/>
              <a:buNone/>
              <a:tabLst/>
              <a:defRPr/>
            </a:pPr>
            <a:r>
              <a:rPr lang="vi-VN" sz="2400" kern="0" dirty="0">
                <a:solidFill>
                  <a:schemeClr val="bg1"/>
                </a:solidFill>
                <a:latin typeface="UTM Avo" panose="02040603050506020204" pitchFamily="18" charset="0"/>
              </a:rPr>
              <a:t>Chuẩn bị bài</a:t>
            </a:r>
            <a:br>
              <a:rPr lang="en-US" sz="2400" kern="0" dirty="0">
                <a:solidFill>
                  <a:schemeClr val="bg1"/>
                </a:solidFill>
                <a:latin typeface="UTM Avo" panose="02040603050506020204" pitchFamily="18" charset="0"/>
              </a:rPr>
            </a:br>
            <a:r>
              <a:rPr lang="vi-VN" sz="2400" kern="0" dirty="0">
                <a:solidFill>
                  <a:schemeClr val="bg1"/>
                </a:solidFill>
                <a:latin typeface="UTM Avo" panose="02040603050506020204" pitchFamily="18" charset="0"/>
              </a:rPr>
              <a:t> </a:t>
            </a:r>
            <a:r>
              <a:rPr lang="en-US" sz="2400" i="1" kern="0" dirty="0">
                <a:solidFill>
                  <a:schemeClr val="bg1"/>
                </a:solidFill>
                <a:latin typeface="UTM Avo" panose="02040603050506020204" pitchFamily="18" charset="0"/>
              </a:rPr>
              <a:t>T</a:t>
            </a:r>
            <a:r>
              <a:rPr lang="vi-VN" sz="2400" i="1" kern="0" dirty="0">
                <a:solidFill>
                  <a:schemeClr val="bg1"/>
                </a:solidFill>
                <a:latin typeface="UTM Avo" panose="02040603050506020204" pitchFamily="18" charset="0"/>
              </a:rPr>
              <a:t>rao đổi: </a:t>
            </a:r>
            <a:r>
              <a:rPr lang="en-US" sz="2400" i="1" kern="0" dirty="0">
                <a:solidFill>
                  <a:schemeClr val="bg1"/>
                </a:solidFill>
                <a:latin typeface="UTM Avo" panose="02040603050506020204" pitchFamily="18" charset="0"/>
              </a:rPr>
              <a:t> </a:t>
            </a:r>
            <a:r>
              <a:rPr lang="vi-VN" sz="2400" b="1" i="1" kern="0" dirty="0">
                <a:solidFill>
                  <a:schemeClr val="bg1"/>
                </a:solidFill>
                <a:latin typeface="UTM Avo" panose="02040603050506020204" pitchFamily="18" charset="0"/>
              </a:rPr>
              <a:t>Như măng mọc thẳng</a:t>
            </a:r>
            <a:endParaRPr lang="en-US" sz="2400" b="1" i="1" kern="0" dirty="0">
              <a:solidFill>
                <a:schemeClr val="bg1"/>
              </a:solidFill>
              <a:latin typeface="UTM Avo" panose="02040603050506020204" pitchFamily="18" charset="0"/>
            </a:endParaRPr>
          </a:p>
        </p:txBody>
      </p:sp>
      <p:sp>
        <p:nvSpPr>
          <p:cNvPr id="25" name="Freeform 13">
            <a:extLst>
              <a:ext uri="{FF2B5EF4-FFF2-40B4-BE49-F238E27FC236}">
                <a16:creationId xmlns:a16="http://schemas.microsoft.com/office/drawing/2014/main" id="{0FE389AC-F4E8-666D-19B6-3279918AAF3A}"/>
              </a:ext>
            </a:extLst>
          </p:cNvPr>
          <p:cNvSpPr/>
          <p:nvPr/>
        </p:nvSpPr>
        <p:spPr>
          <a:xfrm>
            <a:off x="8418931" y="2359293"/>
            <a:ext cx="783792" cy="603520"/>
          </a:xfrm>
          <a:custGeom>
            <a:avLst/>
            <a:gdLst/>
            <a:ahLst/>
            <a:cxnLst/>
            <a:rect l="l" t="t" r="r" b="b"/>
            <a:pathLst>
              <a:path w="1175688" h="905280">
                <a:moveTo>
                  <a:pt x="0" y="0"/>
                </a:moveTo>
                <a:lnTo>
                  <a:pt x="1175688" y="0"/>
                </a:lnTo>
                <a:lnTo>
                  <a:pt x="1175688" y="905280"/>
                </a:lnTo>
                <a:lnTo>
                  <a:pt x="0" y="905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17">
            <a:extLst>
              <a:ext uri="{FF2B5EF4-FFF2-40B4-BE49-F238E27FC236}">
                <a16:creationId xmlns:a16="http://schemas.microsoft.com/office/drawing/2014/main" id="{CE233B92-D94F-EFA7-7F68-42EF8C082D84}"/>
              </a:ext>
            </a:extLst>
          </p:cNvPr>
          <p:cNvSpPr/>
          <p:nvPr/>
        </p:nvSpPr>
        <p:spPr>
          <a:xfrm>
            <a:off x="2776467" y="2435967"/>
            <a:ext cx="627740" cy="447265"/>
          </a:xfrm>
          <a:custGeom>
            <a:avLst/>
            <a:gdLst/>
            <a:ahLst/>
            <a:cxnLst/>
            <a:rect l="l" t="t" r="r" b="b"/>
            <a:pathLst>
              <a:path w="941610" h="670897">
                <a:moveTo>
                  <a:pt x="0" y="0"/>
                </a:moveTo>
                <a:lnTo>
                  <a:pt x="941611" y="0"/>
                </a:lnTo>
                <a:lnTo>
                  <a:pt x="941611" y="670898"/>
                </a:lnTo>
                <a:lnTo>
                  <a:pt x="0" y="670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3779FF20-2576-028F-F0E8-32A02BA331B7}"/>
              </a:ext>
            </a:extLst>
          </p:cNvPr>
          <p:cNvSpPr/>
          <p:nvPr/>
        </p:nvSpPr>
        <p:spPr>
          <a:xfrm flipH="1">
            <a:off x="-10427" y="4262469"/>
            <a:ext cx="1477276" cy="2595532"/>
          </a:xfrm>
          <a:custGeom>
            <a:avLst/>
            <a:gdLst/>
            <a:ahLst/>
            <a:cxnLst/>
            <a:rect l="l" t="t" r="r" b="b"/>
            <a:pathLst>
              <a:path w="1742296" h="3027885">
                <a:moveTo>
                  <a:pt x="1742296" y="0"/>
                </a:moveTo>
                <a:lnTo>
                  <a:pt x="0" y="0"/>
                </a:lnTo>
                <a:lnTo>
                  <a:pt x="0" y="3027886"/>
                </a:lnTo>
                <a:lnTo>
                  <a:pt x="1742296" y="3027886"/>
                </a:lnTo>
                <a:lnTo>
                  <a:pt x="17422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8DA2CAA-F0E5-8916-9679-88C03631F6D2}"/>
              </a:ext>
            </a:extLst>
          </p:cNvPr>
          <p:cNvSpPr/>
          <p:nvPr/>
        </p:nvSpPr>
        <p:spPr>
          <a:xfrm rot="583477" flipH="1">
            <a:off x="8317402" y="1695244"/>
            <a:ext cx="6026152" cy="5379710"/>
          </a:xfrm>
          <a:custGeom>
            <a:avLst/>
            <a:gdLst/>
            <a:ahLst/>
            <a:cxnLst/>
            <a:rect l="l" t="t" r="r" b="b"/>
            <a:pathLst>
              <a:path w="10013736" h="8939535">
                <a:moveTo>
                  <a:pt x="10013736" y="0"/>
                </a:moveTo>
                <a:lnTo>
                  <a:pt x="0" y="0"/>
                </a:lnTo>
                <a:lnTo>
                  <a:pt x="0" y="8939535"/>
                </a:lnTo>
                <a:lnTo>
                  <a:pt x="10013736" y="8939535"/>
                </a:lnTo>
                <a:lnTo>
                  <a:pt x="1001373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6EBCD786-4C6A-27E8-D27F-9A59D9B8056C}"/>
              </a:ext>
            </a:extLst>
          </p:cNvPr>
          <p:cNvSpPr/>
          <p:nvPr/>
        </p:nvSpPr>
        <p:spPr>
          <a:xfrm>
            <a:off x="6951723" y="2664241"/>
            <a:ext cx="5044047" cy="3421545"/>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0D3DBBDB-EC11-64F2-6566-20A2D2489E47}"/>
              </a:ext>
            </a:extLst>
          </p:cNvPr>
          <p:cNvSpPr/>
          <p:nvPr/>
        </p:nvSpPr>
        <p:spPr>
          <a:xfrm rot="-687463">
            <a:off x="7638296" y="1816779"/>
            <a:ext cx="672842" cy="1005607"/>
          </a:xfrm>
          <a:custGeom>
            <a:avLst/>
            <a:gdLst/>
            <a:ahLst/>
            <a:cxnLst/>
            <a:rect l="l" t="t" r="r" b="b"/>
            <a:pathLst>
              <a:path w="1009263" h="1508410">
                <a:moveTo>
                  <a:pt x="0" y="0"/>
                </a:moveTo>
                <a:lnTo>
                  <a:pt x="1009263" y="0"/>
                </a:lnTo>
                <a:lnTo>
                  <a:pt x="1009263" y="1508410"/>
                </a:lnTo>
                <a:lnTo>
                  <a:pt x="0" y="1508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C41A0AAA-1DEA-11CE-E850-62F3CB867D3A}"/>
              </a:ext>
            </a:extLst>
          </p:cNvPr>
          <p:cNvSpPr/>
          <p:nvPr/>
        </p:nvSpPr>
        <p:spPr>
          <a:xfrm rot="645468">
            <a:off x="9576980" y="939643"/>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61A908E-46BF-6B48-8F7A-017EB0A1AED8}"/>
              </a:ext>
            </a:extLst>
          </p:cNvPr>
          <p:cNvSpPr txBox="1"/>
          <p:nvPr/>
        </p:nvSpPr>
        <p:spPr>
          <a:xfrm>
            <a:off x="336914" y="1950410"/>
            <a:ext cx="6756400" cy="461665"/>
          </a:xfrm>
          <a:prstGeom prst="rect">
            <a:avLst/>
          </a:prstGeom>
          <a:noFill/>
        </p:spPr>
        <p:txBody>
          <a:bodyPr wrap="square" rtlCol="0">
            <a:spAutoFit/>
          </a:bodyPr>
          <a:lstStyle/>
          <a:p>
            <a:pPr algn="ctr" defTabSz="609539"/>
            <a:r>
              <a:rPr lang="en-US" sz="2400" b="1" dirty="0">
                <a:solidFill>
                  <a:prstClr val="black"/>
                </a:solidFill>
                <a:latin typeface="UTM Avo" panose="02040603050506020204" pitchFamily="18" charset="0"/>
                <a:cs typeface="Arial" panose="020B0604020202020204" pitchFamily="34" charset="0"/>
              </a:rPr>
              <a:t>Quan </a:t>
            </a:r>
            <a:r>
              <a:rPr lang="en-US" sz="2400" b="1" dirty="0" err="1">
                <a:solidFill>
                  <a:prstClr val="black"/>
                </a:solidFill>
                <a:latin typeface="UTM Avo" panose="02040603050506020204" pitchFamily="18" charset="0"/>
                <a:cs typeface="Arial" panose="020B0604020202020204" pitchFamily="34" charset="0"/>
              </a:rPr>
              <a:t>sát</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bức</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tranh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minh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họa</a:t>
            </a:r>
            <a:endParaRPr lang="en-US" sz="2400" b="1" dirty="0">
              <a:solidFill>
                <a:prstClr val="black"/>
              </a:solidFill>
              <a:latin typeface="UTM Avo" panose="0204060305050602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BB1B12B1-AE4E-1748-4774-7C150401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089" y="2473742"/>
            <a:ext cx="5734050" cy="2877120"/>
          </a:xfrm>
          <a:prstGeom prst="rect">
            <a:avLst/>
          </a:prstGeom>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E8495B-8882-EDC4-374F-F8F45329B33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1ACD7D3E-81DE-81E8-D4BD-E759AD375F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D7051C2A-7F88-5A5E-FF64-94E6E1D401F9}"/>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83867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27B72-98C5-6E62-FC87-02E7B42A34A1}"/>
              </a:ext>
            </a:extLst>
          </p:cNvPr>
          <p:cNvSpPr/>
          <p:nvPr/>
        </p:nvSpPr>
        <p:spPr>
          <a:xfrm>
            <a:off x="1499288" y="1752600"/>
            <a:ext cx="9193423" cy="635000"/>
          </a:xfrm>
          <a:prstGeom prst="rect">
            <a:avLst/>
          </a:prstGeom>
          <a:solidFill>
            <a:schemeClr val="accent2">
              <a:lumMod val="20000"/>
              <a:lumOff val="80000"/>
            </a:schemeClr>
          </a:solidFill>
          <a:ln w="38100" cap="flat" cmpd="sng" algn="ctr">
            <a:noFill/>
            <a:prstDash val="solid"/>
          </a:ln>
          <a:effectLst/>
        </p:spPr>
        <p:txBody>
          <a:bodyPr rtlCol="0" anchor="ctr"/>
          <a:lstStyle/>
          <a:p>
            <a:pPr lvl="0" algn="ctr" defTabSz="609539">
              <a:lnSpc>
                <a:spcPct val="150000"/>
              </a:lnSpc>
            </a:pPr>
            <a:r>
              <a:rPr lang="en-US" sz="2400" b="1" kern="0" dirty="0">
                <a:solidFill>
                  <a:schemeClr val="bg1"/>
                </a:solidFill>
                <a:latin typeface="UTM Avo" panose="02040603050506020204" pitchFamily="18" charset="0"/>
              </a:rPr>
              <a:t>Theo </a:t>
            </a:r>
            <a:r>
              <a:rPr lang="en-US" sz="2400" b="1" kern="0" dirty="0" err="1">
                <a:solidFill>
                  <a:schemeClr val="bg1"/>
                </a:solidFill>
                <a:latin typeface="UTM Avo" panose="02040603050506020204" pitchFamily="18" charset="0"/>
              </a:rPr>
              <a:t>dõi</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đoạn</a:t>
            </a:r>
            <a:r>
              <a:rPr lang="en-US" sz="2400" b="1" kern="0" dirty="0">
                <a:solidFill>
                  <a:schemeClr val="bg1"/>
                </a:solidFill>
                <a:latin typeface="UTM Avo" panose="02040603050506020204" pitchFamily="18" charset="0"/>
              </a:rPr>
              <a:t> video </a:t>
            </a:r>
            <a:r>
              <a:rPr lang="en-US" sz="2400" b="1" kern="0" dirty="0" err="1">
                <a:solidFill>
                  <a:schemeClr val="bg1"/>
                </a:solidFill>
                <a:latin typeface="UTM Avo" panose="02040603050506020204" pitchFamily="18" charset="0"/>
              </a:rPr>
              <a:t>câu</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chuyện</a:t>
            </a:r>
            <a:r>
              <a:rPr lang="en-US" sz="2400" b="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Những</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hạt</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thóc</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giống</a:t>
            </a:r>
            <a:endParaRPr lang="en-US" sz="2400" b="1" i="1" kern="0" dirty="0">
              <a:solidFill>
                <a:schemeClr val="bg1"/>
              </a:solidFill>
              <a:latin typeface="UTM Avo" panose="02040603050506020204" pitchFamily="18" charset="0"/>
            </a:endParaRPr>
          </a:p>
        </p:txBody>
      </p:sp>
      <p:grpSp>
        <p:nvGrpSpPr>
          <p:cNvPr id="4" name="Group 3">
            <a:extLst>
              <a:ext uri="{FF2B5EF4-FFF2-40B4-BE49-F238E27FC236}">
                <a16:creationId xmlns:a16="http://schemas.microsoft.com/office/drawing/2014/main" id="{A9FE238B-8B8A-99D4-F603-34739A16CD0F}"/>
              </a:ext>
            </a:extLst>
          </p:cNvPr>
          <p:cNvGrpSpPr/>
          <p:nvPr/>
        </p:nvGrpSpPr>
        <p:grpSpPr>
          <a:xfrm>
            <a:off x="4775691" y="3429000"/>
            <a:ext cx="2374289" cy="1409396"/>
            <a:chOff x="9772054" y="889125"/>
            <a:chExt cx="2374289" cy="1409396"/>
          </a:xfrm>
        </p:grpSpPr>
        <p:pic>
          <p:nvPicPr>
            <p:cNvPr id="5" name="Picture 4">
              <a:hlinkClick r:id="rId3"/>
              <a:extLst>
                <a:ext uri="{FF2B5EF4-FFF2-40B4-BE49-F238E27FC236}">
                  <a16:creationId xmlns:a16="http://schemas.microsoft.com/office/drawing/2014/main" id="{33FCF78C-C364-8409-1DC7-895403C2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3DC82E1-E1B1-B71B-2F45-C550DC849ABC}"/>
                </a:ext>
              </a:extLst>
            </p:cNvPr>
            <p:cNvSpPr txBox="1"/>
            <p:nvPr/>
          </p:nvSpPr>
          <p:spPr>
            <a:xfrm>
              <a:off x="9772054" y="1713746"/>
              <a:ext cx="2374289"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bg1"/>
                  </a:solidFill>
                  <a:latin typeface="UTM Avo" panose="02040603050506020204" pitchFamily="18" charset="0"/>
                  <a:cs typeface="Arial" panose="020B0604020202020204" pitchFamily="34" charset="0"/>
                </a:rPr>
                <a:t>Ấn vào để đến </a:t>
              </a:r>
            </a:p>
            <a:p>
              <a:pPr algn="ctr"/>
              <a:r>
                <a:rPr lang="en-US" sz="1600" b="1">
                  <a:solidFill>
                    <a:schemeClr val="bg1"/>
                  </a:solidFill>
                  <a:latin typeface="UTM Avo" panose="02040603050506020204" pitchFamily="18" charset="0"/>
                  <a:cs typeface="Arial" panose="020B0604020202020204" pitchFamily="34" charset="0"/>
                </a:rPr>
                <a:t>video kể chuyện</a:t>
              </a:r>
              <a:endParaRPr lang="en-US" sz="1600" b="1" dirty="0">
                <a:solidFill>
                  <a:schemeClr val="bg1"/>
                </a:solidFill>
                <a:latin typeface="UTM Avo" panose="02040603050506020204" pitchFamily="18" charset="0"/>
              </a:endParaRPr>
            </a:p>
          </p:txBody>
        </p:sp>
      </p:grpSp>
    </p:spTree>
    <p:extLst>
      <p:ext uri="{BB962C8B-B14F-4D97-AF65-F5344CB8AC3E}">
        <p14:creationId xmlns:p14="http://schemas.microsoft.com/office/powerpoint/2010/main" val="111911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5FC66BC1-B0E0-1634-D2F0-83D163B40253}"/>
              </a:ext>
            </a:extLst>
          </p:cNvPr>
          <p:cNvSpPr/>
          <p:nvPr/>
        </p:nvSpPr>
        <p:spPr>
          <a:xfrm rot="5326155">
            <a:off x="2317674" y="1989247"/>
            <a:ext cx="3179363" cy="5297541"/>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8ECC5579-C060-0874-A754-F17F5D7E8451}"/>
              </a:ext>
            </a:extLst>
          </p:cNvPr>
          <p:cNvSpPr txBox="1"/>
          <p:nvPr/>
        </p:nvSpPr>
        <p:spPr>
          <a:xfrm>
            <a:off x="1783852" y="3588976"/>
            <a:ext cx="4312148" cy="2252924"/>
          </a:xfrm>
          <a:prstGeom prst="rect">
            <a:avLst/>
          </a:prstGeom>
        </p:spPr>
        <p:txBody>
          <a:bodyPr wrap="square" lIns="0" tIns="0" rIns="0" bIns="0" rtlCol="0" anchor="t">
            <a:spAutoFit/>
          </a:bodyPr>
          <a:lstStyle/>
          <a:p>
            <a:pPr lvl="0" algn="just" defTabSz="609539">
              <a:lnSpc>
                <a:spcPct val="125000"/>
              </a:lnSpc>
            </a:pP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thong </a:t>
            </a:r>
            <a:r>
              <a:rPr lang="en-US" sz="2400" kern="0" dirty="0" err="1">
                <a:solidFill>
                  <a:srgbClr val="531139"/>
                </a:solidFill>
                <a:latin typeface="UTM Avo" panose="02040603050506020204" pitchFamily="18" charset="0"/>
              </a:rPr>
              <a:t>thả</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rõ</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ràng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sinh</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động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Nhấn</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ở </a:t>
            </a:r>
            <a:r>
              <a:rPr lang="en-US" sz="2400" kern="0" dirty="0" err="1">
                <a:solidFill>
                  <a:srgbClr val="531139"/>
                </a:solidFill>
                <a:latin typeface="UTM Avo" panose="02040603050506020204" pitchFamily="18" charset="0"/>
              </a:rPr>
              <a:t>những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từ</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ngữ</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mới</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hoặc</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khó</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đọc</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chậm</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rãi</a:t>
            </a:r>
            <a:r>
              <a:rPr lang="en-US" sz="2400" kern="0" dirty="0">
                <a:solidFill>
                  <a:srgbClr val="531139"/>
                </a:solidFill>
                <a:latin typeface="UTM Avo" panose="02040603050506020204" pitchFamily="18" charset="0"/>
              </a:rPr>
              <a:t> ở </a:t>
            </a:r>
            <a:r>
              <a:rPr lang="en-US" sz="2400" kern="0" dirty="0" err="1">
                <a:solidFill>
                  <a:srgbClr val="531139"/>
                </a:solidFill>
                <a:latin typeface="UTM Avo" panose="02040603050506020204" pitchFamily="18" charset="0"/>
              </a:rPr>
              <a:t>câu</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cuối</a:t>
            </a:r>
            <a:r>
              <a:rPr lang="en-US" sz="2400" kern="0" dirty="0">
                <a:solidFill>
                  <a:srgbClr val="531139"/>
                </a:solidFill>
                <a:latin typeface="UTM Avo" panose="02040603050506020204" pitchFamily="18" charset="0"/>
              </a:rPr>
              <a:t>.</a:t>
            </a:r>
          </a:p>
        </p:txBody>
      </p:sp>
      <p:sp>
        <p:nvSpPr>
          <p:cNvPr id="6" name="Rectangle 5">
            <a:extLst>
              <a:ext uri="{FF2B5EF4-FFF2-40B4-BE49-F238E27FC236}">
                <a16:creationId xmlns:a16="http://schemas.microsoft.com/office/drawing/2014/main" id="{D2467DE9-BD78-6A3C-1BFD-AD61956B42A5}"/>
              </a:ext>
            </a:extLst>
          </p:cNvPr>
          <p:cNvSpPr/>
          <p:nvPr/>
        </p:nvSpPr>
        <p:spPr>
          <a:xfrm>
            <a:off x="943539" y="1715147"/>
            <a:ext cx="10592106" cy="834336"/>
          </a:xfrm>
          <a:prstGeom prst="rect">
            <a:avLst/>
          </a:prstGeom>
          <a:solidFill>
            <a:schemeClr val="accent2">
              <a:lumMod val="40000"/>
              <a:lumOff val="60000"/>
            </a:schemeClr>
          </a:solidFill>
          <a:ln w="38100" cap="flat" cmpd="sng" algn="ctr">
            <a:noFill/>
            <a:prstDash val="dash"/>
          </a:ln>
          <a:effectLst/>
        </p:spPr>
        <p:txBody>
          <a:bodyPr rtlCol="0" anchor="ctr"/>
          <a:lstStyle/>
          <a:p>
            <a:pPr lvl="0" algn="ctr" defTabSz="609539">
              <a:lnSpc>
                <a:spcPct val="150000"/>
              </a:lnSpc>
            </a:pPr>
            <a:r>
              <a:rPr lang="en-US" sz="2400" b="1" kern="0" dirty="0" err="1">
                <a:solidFill>
                  <a:schemeClr val="bg1"/>
                </a:solidFill>
                <a:latin typeface="UTM Avo" panose="02040603050506020204" pitchFamily="18" charset="0"/>
              </a:rPr>
              <a:t>Em</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hãy</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luyện</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đọc</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thành</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tiếng</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câu</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chuyện</a:t>
            </a:r>
            <a:r>
              <a:rPr lang="en-US" sz="2400" b="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Những</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hạt</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thóc</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giống</a:t>
            </a:r>
            <a:endParaRPr lang="en-US" sz="2400" b="1" i="1" kern="0" dirty="0">
              <a:solidFill>
                <a:schemeClr val="bg1"/>
              </a:solidFill>
              <a:latin typeface="UTM Avo" panose="02040603050506020204" pitchFamily="18" charset="0"/>
            </a:endParaRPr>
          </a:p>
        </p:txBody>
      </p:sp>
      <p:pic>
        <p:nvPicPr>
          <p:cNvPr id="8" name="Picture 11">
            <a:extLst>
              <a:ext uri="{FF2B5EF4-FFF2-40B4-BE49-F238E27FC236}">
                <a16:creationId xmlns:a16="http://schemas.microsoft.com/office/drawing/2014/main" id="{2166CB8E-7260-874B-DFA7-1D297AEBE13E}"/>
              </a:ext>
            </a:extLst>
          </p:cNvPr>
          <p:cNvPicPr>
            <a:picLocks noChangeAspect="1"/>
          </p:cNvPicPr>
          <p:nvPr/>
        </p:nvPicPr>
        <p:blipFill>
          <a:blip r:embed="rId5"/>
          <a:srcRect/>
          <a:stretch>
            <a:fillRect/>
          </a:stretch>
        </p:blipFill>
        <p:spPr>
          <a:xfrm>
            <a:off x="8439848" y="2702092"/>
            <a:ext cx="3095797" cy="3831826"/>
          </a:xfrm>
          <a:prstGeom prst="rect">
            <a:avLst/>
          </a:prstGeom>
        </p:spPr>
      </p:pic>
    </p:spTree>
    <p:extLst>
      <p:ext uri="{BB962C8B-B14F-4D97-AF65-F5344CB8AC3E}">
        <p14:creationId xmlns:p14="http://schemas.microsoft.com/office/powerpoint/2010/main" val="188305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23">
            <a:extLst>
              <a:ext uri="{FF2B5EF4-FFF2-40B4-BE49-F238E27FC236}">
                <a16:creationId xmlns:a16="http://schemas.microsoft.com/office/drawing/2014/main" id="{2C34B8E2-BD07-D3DF-A6DC-B2DBF753918B}"/>
              </a:ext>
            </a:extLst>
          </p:cNvPr>
          <p:cNvSpPr txBox="1"/>
          <p:nvPr/>
        </p:nvSpPr>
        <p:spPr>
          <a:xfrm>
            <a:off x="1397000" y="1535518"/>
            <a:ext cx="9804819" cy="562398"/>
          </a:xfrm>
          <a:prstGeom prst="rect">
            <a:avLst/>
          </a:prstGeom>
        </p:spPr>
        <p:txBody>
          <a:bodyPr wrap="square" lIns="0" tIns="0" rIns="0" bIns="0" rtlCol="0" anchor="t">
            <a:spAutoFit/>
          </a:bodyPr>
          <a:lstStyle/>
          <a:p>
            <a:pPr lvl="0" algn="ctr" defTabSz="609539">
              <a:lnSpc>
                <a:spcPct val="150000"/>
              </a:lnSpc>
            </a:pPr>
            <a:r>
              <a:rPr lang="en-US" sz="2800" b="1" kern="0" dirty="0" err="1">
                <a:solidFill>
                  <a:srgbClr val="C00000"/>
                </a:solidFill>
                <a:latin typeface="UTM Avo" panose="02040603050506020204" pitchFamily="18" charset="0"/>
              </a:rPr>
              <a:t>Dựa</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vào</a:t>
            </a:r>
            <a:r>
              <a:rPr lang="en-US" sz="2800" b="1" kern="0" dirty="0">
                <a:solidFill>
                  <a:srgbClr val="C00000"/>
                </a:solidFill>
                <a:latin typeface="UTM Avo" panose="02040603050506020204" pitchFamily="18" charset="0"/>
              </a:rPr>
              <a:t> SGK, </a:t>
            </a:r>
            <a:r>
              <a:rPr lang="en-US" sz="2800" b="1" kern="0" dirty="0" err="1">
                <a:solidFill>
                  <a:srgbClr val="C00000"/>
                </a:solidFill>
                <a:latin typeface="UTM Avo" panose="02040603050506020204" pitchFamily="18" charset="0"/>
              </a:rPr>
              <a:t>em</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hãy</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đọc</a:t>
            </a:r>
            <a:r>
              <a:rPr lang="en-US" sz="2800" b="1" kern="0" dirty="0">
                <a:solidFill>
                  <a:srgbClr val="C00000"/>
                </a:solidFill>
                <a:latin typeface="UTM Avo" panose="02040603050506020204" pitchFamily="18" charset="0"/>
              </a:rPr>
              <a:t> to, </a:t>
            </a:r>
            <a:r>
              <a:rPr lang="en-US" sz="2800" b="1" kern="0" dirty="0" err="1">
                <a:solidFill>
                  <a:srgbClr val="C00000"/>
                </a:solidFill>
                <a:latin typeface="UTM Avo" panose="02040603050506020204" pitchFamily="18" charset="0"/>
              </a:rPr>
              <a:t>rõ</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ràng</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những</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từ</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sau</a:t>
            </a:r>
            <a:endParaRPr lang="en-US" sz="2800" b="1" kern="0" dirty="0">
              <a:solidFill>
                <a:srgbClr val="C00000"/>
              </a:solidFill>
              <a:latin typeface="UTM Avo" panose="02040603050506020204" pitchFamily="18" charset="0"/>
            </a:endParaRPr>
          </a:p>
        </p:txBody>
      </p:sp>
      <p:sp>
        <p:nvSpPr>
          <p:cNvPr id="27" name="Freeform 4">
            <a:extLst>
              <a:ext uri="{FF2B5EF4-FFF2-40B4-BE49-F238E27FC236}">
                <a16:creationId xmlns:a16="http://schemas.microsoft.com/office/drawing/2014/main" id="{28525FFD-0E50-BB46-1D71-75A5E1005F4B}"/>
              </a:ext>
            </a:extLst>
          </p:cNvPr>
          <p:cNvSpPr/>
          <p:nvPr/>
        </p:nvSpPr>
        <p:spPr>
          <a:xfrm>
            <a:off x="9100506" y="2468989"/>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5">
            <a:extLst>
              <a:ext uri="{FF2B5EF4-FFF2-40B4-BE49-F238E27FC236}">
                <a16:creationId xmlns:a16="http://schemas.microsoft.com/office/drawing/2014/main" id="{99D0495F-ED19-5EBA-65B5-B81C36702ABD}"/>
              </a:ext>
            </a:extLst>
          </p:cNvPr>
          <p:cNvSpPr/>
          <p:nvPr/>
        </p:nvSpPr>
        <p:spPr>
          <a:xfrm>
            <a:off x="3135945" y="2468989"/>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6">
            <a:extLst>
              <a:ext uri="{FF2B5EF4-FFF2-40B4-BE49-F238E27FC236}">
                <a16:creationId xmlns:a16="http://schemas.microsoft.com/office/drawing/2014/main" id="{F329E0C3-7BCF-4001-0416-03AE644A582B}"/>
              </a:ext>
            </a:extLst>
          </p:cNvPr>
          <p:cNvSpPr/>
          <p:nvPr/>
        </p:nvSpPr>
        <p:spPr>
          <a:xfrm>
            <a:off x="320190" y="3429000"/>
            <a:ext cx="2641600" cy="1920022"/>
          </a:xfrm>
          <a:custGeom>
            <a:avLst/>
            <a:gdLst/>
            <a:ahLst/>
            <a:cxnLst/>
            <a:rect l="l" t="t" r="r" b="b"/>
            <a:pathLst>
              <a:path w="4785165" h="4855794">
                <a:moveTo>
                  <a:pt x="0" y="0"/>
                </a:moveTo>
                <a:lnTo>
                  <a:pt x="4785165" y="0"/>
                </a:lnTo>
                <a:lnTo>
                  <a:pt x="4785165"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13">
            <a:extLst>
              <a:ext uri="{FF2B5EF4-FFF2-40B4-BE49-F238E27FC236}">
                <a16:creationId xmlns:a16="http://schemas.microsoft.com/office/drawing/2014/main" id="{DEE4743C-A2FA-195E-9637-B6611AD571CD}"/>
              </a:ext>
            </a:extLst>
          </p:cNvPr>
          <p:cNvSpPr txBox="1"/>
          <p:nvPr/>
        </p:nvSpPr>
        <p:spPr>
          <a:xfrm>
            <a:off x="725753" y="4114527"/>
            <a:ext cx="1815103" cy="423386"/>
          </a:xfrm>
          <a:prstGeom prst="rect">
            <a:avLst/>
          </a:prstGeom>
        </p:spPr>
        <p:txBody>
          <a:bodyPr wrap="square" lIns="0" tIns="0" rIns="0" bIns="0" rtlCol="0" anchor="t">
            <a:spAutoFit/>
          </a:bodyPr>
          <a:lstStyle/>
          <a:p>
            <a:pPr algn="ctr" defTabSz="609539">
              <a:lnSpc>
                <a:spcPts val="3600"/>
              </a:lnSpc>
            </a:pPr>
            <a:r>
              <a:rPr lang="vi-VN" sz="2400" b="1" kern="0" dirty="0" err="1">
                <a:solidFill>
                  <a:schemeClr val="bg1"/>
                </a:solidFill>
                <a:latin typeface="UTM Avo" panose="02040603050506020204" pitchFamily="18" charset="0"/>
              </a:rPr>
              <a:t>Bệ</a:t>
            </a:r>
            <a:r>
              <a:rPr lang="vi-VN" sz="2400" b="1" kern="0" dirty="0">
                <a:solidFill>
                  <a:schemeClr val="bg1"/>
                </a:solidFill>
                <a:latin typeface="UTM Avo" panose="02040603050506020204" pitchFamily="18" charset="0"/>
              </a:rPr>
              <a:t> </a:t>
            </a:r>
            <a:r>
              <a:rPr lang="vi-VN" sz="2400" b="1" kern="0" dirty="0" err="1">
                <a:solidFill>
                  <a:schemeClr val="bg1"/>
                </a:solidFill>
                <a:latin typeface="UTM Avo" panose="02040603050506020204" pitchFamily="18" charset="0"/>
              </a:rPr>
              <a:t>hạ</a:t>
            </a:r>
            <a:endParaRPr lang="en-US" sz="2400" b="1" kern="0" dirty="0">
              <a:solidFill>
                <a:schemeClr val="bg1"/>
              </a:solidFill>
              <a:latin typeface="UTM Avo" panose="02040603050506020204" pitchFamily="18" charset="0"/>
            </a:endParaRPr>
          </a:p>
        </p:txBody>
      </p:sp>
      <p:sp>
        <p:nvSpPr>
          <p:cNvPr id="31" name="Freeform 5">
            <a:extLst>
              <a:ext uri="{FF2B5EF4-FFF2-40B4-BE49-F238E27FC236}">
                <a16:creationId xmlns:a16="http://schemas.microsoft.com/office/drawing/2014/main" id="{27E3A782-2032-FFD1-712C-0310771F9368}"/>
              </a:ext>
            </a:extLst>
          </p:cNvPr>
          <p:cNvSpPr/>
          <p:nvPr/>
        </p:nvSpPr>
        <p:spPr>
          <a:xfrm>
            <a:off x="6338256" y="3429000"/>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D5868B94-794B-A033-6132-3F5BC40F6952}"/>
              </a:ext>
            </a:extLst>
          </p:cNvPr>
          <p:cNvSpPr txBox="1"/>
          <p:nvPr/>
        </p:nvSpPr>
        <p:spPr>
          <a:xfrm>
            <a:off x="9584693" y="3154517"/>
            <a:ext cx="1815103" cy="423386"/>
          </a:xfrm>
          <a:prstGeom prst="rect">
            <a:avLst/>
          </a:prstGeom>
        </p:spPr>
        <p:txBody>
          <a:bodyPr wrap="square" lIns="0" tIns="0" rIns="0" bIns="0" rtlCol="0" anchor="t">
            <a:spAutoFit/>
          </a:bodyPr>
          <a:lstStyle/>
          <a:p>
            <a:pPr algn="ctr" defTabSz="609539">
              <a:lnSpc>
                <a:spcPts val="3600"/>
              </a:lnSpc>
            </a:pPr>
            <a:r>
              <a:rPr lang="vi-VN" sz="2400" b="1" kern="0" dirty="0">
                <a:solidFill>
                  <a:schemeClr val="bg1"/>
                </a:solidFill>
                <a:latin typeface="UTM Avo" panose="02040603050506020204" pitchFamily="18" charset="0"/>
              </a:rPr>
              <a:t>Sững sờ</a:t>
            </a:r>
            <a:endParaRPr lang="en-US" sz="2400" b="1" kern="0" dirty="0">
              <a:solidFill>
                <a:schemeClr val="bg1"/>
              </a:solidFill>
              <a:latin typeface="UTM Avo" panose="02040603050506020204" pitchFamily="18" charset="0"/>
            </a:endParaRPr>
          </a:p>
        </p:txBody>
      </p:sp>
      <p:sp>
        <p:nvSpPr>
          <p:cNvPr id="33" name="TextBox 13">
            <a:extLst>
              <a:ext uri="{FF2B5EF4-FFF2-40B4-BE49-F238E27FC236}">
                <a16:creationId xmlns:a16="http://schemas.microsoft.com/office/drawing/2014/main" id="{15C38280-8A82-7D70-5802-A0C58C0E4899}"/>
              </a:ext>
            </a:extLst>
          </p:cNvPr>
          <p:cNvSpPr txBox="1"/>
          <p:nvPr/>
        </p:nvSpPr>
        <p:spPr>
          <a:xfrm>
            <a:off x="3549194" y="3274950"/>
            <a:ext cx="1815103" cy="423386"/>
          </a:xfrm>
          <a:prstGeom prst="rect">
            <a:avLst/>
          </a:prstGeom>
        </p:spPr>
        <p:txBody>
          <a:bodyPr wrap="square" lIns="0" tIns="0" rIns="0" bIns="0" rtlCol="0" anchor="t">
            <a:spAutoFit/>
          </a:bodyPr>
          <a:lstStyle/>
          <a:p>
            <a:pPr algn="ctr" defTabSz="609539">
              <a:lnSpc>
                <a:spcPts val="3600"/>
              </a:lnSpc>
            </a:pPr>
            <a:r>
              <a:rPr lang="vi-VN" sz="2400" b="1" kern="0" dirty="0">
                <a:solidFill>
                  <a:schemeClr val="bg1"/>
                </a:solidFill>
                <a:latin typeface="UTM Avo" panose="02040603050506020204" pitchFamily="18" charset="0"/>
              </a:rPr>
              <a:t>Dõng dạc</a:t>
            </a:r>
            <a:endParaRPr lang="en-US" sz="2400" b="1" kern="0" dirty="0">
              <a:solidFill>
                <a:schemeClr val="bg1"/>
              </a:solidFill>
              <a:latin typeface="UTM Avo" panose="02040603050506020204" pitchFamily="18" charset="0"/>
            </a:endParaRPr>
          </a:p>
        </p:txBody>
      </p:sp>
      <p:sp>
        <p:nvSpPr>
          <p:cNvPr id="34" name="TextBox 13">
            <a:extLst>
              <a:ext uri="{FF2B5EF4-FFF2-40B4-BE49-F238E27FC236}">
                <a16:creationId xmlns:a16="http://schemas.microsoft.com/office/drawing/2014/main" id="{0E46B1DD-B83C-6711-9E18-72D9CB8BDA49}"/>
              </a:ext>
            </a:extLst>
          </p:cNvPr>
          <p:cNvSpPr txBox="1"/>
          <p:nvPr/>
        </p:nvSpPr>
        <p:spPr>
          <a:xfrm>
            <a:off x="6768438" y="4189989"/>
            <a:ext cx="1815103" cy="412805"/>
          </a:xfrm>
          <a:prstGeom prst="rect">
            <a:avLst/>
          </a:prstGeom>
        </p:spPr>
        <p:txBody>
          <a:bodyPr wrap="square" lIns="0" tIns="0" rIns="0" bIns="0" rtlCol="0" anchor="t">
            <a:spAutoFit/>
          </a:bodyPr>
          <a:lstStyle/>
          <a:p>
            <a:pPr algn="ctr" defTabSz="609539">
              <a:lnSpc>
                <a:spcPts val="3600"/>
              </a:lnSpc>
            </a:pPr>
            <a:r>
              <a:rPr lang="vi-VN" sz="2400" b="1" kern="0" dirty="0" err="1">
                <a:solidFill>
                  <a:schemeClr val="bg1"/>
                </a:solidFill>
                <a:latin typeface="UTM Avo" panose="02040603050506020204" pitchFamily="18" charset="0"/>
              </a:rPr>
              <a:t>Hiền</a:t>
            </a:r>
            <a:r>
              <a:rPr lang="vi-VN" sz="2400" b="1" kern="0" dirty="0">
                <a:solidFill>
                  <a:schemeClr val="bg1"/>
                </a:solidFill>
                <a:latin typeface="UTM Avo" panose="02040603050506020204" pitchFamily="18" charset="0"/>
              </a:rPr>
              <a:t> minh</a:t>
            </a:r>
            <a:endParaRPr lang="en-US" sz="2400" b="1" kern="0" dirty="0">
              <a:solidFill>
                <a:schemeClr val="bg1"/>
              </a:solidFill>
              <a:latin typeface="UTM Avo" panose="02040603050506020204" pitchFamily="18" charset="0"/>
            </a:endParaRPr>
          </a:p>
        </p:txBody>
      </p:sp>
    </p:spTree>
    <p:extLst>
      <p:ext uri="{BB962C8B-B14F-4D97-AF65-F5344CB8AC3E}">
        <p14:creationId xmlns:p14="http://schemas.microsoft.com/office/powerpoint/2010/main" val="38792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1)">
                                      <p:cBhvr>
                                        <p:cTn id="12" dur="750"/>
                                        <p:tgtEl>
                                          <p:spTgt spid="30"/>
                                        </p:tgtEl>
                                      </p:cBhvr>
                                    </p:animEffect>
                                  </p:childTnLst>
                                </p:cTn>
                              </p:par>
                              <p:par>
                                <p:cTn id="13" presetID="21"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750"/>
                                        <p:tgtEl>
                                          <p:spTgt spid="29"/>
                                        </p:tgtEl>
                                      </p:cBhvr>
                                    </p:animEffect>
                                  </p:childTnLst>
                                </p:cTn>
                              </p:par>
                              <p:par>
                                <p:cTn id="16" presetID="21"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750"/>
                                        <p:tgtEl>
                                          <p:spTgt spid="2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750"/>
                                        <p:tgtEl>
                                          <p:spTgt spid="32"/>
                                        </p:tgtEl>
                                      </p:cBhvr>
                                    </p:animEffect>
                                  </p:childTnLst>
                                </p:cTn>
                              </p:par>
                              <p:par>
                                <p:cTn id="22" presetID="21" presetClass="entr" presetSubtype="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750"/>
                                        <p:tgtEl>
                                          <p:spTgt spid="3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1)">
                                      <p:cBhvr>
                                        <p:cTn id="27" dur="750"/>
                                        <p:tgtEl>
                                          <p:spTgt spid="34"/>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heel(1)">
                                      <p:cBhvr>
                                        <p:cTn id="30" dur="750"/>
                                        <p:tgtEl>
                                          <p:spTgt spid="33"/>
                                        </p:tgtEl>
                                      </p:cBhvr>
                                    </p:animEffect>
                                  </p:childTnLst>
                                </p:cTn>
                              </p:par>
                              <p:par>
                                <p:cTn id="31" presetID="21" presetClass="entr" presetSubtype="1"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heel(1)">
                                      <p:cBhvr>
                                        <p:cTn id="33"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200402" y="-563459"/>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59149" y="807014"/>
            <a:ext cx="5486398" cy="830997"/>
          </a:xfrm>
          <a:prstGeom prst="rect">
            <a:avLst/>
          </a:prstGeom>
          <a:noFill/>
        </p:spPr>
        <p:txBody>
          <a:bodyPr wrap="square" rtlCol="0">
            <a:spAutoFit/>
          </a:bodyPr>
          <a:lstStyle/>
          <a:p>
            <a:pPr algn="ctr" defTabSz="1219170"/>
            <a:r>
              <a:rPr lang="en-US" sz="4800" b="1" dirty="0">
                <a:ln w="19050">
                  <a:solidFill>
                    <a:schemeClr val="accent2">
                      <a:lumMod val="75000"/>
                    </a:schemeClr>
                  </a:solidFill>
                </a:ln>
                <a:solidFill>
                  <a:schemeClr val="accent2">
                    <a:lumMod val="20000"/>
                    <a:lumOff val="80000"/>
                  </a:schemeClr>
                </a:solidFill>
                <a:latin typeface="UTM Avo" panose="02040603050506020204" pitchFamily="18" charset="0"/>
                <a:cs typeface="Arial" panose="020B0604020202020204" pitchFamily="34" charset="0"/>
              </a:rPr>
              <a:t>KHỈ BĂNG SÔNG</a:t>
            </a:r>
          </a:p>
        </p:txBody>
      </p:sp>
      <p:pic>
        <p:nvPicPr>
          <p:cNvPr id="15" name="Picture 2" descr="C:\Users\ADMIN\Desktop\51282172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4549774" y="3314248"/>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7871" y="225731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E20210-AF8D-896C-E9E6-9FE8D7A7F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2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133695" y="3429000"/>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5649387" y="4043541"/>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38241" y="311911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14834" y="235000"/>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74376" y="2661871"/>
            <a:ext cx="8432758"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UTM Avo" panose="02040603050506020204" pitchFamily="18"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954974" y="1689942"/>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49100A-73AB-6B30-0B4A-4DF1C7F0EB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pic>
        <p:nvPicPr>
          <p:cNvPr id="7" name="Picture 6">
            <a:hlinkClick r:id="rId22" action="ppaction://hlinksldjump"/>
            <a:extLst>
              <a:ext uri="{FF2B5EF4-FFF2-40B4-BE49-F238E27FC236}">
                <a16:creationId xmlns:a16="http://schemas.microsoft.com/office/drawing/2014/main" id="{C989A1BB-32F4-874B-E4F8-9C298AFB1AE6}"/>
              </a:ext>
            </a:extLst>
          </p:cNvPr>
          <p:cNvPicPr>
            <a:picLocks noChangeAspect="1"/>
          </p:cNvPicPr>
          <p:nvPr/>
        </p:nvPicPr>
        <p:blipFill>
          <a:blip r:embed="rId23"/>
          <a:stretch>
            <a:fillRect/>
          </a:stretch>
        </p:blipFill>
        <p:spPr>
          <a:xfrm>
            <a:off x="10363200" y="5195210"/>
            <a:ext cx="1396105" cy="1402202"/>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8"/>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0.0138 -0.06482 L -0.03398 -0.11852 C -0.03776 -0.12963 -0.03658 -0.14028 -0.03177 -0.14884 C -0.02448 -0.15833 -0.0151 -0.16204 -0.00286 -0.16019 L 0.05144 -0.15579 " pathEditMode="relative" rAng="17760000" ptsTypes="AAAAA">
                                      <p:cBhvr>
                                        <p:cTn id="15" dur="500" fill="hold"/>
                                        <p:tgtEl>
                                          <p:spTgt spid="58"/>
                                        </p:tgtEl>
                                        <p:attrNameLst>
                                          <p:attrName>ppt_x</p:attrName>
                                          <p:attrName>ppt_y</p:attrName>
                                        </p:attrNameLst>
                                      </p:cBhvr>
                                      <p:rCtr x="1549" y="-6019"/>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05157 -0.15718 L 0.24154 -0.27616 " pathEditMode="relative" rAng="0" ptsTypes="AA">
                                      <p:cBhvr>
                                        <p:cTn id="19" dur="500" fill="hold"/>
                                        <p:tgtEl>
                                          <p:spTgt spid="58"/>
                                        </p:tgtEl>
                                        <p:attrNameLst>
                                          <p:attrName>ppt_x</p:attrName>
                                          <p:attrName>ppt_y</p:attrName>
                                        </p:attrNameLst>
                                      </p:cBhvr>
                                      <p:rCtr x="9492" y="-5949"/>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24154 -0.27616 L 0.4543 -0.19884 " pathEditMode="relative" rAng="0" ptsTypes="AA">
                                      <p:cBhvr>
                                        <p:cTn id="23" dur="500" fill="hold"/>
                                        <p:tgtEl>
                                          <p:spTgt spid="58"/>
                                        </p:tgtEl>
                                        <p:attrNameLst>
                                          <p:attrName>ppt_x</p:attrName>
                                          <p:attrName>ppt_y</p:attrName>
                                        </p:attrNameLst>
                                      </p:cBhvr>
                                      <p:rCtr x="10638" y="3866"/>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45429 -0.19884 L 0.67709 -0.35162 " pathEditMode="relative" rAng="0" ptsTypes="AA">
                                      <p:cBhvr>
                                        <p:cTn id="27" dur="500" fill="hold"/>
                                        <p:tgtEl>
                                          <p:spTgt spid="58"/>
                                        </p:tgtEl>
                                        <p:attrNameLst>
                                          <p:attrName>ppt_x</p:attrName>
                                          <p:attrName>ppt_y</p:attrName>
                                        </p:attrNameLst>
                                      </p:cBhvr>
                                      <p:rCtr x="11380" y="-7847"/>
                                    </p:animMotion>
                                  </p:childTnLst>
                                </p:cTn>
                              </p:par>
                            </p:childTnLst>
                          </p:cTn>
                        </p:par>
                        <p:par>
                          <p:cTn id="28" fill="hold">
                            <p:stCondLst>
                              <p:cond delay="500"/>
                            </p:stCondLst>
                            <p:childTnLst>
                              <p:par>
                                <p:cTn id="29" presetID="63" presetClass="path" presetSubtype="0" accel="50000" decel="50000" fill="hold" nodeType="afterEffect">
                                  <p:stCondLst>
                                    <p:cond delay="0"/>
                                  </p:stCondLst>
                                  <p:childTnLst>
                                    <p:animMotion origin="layout" path="M 0.67709 -0.35162 L 0.5836 -0.55648 " pathEditMode="relative" rAng="0" ptsTypes="AA">
                                      <p:cBhvr>
                                        <p:cTn id="30" dur="500" fill="hold"/>
                                        <p:tgtEl>
                                          <p:spTgt spid="58"/>
                                        </p:tgtEl>
                                        <p:attrNameLst>
                                          <p:attrName>ppt_x</p:attrName>
                                          <p:attrName>ppt_y</p:attrName>
                                        </p:attrNameLst>
                                      </p:cBhvr>
                                      <p:rCtr x="-4674" y="-10255"/>
                                    </p:animMotion>
                                  </p:childTnLst>
                                </p:cTn>
                              </p:par>
                            </p:childTnLst>
                          </p:cTn>
                        </p:par>
                        <p:par>
                          <p:cTn id="31" fill="hold">
                            <p:stCondLst>
                              <p:cond delay="1000"/>
                            </p:stCondLst>
                            <p:childTnLst>
                              <p:par>
                                <p:cTn id="32" presetID="38" presetClass="path" presetSubtype="0" accel="50000" decel="50000" fill="hold" nodeType="afterEffect">
                                  <p:stCondLst>
                                    <p:cond delay="0"/>
                                  </p:stCondLst>
                                  <p:childTnLst>
                                    <p:animMotion origin="layout" path="M 0.33946 -0.65162 L 0.33503 -0.55278 L 0.33112 -0.65162 L 0.32696 -0.55278 L 0.32279 -0.65162 L 0.31875 -0.55278 L 0.31446 -0.65162 L 0.31042 -0.55278 L 0.30612 -0.65162 L 0.3017 -0.55278 L 0.29779 -0.65162 L 0.29362 -0.55278 L 0.28959 -0.65162 L 0.28542 -0.55278 L 0.28112 -0.65162 L 0.27709 -0.55278 L 0.27279 -0.65162 " pathEditMode="relative" rAng="0" ptsTypes="AAAAAAAAAAAAAAAAA">
                                      <p:cBhvr>
                                        <p:cTn id="33" dur="3000" fill="hold"/>
                                        <p:tgtEl>
                                          <p:spTgt spid="58"/>
                                        </p:tgtEl>
                                        <p:attrNameLst>
                                          <p:attrName>ppt_x</p:attrName>
                                          <p:attrName>ppt_y</p:attrName>
                                        </p:attrNameLst>
                                      </p:cBhvr>
                                      <p:rCtr x="-3333" y="4931"/>
                                    </p:animMotion>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xit" presetSubtype="0" fill="hold" nodeType="withEffect">
                                  <p:stCondLst>
                                    <p:cond delay="5000"/>
                                  </p:stCondLst>
                                  <p:childTnLst>
                                    <p:set>
                                      <p:cBhvr>
                                        <p:cTn id="41" dur="1" fill="hold">
                                          <p:stCondLst>
                                            <p:cond delay="0"/>
                                          </p:stCondLst>
                                        </p:cTn>
                                        <p:tgtEl>
                                          <p:spTgt spid="31"/>
                                        </p:tgtEl>
                                        <p:attrNameLst>
                                          <p:attrName>style.visibility</p:attrName>
                                        </p:attrNameLst>
                                      </p:cBhvr>
                                      <p:to>
                                        <p:strVal val="hidden"/>
                                      </p:to>
                                    </p:set>
                                  </p:childTnLst>
                                </p:cTn>
                              </p:par>
                              <p:par>
                                <p:cTn id="42" presetID="1" presetClass="exit" presetSubtype="0" fill="hold" grpId="1" nodeType="withEffect">
                                  <p:stCondLst>
                                    <p:cond delay="5000"/>
                                  </p:stCondLst>
                                  <p:childTnLst>
                                    <p:set>
                                      <p:cBhvr>
                                        <p:cTn id="43" dur="1" fill="hold">
                                          <p:stCondLst>
                                            <p:cond delay="0"/>
                                          </p:stCondLst>
                                        </p:cTn>
                                        <p:tgtEl>
                                          <p:spTgt spid="29"/>
                                        </p:tgtEl>
                                        <p:attrNameLst>
                                          <p:attrName>style.visibility</p:attrName>
                                        </p:attrNameLst>
                                      </p:cBhvr>
                                      <p:to>
                                        <p:strVal val="hidden"/>
                                      </p:to>
                                    </p:set>
                                  </p:childTnLst>
                                </p:cTn>
                              </p:par>
                              <p:par>
                                <p:cTn id="44" presetID="1" presetClass="exit" presetSubtype="0" fill="hold" nodeType="withEffect">
                                  <p:stCondLst>
                                    <p:cond delay="5000"/>
                                  </p:stCondLst>
                                  <p:childTnLst>
                                    <p:set>
                                      <p:cBhvr>
                                        <p:cTn id="4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29" grpId="0"/>
      <p:bldP spid="29"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5-Luyện từ và câu-Nhân hóa</Template>
  <TotalTime>101</TotalTime>
  <Words>797</Words>
  <Application>Microsoft Office PowerPoint</Application>
  <PresentationFormat>Widescreen</PresentationFormat>
  <Paragraphs>67</Paragraphs>
  <Slides>22</Slides>
  <Notes>6</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Times New Roman</vt:lpstr>
      <vt:lpstr>Calibri Light</vt:lpstr>
      <vt:lpstr>UTM Avo</vt:lpstr>
      <vt:lpstr>Calibri</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Administrator</cp:lastModifiedBy>
  <cp:revision>10</cp:revision>
  <dcterms:created xsi:type="dcterms:W3CDTF">2023-11-06T02:14:07Z</dcterms:created>
  <dcterms:modified xsi:type="dcterms:W3CDTF">2024-10-01T08:37:21Z</dcterms:modified>
</cp:coreProperties>
</file>