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300" r:id="rId2"/>
    <p:sldId id="278" r:id="rId3"/>
    <p:sldId id="306" r:id="rId4"/>
    <p:sldId id="307" r:id="rId5"/>
    <p:sldId id="283" r:id="rId6"/>
    <p:sldId id="330" r:id="rId7"/>
    <p:sldId id="329" r:id="rId8"/>
    <p:sldId id="332" r:id="rId9"/>
    <p:sldId id="331" r:id="rId10"/>
    <p:sldId id="335" r:id="rId11"/>
    <p:sldId id="293" r:id="rId12"/>
    <p:sldId id="288" r:id="rId13"/>
    <p:sldId id="334" r:id="rId14"/>
    <p:sldId id="328" r:id="rId15"/>
    <p:sldId id="270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FF"/>
    <a:srgbClr val="FF8119"/>
    <a:srgbClr val="FFFF99"/>
    <a:srgbClr val="800000"/>
    <a:srgbClr val="FF7707"/>
    <a:srgbClr val="FF00FF"/>
    <a:srgbClr val="FFAF6C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5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48AAF6AF-2427-4936-9C86-FAB9FCCBEB85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D5F763C1-5459-48E9-98B7-FAC3E92711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6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15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3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6134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22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2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7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019056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7405645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1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6.jp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54304" y="1648606"/>
            <a:ext cx="508344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27: Ôn tập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801540-6E40-49C7-BC49-23C4790EE6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69"/>
            <a:ext cx="12192000" cy="62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83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55677" y="1547639"/>
            <a:ext cx="11277600" cy="13208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>
                <a:solidFill>
                  <a:srgbClr val="E183AB"/>
                </a:solidFill>
                <a:latin typeface="UTM Avo"/>
              </a:rPr>
              <a:t>- Qua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bài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đọc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em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hiểu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điều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 </a:t>
            </a:r>
            <a:r>
              <a:rPr lang="en-US" sz="4800" b="1" dirty="0" err="1">
                <a:solidFill>
                  <a:srgbClr val="E183AB"/>
                </a:solidFill>
                <a:latin typeface="UTM Avo"/>
              </a:rPr>
              <a:t>gì</a:t>
            </a:r>
            <a:r>
              <a:rPr lang="en-US" sz="4800" b="1" dirty="0">
                <a:solidFill>
                  <a:srgbClr val="E183AB"/>
                </a:solidFill>
                <a:latin typeface="UTM Avo"/>
              </a:rPr>
              <a:t>?</a:t>
            </a:r>
          </a:p>
          <a:p>
            <a:endParaRPr lang="en-US" b="1" dirty="0">
              <a:solidFill>
                <a:srgbClr val="E183AB"/>
              </a:solidFill>
              <a:latin typeface="UTM Avo"/>
            </a:endParaRP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0F5C5D5E-95FA-4F6B-958C-1FA08B46BE3D}"/>
              </a:ext>
            </a:extLst>
          </p:cNvPr>
          <p:cNvSpPr txBox="1">
            <a:spLocks/>
          </p:cNvSpPr>
          <p:nvPr/>
        </p:nvSpPr>
        <p:spPr>
          <a:xfrm>
            <a:off x="500077" y="3071852"/>
            <a:ext cx="11074400" cy="2123650"/>
          </a:xfrm>
          <a:prstGeom prst="rect">
            <a:avLst/>
          </a:prstGeom>
          <a:solidFill>
            <a:srgbClr val="FFFF99"/>
          </a:solidFill>
        </p:spPr>
        <p:txBody>
          <a:bodyPr vert="horz" wrap="square" lIns="91431" tIns="45716" rIns="91431" bIns="45716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>
                <a:solidFill>
                  <a:srgbClr val="0070C0"/>
                </a:solidFill>
                <a:latin typeface="UTM Avo"/>
              </a:rPr>
              <a:t>      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Bi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rất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yêu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bà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yêu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bố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mẹ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. Bi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muốn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sống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cùng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cả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bà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cả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bố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mẹ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gia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đình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luôn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bên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UTM Avo"/>
              </a:rPr>
              <a:t>nhau</a:t>
            </a:r>
            <a:r>
              <a:rPr lang="en-US" dirty="0">
                <a:solidFill>
                  <a:srgbClr val="0070C0"/>
                </a:solidFill>
                <a:latin typeface="UTM Avo"/>
              </a:rPr>
              <a:t>.</a:t>
            </a:r>
            <a:endParaRPr lang="en-US" sz="3200" b="1" dirty="0">
              <a:solidFill>
                <a:srgbClr val="0070C0"/>
              </a:solidFill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326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r="6486"/>
          <a:stretch/>
        </p:blipFill>
        <p:spPr>
          <a:xfrm>
            <a:off x="152400" y="729842"/>
            <a:ext cx="11887200" cy="5571732"/>
          </a:xfrm>
        </p:spPr>
      </p:pic>
      <p:sp>
        <p:nvSpPr>
          <p:cNvPr id="3" name="Rectangle 2"/>
          <p:cNvSpPr/>
          <p:nvPr/>
        </p:nvSpPr>
        <p:spPr>
          <a:xfrm>
            <a:off x="4394929" y="4779459"/>
            <a:ext cx="972382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</a:t>
            </a:r>
            <a:endParaRPr lang="en-US" sz="4267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79306" y="4779458"/>
            <a:ext cx="972382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</a:t>
            </a:r>
            <a:endParaRPr lang="en-US" sz="4267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4691" y="4779459"/>
            <a:ext cx="1318631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ngh</a:t>
            </a:r>
            <a:endParaRPr lang="en-US" sz="4267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7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80335" y="921931"/>
            <a:ext cx="9231330" cy="51926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8052" y="3769913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Tập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chép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791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DD6CE83-4B7D-451B-8CEF-60A63F330861}"/>
              </a:ext>
            </a:extLst>
          </p:cNvPr>
          <p:cNvSpPr txBox="1"/>
          <p:nvPr/>
        </p:nvSpPr>
        <p:spPr>
          <a:xfrm>
            <a:off x="4707670" y="854862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UTM Avo" panose="02040603050506020204"/>
              </a:rPr>
              <a:t>Tập</a:t>
            </a:r>
            <a:r>
              <a:rPr lang="en-US" sz="4800" dirty="0">
                <a:solidFill>
                  <a:srgbClr val="002060"/>
                </a:solidFill>
                <a:latin typeface="UTM Avo" panose="02040603050506020204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UTM Avo" panose="02040603050506020204"/>
              </a:rPr>
              <a:t>chép</a:t>
            </a:r>
            <a:endParaRPr lang="en-US" sz="4800" dirty="0">
              <a:solidFill>
                <a:srgbClr val="002060"/>
              </a:solidFill>
              <a:latin typeface="UTM Avo" panose="02040603050506020204"/>
            </a:endParaRP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4ABDAB00-A6FD-4ECA-AF74-807A6BE10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34" y="2330613"/>
            <a:ext cx="11693236" cy="29094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7E3B73B8-6BB4-4182-AA1F-6C3EC766693E}"/>
              </a:ext>
            </a:extLst>
          </p:cNvPr>
          <p:cNvSpPr txBox="1">
            <a:spLocks/>
          </p:cNvSpPr>
          <p:nvPr/>
        </p:nvSpPr>
        <p:spPr>
          <a:xfrm>
            <a:off x="2110343" y="2979737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800" b="1">
                <a:solidFill>
                  <a:srgbClr val="FF8119"/>
                </a:solidFill>
              </a:rPr>
              <a:t>Hoc10 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477459" y="713477"/>
            <a:ext cx="9237081" cy="5599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17909" y="3881083"/>
            <a:ext cx="3549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Khởi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động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890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8277" r="5908" b="25904"/>
          <a:stretch/>
        </p:blipFill>
        <p:spPr>
          <a:xfrm>
            <a:off x="2456791" y="405517"/>
            <a:ext cx="7955280" cy="27468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99371" y="1730875"/>
            <a:ext cx="6859570" cy="913008"/>
            <a:chOff x="1798008" y="1374727"/>
            <a:chExt cx="6859570" cy="913008"/>
          </a:xfrm>
        </p:grpSpPr>
        <p:sp>
          <p:nvSpPr>
            <p:cNvPr id="7" name="Rectangle 6"/>
            <p:cNvSpPr/>
            <p:nvPr/>
          </p:nvSpPr>
          <p:spPr>
            <a:xfrm>
              <a:off x="1798008" y="1374728"/>
              <a:ext cx="6859570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>
                    <a:solidFill>
                      <a:srgbClr val="F7D79F">
                        <a:lumMod val="50000"/>
                      </a:srgbClr>
                    </a:solidFill>
                  </a:ln>
                  <a:solidFill>
                    <a:srgbClr val="DAA600"/>
                  </a:solidFill>
                  <a:latin typeface="UTM Avo" panose="02040603050506020204" pitchFamily="18" charset="0"/>
                  <a:cs typeface="Arial"/>
                  <a:sym typeface="Arial"/>
                </a:rPr>
                <a:t>lùn</a:t>
              </a:r>
              <a:endParaRPr lang="en-US" sz="5333" kern="0" dirty="0">
                <a:ln>
                  <a:solidFill>
                    <a:srgbClr val="F7D79F">
                      <a:lumMod val="50000"/>
                    </a:srgbClr>
                  </a:solidFill>
                </a:ln>
                <a:solidFill>
                  <a:srgbClr val="DAA60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798008" y="1374727"/>
              <a:ext cx="6859570" cy="9130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Tìm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nhà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cho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chú</a:t>
              </a:r>
              <a:r>
                <a:rPr lang="en-US" sz="5333" kern="0" dirty="0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lang="en-US" sz="5333" kern="0" dirty="0" err="1">
                  <a:ln w="19050">
                    <a:solidFill>
                      <a:srgbClr val="F7D79F">
                        <a:lumMod val="7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latin typeface="UTM Avo" panose="02040603050506020204" pitchFamily="18" charset="0"/>
                  <a:cs typeface="Arial"/>
                  <a:sym typeface="Arial"/>
                </a:rPr>
                <a:t>lùn</a:t>
              </a:r>
              <a:endParaRPr lang="en-US" sz="5333" kern="0" dirty="0">
                <a:ln w="19050">
                  <a:solidFill>
                    <a:srgbClr val="F7D79F">
                      <a:lumMod val="75000"/>
                    </a:srgbClr>
                  </a:solidFill>
                  <a:prstDash val="solid"/>
                </a:ln>
                <a:solidFill>
                  <a:srgbClr val="002060"/>
                </a:solidFill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28513" y="3257892"/>
            <a:ext cx="7951714" cy="2642702"/>
          </a:xfrm>
          <a:prstGeom prst="roundRect">
            <a:avLst>
              <a:gd name="adj" fmla="val 12152"/>
            </a:avLst>
          </a:prstGeom>
          <a:solidFill>
            <a:srgbClr val="EFF7CD">
              <a:alpha val="83000"/>
            </a:srgbClr>
          </a:solidFill>
          <a:ln w="25400" cap="flat" cmpd="sng" algn="ctr">
            <a:solidFill>
              <a:srgbClr val="A7C62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 descr="Cartoon happy dwarf sitting on tree stump Vector Image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519" l="0" r="100000">
                        <a14:foregroundMark x1="36383" y1="14537" x2="41851" y2="13611"/>
                        <a14:foregroundMark x1="49211" y1="14537" x2="53207" y2="12963"/>
                        <a14:foregroundMark x1="35647" y1="13889" x2="38801" y2="14630"/>
                        <a14:foregroundMark x1="36172" y1="14630" x2="37960" y2="12037"/>
                        <a14:foregroundMark x1="48055" y1="15741" x2="50578" y2="13519"/>
                        <a14:foregroundMark x1="49001" y1="14352" x2="51630" y2="14815"/>
                        <a14:foregroundMark x1="49001" y1="15556" x2="51630" y2="13241"/>
                        <a14:foregroundMark x1="52156" y1="16944" x2="51104" y2="13519"/>
                        <a14:foregroundMark x1="48475" y1="15556" x2="49842" y2="12130"/>
                        <a14:foregroundMark x1="47950" y1="16944" x2="49317" y2="12778"/>
                        <a14:foregroundMark x1="51735" y1="17407" x2="50894" y2="13704"/>
                        <a14:foregroundMark x1="34805" y1="16019" x2="35857" y2="12593"/>
                        <a14:foregroundMark x1="38801" y1="16296" x2="37434" y2="1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445273" y="4681272"/>
            <a:ext cx="2314671" cy="217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99371" y="3461311"/>
            <a:ext cx="704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một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hãy</a:t>
            </a:r>
            <a:r>
              <a:rPr lang="en-US" sz="3600" dirty="0"/>
              <a:t> </a:t>
            </a:r>
            <a:r>
              <a:rPr lang="en-US" sz="3600" dirty="0" err="1"/>
              <a:t>xếp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lùn</a:t>
            </a:r>
            <a:r>
              <a:rPr lang="en-US" sz="3600" dirty="0"/>
              <a:t> </a:t>
            </a:r>
            <a:r>
              <a:rPr lang="en-US" sz="3600" dirty="0" err="1"/>
              <a:t>vào</a:t>
            </a:r>
            <a:r>
              <a:rPr lang="en-US" sz="3600" dirty="0"/>
              <a:t> </a:t>
            </a:r>
            <a:r>
              <a:rPr lang="en-US" sz="3600" dirty="0" err="1"/>
              <a:t>ngôi</a:t>
            </a:r>
            <a:r>
              <a:rPr lang="en-US" sz="3600" dirty="0"/>
              <a:t> </a:t>
            </a:r>
            <a:r>
              <a:rPr lang="en-US" sz="3600" dirty="0" err="1"/>
              <a:t>nhà</a:t>
            </a:r>
            <a:r>
              <a:rPr lang="en-US" sz="3600" dirty="0"/>
              <a:t> </a:t>
            </a:r>
            <a:r>
              <a:rPr lang="en-US" sz="3600" dirty="0" err="1"/>
              <a:t>mang</a:t>
            </a:r>
            <a:r>
              <a:rPr lang="en-US" sz="3600" dirty="0"/>
              <a:t> </a:t>
            </a:r>
            <a:r>
              <a:rPr lang="en-US" sz="3600" dirty="0" err="1"/>
              <a:t>vần</a:t>
            </a:r>
            <a:r>
              <a:rPr lang="en-US" sz="3600" dirty="0"/>
              <a:t> </a:t>
            </a:r>
            <a:r>
              <a:rPr lang="en-US" sz="3600" dirty="0" err="1"/>
              <a:t>tương</a:t>
            </a:r>
            <a:r>
              <a:rPr lang="en-US" sz="3600" dirty="0"/>
              <a:t> </a:t>
            </a:r>
            <a:r>
              <a:rPr lang="en-US" sz="3600" dirty="0" err="1"/>
              <a:t>ứng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từ</a:t>
            </a:r>
            <a:r>
              <a:rPr lang="en-US" sz="3600" dirty="0"/>
              <a:t> </a:t>
            </a:r>
            <a:r>
              <a:rPr lang="en-US" sz="3600" dirty="0" err="1"/>
              <a:t>ngữ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536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517"/>
            <a:ext cx="12192000" cy="64524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127" y="405517"/>
            <a:ext cx="5212628" cy="14268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702373" y="1807369"/>
            <a:ext cx="1512931" cy="1713857"/>
            <a:chOff x="5499338" y="1250509"/>
            <a:chExt cx="1134698" cy="1285393"/>
          </a:xfrm>
        </p:grpSpPr>
        <p:pic>
          <p:nvPicPr>
            <p:cNvPr id="5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72" t="65026" r="37657" b="3863"/>
            <a:stretch/>
          </p:blipFill>
          <p:spPr bwMode="auto">
            <a:xfrm>
              <a:off x="5568363" y="1250509"/>
              <a:ext cx="940811" cy="1285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>
              <a:off x="5499338" y="2099754"/>
              <a:ext cx="1134698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689EC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>
                  <a:solidFill>
                    <a:srgbClr val="000000"/>
                  </a:solidFill>
                  <a:cs typeface="Arial"/>
                  <a:sym typeface="Arial"/>
                </a:rPr>
                <a:t>cá quả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558249" y="1902019"/>
            <a:ext cx="1173382" cy="1598585"/>
            <a:chOff x="1088336" y="1439265"/>
            <a:chExt cx="1173382" cy="1598585"/>
          </a:xfrm>
        </p:grpSpPr>
        <p:pic>
          <p:nvPicPr>
            <p:cNvPr id="8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4167" b="95167" l="61667" r="83667">
                          <a14:foregroundMark x1="71333" y1="82167" x2="74000" y2="82167"/>
                          <a14:foregroundMark x1="71000" y1="82500" x2="73833" y2="82167"/>
                          <a14:foregroundMark x1="71000" y1="82000" x2="74833" y2="82000"/>
                          <a14:foregroundMark x1="70667" y1="81833" x2="74500" y2="81833"/>
                          <a14:foregroundMark x1="70667" y1="83333" x2="74667" y2="81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2" t="64855" r="16432" b="4034"/>
            <a:stretch/>
          </p:blipFill>
          <p:spPr bwMode="auto">
            <a:xfrm>
              <a:off x="1088336" y="1439265"/>
              <a:ext cx="1145625" cy="1598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1130394" y="2451089"/>
              <a:ext cx="1131324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 rổ rá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41331" y="1902019"/>
            <a:ext cx="1121732" cy="1610838"/>
            <a:chOff x="3331952" y="1342302"/>
            <a:chExt cx="841299" cy="1208129"/>
          </a:xfrm>
        </p:grpSpPr>
        <p:pic>
          <p:nvPicPr>
            <p:cNvPr id="11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54" t="35405" r="37419" b="34398"/>
            <a:stretch/>
          </p:blipFill>
          <p:spPr bwMode="auto">
            <a:xfrm>
              <a:off x="3331952" y="1342302"/>
              <a:ext cx="841299" cy="1052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ounded Rectangle 11"/>
            <p:cNvSpPr/>
            <p:nvPr/>
          </p:nvSpPr>
          <p:spPr>
            <a:xfrm>
              <a:off x="3531859" y="2116269"/>
              <a:ext cx="460430" cy="43416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D862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>
                  <a:solidFill>
                    <a:srgbClr val="000000"/>
                  </a:solidFill>
                  <a:cs typeface="Arial"/>
                  <a:sym typeface="Arial"/>
                </a:rPr>
                <a:t>sổ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031617" y="1560102"/>
            <a:ext cx="1126907" cy="1943568"/>
            <a:chOff x="8882446" y="2254543"/>
            <a:chExt cx="845180" cy="1457676"/>
          </a:xfrm>
        </p:grpSpPr>
        <p:pic>
          <p:nvPicPr>
            <p:cNvPr id="14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500" l="39000" r="60833">
                          <a14:foregroundMark x1="48333" y1="22500" x2="50667" y2="22667"/>
                          <a14:foregroundMark x1="44333" y1="23833" x2="51833" y2="31500"/>
                          <a14:foregroundMark x1="47833" y1="26000" x2="53333" y2="2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8882446" y="2254543"/>
              <a:ext cx="845180" cy="1436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ounded Rectangle 14"/>
            <p:cNvSpPr/>
            <p:nvPr/>
          </p:nvSpPr>
          <p:spPr>
            <a:xfrm>
              <a:off x="9145872" y="3289443"/>
              <a:ext cx="338125" cy="422776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si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223366" y="1749172"/>
            <a:ext cx="1308478" cy="1787723"/>
            <a:chOff x="6884266" y="1878990"/>
            <a:chExt cx="981359" cy="1340792"/>
          </a:xfrm>
        </p:grpSpPr>
        <p:pic>
          <p:nvPicPr>
            <p:cNvPr id="17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63957" r="60351" b="4932"/>
            <a:stretch/>
          </p:blipFill>
          <p:spPr bwMode="auto">
            <a:xfrm>
              <a:off x="6884266" y="1878990"/>
              <a:ext cx="981359" cy="1340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ounded Rectangle 17"/>
            <p:cNvSpPr/>
            <p:nvPr/>
          </p:nvSpPr>
          <p:spPr>
            <a:xfrm>
              <a:off x="7044400" y="2768269"/>
              <a:ext cx="708768" cy="43416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AB459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>
                  <a:solidFill>
                    <a:srgbClr val="000000"/>
                  </a:solidFill>
                  <a:cs typeface="Arial"/>
                  <a:sym typeface="Arial"/>
                </a:rPr>
                <a:t>quạ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383983" y="1566659"/>
            <a:ext cx="1100517" cy="1947647"/>
            <a:chOff x="9384151" y="1223385"/>
            <a:chExt cx="1100517" cy="1947647"/>
          </a:xfrm>
        </p:grpSpPr>
        <p:pic>
          <p:nvPicPr>
            <p:cNvPr id="20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7" r="60964" b="63605"/>
            <a:stretch/>
          </p:blipFill>
          <p:spPr bwMode="auto">
            <a:xfrm>
              <a:off x="9384151" y="1223385"/>
              <a:ext cx="110051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ounded Rectangle 20"/>
            <p:cNvSpPr/>
            <p:nvPr/>
          </p:nvSpPr>
          <p:spPr>
            <a:xfrm>
              <a:off x="9643376" y="2592150"/>
              <a:ext cx="582075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DEDE">
                  <a:lumMod val="50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>
                  <a:solidFill>
                    <a:srgbClr val="000000"/>
                  </a:solidFill>
                  <a:cs typeface="Arial"/>
                  <a:sym typeface="Arial"/>
                </a:rPr>
                <a:t>r</a:t>
              </a: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ễ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3770" y="1566659"/>
            <a:ext cx="1072937" cy="1915559"/>
            <a:chOff x="-23594" y="1479233"/>
            <a:chExt cx="1072937" cy="1915559"/>
          </a:xfrm>
        </p:grpSpPr>
        <p:pic>
          <p:nvPicPr>
            <p:cNvPr id="23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00" b="35667" l="60500" r="80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55" t="-410" r="19260" b="64015"/>
            <a:stretch/>
          </p:blipFill>
          <p:spPr bwMode="auto">
            <a:xfrm>
              <a:off x="-23594" y="1479233"/>
              <a:ext cx="107293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ounded Rectangle 23"/>
            <p:cNvSpPr/>
            <p:nvPr/>
          </p:nvSpPr>
          <p:spPr>
            <a:xfrm>
              <a:off x="69729" y="2846549"/>
              <a:ext cx="827998" cy="51077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rPr>
                <a:t>quế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0703538" y="1560101"/>
            <a:ext cx="1164772" cy="1948357"/>
            <a:chOff x="10841527" y="1619907"/>
            <a:chExt cx="1164772" cy="1948357"/>
          </a:xfrm>
        </p:grpSpPr>
        <p:pic>
          <p:nvPicPr>
            <p:cNvPr id="26" name="Picture 2" descr="Cute Dwarf Cuttable Design"/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41" t="-1025" r="39349" b="64630"/>
            <a:stretch/>
          </p:blipFill>
          <p:spPr bwMode="auto">
            <a:xfrm>
              <a:off x="10841527" y="1619907"/>
              <a:ext cx="1126907" cy="19155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ounded Rectangle 26"/>
            <p:cNvSpPr/>
            <p:nvPr/>
          </p:nvSpPr>
          <p:spPr>
            <a:xfrm>
              <a:off x="10848085" y="2989382"/>
              <a:ext cx="1158214" cy="578882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5188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2800" kern="0">
                  <a:solidFill>
                    <a:srgbClr val="000000"/>
                  </a:solidFill>
                  <a:cs typeface="Arial"/>
                  <a:sym typeface="Arial"/>
                </a:rPr>
                <a:t>cá rô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4178" y="4695512"/>
            <a:ext cx="2974282" cy="2008606"/>
            <a:chOff x="3723778" y="4308602"/>
            <a:chExt cx="2974282" cy="200860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550" t="4954" r="5300" b="56804"/>
            <a:stretch/>
          </p:blipFill>
          <p:spPr>
            <a:xfrm>
              <a:off x="4430685" y="4308602"/>
              <a:ext cx="1431776" cy="1458122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3723778" y="5670222"/>
              <a:ext cx="2974282" cy="646986"/>
            </a:xfrm>
            <a:prstGeom prst="roundRect">
              <a:avLst/>
            </a:prstGeom>
            <a:solidFill>
              <a:srgbClr val="DBF3F9"/>
            </a:solidFill>
            <a:ln w="57150">
              <a:solidFill>
                <a:srgbClr val="21ADC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Âm r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3640" y="4573135"/>
            <a:ext cx="2974282" cy="2130983"/>
            <a:chOff x="250301" y="4177142"/>
            <a:chExt cx="2974282" cy="21309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00" t="9029" r="38300" b="57637"/>
            <a:stretch/>
          </p:blipFill>
          <p:spPr>
            <a:xfrm>
              <a:off x="1121206" y="4177142"/>
              <a:ext cx="1232472" cy="1590287"/>
            </a:xfrm>
            <a:prstGeom prst="rect">
              <a:avLst/>
            </a:prstGeom>
          </p:spPr>
        </p:pic>
        <p:sp>
          <p:nvSpPr>
            <p:cNvPr id="33" name="Rounded Rectangle 32"/>
            <p:cNvSpPr/>
            <p:nvPr/>
          </p:nvSpPr>
          <p:spPr>
            <a:xfrm>
              <a:off x="250301" y="5661139"/>
              <a:ext cx="2974282" cy="646986"/>
            </a:xfrm>
            <a:prstGeom prst="roundRect">
              <a:avLst/>
            </a:prstGeom>
            <a:solidFill>
              <a:srgbClr val="FDF6D7"/>
            </a:solidFill>
            <a:ln w="57150"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Âm qu</a:t>
              </a:r>
              <a:endParaRPr lang="en-US" sz="3200" b="1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52335" y="4636802"/>
            <a:ext cx="2974282" cy="2074688"/>
            <a:chOff x="7197510" y="4233437"/>
            <a:chExt cx="2974282" cy="207468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800" t="54058" r="5950" b="12775"/>
            <a:stretch/>
          </p:blipFill>
          <p:spPr>
            <a:xfrm>
              <a:off x="8068161" y="4233437"/>
              <a:ext cx="1343024" cy="1590287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7197510" y="5661139"/>
              <a:ext cx="2974282" cy="646986"/>
            </a:xfrm>
            <a:prstGeom prst="roundRect">
              <a:avLst/>
            </a:prstGeom>
            <a:solidFill>
              <a:srgbClr val="FFDEDE"/>
            </a:solidFill>
            <a:ln w="57150">
              <a:solidFill>
                <a:srgbClr val="FFDEDE">
                  <a:lumMod val="7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>
                  <a:solidFill>
                    <a:srgbClr val="000000"/>
                  </a:solidFill>
                  <a:cs typeface="Arial"/>
                  <a:sym typeface="Arial"/>
                </a:rPr>
                <a:t>Âm s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192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00951 0.370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24049 0.3659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8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-0.01482 L 0.4306 0.3777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0.47448 0.3796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24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37201 0.3689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7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58008 0.2011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10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22878 0.3657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45" y="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-0.42825 0.1796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19" y="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76608" y="3220935"/>
            <a:ext cx="5282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27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Ôn tập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506442" y="826262"/>
            <a:ext cx="9893120" cy="55648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1965" y="3608702"/>
            <a:ext cx="4371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002060"/>
                </a:solidFill>
              </a:rPr>
              <a:t>Tập</a:t>
            </a:r>
            <a:r>
              <a:rPr lang="en-US" sz="7200" b="1" dirty="0">
                <a:solidFill>
                  <a:srgbClr val="002060"/>
                </a:solidFill>
              </a:rPr>
              <a:t> </a:t>
            </a:r>
            <a:r>
              <a:rPr lang="en-US" sz="7200" b="1" dirty="0" err="1">
                <a:solidFill>
                  <a:srgbClr val="002060"/>
                </a:solidFill>
              </a:rPr>
              <a:t>đọc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801540-6E40-49C7-BC49-23C4790EE6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369"/>
            <a:ext cx="12192000" cy="62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02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8B46E39-3E61-48F7-A828-2DC43777DF4F}"/>
              </a:ext>
            </a:extLst>
          </p:cNvPr>
          <p:cNvSpPr/>
          <p:nvPr/>
        </p:nvSpPr>
        <p:spPr>
          <a:xfrm>
            <a:off x="2362200" y="833719"/>
            <a:ext cx="6400800" cy="12508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康方圆体W7"/>
                <a:cs typeface="华康方圆体W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/>
              </a:rPr>
              <a:t>Luyện đọc từ 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37E682-0A9C-4FB4-8122-4396988E44CD}"/>
              </a:ext>
            </a:extLst>
          </p:cNvPr>
          <p:cNvSpPr/>
          <p:nvPr/>
        </p:nvSpPr>
        <p:spPr>
          <a:xfrm>
            <a:off x="6898840" y="4565445"/>
            <a:ext cx="2233437" cy="1081479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7CA0C1-758A-4770-93BE-E37C53176F4B}"/>
              </a:ext>
            </a:extLst>
          </p:cNvPr>
          <p:cNvSpPr/>
          <p:nvPr/>
        </p:nvSpPr>
        <p:spPr>
          <a:xfrm>
            <a:off x="3623325" y="2899630"/>
            <a:ext cx="2760022" cy="109391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9D6C83-9DD0-42C1-97C8-C9E026777500}"/>
              </a:ext>
            </a:extLst>
          </p:cNvPr>
          <p:cNvSpPr/>
          <p:nvPr/>
        </p:nvSpPr>
        <p:spPr>
          <a:xfrm>
            <a:off x="3564526" y="4565445"/>
            <a:ext cx="2818821" cy="1081479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99BAF1-39BF-419B-85A9-7A7B8D9A5068}"/>
              </a:ext>
            </a:extLst>
          </p:cNvPr>
          <p:cNvSpPr/>
          <p:nvPr/>
        </p:nvSpPr>
        <p:spPr>
          <a:xfrm>
            <a:off x="6898840" y="2899630"/>
            <a:ext cx="2139652" cy="109391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BC0FD6-40A7-45AD-A9DC-12E57F2E3CF1}"/>
              </a:ext>
            </a:extLst>
          </p:cNvPr>
          <p:cNvSpPr/>
          <p:nvPr/>
        </p:nvSpPr>
        <p:spPr>
          <a:xfrm>
            <a:off x="379767" y="4565446"/>
            <a:ext cx="2551002" cy="1081479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nghỉ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hè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58F507-9986-4695-80EA-195F2696E950}"/>
              </a:ext>
            </a:extLst>
          </p:cNvPr>
          <p:cNvSpPr/>
          <p:nvPr/>
        </p:nvSpPr>
        <p:spPr>
          <a:xfrm>
            <a:off x="379767" y="2899630"/>
            <a:ext cx="2551002" cy="1093910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quê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E9B5A4-A1FF-40F6-BB5D-B78B28C72372}"/>
              </a:ext>
            </a:extLst>
          </p:cNvPr>
          <p:cNvSpPr/>
          <p:nvPr/>
        </p:nvSpPr>
        <p:spPr>
          <a:xfrm>
            <a:off x="9553985" y="2949353"/>
            <a:ext cx="2311656" cy="994464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nhớ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73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DAECCF5E-27BD-4592-A5B0-65CFC14AD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349"/>
            <a:ext cx="12063045" cy="6260420"/>
          </a:xfrm>
          <a:prstGeom prst="rect">
            <a:avLst/>
          </a:prstGeom>
        </p:spPr>
      </p:pic>
      <p:sp>
        <p:nvSpPr>
          <p:cNvPr id="15" name="Cloud 14">
            <a:extLst>
              <a:ext uri="{FF2B5EF4-FFF2-40B4-BE49-F238E27FC236}">
                <a16:creationId xmlns:a16="http://schemas.microsoft.com/office/drawing/2014/main" id="{F2954CAF-DDA2-4D41-B1C6-A31082BDDC85}"/>
              </a:ext>
            </a:extLst>
          </p:cNvPr>
          <p:cNvSpPr/>
          <p:nvPr/>
        </p:nvSpPr>
        <p:spPr>
          <a:xfrm>
            <a:off x="1331946" y="1700595"/>
            <a:ext cx="427010" cy="28564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99C15743-723B-4905-A8AD-FFCB2F1DBE12}"/>
              </a:ext>
            </a:extLst>
          </p:cNvPr>
          <p:cNvSpPr/>
          <p:nvPr/>
        </p:nvSpPr>
        <p:spPr>
          <a:xfrm>
            <a:off x="4345501" y="1557772"/>
            <a:ext cx="427010" cy="28564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51E9CF12-2605-44B6-A446-BCEFB43E4BBC}"/>
              </a:ext>
            </a:extLst>
          </p:cNvPr>
          <p:cNvSpPr/>
          <p:nvPr/>
        </p:nvSpPr>
        <p:spPr>
          <a:xfrm>
            <a:off x="1321662" y="2337288"/>
            <a:ext cx="427010" cy="285647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FC838D96-0BB9-4FE1-98F5-BDED5BE3F85D}"/>
              </a:ext>
            </a:extLst>
          </p:cNvPr>
          <p:cNvSpPr/>
          <p:nvPr/>
        </p:nvSpPr>
        <p:spPr>
          <a:xfrm>
            <a:off x="5453332" y="2129066"/>
            <a:ext cx="427010" cy="29955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21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302440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</TotalTime>
  <Words>145</Words>
  <Application>Microsoft Office PowerPoint</Application>
  <PresentationFormat>Widescreen</PresentationFormat>
  <Paragraphs>42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UTM Avo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110</cp:revision>
  <dcterms:created xsi:type="dcterms:W3CDTF">2021-11-01T08:16:43Z</dcterms:created>
  <dcterms:modified xsi:type="dcterms:W3CDTF">2022-03-30T07:28:14Z</dcterms:modified>
</cp:coreProperties>
</file>