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70" r:id="rId5"/>
    <p:sldId id="269" r:id="rId6"/>
    <p:sldId id="259" r:id="rId7"/>
    <p:sldId id="276" r:id="rId8"/>
    <p:sldId id="275" r:id="rId9"/>
    <p:sldId id="293" r:id="rId10"/>
    <p:sldId id="292" r:id="rId11"/>
    <p:sldId id="291" r:id="rId12"/>
    <p:sldId id="290" r:id="rId13"/>
    <p:sldId id="289" r:id="rId14"/>
    <p:sldId id="288" r:id="rId15"/>
    <p:sldId id="287" r:id="rId16"/>
    <p:sldId id="286" r:id="rId17"/>
    <p:sldId id="261" r:id="rId18"/>
    <p:sldId id="262" r:id="rId19"/>
    <p:sldId id="304" r:id="rId20"/>
    <p:sldId id="303" r:id="rId21"/>
    <p:sldId id="302" r:id="rId22"/>
    <p:sldId id="301" r:id="rId23"/>
    <p:sldId id="300" r:id="rId24"/>
    <p:sldId id="305" r:id="rId25"/>
    <p:sldId id="311" r:id="rId26"/>
    <p:sldId id="310" r:id="rId27"/>
    <p:sldId id="312" r:id="rId28"/>
    <p:sldId id="317" r:id="rId29"/>
    <p:sldId id="319" r:id="rId30"/>
    <p:sldId id="318" r:id="rId31"/>
    <p:sldId id="263" r:id="rId32"/>
    <p:sldId id="264" r:id="rId33"/>
    <p:sldId id="320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ZQ81T5waDqzELZ/VgXxDdjY6H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9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5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5501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3232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2617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0451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5880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6705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079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5471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5323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1864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8616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19913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052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3832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8764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96554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1178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28103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1327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874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9407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174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307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B874B314-5746-C4B2-3BA2-64A68973F70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1"/>
          <p:cNvSpPr txBox="1"/>
          <p:nvPr/>
        </p:nvSpPr>
        <p:spPr>
          <a:xfrm>
            <a:off x="0" y="-27349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5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.jpe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cong-nghe-4/1/394/18/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cong-nghe-4/1/394/16/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cong-nghe-4/1/394/19/" TargetMode="Externa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cong-nghe-4/1/394/18/" TargetMode="Externa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cong-nghe-4/1/394/16/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9510944" y="195308"/>
            <a:ext cx="26810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Công nghệ 4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1208584" y="3432437"/>
            <a:ext cx="1057046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nghệ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đời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sống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4: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Chậu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giá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thể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trồng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cảnh</a:t>
            </a:r>
            <a:endParaRPr sz="52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CFF41B-A883-FC6C-F187-A45E9A1AD9C1}"/>
              </a:ext>
            </a:extLst>
          </p:cNvPr>
          <p:cNvGrpSpPr/>
          <p:nvPr/>
        </p:nvGrpSpPr>
        <p:grpSpPr>
          <a:xfrm>
            <a:off x="702793" y="1886974"/>
            <a:ext cx="6558330" cy="4588991"/>
            <a:chOff x="449505" y="873068"/>
            <a:chExt cx="9837495" cy="6883487"/>
          </a:xfrm>
        </p:grpSpPr>
        <p:pic>
          <p:nvPicPr>
            <p:cNvPr id="3" name="Picture 2" descr="Chậu nhựa trồng cây: Ưu và nhược điểm cần lưu ý">
              <a:extLst>
                <a:ext uri="{FF2B5EF4-FFF2-40B4-BE49-F238E27FC236}">
                  <a16:creationId xmlns:a16="http://schemas.microsoft.com/office/drawing/2014/main" id="{D0171E46-D39F-E36B-653B-4D25EE96F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05" y="873068"/>
              <a:ext cx="9837495" cy="572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4B970-7E55-275A-FC3B-8CF31C1037E7}"/>
                </a:ext>
              </a:extLst>
            </p:cNvPr>
            <p:cNvSpPr txBox="1"/>
            <p:nvPr/>
          </p:nvSpPr>
          <p:spPr>
            <a:xfrm>
              <a:off x="3124200" y="7002406"/>
              <a:ext cx="373380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 nhựa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C911CE-E1B6-9FAB-3EFD-21FA1ED96DFB}"/>
              </a:ext>
            </a:extLst>
          </p:cNvPr>
          <p:cNvSpPr txBox="1"/>
          <p:nvPr/>
        </p:nvSpPr>
        <p:spPr>
          <a:xfrm>
            <a:off x="8292998" y="1873026"/>
            <a:ext cx="314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ĐẶC ĐIỂM </a:t>
            </a: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4CAB3E38-6102-93D7-093F-68DFD09CC2E9}"/>
              </a:ext>
            </a:extLst>
          </p:cNvPr>
          <p:cNvSpPr/>
          <p:nvPr/>
        </p:nvSpPr>
        <p:spPr>
          <a:xfrm>
            <a:off x="7962798" y="3107268"/>
            <a:ext cx="3810000" cy="708937"/>
          </a:xfrm>
          <a:prstGeom prst="roundRect">
            <a:avLst>
              <a:gd name="adj" fmla="val 50000"/>
            </a:avLst>
          </a:prstGeom>
          <a:solidFill>
            <a:srgbClr val="FFCC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Nhẹ</a:t>
            </a: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8ACFDB36-A74E-7760-ED54-E356A8A94760}"/>
              </a:ext>
            </a:extLst>
          </p:cNvPr>
          <p:cNvSpPr/>
          <p:nvPr/>
        </p:nvSpPr>
        <p:spPr>
          <a:xfrm>
            <a:off x="7962798" y="4188368"/>
            <a:ext cx="3810000" cy="708937"/>
          </a:xfrm>
          <a:prstGeom prst="roundRect">
            <a:avLst>
              <a:gd name="adj" fmla="val 50000"/>
            </a:avLst>
          </a:prstGeom>
          <a:solidFill>
            <a:srgbClr val="FFCC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Mềm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02771232-1519-805E-242D-6A3C7B6EB8A2}"/>
              </a:ext>
            </a:extLst>
          </p:cNvPr>
          <p:cNvSpPr/>
          <p:nvPr/>
        </p:nvSpPr>
        <p:spPr>
          <a:xfrm>
            <a:off x="7962798" y="5269468"/>
            <a:ext cx="3810000" cy="708937"/>
          </a:xfrm>
          <a:prstGeom prst="roundRect">
            <a:avLst>
              <a:gd name="adj" fmla="val 50000"/>
            </a:avLst>
          </a:prstGeom>
          <a:solidFill>
            <a:srgbClr val="FFCC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Dễ phai màu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1A80F-7F2B-7C9A-2D22-83244E94B448}"/>
              </a:ext>
            </a:extLst>
          </p:cNvPr>
          <p:cNvSpPr/>
          <p:nvPr/>
        </p:nvSpPr>
        <p:spPr>
          <a:xfrm>
            <a:off x="3479684" y="872511"/>
            <a:ext cx="8712316" cy="61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pc="-7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Một số loại chậu trồng hoa, cây cảnh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732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911CE-E1B6-9FAB-3EFD-21FA1ED96DFB}"/>
              </a:ext>
            </a:extLst>
          </p:cNvPr>
          <p:cNvSpPr txBox="1"/>
          <p:nvPr/>
        </p:nvSpPr>
        <p:spPr>
          <a:xfrm>
            <a:off x="8007862" y="1924444"/>
            <a:ext cx="314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ĐẶC ĐIỂM </a:t>
            </a:r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4CAB3E38-6102-93D7-093F-68DFD09CC2E9}"/>
              </a:ext>
            </a:extLst>
          </p:cNvPr>
          <p:cNvSpPr/>
          <p:nvPr/>
        </p:nvSpPr>
        <p:spPr>
          <a:xfrm>
            <a:off x="7677662" y="2895355"/>
            <a:ext cx="3810000" cy="70893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cứng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8ACFDB36-A74E-7760-ED54-E356A8A94760}"/>
              </a:ext>
            </a:extLst>
          </p:cNvPr>
          <p:cNvSpPr/>
          <p:nvPr/>
        </p:nvSpPr>
        <p:spPr>
          <a:xfrm>
            <a:off x="7677662" y="3976455"/>
            <a:ext cx="3810000" cy="70893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02771232-1519-805E-242D-6A3C7B6EB8A2}"/>
              </a:ext>
            </a:extLst>
          </p:cNvPr>
          <p:cNvSpPr/>
          <p:nvPr/>
        </p:nvSpPr>
        <p:spPr>
          <a:xfrm>
            <a:off x="7677662" y="5053159"/>
            <a:ext cx="3810000" cy="70893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 bị phai màu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27DD14-5C5B-BE06-ADD9-D26A28B62929}"/>
              </a:ext>
            </a:extLst>
          </p:cNvPr>
          <p:cNvGrpSpPr/>
          <p:nvPr/>
        </p:nvGrpSpPr>
        <p:grpSpPr>
          <a:xfrm>
            <a:off x="422787" y="1905394"/>
            <a:ext cx="6837951" cy="4571314"/>
            <a:chOff x="381000" y="491396"/>
            <a:chExt cx="10256926" cy="68569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74B970-7E55-275A-FC3B-8CF31C1037E7}"/>
                </a:ext>
              </a:extLst>
            </p:cNvPr>
            <p:cNvSpPr txBox="1"/>
            <p:nvPr/>
          </p:nvSpPr>
          <p:spPr>
            <a:xfrm>
              <a:off x="3352800" y="6594218"/>
              <a:ext cx="373380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sứ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E9D1FF-E294-427E-5E65-C04C6B53A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13" b="11600"/>
            <a:stretch/>
          </p:blipFill>
          <p:spPr>
            <a:xfrm>
              <a:off x="381000" y="491396"/>
              <a:ext cx="10256926" cy="584511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F695635-9638-9E4F-D659-6CAD63F929D6}"/>
              </a:ext>
            </a:extLst>
          </p:cNvPr>
          <p:cNvSpPr/>
          <p:nvPr/>
        </p:nvSpPr>
        <p:spPr>
          <a:xfrm>
            <a:off x="3479684" y="872511"/>
            <a:ext cx="8712316" cy="61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pc="-7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Một số loại chậu trồng hoa, cây cảnh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6043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911CE-E1B6-9FAB-3EFD-21FA1ED96DFB}"/>
              </a:ext>
            </a:extLst>
          </p:cNvPr>
          <p:cNvSpPr txBox="1"/>
          <p:nvPr/>
        </p:nvSpPr>
        <p:spPr>
          <a:xfrm>
            <a:off x="7360265" y="2209005"/>
            <a:ext cx="314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ĐẶC ĐIỂM </a:t>
            </a:r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4CAB3E38-6102-93D7-093F-68DFD09CC2E9}"/>
              </a:ext>
            </a:extLst>
          </p:cNvPr>
          <p:cNvSpPr/>
          <p:nvPr/>
        </p:nvSpPr>
        <p:spPr>
          <a:xfrm>
            <a:off x="7030065" y="3179916"/>
            <a:ext cx="3810000" cy="70893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cứng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8ACFDB36-A74E-7760-ED54-E356A8A94760}"/>
              </a:ext>
            </a:extLst>
          </p:cNvPr>
          <p:cNvSpPr/>
          <p:nvPr/>
        </p:nvSpPr>
        <p:spPr>
          <a:xfrm>
            <a:off x="7030065" y="4251184"/>
            <a:ext cx="3810000" cy="70893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 màu sắc, thô ráp</a:t>
            </a:r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02771232-1519-805E-242D-6A3C7B6EB8A2}"/>
              </a:ext>
            </a:extLst>
          </p:cNvPr>
          <p:cNvSpPr/>
          <p:nvPr/>
        </p:nvSpPr>
        <p:spPr>
          <a:xfrm>
            <a:off x="7030065" y="5342116"/>
            <a:ext cx="3810000" cy="70893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 bị phai màu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970DF3-F7FB-D09A-C696-680F1F4126A0}"/>
              </a:ext>
            </a:extLst>
          </p:cNvPr>
          <p:cNvGrpSpPr/>
          <p:nvPr/>
        </p:nvGrpSpPr>
        <p:grpSpPr>
          <a:xfrm>
            <a:off x="1415844" y="1700981"/>
            <a:ext cx="4379896" cy="4850005"/>
            <a:chOff x="914400" y="141263"/>
            <a:chExt cx="7445373" cy="852432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74B970-7E55-275A-FC3B-8CF31C1037E7}"/>
                </a:ext>
              </a:extLst>
            </p:cNvPr>
            <p:cNvSpPr txBox="1"/>
            <p:nvPr/>
          </p:nvSpPr>
          <p:spPr>
            <a:xfrm>
              <a:off x="1449244" y="7781932"/>
              <a:ext cx="4761057" cy="883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xi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măng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" descr="Chậu xi măng trụ tròn, chậu đất nung tại tp.HCM. Kích thước rất đa dạng">
              <a:extLst>
                <a:ext uri="{FF2B5EF4-FFF2-40B4-BE49-F238E27FC236}">
                  <a16:creationId xmlns:a16="http://schemas.microsoft.com/office/drawing/2014/main" id="{7F101620-3D94-F775-C3C7-9CC5B65F2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41263"/>
              <a:ext cx="7445373" cy="744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D1B3844-ADF4-923B-5591-F0D5396A3204}"/>
              </a:ext>
            </a:extLst>
          </p:cNvPr>
          <p:cNvSpPr/>
          <p:nvPr/>
        </p:nvSpPr>
        <p:spPr>
          <a:xfrm>
            <a:off x="3479684" y="872511"/>
            <a:ext cx="8712316" cy="61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pc="-7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Một số loại chậu trồng hoa, cây cảnh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05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5F68CA-5B7B-1A69-4D5B-74962AC0C033}"/>
              </a:ext>
            </a:extLst>
          </p:cNvPr>
          <p:cNvGrpSpPr/>
          <p:nvPr/>
        </p:nvGrpSpPr>
        <p:grpSpPr>
          <a:xfrm>
            <a:off x="264290" y="1708162"/>
            <a:ext cx="5311775" cy="4973062"/>
            <a:chOff x="338137" y="571501"/>
            <a:chExt cx="8315325" cy="77085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72D52B-CF5B-CD08-E12C-7499FB320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790" t="-276" r="17516" b="276"/>
            <a:stretch/>
          </p:blipFill>
          <p:spPr>
            <a:xfrm>
              <a:off x="685799" y="836772"/>
              <a:ext cx="7620000" cy="7178040"/>
            </a:xfrm>
            <a:prstGeom prst="ellipse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81710F-7762-7B97-5623-1C308FF739E9}"/>
                </a:ext>
              </a:extLst>
            </p:cNvPr>
            <p:cNvSpPr/>
            <p:nvPr/>
          </p:nvSpPr>
          <p:spPr>
            <a:xfrm>
              <a:off x="338137" y="571501"/>
              <a:ext cx="8315325" cy="7708582"/>
            </a:xfrm>
            <a:prstGeom prst="ellipse">
              <a:avLst/>
            </a:prstGeom>
            <a:noFill/>
            <a:ln w="57150">
              <a:solidFill>
                <a:srgbClr val="94BF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736C92-6A12-9DAC-CD61-1CF962753481}"/>
              </a:ext>
            </a:extLst>
          </p:cNvPr>
          <p:cNvGrpSpPr/>
          <p:nvPr/>
        </p:nvGrpSpPr>
        <p:grpSpPr>
          <a:xfrm>
            <a:off x="5105833" y="1740630"/>
            <a:ext cx="6894762" cy="3805976"/>
            <a:chOff x="7398419" y="1339074"/>
            <a:chExt cx="10342143" cy="5708964"/>
          </a:xfrm>
        </p:grpSpPr>
        <p:sp>
          <p:nvSpPr>
            <p:cNvPr id="6" name="Rectangle: Rounded Corners 14">
              <a:extLst>
                <a:ext uri="{FF2B5EF4-FFF2-40B4-BE49-F238E27FC236}">
                  <a16:creationId xmlns:a16="http://schemas.microsoft.com/office/drawing/2014/main" id="{48678F80-A454-D22D-6AD2-DBD8250B233A}"/>
                </a:ext>
              </a:extLst>
            </p:cNvPr>
            <p:cNvSpPr/>
            <p:nvPr/>
          </p:nvSpPr>
          <p:spPr>
            <a:xfrm>
              <a:off x="8596562" y="2857038"/>
              <a:ext cx="9144000" cy="4191000"/>
            </a:xfrm>
            <a:custGeom>
              <a:avLst/>
              <a:gdLst>
                <a:gd name="connsiteX0" fmla="*/ 0 w 9144000"/>
                <a:gd name="connsiteY0" fmla="*/ 698514 h 4191000"/>
                <a:gd name="connsiteX1" fmla="*/ 698514 w 9144000"/>
                <a:gd name="connsiteY1" fmla="*/ 0 h 4191000"/>
                <a:gd name="connsiteX2" fmla="*/ 8445486 w 9144000"/>
                <a:gd name="connsiteY2" fmla="*/ 0 h 4191000"/>
                <a:gd name="connsiteX3" fmla="*/ 9144000 w 9144000"/>
                <a:gd name="connsiteY3" fmla="*/ 698514 h 4191000"/>
                <a:gd name="connsiteX4" fmla="*/ 9144000 w 9144000"/>
                <a:gd name="connsiteY4" fmla="*/ 3492486 h 4191000"/>
                <a:gd name="connsiteX5" fmla="*/ 8445486 w 9144000"/>
                <a:gd name="connsiteY5" fmla="*/ 4191000 h 4191000"/>
                <a:gd name="connsiteX6" fmla="*/ 698514 w 9144000"/>
                <a:gd name="connsiteY6" fmla="*/ 4191000 h 4191000"/>
                <a:gd name="connsiteX7" fmla="*/ 0 w 9144000"/>
                <a:gd name="connsiteY7" fmla="*/ 3492486 h 4191000"/>
                <a:gd name="connsiteX8" fmla="*/ 0 w 9144000"/>
                <a:gd name="connsiteY8" fmla="*/ 69851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4191000" fill="none" extrusionOk="0">
                  <a:moveTo>
                    <a:pt x="0" y="698514"/>
                  </a:moveTo>
                  <a:cubicBezTo>
                    <a:pt x="-27075" y="247593"/>
                    <a:pt x="293373" y="-46811"/>
                    <a:pt x="698514" y="0"/>
                  </a:cubicBezTo>
                  <a:cubicBezTo>
                    <a:pt x="1578413" y="7393"/>
                    <a:pt x="7446049" y="156553"/>
                    <a:pt x="8445486" y="0"/>
                  </a:cubicBezTo>
                  <a:cubicBezTo>
                    <a:pt x="8829050" y="18699"/>
                    <a:pt x="9164478" y="268210"/>
                    <a:pt x="9144000" y="698514"/>
                  </a:cubicBezTo>
                  <a:cubicBezTo>
                    <a:pt x="9226538" y="1522323"/>
                    <a:pt x="9027518" y="2144592"/>
                    <a:pt x="9144000" y="3492486"/>
                  </a:cubicBezTo>
                  <a:cubicBezTo>
                    <a:pt x="9133816" y="3854997"/>
                    <a:pt x="8770171" y="4221650"/>
                    <a:pt x="8445486" y="4191000"/>
                  </a:cubicBezTo>
                  <a:cubicBezTo>
                    <a:pt x="5398101" y="4230310"/>
                    <a:pt x="4402014" y="4329137"/>
                    <a:pt x="698514" y="4191000"/>
                  </a:cubicBezTo>
                  <a:cubicBezTo>
                    <a:pt x="300346" y="4188347"/>
                    <a:pt x="27811" y="3911348"/>
                    <a:pt x="0" y="3492486"/>
                  </a:cubicBezTo>
                  <a:cubicBezTo>
                    <a:pt x="-167068" y="2100359"/>
                    <a:pt x="67850" y="1502987"/>
                    <a:pt x="0" y="698514"/>
                  </a:cubicBezTo>
                  <a:close/>
                </a:path>
                <a:path w="9144000" h="4191000" stroke="0" extrusionOk="0">
                  <a:moveTo>
                    <a:pt x="0" y="698514"/>
                  </a:moveTo>
                  <a:cubicBezTo>
                    <a:pt x="3615" y="309122"/>
                    <a:pt x="323376" y="10449"/>
                    <a:pt x="698514" y="0"/>
                  </a:cubicBezTo>
                  <a:cubicBezTo>
                    <a:pt x="2590792" y="159626"/>
                    <a:pt x="5294399" y="25206"/>
                    <a:pt x="8445486" y="0"/>
                  </a:cubicBezTo>
                  <a:cubicBezTo>
                    <a:pt x="8844628" y="22591"/>
                    <a:pt x="9079122" y="306120"/>
                    <a:pt x="9144000" y="698514"/>
                  </a:cubicBezTo>
                  <a:cubicBezTo>
                    <a:pt x="9286085" y="1991125"/>
                    <a:pt x="9163477" y="2612587"/>
                    <a:pt x="9144000" y="3492486"/>
                  </a:cubicBezTo>
                  <a:cubicBezTo>
                    <a:pt x="9136249" y="3908090"/>
                    <a:pt x="8832615" y="4212342"/>
                    <a:pt x="8445486" y="4191000"/>
                  </a:cubicBezTo>
                  <a:cubicBezTo>
                    <a:pt x="4806261" y="4328518"/>
                    <a:pt x="4542829" y="4343731"/>
                    <a:pt x="698514" y="4191000"/>
                  </a:cubicBezTo>
                  <a:cubicBezTo>
                    <a:pt x="342708" y="4150449"/>
                    <a:pt x="55654" y="3850523"/>
                    <a:pt x="0" y="3492486"/>
                  </a:cubicBezTo>
                  <a:cubicBezTo>
                    <a:pt x="-33483" y="3170904"/>
                    <a:pt x="72542" y="1267584"/>
                    <a:pt x="0" y="69851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511089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latin typeface="UTM Av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046D0A-11D4-F638-C081-7F5AC2D7FCFD}"/>
                </a:ext>
              </a:extLst>
            </p:cNvPr>
            <p:cNvSpPr txBox="1"/>
            <p:nvPr/>
          </p:nvSpPr>
          <p:spPr>
            <a:xfrm>
              <a:off x="9478960" y="3699401"/>
              <a:ext cx="7620000" cy="2778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treo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trồng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cảnh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sao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0CB2C8-8F9F-0A2E-8F52-415EC5708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419" y="1339074"/>
              <a:ext cx="2812381" cy="303592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B41B5FF-B7DA-07FD-8E7B-1DDD1A41D8A7}"/>
              </a:ext>
            </a:extLst>
          </p:cNvPr>
          <p:cNvSpPr/>
          <p:nvPr/>
        </p:nvSpPr>
        <p:spPr>
          <a:xfrm>
            <a:off x="3479684" y="872511"/>
            <a:ext cx="8712316" cy="61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pc="-7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Một số loại chậu trồng hoa, cây cảnh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6729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iỏ Treo Cây Cảnh Ban Công Giá Tốt T07/2023 | Mua tại Lazada.vn">
            <a:extLst>
              <a:ext uri="{FF2B5EF4-FFF2-40B4-BE49-F238E27FC236}">
                <a16:creationId xmlns:a16="http://schemas.microsoft.com/office/drawing/2014/main" id="{1F7EEB3D-7258-F20D-E2CE-8BF20A51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36" y="1707200"/>
            <a:ext cx="4873432" cy="487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BFD02B-F3A1-81FE-B69B-CB94406B7E0E}"/>
              </a:ext>
            </a:extLst>
          </p:cNvPr>
          <p:cNvSpPr txBox="1"/>
          <p:nvPr/>
        </p:nvSpPr>
        <p:spPr>
          <a:xfrm>
            <a:off x="6167284" y="1599045"/>
            <a:ext cx="4775200" cy="26642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Chậu nhựa thích hợp làm chậu treo vì chậu nhựa có đặc điểm nhẹ, không dễ vỡ khi bị va chạm.</a:t>
            </a:r>
            <a:endParaRPr lang="en-US" sz="2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1B4A98-7044-7218-4128-9EAE921F1BF2}"/>
              </a:ext>
            </a:extLst>
          </p:cNvPr>
          <p:cNvSpPr/>
          <p:nvPr/>
        </p:nvSpPr>
        <p:spPr>
          <a:xfrm>
            <a:off x="3479684" y="872511"/>
            <a:ext cx="8712316" cy="61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pc="-7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Một số loại chậu trồng hoa, cây cảnh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8833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007E2-6291-C053-78CD-7F1D10C47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26" y="2761374"/>
            <a:ext cx="11023600" cy="3902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8CA318-8C11-69D4-9859-A057F85EF5DD}"/>
              </a:ext>
            </a:extLst>
          </p:cNvPr>
          <p:cNvSpPr txBox="1"/>
          <p:nvPr/>
        </p:nvSpPr>
        <p:spPr>
          <a:xfrm>
            <a:off x="3436409" y="1665938"/>
            <a:ext cx="53191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SÁT HÌNH ẢNH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872719-D94E-CE0D-D09D-25BDFECF4891}"/>
              </a:ext>
            </a:extLst>
          </p:cNvPr>
          <p:cNvGrpSpPr/>
          <p:nvPr/>
        </p:nvGrpSpPr>
        <p:grpSpPr>
          <a:xfrm>
            <a:off x="1229485" y="2029602"/>
            <a:ext cx="10385689" cy="812800"/>
            <a:chOff x="2003427" y="1638300"/>
            <a:chExt cx="15578533" cy="1219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2FD971-BE07-35C9-6F7B-F4430A2F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3427" y="1638300"/>
              <a:ext cx="1219200" cy="1219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FD1DCC-9612-D520-2975-94873A318BF2}"/>
                </a:ext>
              </a:extLst>
            </p:cNvPr>
            <p:cNvSpPr txBox="1"/>
            <p:nvPr/>
          </p:nvSpPr>
          <p:spPr>
            <a:xfrm>
              <a:off x="3657600" y="1745143"/>
              <a:ext cx="13924360" cy="911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600" dirty="0"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Vì sao dưới đáy chậu trồng hoa và cây cảnh cần có lỗ?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BE14ABC-941E-A491-58FE-BC011F0C839F}"/>
              </a:ext>
            </a:extLst>
          </p:cNvPr>
          <p:cNvSpPr/>
          <p:nvPr/>
        </p:nvSpPr>
        <p:spPr>
          <a:xfrm>
            <a:off x="3479684" y="872511"/>
            <a:ext cx="8712316" cy="61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pc="-7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Một số loại chậu trồng hoa, cây cảnh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7841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9A69D6-D0F2-C155-BDAD-7F93D77154EC}"/>
              </a:ext>
            </a:extLst>
          </p:cNvPr>
          <p:cNvGrpSpPr/>
          <p:nvPr/>
        </p:nvGrpSpPr>
        <p:grpSpPr>
          <a:xfrm>
            <a:off x="924233" y="2028254"/>
            <a:ext cx="5260257" cy="4137388"/>
            <a:chOff x="228600" y="356351"/>
            <a:chExt cx="8939205" cy="71512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11DD4C-E46A-3906-3EBF-ECCA9FAF1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613"/>
            <a:stretch/>
          </p:blipFill>
          <p:spPr>
            <a:xfrm>
              <a:off x="228600" y="356351"/>
              <a:ext cx="8610600" cy="630010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2B0CB7-8DDF-1A89-580E-50CA61C3DCB4}"/>
                </a:ext>
              </a:extLst>
            </p:cNvPr>
            <p:cNvSpPr txBox="1"/>
            <p:nvPr/>
          </p:nvSpPr>
          <p:spPr>
            <a:xfrm>
              <a:off x="591907" y="6656456"/>
              <a:ext cx="8575898" cy="85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2600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thoát</a:t>
              </a:r>
              <a:r>
                <a:rPr lang="en-US" sz="2600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ra</a:t>
              </a:r>
              <a:r>
                <a:rPr lang="en-US" sz="2600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600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đáy</a:t>
              </a:r>
              <a:r>
                <a:rPr lang="en-US" sz="2600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600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F7973CC1-0299-5749-355C-07C95E4636BF}"/>
              </a:ext>
            </a:extLst>
          </p:cNvPr>
          <p:cNvSpPr/>
          <p:nvPr/>
        </p:nvSpPr>
        <p:spPr>
          <a:xfrm>
            <a:off x="6573749" y="2328522"/>
            <a:ext cx="4753012" cy="23870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26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chemeClr val="tx1"/>
                </a:solidFill>
                <a:latin typeface="UTM Avo" panose="02040603050506020204" pitchFamily="18" charset="0"/>
              </a:rPr>
              <a:t>Dưới đáy chậu cần có lỗ để dễ thoát nước khi tưới nhiều, tránh gây úng cho cây.</a:t>
            </a:r>
          </a:p>
          <a:p>
            <a:pPr algn="just">
              <a:lnSpc>
                <a:spcPct val="150000"/>
              </a:lnSpc>
            </a:pPr>
            <a:endParaRPr lang="en-US" sz="2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C3B90A-0886-97FB-8919-0AA4C38A9793}"/>
              </a:ext>
            </a:extLst>
          </p:cNvPr>
          <p:cNvSpPr/>
          <p:nvPr/>
        </p:nvSpPr>
        <p:spPr>
          <a:xfrm>
            <a:off x="3479684" y="872511"/>
            <a:ext cx="8712316" cy="61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pc="-7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Một số loại chậu trồng hoa, cây cảnh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7765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88B60B3F-F64F-4B49-7B61-060BE431E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157" y="2859739"/>
            <a:ext cx="3172471" cy="18118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A1151A-13F3-7F29-4E64-FF80F5AB78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949"/>
          <a:stretch/>
        </p:blipFill>
        <p:spPr>
          <a:xfrm>
            <a:off x="1326879" y="4477234"/>
            <a:ext cx="8810179" cy="2246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B1BA26-E327-B6DC-580F-B520CD275F54}"/>
              </a:ext>
            </a:extLst>
          </p:cNvPr>
          <p:cNvSpPr txBox="1"/>
          <p:nvPr/>
        </p:nvSpPr>
        <p:spPr>
          <a:xfrm>
            <a:off x="884427" y="1463770"/>
            <a:ext cx="10530824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 mô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đặc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CACB26-D22F-D01E-0225-9BB01091CEC2}"/>
              </a:ext>
            </a:extLst>
          </p:cNvPr>
          <p:cNvGrpSpPr/>
          <p:nvPr/>
        </p:nvGrpSpPr>
        <p:grpSpPr>
          <a:xfrm>
            <a:off x="1167343" y="2198499"/>
            <a:ext cx="9296401" cy="545040"/>
            <a:chOff x="1751014" y="3297748"/>
            <a:chExt cx="13944601" cy="817560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D98225AB-C047-E341-7807-A53C530E30F5}"/>
                </a:ext>
              </a:extLst>
            </p:cNvPr>
            <p:cNvSpPr/>
            <p:nvPr/>
          </p:nvSpPr>
          <p:spPr>
            <a:xfrm>
              <a:off x="1751014" y="3301238"/>
              <a:ext cx="13944600" cy="8140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E2BBD7-44BE-2622-F5A4-1CB6D8E9EDBF}"/>
                </a:ext>
              </a:extLst>
            </p:cNvPr>
            <p:cNvSpPr txBox="1"/>
            <p:nvPr/>
          </p:nvSpPr>
          <p:spPr>
            <a:xfrm>
              <a:off x="3200399" y="3406264"/>
              <a:ext cx="12495216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Nặng, cứng, nhiều màu sắc, trơn bóng, không bị phai màu. 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0D06151-F6AD-97A0-0B22-CB1C8976CC10}"/>
                </a:ext>
              </a:extLst>
            </p:cNvPr>
            <p:cNvSpPr/>
            <p:nvPr/>
          </p:nvSpPr>
          <p:spPr>
            <a:xfrm>
              <a:off x="1774826" y="3297748"/>
              <a:ext cx="817560" cy="81756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C9F9B88-914B-9319-269D-9BB544AC757F}"/>
                </a:ext>
              </a:extLst>
            </p:cNvPr>
            <p:cNvSpPr/>
            <p:nvPr/>
          </p:nvSpPr>
          <p:spPr>
            <a:xfrm>
              <a:off x="1856088" y="3379010"/>
              <a:ext cx="655036" cy="65503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0620F0A-583A-B8A7-EBB6-D14B21CEB83D}"/>
              </a:ext>
            </a:extLst>
          </p:cNvPr>
          <p:cNvGrpSpPr/>
          <p:nvPr/>
        </p:nvGrpSpPr>
        <p:grpSpPr>
          <a:xfrm>
            <a:off x="1167343" y="2980291"/>
            <a:ext cx="9296401" cy="545040"/>
            <a:chOff x="1751014" y="3297748"/>
            <a:chExt cx="13944601" cy="817560"/>
          </a:xfrm>
        </p:grpSpPr>
        <p:sp>
          <p:nvSpPr>
            <p:cNvPr id="10" name="Rectangle: Rounded Corners 22">
              <a:extLst>
                <a:ext uri="{FF2B5EF4-FFF2-40B4-BE49-F238E27FC236}">
                  <a16:creationId xmlns:a16="http://schemas.microsoft.com/office/drawing/2014/main" id="{B5EDE07A-B5E7-840E-6026-683D5A8FCE89}"/>
                </a:ext>
              </a:extLst>
            </p:cNvPr>
            <p:cNvSpPr/>
            <p:nvPr/>
          </p:nvSpPr>
          <p:spPr>
            <a:xfrm>
              <a:off x="1751014" y="3301238"/>
              <a:ext cx="13944600" cy="8140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4887B1-71F4-4B0E-E187-44BDA8F70C3D}"/>
                </a:ext>
              </a:extLst>
            </p:cNvPr>
            <p:cNvSpPr txBox="1"/>
            <p:nvPr/>
          </p:nvSpPr>
          <p:spPr>
            <a:xfrm>
              <a:off x="3200399" y="3406264"/>
              <a:ext cx="12495216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Nhẹ, mềm, nhiều màu sắc, dễ bị phai màu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665DA47-0FEF-BA34-C088-D6B3FE9228C4}"/>
                </a:ext>
              </a:extLst>
            </p:cNvPr>
            <p:cNvSpPr/>
            <p:nvPr/>
          </p:nvSpPr>
          <p:spPr>
            <a:xfrm>
              <a:off x="1774826" y="3297748"/>
              <a:ext cx="817560" cy="81756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A98BB80-623D-5C40-8341-0F6F0F1D733D}"/>
                </a:ext>
              </a:extLst>
            </p:cNvPr>
            <p:cNvSpPr/>
            <p:nvPr/>
          </p:nvSpPr>
          <p:spPr>
            <a:xfrm>
              <a:off x="1856088" y="3379010"/>
              <a:ext cx="655036" cy="65503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FEBA29-0DB1-C8B8-C353-3E4563F6ABC6}"/>
              </a:ext>
            </a:extLst>
          </p:cNvPr>
          <p:cNvGrpSpPr/>
          <p:nvPr/>
        </p:nvGrpSpPr>
        <p:grpSpPr>
          <a:xfrm>
            <a:off x="1183217" y="3728775"/>
            <a:ext cx="9296401" cy="545040"/>
            <a:chOff x="1751014" y="3297748"/>
            <a:chExt cx="13944601" cy="817560"/>
          </a:xfrm>
        </p:grpSpPr>
        <p:sp>
          <p:nvSpPr>
            <p:cNvPr id="15" name="Rectangle: Rounded Corners 27">
              <a:extLst>
                <a:ext uri="{FF2B5EF4-FFF2-40B4-BE49-F238E27FC236}">
                  <a16:creationId xmlns:a16="http://schemas.microsoft.com/office/drawing/2014/main" id="{32FEC5B8-6B1C-45DA-8CF8-6A75C085A1E5}"/>
                </a:ext>
              </a:extLst>
            </p:cNvPr>
            <p:cNvSpPr/>
            <p:nvPr/>
          </p:nvSpPr>
          <p:spPr>
            <a:xfrm>
              <a:off x="1751014" y="3301238"/>
              <a:ext cx="13944600" cy="8140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0484ED-B815-B558-A8A3-A7947FDBEE75}"/>
                </a:ext>
              </a:extLst>
            </p:cNvPr>
            <p:cNvSpPr txBox="1"/>
            <p:nvPr/>
          </p:nvSpPr>
          <p:spPr>
            <a:xfrm>
              <a:off x="3200399" y="3406264"/>
              <a:ext cx="12495216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Nặng, cứng, ít màu sắc, thô ráp, ít bị phai màu 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6798B28-FF9D-DC4F-6DEC-B562576C0B57}"/>
                </a:ext>
              </a:extLst>
            </p:cNvPr>
            <p:cNvSpPr/>
            <p:nvPr/>
          </p:nvSpPr>
          <p:spPr>
            <a:xfrm>
              <a:off x="1774826" y="3297748"/>
              <a:ext cx="817560" cy="81756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5D5E6D3-93F6-7792-2C4A-6942895ED1F6}"/>
                </a:ext>
              </a:extLst>
            </p:cNvPr>
            <p:cNvSpPr/>
            <p:nvPr/>
          </p:nvSpPr>
          <p:spPr>
            <a:xfrm>
              <a:off x="1856088" y="3379010"/>
              <a:ext cx="655036" cy="65503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1BA26-E327-B6DC-580F-B520CD275F54}"/>
              </a:ext>
            </a:extLst>
          </p:cNvPr>
          <p:cNvSpPr txBox="1"/>
          <p:nvPr/>
        </p:nvSpPr>
        <p:spPr>
          <a:xfrm>
            <a:off x="2990192" y="1357378"/>
            <a:ext cx="6011055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 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CACB26-D22F-D01E-0225-9BB01091CEC2}"/>
              </a:ext>
            </a:extLst>
          </p:cNvPr>
          <p:cNvGrpSpPr/>
          <p:nvPr/>
        </p:nvGrpSpPr>
        <p:grpSpPr>
          <a:xfrm>
            <a:off x="537229" y="2434924"/>
            <a:ext cx="9151209" cy="545040"/>
            <a:chOff x="1751014" y="3297748"/>
            <a:chExt cx="13944600" cy="817560"/>
          </a:xfrm>
        </p:grpSpPr>
        <p:sp>
          <p:nvSpPr>
            <p:cNvPr id="4" name="Rectangle: Rounded Corners 16">
              <a:extLst>
                <a:ext uri="{FF2B5EF4-FFF2-40B4-BE49-F238E27FC236}">
                  <a16:creationId xmlns:a16="http://schemas.microsoft.com/office/drawing/2014/main" id="{D98225AB-C047-E341-7807-A53C530E30F5}"/>
                </a:ext>
              </a:extLst>
            </p:cNvPr>
            <p:cNvSpPr/>
            <p:nvPr/>
          </p:nvSpPr>
          <p:spPr>
            <a:xfrm>
              <a:off x="1751014" y="3301238"/>
              <a:ext cx="13944600" cy="8140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E2BBD7-44BE-2622-F5A4-1CB6D8E9EDBF}"/>
                </a:ext>
              </a:extLst>
            </p:cNvPr>
            <p:cNvSpPr txBox="1"/>
            <p:nvPr/>
          </p:nvSpPr>
          <p:spPr>
            <a:xfrm>
              <a:off x="3200399" y="3406264"/>
              <a:ext cx="12048827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Nặng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sắc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trơn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phai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D06151-F6AD-97A0-0B22-CB1C8976CC10}"/>
                </a:ext>
              </a:extLst>
            </p:cNvPr>
            <p:cNvSpPr/>
            <p:nvPr/>
          </p:nvSpPr>
          <p:spPr>
            <a:xfrm>
              <a:off x="1774826" y="3297748"/>
              <a:ext cx="817560" cy="81756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C9F9B88-914B-9319-269D-9BB544AC757F}"/>
                </a:ext>
              </a:extLst>
            </p:cNvPr>
            <p:cNvSpPr/>
            <p:nvPr/>
          </p:nvSpPr>
          <p:spPr>
            <a:xfrm>
              <a:off x="1856088" y="3379010"/>
              <a:ext cx="655036" cy="65503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33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0620F0A-583A-B8A7-EBB6-D14B21CEB83D}"/>
              </a:ext>
            </a:extLst>
          </p:cNvPr>
          <p:cNvGrpSpPr/>
          <p:nvPr/>
        </p:nvGrpSpPr>
        <p:grpSpPr>
          <a:xfrm>
            <a:off x="3213011" y="4061047"/>
            <a:ext cx="7658759" cy="545040"/>
            <a:chOff x="1751014" y="3297748"/>
            <a:chExt cx="11488139" cy="817560"/>
          </a:xfrm>
        </p:grpSpPr>
        <p:sp>
          <p:nvSpPr>
            <p:cNvPr id="9" name="Rectangle: Rounded Corners 22">
              <a:extLst>
                <a:ext uri="{FF2B5EF4-FFF2-40B4-BE49-F238E27FC236}">
                  <a16:creationId xmlns:a16="http://schemas.microsoft.com/office/drawing/2014/main" id="{B5EDE07A-B5E7-840E-6026-683D5A8FCE89}"/>
                </a:ext>
              </a:extLst>
            </p:cNvPr>
            <p:cNvSpPr/>
            <p:nvPr/>
          </p:nvSpPr>
          <p:spPr>
            <a:xfrm>
              <a:off x="1751014" y="3301238"/>
              <a:ext cx="11488139" cy="8140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4887B1-71F4-4B0E-E187-44BDA8F70C3D}"/>
                </a:ext>
              </a:extLst>
            </p:cNvPr>
            <p:cNvSpPr txBox="1"/>
            <p:nvPr/>
          </p:nvSpPr>
          <p:spPr>
            <a:xfrm>
              <a:off x="3200400" y="3406264"/>
              <a:ext cx="9124353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Nhẹ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sắc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dễ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phai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665DA47-0FEF-BA34-C088-D6B3FE9228C4}"/>
                </a:ext>
              </a:extLst>
            </p:cNvPr>
            <p:cNvSpPr/>
            <p:nvPr/>
          </p:nvSpPr>
          <p:spPr>
            <a:xfrm>
              <a:off x="1774826" y="3297748"/>
              <a:ext cx="817560" cy="81756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A98BB80-623D-5C40-8341-0F6F0F1D733D}"/>
                </a:ext>
              </a:extLst>
            </p:cNvPr>
            <p:cNvSpPr/>
            <p:nvPr/>
          </p:nvSpPr>
          <p:spPr>
            <a:xfrm>
              <a:off x="1856088" y="3379010"/>
              <a:ext cx="655036" cy="65503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33" b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FEBA29-0DB1-C8B8-C353-3E4563F6ABC6}"/>
              </a:ext>
            </a:extLst>
          </p:cNvPr>
          <p:cNvGrpSpPr/>
          <p:nvPr/>
        </p:nvGrpSpPr>
        <p:grpSpPr>
          <a:xfrm>
            <a:off x="618101" y="5669083"/>
            <a:ext cx="7811159" cy="545040"/>
            <a:chOff x="1751014" y="3297748"/>
            <a:chExt cx="11716739" cy="817560"/>
          </a:xfrm>
        </p:grpSpPr>
        <p:sp>
          <p:nvSpPr>
            <p:cNvPr id="14" name="Rectangle: Rounded Corners 27">
              <a:extLst>
                <a:ext uri="{FF2B5EF4-FFF2-40B4-BE49-F238E27FC236}">
                  <a16:creationId xmlns:a16="http://schemas.microsoft.com/office/drawing/2014/main" id="{32FEC5B8-6B1C-45DA-8CF8-6A75C085A1E5}"/>
                </a:ext>
              </a:extLst>
            </p:cNvPr>
            <p:cNvSpPr/>
            <p:nvPr/>
          </p:nvSpPr>
          <p:spPr>
            <a:xfrm>
              <a:off x="1751014" y="3301238"/>
              <a:ext cx="11488139" cy="8140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0484ED-B815-B558-A8A3-A7947FDBEE75}"/>
                </a:ext>
              </a:extLst>
            </p:cNvPr>
            <p:cNvSpPr txBox="1"/>
            <p:nvPr/>
          </p:nvSpPr>
          <p:spPr>
            <a:xfrm>
              <a:off x="3200400" y="3406264"/>
              <a:ext cx="10267353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Nặng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sắc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thô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ráp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phai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798B28-FF9D-DC4F-6DEC-B562576C0B57}"/>
                </a:ext>
              </a:extLst>
            </p:cNvPr>
            <p:cNvSpPr/>
            <p:nvPr/>
          </p:nvSpPr>
          <p:spPr>
            <a:xfrm>
              <a:off x="1774826" y="3297748"/>
              <a:ext cx="817560" cy="81756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5D5E6D3-93F6-7792-2C4A-6942895ED1F6}"/>
                </a:ext>
              </a:extLst>
            </p:cNvPr>
            <p:cNvSpPr/>
            <p:nvPr/>
          </p:nvSpPr>
          <p:spPr>
            <a:xfrm>
              <a:off x="1856088" y="3379010"/>
              <a:ext cx="655036" cy="65503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33" b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CA1151A-13F3-7F29-4E64-FF80F5AB78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4" t="59949" r="64898"/>
          <a:stretch/>
        </p:blipFill>
        <p:spPr>
          <a:xfrm>
            <a:off x="432849" y="3306861"/>
            <a:ext cx="2303017" cy="2053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D0F688-AB3F-08F2-FC57-89ACE802CD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00" t="57857" r="37102" b="2092"/>
          <a:stretch/>
        </p:blipFill>
        <p:spPr>
          <a:xfrm>
            <a:off x="9793254" y="1715139"/>
            <a:ext cx="2303017" cy="20534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69C036-3324-356E-286B-253A280EF8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36" t="59166" r="9066" b="783"/>
          <a:stretch/>
        </p:blipFill>
        <p:spPr>
          <a:xfrm>
            <a:off x="9001247" y="4714721"/>
            <a:ext cx="2303017" cy="205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923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48C0CC8A-0D6A-6622-955A-3F0190222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157" y="2859739"/>
            <a:ext cx="3172471" cy="18118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CDA9F-305B-FB29-7476-E0D67D7897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139"/>
          <a:stretch/>
        </p:blipFill>
        <p:spPr>
          <a:xfrm>
            <a:off x="1275901" y="4453132"/>
            <a:ext cx="9665848" cy="2283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79C7A5-8B07-3F67-63B4-A4190F50B4DF}"/>
              </a:ext>
            </a:extLst>
          </p:cNvPr>
          <p:cNvSpPr txBox="1"/>
          <p:nvPr/>
        </p:nvSpPr>
        <p:spPr>
          <a:xfrm>
            <a:off x="514392" y="1655499"/>
            <a:ext cx="11343311" cy="108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chúng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3D84CF-FC1D-23A7-4955-3884D5F01C52}"/>
              </a:ext>
            </a:extLst>
          </p:cNvPr>
          <p:cNvGrpSpPr/>
          <p:nvPr/>
        </p:nvGrpSpPr>
        <p:grpSpPr>
          <a:xfrm>
            <a:off x="1174792" y="2935517"/>
            <a:ext cx="10058563" cy="1435197"/>
            <a:chOff x="1599955" y="3208656"/>
            <a:chExt cx="15087845" cy="215279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5EDE38B-6F9A-EB60-D19C-F9D96EB8C787}"/>
                </a:ext>
              </a:extLst>
            </p:cNvPr>
            <p:cNvSpPr/>
            <p:nvPr/>
          </p:nvSpPr>
          <p:spPr>
            <a:xfrm>
              <a:off x="1599955" y="3216712"/>
              <a:ext cx="15087600" cy="21447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0">
                <a:latin typeface="UTM Avo" panose="02040603050506020204" pitchFamily="18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5E9BC0E-95A0-9AA0-0B90-78C83263B9DA}"/>
                </a:ext>
              </a:extLst>
            </p:cNvPr>
            <p:cNvCxnSpPr>
              <a:stCxn id="5" idx="1"/>
              <a:endCxn id="5" idx="3"/>
            </p:cNvCxnSpPr>
            <p:nvPr/>
          </p:nvCxnSpPr>
          <p:spPr>
            <a:xfrm>
              <a:off x="1599955" y="4289082"/>
              <a:ext cx="15087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Top Corners Rounded 19">
              <a:extLst>
                <a:ext uri="{FF2B5EF4-FFF2-40B4-BE49-F238E27FC236}">
                  <a16:creationId xmlns:a16="http://schemas.microsoft.com/office/drawing/2014/main" id="{47667ED6-4FE1-0675-6827-35B75C70CB7A}"/>
                </a:ext>
              </a:extLst>
            </p:cNvPr>
            <p:cNvSpPr/>
            <p:nvPr/>
          </p:nvSpPr>
          <p:spPr>
            <a:xfrm>
              <a:off x="1600200" y="3216712"/>
              <a:ext cx="15087600" cy="1064314"/>
            </a:xfrm>
            <a:prstGeom prst="round2SameRect">
              <a:avLst>
                <a:gd name="adj1" fmla="val 34118"/>
                <a:gd name="adj2" fmla="val 0"/>
              </a:avLst>
            </a:prstGeom>
            <a:solidFill>
              <a:srgbClr val="009E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0">
                <a:latin typeface="UTM Avo" panose="02040603050506020204" pitchFamily="18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F448B66-8E7F-EC3B-742F-CD1A7D8E7E48}"/>
                </a:ext>
              </a:extLst>
            </p:cNvPr>
            <p:cNvCxnSpPr/>
            <p:nvPr/>
          </p:nvCxnSpPr>
          <p:spPr>
            <a:xfrm>
              <a:off x="6629400" y="3216712"/>
              <a:ext cx="0" cy="21447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32B0D56-1E2B-DF0F-E22D-EE9D4FB48AF7}"/>
                </a:ext>
              </a:extLst>
            </p:cNvPr>
            <p:cNvCxnSpPr/>
            <p:nvPr/>
          </p:nvCxnSpPr>
          <p:spPr>
            <a:xfrm>
              <a:off x="12344400" y="3208656"/>
              <a:ext cx="0" cy="21447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CDD212-3296-8844-7664-F113A9877C9D}"/>
                </a:ext>
              </a:extLst>
            </p:cNvPr>
            <p:cNvSpPr txBox="1"/>
            <p:nvPr/>
          </p:nvSpPr>
          <p:spPr>
            <a:xfrm>
              <a:off x="2837718" y="3437426"/>
              <a:ext cx="2819397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nhựa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9D0506-B96E-D89B-F538-1FFFBDD61319}"/>
                </a:ext>
              </a:extLst>
            </p:cNvPr>
            <p:cNvSpPr txBox="1"/>
            <p:nvPr/>
          </p:nvSpPr>
          <p:spPr>
            <a:xfrm>
              <a:off x="8124708" y="3428318"/>
              <a:ext cx="2819397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sứ</a:t>
              </a:r>
              <a:endParaRPr lang="en-US" sz="23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8F39E-956B-6CDD-FDBF-724C0A148F2D}"/>
                </a:ext>
              </a:extLst>
            </p:cNvPr>
            <p:cNvSpPr txBox="1"/>
            <p:nvPr/>
          </p:nvSpPr>
          <p:spPr>
            <a:xfrm>
              <a:off x="12829258" y="3428318"/>
              <a:ext cx="357205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 xi măng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BE87E9-714C-2A87-96AC-E428C5EF9114}"/>
                </a:ext>
              </a:extLst>
            </p:cNvPr>
            <p:cNvSpPr txBox="1"/>
            <p:nvPr/>
          </p:nvSpPr>
          <p:spPr>
            <a:xfrm>
              <a:off x="3581278" y="4420767"/>
              <a:ext cx="1066800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E66F68-CB74-775C-8EB2-7E05E217127A}"/>
                </a:ext>
              </a:extLst>
            </p:cNvPr>
            <p:cNvSpPr txBox="1"/>
            <p:nvPr/>
          </p:nvSpPr>
          <p:spPr>
            <a:xfrm>
              <a:off x="9001005" y="4429089"/>
              <a:ext cx="1066800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95EA3F-3179-670C-BBB2-1770BBAA84DB}"/>
                </a:ext>
              </a:extLst>
            </p:cNvPr>
            <p:cNvSpPr txBox="1"/>
            <p:nvPr/>
          </p:nvSpPr>
          <p:spPr>
            <a:xfrm>
              <a:off x="14325478" y="4395882"/>
              <a:ext cx="1066800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1040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984A71-EAE9-546C-7ACE-83150E34E51E}"/>
              </a:ext>
            </a:extLst>
          </p:cNvPr>
          <p:cNvSpPr txBox="1"/>
          <p:nvPr/>
        </p:nvSpPr>
        <p:spPr>
          <a:xfrm>
            <a:off x="3215764" y="1611838"/>
            <a:ext cx="6045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TRẢ LỜI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BE119E-D4C2-BF35-D723-6F7647DAAE54}"/>
              </a:ext>
            </a:extLst>
          </p:cNvPr>
          <p:cNvGrpSpPr/>
          <p:nvPr/>
        </p:nvGrpSpPr>
        <p:grpSpPr>
          <a:xfrm>
            <a:off x="1096216" y="2373409"/>
            <a:ext cx="10058563" cy="3959648"/>
            <a:chOff x="1600077" y="2173764"/>
            <a:chExt cx="15087845" cy="59394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3D84CF-FC1D-23A7-4955-3884D5F01C52}"/>
                </a:ext>
              </a:extLst>
            </p:cNvPr>
            <p:cNvGrpSpPr/>
            <p:nvPr/>
          </p:nvGrpSpPr>
          <p:grpSpPr>
            <a:xfrm>
              <a:off x="1600077" y="2173764"/>
              <a:ext cx="15087845" cy="5939472"/>
              <a:chOff x="1599955" y="3208656"/>
              <a:chExt cx="15087845" cy="5939472"/>
            </a:xfrm>
          </p:grpSpPr>
          <p:sp>
            <p:nvSpPr>
              <p:cNvPr id="8" name="Rectangle: Rounded Corners 16">
                <a:extLst>
                  <a:ext uri="{FF2B5EF4-FFF2-40B4-BE49-F238E27FC236}">
                    <a16:creationId xmlns:a16="http://schemas.microsoft.com/office/drawing/2014/main" id="{A5EDE38B-6F9A-EB60-D19C-F9D96EB8C787}"/>
                  </a:ext>
                </a:extLst>
              </p:cNvPr>
              <p:cNvSpPr/>
              <p:nvPr/>
            </p:nvSpPr>
            <p:spPr>
              <a:xfrm>
                <a:off x="1599955" y="3216712"/>
                <a:ext cx="15087600" cy="593141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9" name="Rectangle: Top Corners Rounded 19">
                <a:extLst>
                  <a:ext uri="{FF2B5EF4-FFF2-40B4-BE49-F238E27FC236}">
                    <a16:creationId xmlns:a16="http://schemas.microsoft.com/office/drawing/2014/main" id="{47667ED6-4FE1-0675-6827-35B75C70CB7A}"/>
                  </a:ext>
                </a:extLst>
              </p:cNvPr>
              <p:cNvSpPr/>
              <p:nvPr/>
            </p:nvSpPr>
            <p:spPr>
              <a:xfrm>
                <a:off x="1600200" y="3216712"/>
                <a:ext cx="15087600" cy="1064314"/>
              </a:xfrm>
              <a:prstGeom prst="round2SameRect">
                <a:avLst>
                  <a:gd name="adj1" fmla="val 34118"/>
                  <a:gd name="adj2" fmla="val 0"/>
                </a:avLst>
              </a:prstGeom>
              <a:solidFill>
                <a:srgbClr val="009E8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UTM Avo" panose="02040603050506020204" pitchFamily="18" charset="0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0F448B66-8E7F-EC3B-742F-CD1A7D8E7E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9400" y="3216712"/>
                <a:ext cx="0" cy="59314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32B0D56-1E2B-DF0F-E22D-EE9D4FB48A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7078" y="3208656"/>
                <a:ext cx="0" cy="59394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CDD212-3296-8844-7664-F113A9877C9D}"/>
                  </a:ext>
                </a:extLst>
              </p:cNvPr>
              <p:cNvSpPr txBox="1"/>
              <p:nvPr/>
            </p:nvSpPr>
            <p:spPr>
              <a:xfrm>
                <a:off x="2462857" y="3437426"/>
                <a:ext cx="31942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Chậu</a:t>
                </a:r>
                <a:r>
                  <a:rPr lang="en-US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nhựa</a:t>
                </a:r>
                <a:r>
                  <a:rPr lang="en-US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9D0506-B96E-D89B-F538-1FFFBDD61319}"/>
                  </a:ext>
                </a:extLst>
              </p:cNvPr>
              <p:cNvSpPr txBox="1"/>
              <p:nvPr/>
            </p:nvSpPr>
            <p:spPr>
              <a:xfrm>
                <a:off x="8124708" y="3428318"/>
                <a:ext cx="28193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Chậu sứ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68F39E-956B-6CDD-FDBF-724C0A148F2D}"/>
                  </a:ext>
                </a:extLst>
              </p:cNvPr>
              <p:cNvSpPr txBox="1"/>
              <p:nvPr/>
            </p:nvSpPr>
            <p:spPr>
              <a:xfrm>
                <a:off x="12533098" y="3428318"/>
                <a:ext cx="35720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Chậu xi măng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6A1FED-73B2-00C1-71D6-3FCADF8EE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50" t="55515" r="65004" b="643"/>
            <a:stretch/>
          </p:blipFill>
          <p:spPr>
            <a:xfrm>
              <a:off x="6947440" y="4048727"/>
              <a:ext cx="4518026" cy="34067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B75D7B-C563-BDE9-0A7C-2386C8A73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749" t="56329" r="34305" b="-171"/>
            <a:stretch/>
          </p:blipFill>
          <p:spPr>
            <a:xfrm>
              <a:off x="1806071" y="4053518"/>
              <a:ext cx="4518026" cy="34067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8AB475-D8BC-06B3-B1A5-BA2102646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7119" t="56329" r="2935" b="-171"/>
            <a:stretch/>
          </p:blipFill>
          <p:spPr>
            <a:xfrm>
              <a:off x="12127269" y="4048727"/>
              <a:ext cx="4518026" cy="340679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00404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B2569B82-57C2-74E6-EC6E-7CCC56483A5E}"/>
              </a:ext>
            </a:extLst>
          </p:cNvPr>
          <p:cNvSpPr/>
          <p:nvPr/>
        </p:nvSpPr>
        <p:spPr>
          <a:xfrm>
            <a:off x="550606" y="1620265"/>
            <a:ext cx="11379200" cy="18268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NHÓM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chậu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6B55EB-7590-F924-A468-4293B8691DFD}"/>
              </a:ext>
            </a:extLst>
          </p:cNvPr>
          <p:cNvSpPr txBox="1"/>
          <p:nvPr/>
        </p:nvSpPr>
        <p:spPr>
          <a:xfrm>
            <a:off x="3519948" y="3720909"/>
            <a:ext cx="5584723" cy="28319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>
                <a:latin typeface="UTM Avo" panose="02040603050506020204" pitchFamily="18" charset="0"/>
              </a:rPr>
              <a:t>GỢI Ý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latin typeface="UTM Avo" panose="02040603050506020204" pitchFamily="18" charset="0"/>
              </a:rPr>
              <a:t>Chất liệu gì?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latin typeface="UTM Avo" panose="02040603050506020204" pitchFamily="18" charset="0"/>
              </a:rPr>
              <a:t>Kiểu dáng như thế nào?	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latin typeface="UTM Avo" panose="02040603050506020204" pitchFamily="18" charset="0"/>
              </a:rPr>
              <a:t>To hay nhỏ?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latin typeface="UTM Avo" panose="02040603050506020204" pitchFamily="18" charset="0"/>
              </a:rPr>
              <a:t>Màu gì?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BDF1A3F0-4BBE-133E-5B40-9249258BA223}"/>
              </a:ext>
            </a:extLst>
          </p:cNvPr>
          <p:cNvSpPr/>
          <p:nvPr/>
        </p:nvSpPr>
        <p:spPr>
          <a:xfrm>
            <a:off x="181897" y="4916128"/>
            <a:ext cx="2512142" cy="1826879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933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992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52115F-22D4-769B-FEF6-112E92D5B3FD}"/>
              </a:ext>
            </a:extLst>
          </p:cNvPr>
          <p:cNvGrpSpPr/>
          <p:nvPr/>
        </p:nvGrpSpPr>
        <p:grpSpPr>
          <a:xfrm>
            <a:off x="4847772" y="1235193"/>
            <a:ext cx="6502010" cy="5410181"/>
            <a:chOff x="8377786" y="2309989"/>
            <a:chExt cx="9753016" cy="81152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10FDD3-E5E6-127B-AC82-E736E1A10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69963" y="6168264"/>
              <a:ext cx="3318387" cy="356449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FCD059-5918-C5BB-4BA9-1D5E8B10C3F0}"/>
                </a:ext>
              </a:extLst>
            </p:cNvPr>
            <p:cNvSpPr txBox="1"/>
            <p:nvPr/>
          </p:nvSpPr>
          <p:spPr>
            <a:xfrm>
              <a:off x="13709856" y="9732763"/>
              <a:ext cx="40386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400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gỗ</a:t>
              </a:r>
              <a:r>
                <a:rPr lang="en-US" sz="2400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4137B6-C821-C7FE-1C45-7D766EF34BAE}"/>
                </a:ext>
              </a:extLst>
            </p:cNvPr>
            <p:cNvSpPr txBox="1"/>
            <p:nvPr/>
          </p:nvSpPr>
          <p:spPr>
            <a:xfrm>
              <a:off x="8377786" y="2309989"/>
              <a:ext cx="9753016" cy="3877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11" indent="-228611" algn="just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Font typeface="Symbol" panose="05050102010706020507" pitchFamily="18" charset="2"/>
                <a:buChar char=""/>
              </a:pPr>
              <a:r>
                <a:rPr lang="vi-VN" sz="2200" dirty="0">
                  <a:latin typeface="UTM Avo" panose="02040603050506020204" pitchFamily="18" charset="0"/>
                  <a:ea typeface="Times New Roman" panose="02020603050405020304" pitchFamily="18" charset="0"/>
                </a:rPr>
                <a:t>Có nhiều kiểu dáng, kích thước và thường có màu của gỗ. </a:t>
              </a:r>
            </a:p>
            <a:p>
              <a:pPr marL="228611" indent="-228611" algn="just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Font typeface="Symbol" panose="05050102010706020507" pitchFamily="18" charset="2"/>
                <a:buChar char=""/>
              </a:pPr>
              <a:r>
                <a:rPr lang="vi-VN" sz="2200" dirty="0">
                  <a:latin typeface="UTM Avo" panose="02040603050506020204" pitchFamily="18" charset="0"/>
                  <a:ea typeface="Times New Roman" panose="02020603050405020304" pitchFamily="18" charset="0"/>
                </a:rPr>
                <a:t>Nhẹ, dễ thoát nước, giữ ẩm tốt; chịu nhiệt, chịu lạnh tốt nhưng có độ bền không cao. Thân thiện với môi trường.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AA336-0510-B653-35D2-3BC2B88E091B}"/>
              </a:ext>
            </a:extLst>
          </p:cNvPr>
          <p:cNvGrpSpPr/>
          <p:nvPr/>
        </p:nvGrpSpPr>
        <p:grpSpPr>
          <a:xfrm>
            <a:off x="431800" y="1827067"/>
            <a:ext cx="6564086" cy="4833460"/>
            <a:chOff x="533400" y="1486986"/>
            <a:chExt cx="9846129" cy="72501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F5CA36-3344-B648-F409-711073CF2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0" y="1486986"/>
              <a:ext cx="3602294" cy="33794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7A2079-3B7B-0AB7-B434-4C5F3C406867}"/>
                </a:ext>
              </a:extLst>
            </p:cNvPr>
            <p:cNvSpPr txBox="1"/>
            <p:nvPr/>
          </p:nvSpPr>
          <p:spPr>
            <a:xfrm>
              <a:off x="533400" y="4866458"/>
              <a:ext cx="40386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400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thủy</a:t>
              </a:r>
              <a:r>
                <a:rPr lang="en-US" sz="2400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tinh</a:t>
              </a:r>
              <a:r>
                <a:rPr lang="en-US" sz="2400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318772-D45A-1078-46DB-525BFD2DE949}"/>
                </a:ext>
              </a:extLst>
            </p:cNvPr>
            <p:cNvSpPr txBox="1"/>
            <p:nvPr/>
          </p:nvSpPr>
          <p:spPr>
            <a:xfrm>
              <a:off x="838200" y="5621034"/>
              <a:ext cx="9541329" cy="31161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11" indent="-228611" algn="just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Font typeface="Symbol" panose="05050102010706020507" pitchFamily="18" charset="2"/>
                <a:buChar char=""/>
              </a:pPr>
              <a:r>
                <a:rPr lang="vi-VN" sz="2200" dirty="0">
                  <a:latin typeface="UTM Avo" panose="02040603050506020204" pitchFamily="18" charset="0"/>
                  <a:ea typeface="Times New Roman" panose="02020603050405020304" pitchFamily="18" charset="0"/>
                </a:rPr>
                <a:t>Trọng lượng tương đối nhẹ, dễ dàng di chuyển để thay đổi không gian sống cho cây. </a:t>
              </a:r>
            </a:p>
            <a:p>
              <a:pPr marL="228611" indent="-228611" algn="just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Font typeface="Symbol" panose="05050102010706020507" pitchFamily="18" charset="2"/>
                <a:buChar char=""/>
              </a:pPr>
              <a:r>
                <a:rPr lang="vi-VN" sz="2200" dirty="0">
                  <a:latin typeface="UTM Avo" panose="02040603050506020204" pitchFamily="18" charset="0"/>
                  <a:ea typeface="Times New Roman" panose="02020603050405020304" pitchFamily="18" charset="0"/>
                </a:rPr>
                <a:t>Chậu khá giòn và dễ vỡ khi va đập mạnh.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8866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3152FB0E-2009-52C9-65C8-B69B866D0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157" y="2859739"/>
            <a:ext cx="3172471" cy="1811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79435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5478B7-351B-C10E-2498-7866162DA9F6}"/>
              </a:ext>
            </a:extLst>
          </p:cNvPr>
          <p:cNvSpPr txBox="1"/>
          <p:nvPr/>
        </p:nvSpPr>
        <p:spPr>
          <a:xfrm>
            <a:off x="841682" y="1390793"/>
            <a:ext cx="11141763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nguồn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A702C4-B23E-2D3A-8C68-A86450B4DD06}"/>
              </a:ext>
            </a:extLst>
          </p:cNvPr>
          <p:cNvGrpSpPr/>
          <p:nvPr/>
        </p:nvGrpSpPr>
        <p:grpSpPr>
          <a:xfrm>
            <a:off x="568632" y="3095926"/>
            <a:ext cx="4337050" cy="660400"/>
            <a:chOff x="581025" y="2933700"/>
            <a:chExt cx="6505575" cy="990600"/>
          </a:xfrm>
        </p:grpSpPr>
        <p:sp>
          <p:nvSpPr>
            <p:cNvPr id="8" name="Rectangle: Rounded Corners 13">
              <a:extLst>
                <a:ext uri="{FF2B5EF4-FFF2-40B4-BE49-F238E27FC236}">
                  <a16:creationId xmlns:a16="http://schemas.microsoft.com/office/drawing/2014/main" id="{454B24B4-57E2-3F2E-09C5-3F4FCCD4EAEB}"/>
                </a:ext>
              </a:extLst>
            </p:cNvPr>
            <p:cNvSpPr/>
            <p:nvPr/>
          </p:nvSpPr>
          <p:spPr>
            <a:xfrm>
              <a:off x="990600" y="2933700"/>
              <a:ext cx="6096000" cy="990600"/>
            </a:xfrm>
            <a:prstGeom prst="roundRect">
              <a:avLst>
                <a:gd name="adj" fmla="val 1826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435607-5B5D-C5DF-3513-0C907FB3C933}"/>
                </a:ext>
              </a:extLst>
            </p:cNvPr>
            <p:cNvSpPr txBox="1"/>
            <p:nvPr/>
          </p:nvSpPr>
          <p:spPr>
            <a:xfrm>
              <a:off x="2484440" y="3113529"/>
              <a:ext cx="38100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Giá thể xơ dừa 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8F57331-7204-551E-FD9B-88B8B8FCC920}"/>
                </a:ext>
              </a:extLst>
            </p:cNvPr>
            <p:cNvSpPr/>
            <p:nvPr/>
          </p:nvSpPr>
          <p:spPr>
            <a:xfrm>
              <a:off x="581025" y="3048000"/>
              <a:ext cx="762000" cy="762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B2C74E-99B6-3F1E-78C5-2E6FFC3D7C05}"/>
              </a:ext>
            </a:extLst>
          </p:cNvPr>
          <p:cNvGrpSpPr/>
          <p:nvPr/>
        </p:nvGrpSpPr>
        <p:grpSpPr>
          <a:xfrm>
            <a:off x="536882" y="3989873"/>
            <a:ext cx="4337050" cy="660400"/>
            <a:chOff x="581025" y="2933700"/>
            <a:chExt cx="6505575" cy="990600"/>
          </a:xfrm>
        </p:grpSpPr>
        <p:sp>
          <p:nvSpPr>
            <p:cNvPr id="12" name="Rectangle: Rounded Corners 20">
              <a:extLst>
                <a:ext uri="{FF2B5EF4-FFF2-40B4-BE49-F238E27FC236}">
                  <a16:creationId xmlns:a16="http://schemas.microsoft.com/office/drawing/2014/main" id="{4E2428A0-B553-EF13-0FE9-3183BC0CF794}"/>
                </a:ext>
              </a:extLst>
            </p:cNvPr>
            <p:cNvSpPr/>
            <p:nvPr/>
          </p:nvSpPr>
          <p:spPr>
            <a:xfrm>
              <a:off x="990600" y="2933700"/>
              <a:ext cx="6096000" cy="990600"/>
            </a:xfrm>
            <a:prstGeom prst="roundRect">
              <a:avLst>
                <a:gd name="adj" fmla="val 1826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87B801-FA41-B9E2-9D05-1224E71CAC18}"/>
                </a:ext>
              </a:extLst>
            </p:cNvPr>
            <p:cNvSpPr txBox="1"/>
            <p:nvPr/>
          </p:nvSpPr>
          <p:spPr>
            <a:xfrm>
              <a:off x="2484440" y="3113529"/>
              <a:ext cx="38100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Giá thể trấu hun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8B2DA0-F3B7-1222-B74A-A6FDF21A6CF7}"/>
                </a:ext>
              </a:extLst>
            </p:cNvPr>
            <p:cNvSpPr/>
            <p:nvPr/>
          </p:nvSpPr>
          <p:spPr>
            <a:xfrm>
              <a:off x="581025" y="3048000"/>
              <a:ext cx="762000" cy="762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8F3D1D-733C-F700-6296-DF6A2FEBE16D}"/>
              </a:ext>
            </a:extLst>
          </p:cNvPr>
          <p:cNvGrpSpPr/>
          <p:nvPr/>
        </p:nvGrpSpPr>
        <p:grpSpPr>
          <a:xfrm>
            <a:off x="568632" y="4943888"/>
            <a:ext cx="4337050" cy="660400"/>
            <a:chOff x="581025" y="2933700"/>
            <a:chExt cx="6505575" cy="990600"/>
          </a:xfrm>
        </p:grpSpPr>
        <p:sp>
          <p:nvSpPr>
            <p:cNvPr id="16" name="Rectangle: Rounded Corners 24">
              <a:extLst>
                <a:ext uri="{FF2B5EF4-FFF2-40B4-BE49-F238E27FC236}">
                  <a16:creationId xmlns:a16="http://schemas.microsoft.com/office/drawing/2014/main" id="{0EB487DC-DEBB-8B2E-D69E-116BC9CAD5AD}"/>
                </a:ext>
              </a:extLst>
            </p:cNvPr>
            <p:cNvSpPr/>
            <p:nvPr/>
          </p:nvSpPr>
          <p:spPr>
            <a:xfrm>
              <a:off x="990600" y="2933700"/>
              <a:ext cx="6096000" cy="990600"/>
            </a:xfrm>
            <a:prstGeom prst="roundRect">
              <a:avLst>
                <a:gd name="adj" fmla="val 1826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BB9D6B-04CF-054D-7F37-C73EDC3C8545}"/>
                </a:ext>
              </a:extLst>
            </p:cNvPr>
            <p:cNvSpPr txBox="1"/>
            <p:nvPr/>
          </p:nvSpPr>
          <p:spPr>
            <a:xfrm>
              <a:off x="2108202" y="3169227"/>
              <a:ext cx="4602161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Giá thể đá trân châu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DF49553-288C-4B37-31DF-89089F3DCEAC}"/>
                </a:ext>
              </a:extLst>
            </p:cNvPr>
            <p:cNvSpPr/>
            <p:nvPr/>
          </p:nvSpPr>
          <p:spPr>
            <a:xfrm>
              <a:off x="581025" y="3048000"/>
              <a:ext cx="762000" cy="762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CBBE4D-36C3-3328-0C9B-2EDE75F76F54}"/>
              </a:ext>
            </a:extLst>
          </p:cNvPr>
          <p:cNvGrpSpPr/>
          <p:nvPr/>
        </p:nvGrpSpPr>
        <p:grpSpPr>
          <a:xfrm>
            <a:off x="568632" y="5908772"/>
            <a:ext cx="4337050" cy="660400"/>
            <a:chOff x="581025" y="2933700"/>
            <a:chExt cx="6505575" cy="990600"/>
          </a:xfrm>
        </p:grpSpPr>
        <p:sp>
          <p:nvSpPr>
            <p:cNvPr id="20" name="Rectangle: Rounded Corners 28">
              <a:extLst>
                <a:ext uri="{FF2B5EF4-FFF2-40B4-BE49-F238E27FC236}">
                  <a16:creationId xmlns:a16="http://schemas.microsoft.com/office/drawing/2014/main" id="{63E84CF5-149B-D6F2-135A-F8A2A5A6DA8E}"/>
                </a:ext>
              </a:extLst>
            </p:cNvPr>
            <p:cNvSpPr/>
            <p:nvPr/>
          </p:nvSpPr>
          <p:spPr>
            <a:xfrm>
              <a:off x="990600" y="2933700"/>
              <a:ext cx="6096000" cy="990600"/>
            </a:xfrm>
            <a:prstGeom prst="roundRect">
              <a:avLst>
                <a:gd name="adj" fmla="val 1826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4CD032-93CA-CF32-ABE3-B1CFAF1C084D}"/>
                </a:ext>
              </a:extLst>
            </p:cNvPr>
            <p:cNvSpPr txBox="1"/>
            <p:nvPr/>
          </p:nvSpPr>
          <p:spPr>
            <a:xfrm>
              <a:off x="2484440" y="3113529"/>
              <a:ext cx="38100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Giá thể than củi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A534E60-46E4-1580-5C37-7633EA55B4E1}"/>
                </a:ext>
              </a:extLst>
            </p:cNvPr>
            <p:cNvSpPr/>
            <p:nvPr/>
          </p:nvSpPr>
          <p:spPr>
            <a:xfrm>
              <a:off x="581025" y="3048000"/>
              <a:ext cx="762000" cy="762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3" name="Rectangle: Rounded Corners 32">
            <a:extLst>
              <a:ext uri="{FF2B5EF4-FFF2-40B4-BE49-F238E27FC236}">
                <a16:creationId xmlns:a16="http://schemas.microsoft.com/office/drawing/2014/main" id="{D808BE73-1D84-D914-BBB7-D8472771048A}"/>
              </a:ext>
            </a:extLst>
          </p:cNvPr>
          <p:cNvSpPr/>
          <p:nvPr/>
        </p:nvSpPr>
        <p:spPr>
          <a:xfrm>
            <a:off x="1127432" y="2504768"/>
            <a:ext cx="3250143" cy="47127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 giá thể </a:t>
            </a:r>
          </a:p>
        </p:txBody>
      </p:sp>
      <p:sp>
        <p:nvSpPr>
          <p:cNvPr id="24" name="Rectangle: Rounded Corners 33">
            <a:extLst>
              <a:ext uri="{FF2B5EF4-FFF2-40B4-BE49-F238E27FC236}">
                <a16:creationId xmlns:a16="http://schemas.microsoft.com/office/drawing/2014/main" id="{AB96EE4A-C2A9-FE39-086F-84A464530833}"/>
              </a:ext>
            </a:extLst>
          </p:cNvPr>
          <p:cNvSpPr/>
          <p:nvPr/>
        </p:nvSpPr>
        <p:spPr>
          <a:xfrm>
            <a:off x="6410632" y="2490475"/>
            <a:ext cx="5131857" cy="47127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Nguồn gốc của giá thể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1BCDDF-3C92-13A5-2165-987F452FBBDB}"/>
              </a:ext>
            </a:extLst>
          </p:cNvPr>
          <p:cNvGrpSpPr/>
          <p:nvPr/>
        </p:nvGrpSpPr>
        <p:grpSpPr>
          <a:xfrm>
            <a:off x="5922131" y="3258046"/>
            <a:ext cx="6108859" cy="785277"/>
            <a:chOff x="581025" y="2824636"/>
            <a:chExt cx="9163289" cy="1177916"/>
          </a:xfrm>
        </p:grpSpPr>
        <p:sp>
          <p:nvSpPr>
            <p:cNvPr id="26" name="Rectangle: Rounded Corners 35">
              <a:extLst>
                <a:ext uri="{FF2B5EF4-FFF2-40B4-BE49-F238E27FC236}">
                  <a16:creationId xmlns:a16="http://schemas.microsoft.com/office/drawing/2014/main" id="{AEC8DFE8-716B-83BD-83B0-672399CDF7C9}"/>
                </a:ext>
              </a:extLst>
            </p:cNvPr>
            <p:cNvSpPr/>
            <p:nvPr/>
          </p:nvSpPr>
          <p:spPr>
            <a:xfrm>
              <a:off x="990599" y="2833001"/>
              <a:ext cx="8753715" cy="1169551"/>
            </a:xfrm>
            <a:prstGeom prst="roundRect">
              <a:avLst>
                <a:gd name="adj" fmla="val 18269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4A7AE2-27C5-CD0D-2D74-5228829CEC5D}"/>
                </a:ext>
              </a:extLst>
            </p:cNvPr>
            <p:cNvSpPr txBox="1"/>
            <p:nvPr/>
          </p:nvSpPr>
          <p:spPr>
            <a:xfrm>
              <a:off x="1457324" y="2824636"/>
              <a:ext cx="8172690" cy="1061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Vỏ hạt thóc được đốt thành than nhưng còn nguyên hình dạng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320B4F8-5891-777A-B0E2-B2D5DE520E97}"/>
                </a:ext>
              </a:extLst>
            </p:cNvPr>
            <p:cNvSpPr/>
            <p:nvPr/>
          </p:nvSpPr>
          <p:spPr>
            <a:xfrm>
              <a:off x="581025" y="3048000"/>
              <a:ext cx="762000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C8D0580-94FA-0191-2602-85D7E902945F}"/>
              </a:ext>
            </a:extLst>
          </p:cNvPr>
          <p:cNvGrpSpPr/>
          <p:nvPr/>
        </p:nvGrpSpPr>
        <p:grpSpPr>
          <a:xfrm>
            <a:off x="5922131" y="4151318"/>
            <a:ext cx="6108859" cy="785277"/>
            <a:chOff x="581025" y="2824636"/>
            <a:chExt cx="9163289" cy="1177916"/>
          </a:xfrm>
        </p:grpSpPr>
        <p:sp>
          <p:nvSpPr>
            <p:cNvPr id="30" name="Rectangle: Rounded Corners 39">
              <a:extLst>
                <a:ext uri="{FF2B5EF4-FFF2-40B4-BE49-F238E27FC236}">
                  <a16:creationId xmlns:a16="http://schemas.microsoft.com/office/drawing/2014/main" id="{E93EB0E8-03B4-F681-C8C7-0BB65DF8A52F}"/>
                </a:ext>
              </a:extLst>
            </p:cNvPr>
            <p:cNvSpPr/>
            <p:nvPr/>
          </p:nvSpPr>
          <p:spPr>
            <a:xfrm>
              <a:off x="990599" y="2833001"/>
              <a:ext cx="8753715" cy="1169551"/>
            </a:xfrm>
            <a:prstGeom prst="roundRect">
              <a:avLst>
                <a:gd name="adj" fmla="val 18269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1C083D-EE6A-9DAE-CB6E-BC7EC0A5971F}"/>
                </a:ext>
              </a:extLst>
            </p:cNvPr>
            <p:cNvSpPr txBox="1"/>
            <p:nvPr/>
          </p:nvSpPr>
          <p:spPr>
            <a:xfrm>
              <a:off x="1457324" y="2824636"/>
              <a:ext cx="8172690" cy="1061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Vỏ quả dừa được xé hoặc xay nhỏ tạo thành sợi, mảnh nhỏ hoặc vụn xơ dừa.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3CF46BF-0818-AA5F-6A9F-2DB4A06B3AA3}"/>
                </a:ext>
              </a:extLst>
            </p:cNvPr>
            <p:cNvSpPr/>
            <p:nvPr/>
          </p:nvSpPr>
          <p:spPr>
            <a:xfrm>
              <a:off x="581025" y="3048000"/>
              <a:ext cx="762000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BF170C-7DF3-5AEA-AE32-FAE7EF57F457}"/>
              </a:ext>
            </a:extLst>
          </p:cNvPr>
          <p:cNvGrpSpPr/>
          <p:nvPr/>
        </p:nvGrpSpPr>
        <p:grpSpPr>
          <a:xfrm>
            <a:off x="5922131" y="5085783"/>
            <a:ext cx="6098887" cy="679448"/>
            <a:chOff x="595984" y="2983380"/>
            <a:chExt cx="9148330" cy="1019172"/>
          </a:xfrm>
        </p:grpSpPr>
        <p:sp>
          <p:nvSpPr>
            <p:cNvPr id="34" name="Rectangle: Rounded Corners 43">
              <a:extLst>
                <a:ext uri="{FF2B5EF4-FFF2-40B4-BE49-F238E27FC236}">
                  <a16:creationId xmlns:a16="http://schemas.microsoft.com/office/drawing/2014/main" id="{9E962305-AD11-C849-7F01-078118362911}"/>
                </a:ext>
              </a:extLst>
            </p:cNvPr>
            <p:cNvSpPr/>
            <p:nvPr/>
          </p:nvSpPr>
          <p:spPr>
            <a:xfrm>
              <a:off x="990599" y="2983380"/>
              <a:ext cx="8753715" cy="1019172"/>
            </a:xfrm>
            <a:prstGeom prst="roundRect">
              <a:avLst>
                <a:gd name="adj" fmla="val 18269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E1CBCD3-E465-33D9-F674-D9F4511E64F7}"/>
                </a:ext>
              </a:extLst>
            </p:cNvPr>
            <p:cNvSpPr txBox="1"/>
            <p:nvPr/>
          </p:nvSpPr>
          <p:spPr>
            <a:xfrm>
              <a:off x="1520029" y="3146894"/>
              <a:ext cx="817269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Thân cây gỗ được đốt thành than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83E54C6-A0E6-17B4-5654-1DA93B56F9A8}"/>
                </a:ext>
              </a:extLst>
            </p:cNvPr>
            <p:cNvSpPr/>
            <p:nvPr/>
          </p:nvSpPr>
          <p:spPr>
            <a:xfrm>
              <a:off x="595984" y="3109408"/>
              <a:ext cx="762000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7B32FE-9CB4-9D26-CEF7-045BE6CF3489}"/>
              </a:ext>
            </a:extLst>
          </p:cNvPr>
          <p:cNvGrpSpPr/>
          <p:nvPr/>
        </p:nvGrpSpPr>
        <p:grpSpPr>
          <a:xfrm>
            <a:off x="5918955" y="5912774"/>
            <a:ext cx="6098887" cy="679448"/>
            <a:chOff x="595984" y="2983380"/>
            <a:chExt cx="9148330" cy="1019172"/>
          </a:xfrm>
        </p:grpSpPr>
        <p:sp>
          <p:nvSpPr>
            <p:cNvPr id="38" name="Rectangle: Rounded Corners 47">
              <a:extLst>
                <a:ext uri="{FF2B5EF4-FFF2-40B4-BE49-F238E27FC236}">
                  <a16:creationId xmlns:a16="http://schemas.microsoft.com/office/drawing/2014/main" id="{31F26041-37CC-B31D-FC95-EB2F07D21991}"/>
                </a:ext>
              </a:extLst>
            </p:cNvPr>
            <p:cNvSpPr/>
            <p:nvPr/>
          </p:nvSpPr>
          <p:spPr>
            <a:xfrm>
              <a:off x="990599" y="2983380"/>
              <a:ext cx="8753715" cy="1019172"/>
            </a:xfrm>
            <a:prstGeom prst="roundRect">
              <a:avLst>
                <a:gd name="adj" fmla="val 18269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567CF8-2F80-D110-1FDC-229382028F1A}"/>
                </a:ext>
              </a:extLst>
            </p:cNvPr>
            <p:cNvSpPr txBox="1"/>
            <p:nvPr/>
          </p:nvSpPr>
          <p:spPr>
            <a:xfrm>
              <a:off x="1520029" y="3146894"/>
              <a:ext cx="817269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Đá nham thạch được nghiền nhỏ 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FBC475C-8C94-8F2A-7D51-D832CDD25C13}"/>
                </a:ext>
              </a:extLst>
            </p:cNvPr>
            <p:cNvSpPr/>
            <p:nvPr/>
          </p:nvSpPr>
          <p:spPr>
            <a:xfrm>
              <a:off x="595984" y="3109408"/>
              <a:ext cx="762000" cy="762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D4433DF-977C-6EA7-F1AE-B1B193953F59}"/>
              </a:ext>
            </a:extLst>
          </p:cNvPr>
          <p:cNvCxnSpPr>
            <a:stCxn id="8" idx="3"/>
            <a:endCxn id="32" idx="2"/>
          </p:cNvCxnSpPr>
          <p:nvPr/>
        </p:nvCxnSpPr>
        <p:spPr>
          <a:xfrm>
            <a:off x="4905682" y="3426126"/>
            <a:ext cx="1016449" cy="1128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317BA4-BBC8-574A-8557-A64DADC0B0FF}"/>
              </a:ext>
            </a:extLst>
          </p:cNvPr>
          <p:cNvCxnSpPr>
            <a:cxnSpLocks/>
            <a:stCxn id="12" idx="3"/>
            <a:endCxn id="28" idx="2"/>
          </p:cNvCxnSpPr>
          <p:nvPr/>
        </p:nvCxnSpPr>
        <p:spPr>
          <a:xfrm flipV="1">
            <a:off x="4873932" y="3660956"/>
            <a:ext cx="1048199" cy="65911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ACEB6A7-581A-3F24-8730-BE6825BC1331}"/>
              </a:ext>
            </a:extLst>
          </p:cNvPr>
          <p:cNvCxnSpPr>
            <a:cxnSpLocks/>
            <a:stCxn id="20" idx="3"/>
            <a:endCxn id="36" idx="2"/>
          </p:cNvCxnSpPr>
          <p:nvPr/>
        </p:nvCxnSpPr>
        <p:spPr>
          <a:xfrm flipV="1">
            <a:off x="4905682" y="5423802"/>
            <a:ext cx="1016449" cy="81517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C3D6040-91E9-7CD3-69C5-E8B4C112904F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905682" y="5274088"/>
            <a:ext cx="1048199" cy="104890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14371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C8F43-90C1-6A3F-FBF8-A2BE4251C7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57" t="21853" r="10459"/>
          <a:stretch/>
        </p:blipFill>
        <p:spPr>
          <a:xfrm>
            <a:off x="717825" y="1826517"/>
            <a:ext cx="6858000" cy="4667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E5979F-FB03-554B-9F2A-A26FCF68422D}"/>
              </a:ext>
            </a:extLst>
          </p:cNvPr>
          <p:cNvSpPr txBox="1"/>
          <p:nvPr/>
        </p:nvSpPr>
        <p:spPr>
          <a:xfrm>
            <a:off x="3560917" y="810854"/>
            <a:ext cx="78641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19F9E3-CD4B-3FDE-12D8-4A0D0C9FF5AA}"/>
              </a:ext>
            </a:extLst>
          </p:cNvPr>
          <p:cNvGrpSpPr/>
          <p:nvPr/>
        </p:nvGrpSpPr>
        <p:grpSpPr>
          <a:xfrm>
            <a:off x="7575825" y="2241815"/>
            <a:ext cx="3541182" cy="400110"/>
            <a:chOff x="11414127" y="2413644"/>
            <a:chExt cx="5311773" cy="6001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" name="Arrow: Right 2">
              <a:extLst>
                <a:ext uri="{FF2B5EF4-FFF2-40B4-BE49-F238E27FC236}">
                  <a16:creationId xmlns:a16="http://schemas.microsoft.com/office/drawing/2014/main" id="{F5E41D94-38E7-4A2F-68DA-4D615324BB60}"/>
                </a:ext>
              </a:extLst>
            </p:cNvPr>
            <p:cNvSpPr/>
            <p:nvPr/>
          </p:nvSpPr>
          <p:spPr>
            <a:xfrm>
              <a:off x="11414127" y="2561698"/>
              <a:ext cx="730254" cy="381000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D9710D-5523-0886-7503-637E7B562354}"/>
                </a:ext>
              </a:extLst>
            </p:cNvPr>
            <p:cNvSpPr txBox="1"/>
            <p:nvPr/>
          </p:nvSpPr>
          <p:spPr>
            <a:xfrm>
              <a:off x="12480927" y="2413644"/>
              <a:ext cx="424497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Giá thể chấu hun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8DBDA4-502B-3324-8EB4-5BF2A5002564}"/>
              </a:ext>
            </a:extLst>
          </p:cNvPr>
          <p:cNvGrpSpPr/>
          <p:nvPr/>
        </p:nvGrpSpPr>
        <p:grpSpPr>
          <a:xfrm>
            <a:off x="7575825" y="3348738"/>
            <a:ext cx="3541182" cy="400110"/>
            <a:chOff x="11414127" y="2413644"/>
            <a:chExt cx="5311773" cy="6001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2FBF81C-32A9-BFC6-499C-776AF33845AB}"/>
                </a:ext>
              </a:extLst>
            </p:cNvPr>
            <p:cNvSpPr/>
            <p:nvPr/>
          </p:nvSpPr>
          <p:spPr>
            <a:xfrm>
              <a:off x="11414127" y="2561698"/>
              <a:ext cx="730254" cy="381000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BEEA90-361F-1A60-245D-CF6DF5D8C3A3}"/>
                </a:ext>
              </a:extLst>
            </p:cNvPr>
            <p:cNvSpPr txBox="1"/>
            <p:nvPr/>
          </p:nvSpPr>
          <p:spPr>
            <a:xfrm>
              <a:off x="12480927" y="2413644"/>
              <a:ext cx="424497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Giá thể xơ dừa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109EB8-FC41-DA26-93AF-1D2C4E5F5798}"/>
              </a:ext>
            </a:extLst>
          </p:cNvPr>
          <p:cNvGrpSpPr/>
          <p:nvPr/>
        </p:nvGrpSpPr>
        <p:grpSpPr>
          <a:xfrm>
            <a:off x="7575825" y="4481797"/>
            <a:ext cx="3541182" cy="400110"/>
            <a:chOff x="11414127" y="2413644"/>
            <a:chExt cx="5311773" cy="6001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47EBF79E-6523-423F-B774-06C2FB57CFBC}"/>
                </a:ext>
              </a:extLst>
            </p:cNvPr>
            <p:cNvSpPr/>
            <p:nvPr/>
          </p:nvSpPr>
          <p:spPr>
            <a:xfrm>
              <a:off x="11414127" y="2561698"/>
              <a:ext cx="730254" cy="381000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F690DD-5E50-7CAD-8EC7-49E89FD3781D}"/>
                </a:ext>
              </a:extLst>
            </p:cNvPr>
            <p:cNvSpPr txBox="1"/>
            <p:nvPr/>
          </p:nvSpPr>
          <p:spPr>
            <a:xfrm>
              <a:off x="12480927" y="2413644"/>
              <a:ext cx="424497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UTM Avo" panose="02040603050506020204" pitchFamily="18" charset="0"/>
                  <a:cs typeface="Arial" panose="020B0604020202020204" pitchFamily="34" charset="0"/>
                </a:rPr>
                <a:t>Giá thể than củi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01C42A-E343-9609-934F-A83B6C8A902A}"/>
              </a:ext>
            </a:extLst>
          </p:cNvPr>
          <p:cNvGrpSpPr/>
          <p:nvPr/>
        </p:nvGrpSpPr>
        <p:grpSpPr>
          <a:xfrm>
            <a:off x="7575825" y="5539979"/>
            <a:ext cx="4201582" cy="400110"/>
            <a:chOff x="11414127" y="2413644"/>
            <a:chExt cx="6302373" cy="6001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1FDFF5E9-5AB2-01E5-DB71-6AD318B22F8C}"/>
                </a:ext>
              </a:extLst>
            </p:cNvPr>
            <p:cNvSpPr/>
            <p:nvPr/>
          </p:nvSpPr>
          <p:spPr>
            <a:xfrm>
              <a:off x="11414127" y="2561698"/>
              <a:ext cx="730254" cy="381000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3F503A-47BA-F0B5-1B20-DAB4DA1573C6}"/>
                </a:ext>
              </a:extLst>
            </p:cNvPr>
            <p:cNvSpPr txBox="1"/>
            <p:nvPr/>
          </p:nvSpPr>
          <p:spPr>
            <a:xfrm>
              <a:off x="12480927" y="2413644"/>
              <a:ext cx="523557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Giá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đá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trân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châu</a:t>
              </a:r>
              <a:endParaRPr lang="en-US" sz="20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1025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AE5C2D24-6CBD-B5B6-0A30-DFB42A637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157" y="2859739"/>
            <a:ext cx="3172471" cy="1811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62510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57B3B4-6664-8B8F-F2CF-53C3E92D2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4" t="15357" r="10972" b="13080"/>
          <a:stretch/>
        </p:blipFill>
        <p:spPr>
          <a:xfrm>
            <a:off x="350966" y="2438401"/>
            <a:ext cx="6884504" cy="3896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32CB8C-5FD8-322B-0105-7AFCA9019584}"/>
              </a:ext>
            </a:extLst>
          </p:cNvPr>
          <p:cNvSpPr txBox="1"/>
          <p:nvPr/>
        </p:nvSpPr>
        <p:spPr>
          <a:xfrm>
            <a:off x="3046845" y="1642519"/>
            <a:ext cx="60812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5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25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5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“Ai </a:t>
            </a:r>
            <a:r>
              <a:rPr lang="en-US" sz="25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đoán</a:t>
            </a:r>
            <a:r>
              <a:rPr lang="en-US" sz="25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5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?” </a:t>
            </a:r>
          </a:p>
        </p:txBody>
      </p:sp>
      <p:sp>
        <p:nvSpPr>
          <p:cNvPr id="4" name="Rectangle: Rounded Corners 23">
            <a:extLst>
              <a:ext uri="{FF2B5EF4-FFF2-40B4-BE49-F238E27FC236}">
                <a16:creationId xmlns:a16="http://schemas.microsoft.com/office/drawing/2014/main" id="{8D69A065-D54A-00C2-BF32-75413CA6EBDC}"/>
              </a:ext>
            </a:extLst>
          </p:cNvPr>
          <p:cNvSpPr/>
          <p:nvPr/>
        </p:nvSpPr>
        <p:spPr>
          <a:xfrm>
            <a:off x="6774630" y="2915589"/>
            <a:ext cx="4415452" cy="1719663"/>
          </a:xfrm>
          <a:custGeom>
            <a:avLst/>
            <a:gdLst>
              <a:gd name="connsiteX0" fmla="*/ 0 w 7239000"/>
              <a:gd name="connsiteY0" fmla="*/ 508010 h 3048000"/>
              <a:gd name="connsiteX1" fmla="*/ 508010 w 7239000"/>
              <a:gd name="connsiteY1" fmla="*/ 0 h 3048000"/>
              <a:gd name="connsiteX2" fmla="*/ 6730990 w 7239000"/>
              <a:gd name="connsiteY2" fmla="*/ 0 h 3048000"/>
              <a:gd name="connsiteX3" fmla="*/ 7239000 w 7239000"/>
              <a:gd name="connsiteY3" fmla="*/ 508010 h 3048000"/>
              <a:gd name="connsiteX4" fmla="*/ 7239000 w 7239000"/>
              <a:gd name="connsiteY4" fmla="*/ 2539990 h 3048000"/>
              <a:gd name="connsiteX5" fmla="*/ 6730990 w 7239000"/>
              <a:gd name="connsiteY5" fmla="*/ 3048000 h 3048000"/>
              <a:gd name="connsiteX6" fmla="*/ 508010 w 7239000"/>
              <a:gd name="connsiteY6" fmla="*/ 3048000 h 3048000"/>
              <a:gd name="connsiteX7" fmla="*/ 0 w 7239000"/>
              <a:gd name="connsiteY7" fmla="*/ 2539990 h 3048000"/>
              <a:gd name="connsiteX8" fmla="*/ 0 w 7239000"/>
              <a:gd name="connsiteY8" fmla="*/ 50801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9000" h="3048000" fill="none" extrusionOk="0">
                <a:moveTo>
                  <a:pt x="0" y="508010"/>
                </a:moveTo>
                <a:cubicBezTo>
                  <a:pt x="-15089" y="244043"/>
                  <a:pt x="243752" y="34883"/>
                  <a:pt x="508010" y="0"/>
                </a:cubicBezTo>
                <a:cubicBezTo>
                  <a:pt x="2226099" y="-116023"/>
                  <a:pt x="3766980" y="-168012"/>
                  <a:pt x="6730990" y="0"/>
                </a:cubicBezTo>
                <a:cubicBezTo>
                  <a:pt x="6963332" y="-26754"/>
                  <a:pt x="7248049" y="233085"/>
                  <a:pt x="7239000" y="508010"/>
                </a:cubicBezTo>
                <a:cubicBezTo>
                  <a:pt x="7260428" y="1230795"/>
                  <a:pt x="7148218" y="1661146"/>
                  <a:pt x="7239000" y="2539990"/>
                </a:cubicBezTo>
                <a:cubicBezTo>
                  <a:pt x="7241509" y="2775969"/>
                  <a:pt x="7019693" y="3034098"/>
                  <a:pt x="6730990" y="3048000"/>
                </a:cubicBezTo>
                <a:cubicBezTo>
                  <a:pt x="4884368" y="2941756"/>
                  <a:pt x="2644476" y="2981307"/>
                  <a:pt x="508010" y="3048000"/>
                </a:cubicBezTo>
                <a:cubicBezTo>
                  <a:pt x="231426" y="3064823"/>
                  <a:pt x="-19077" y="2786724"/>
                  <a:pt x="0" y="2539990"/>
                </a:cubicBezTo>
                <a:cubicBezTo>
                  <a:pt x="129319" y="2072119"/>
                  <a:pt x="-51742" y="831938"/>
                  <a:pt x="0" y="508010"/>
                </a:cubicBezTo>
                <a:close/>
              </a:path>
              <a:path w="7239000" h="3048000" stroke="0" extrusionOk="0">
                <a:moveTo>
                  <a:pt x="0" y="508010"/>
                </a:moveTo>
                <a:cubicBezTo>
                  <a:pt x="28711" y="218071"/>
                  <a:pt x="234050" y="16839"/>
                  <a:pt x="508010" y="0"/>
                </a:cubicBezTo>
                <a:cubicBezTo>
                  <a:pt x="3169492" y="-92486"/>
                  <a:pt x="4885348" y="-104150"/>
                  <a:pt x="6730990" y="0"/>
                </a:cubicBezTo>
                <a:cubicBezTo>
                  <a:pt x="6972938" y="28960"/>
                  <a:pt x="7249257" y="231836"/>
                  <a:pt x="7239000" y="508010"/>
                </a:cubicBezTo>
                <a:cubicBezTo>
                  <a:pt x="7105863" y="1046094"/>
                  <a:pt x="7079969" y="1905847"/>
                  <a:pt x="7239000" y="2539990"/>
                </a:cubicBezTo>
                <a:cubicBezTo>
                  <a:pt x="7261998" y="2800800"/>
                  <a:pt x="7009823" y="3023260"/>
                  <a:pt x="6730990" y="3048000"/>
                </a:cubicBezTo>
                <a:cubicBezTo>
                  <a:pt x="3991931" y="3203286"/>
                  <a:pt x="3189860" y="3185505"/>
                  <a:pt x="508010" y="3048000"/>
                </a:cubicBezTo>
                <a:cubicBezTo>
                  <a:pt x="201050" y="3001303"/>
                  <a:pt x="4525" y="2798943"/>
                  <a:pt x="0" y="2539990"/>
                </a:cubicBezTo>
                <a:cubicBezTo>
                  <a:pt x="90630" y="1836936"/>
                  <a:pt x="-117848" y="866486"/>
                  <a:pt x="0" y="50801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244854037">
                  <a:custGeom>
                    <a:avLst/>
                    <a:gdLst>
                      <a:gd name="connsiteX0" fmla="*/ 0 w 4415452"/>
                      <a:gd name="connsiteY0" fmla="*/ 286616 h 1719663"/>
                      <a:gd name="connsiteX1" fmla="*/ 286616 w 4415452"/>
                      <a:gd name="connsiteY1" fmla="*/ 0 h 1719663"/>
                      <a:gd name="connsiteX2" fmla="*/ 4128836 w 4415452"/>
                      <a:gd name="connsiteY2" fmla="*/ 0 h 1719663"/>
                      <a:gd name="connsiteX3" fmla="*/ 4415452 w 4415452"/>
                      <a:gd name="connsiteY3" fmla="*/ 286616 h 1719663"/>
                      <a:gd name="connsiteX4" fmla="*/ 4415452 w 4415452"/>
                      <a:gd name="connsiteY4" fmla="*/ 1433047 h 1719663"/>
                      <a:gd name="connsiteX5" fmla="*/ 4128836 w 4415452"/>
                      <a:gd name="connsiteY5" fmla="*/ 1719663 h 1719663"/>
                      <a:gd name="connsiteX6" fmla="*/ 286616 w 4415452"/>
                      <a:gd name="connsiteY6" fmla="*/ 1719663 h 1719663"/>
                      <a:gd name="connsiteX7" fmla="*/ 0 w 4415452"/>
                      <a:gd name="connsiteY7" fmla="*/ 1433047 h 1719663"/>
                      <a:gd name="connsiteX8" fmla="*/ 0 w 4415452"/>
                      <a:gd name="connsiteY8" fmla="*/ 286616 h 1719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15452" h="1719663" fill="none" extrusionOk="0">
                        <a:moveTo>
                          <a:pt x="0" y="286616"/>
                        </a:moveTo>
                        <a:cubicBezTo>
                          <a:pt x="-2029" y="130554"/>
                          <a:pt x="139650" y="24230"/>
                          <a:pt x="286616" y="0"/>
                        </a:cubicBezTo>
                        <a:cubicBezTo>
                          <a:pt x="2179401" y="-116023"/>
                          <a:pt x="2646669" y="-168012"/>
                          <a:pt x="4128836" y="0"/>
                        </a:cubicBezTo>
                        <a:cubicBezTo>
                          <a:pt x="4260010" y="-15045"/>
                          <a:pt x="4436680" y="141555"/>
                          <a:pt x="4415452" y="286616"/>
                        </a:cubicBezTo>
                        <a:cubicBezTo>
                          <a:pt x="4440556" y="783789"/>
                          <a:pt x="4448953" y="1139922"/>
                          <a:pt x="4415452" y="1433047"/>
                        </a:cubicBezTo>
                        <a:cubicBezTo>
                          <a:pt x="4416413" y="1574268"/>
                          <a:pt x="4298949" y="1699471"/>
                          <a:pt x="4128836" y="1719663"/>
                        </a:cubicBezTo>
                        <a:cubicBezTo>
                          <a:pt x="2729046" y="1613419"/>
                          <a:pt x="1988389" y="1652970"/>
                          <a:pt x="286616" y="1719663"/>
                        </a:cubicBezTo>
                        <a:cubicBezTo>
                          <a:pt x="135589" y="1750364"/>
                          <a:pt x="-13300" y="1567754"/>
                          <a:pt x="0" y="1433047"/>
                        </a:cubicBezTo>
                        <a:cubicBezTo>
                          <a:pt x="-69944" y="1082548"/>
                          <a:pt x="91723" y="676553"/>
                          <a:pt x="0" y="286616"/>
                        </a:cubicBezTo>
                        <a:close/>
                      </a:path>
                      <a:path w="4415452" h="1719663" stroke="0" extrusionOk="0">
                        <a:moveTo>
                          <a:pt x="0" y="286616"/>
                        </a:moveTo>
                        <a:cubicBezTo>
                          <a:pt x="28736" y="118941"/>
                          <a:pt x="135533" y="18381"/>
                          <a:pt x="286616" y="0"/>
                        </a:cubicBezTo>
                        <a:cubicBezTo>
                          <a:pt x="1209839" y="-92486"/>
                          <a:pt x="3197857" y="-104150"/>
                          <a:pt x="4128836" y="0"/>
                        </a:cubicBezTo>
                        <a:cubicBezTo>
                          <a:pt x="4266925" y="15152"/>
                          <a:pt x="4427988" y="133690"/>
                          <a:pt x="4415452" y="286616"/>
                        </a:cubicBezTo>
                        <a:cubicBezTo>
                          <a:pt x="4482134" y="670374"/>
                          <a:pt x="4443571" y="1181415"/>
                          <a:pt x="4415452" y="1433047"/>
                        </a:cubicBezTo>
                        <a:cubicBezTo>
                          <a:pt x="4438143" y="1571848"/>
                          <a:pt x="4285182" y="1691854"/>
                          <a:pt x="4128836" y="1719663"/>
                        </a:cubicBezTo>
                        <a:cubicBezTo>
                          <a:pt x="2496739" y="1874949"/>
                          <a:pt x="950409" y="1857168"/>
                          <a:pt x="286616" y="1719663"/>
                        </a:cubicBezTo>
                        <a:cubicBezTo>
                          <a:pt x="118223" y="1701795"/>
                          <a:pt x="1469" y="1584324"/>
                          <a:pt x="0" y="1433047"/>
                        </a:cubicBezTo>
                        <a:cubicBezTo>
                          <a:pt x="10216" y="1206146"/>
                          <a:pt x="-59811" y="765563"/>
                          <a:pt x="0" y="28661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 bạn nêu nguồn gốc và đoán tên giá thể trồng hoa, cây cảnh.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702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ED5B29-BC0D-EA94-E2FF-84E948E1D863}"/>
              </a:ext>
            </a:extLst>
          </p:cNvPr>
          <p:cNvSpPr txBox="1"/>
          <p:nvPr/>
        </p:nvSpPr>
        <p:spPr>
          <a:xfrm>
            <a:off x="3163529" y="1507163"/>
            <a:ext cx="553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GỢI Ý CÂU TRẢ LỜI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F7B216-C280-3970-B8CB-55BB4088F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921656"/>
              </p:ext>
            </p:extLst>
          </p:nvPr>
        </p:nvGraphicFramePr>
        <p:xfrm>
          <a:off x="1268361" y="2196831"/>
          <a:ext cx="9535394" cy="4294539"/>
        </p:xfrm>
        <a:graphic>
          <a:graphicData uri="http://schemas.openxmlformats.org/drawingml/2006/table">
            <a:tbl>
              <a:tblPr firstRow="1" firstCol="1" bandRow="1"/>
              <a:tblGrid>
                <a:gridCol w="4767697">
                  <a:extLst>
                    <a:ext uri="{9D8B030D-6E8A-4147-A177-3AD203B41FA5}">
                      <a16:colId xmlns:a16="http://schemas.microsoft.com/office/drawing/2014/main" val="1546844472"/>
                    </a:ext>
                  </a:extLst>
                </a:gridCol>
                <a:gridCol w="4767697">
                  <a:extLst>
                    <a:ext uri="{9D8B030D-6E8A-4147-A177-3AD203B41FA5}">
                      <a16:colId xmlns:a16="http://schemas.microsoft.com/office/drawing/2014/main" val="2389748374"/>
                    </a:ext>
                  </a:extLst>
                </a:gridCol>
              </a:tblGrid>
              <a:tr h="477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b="1" i="0" baseline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vi-VN" sz="2200" b="1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b="1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200" b="1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2200" b="1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961359"/>
                  </a:ext>
                </a:extLst>
              </a:tr>
              <a:tr h="477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dừa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200" i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dừa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611130"/>
                  </a:ext>
                </a:extLst>
              </a:tr>
              <a:tr h="477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trấu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hun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thóc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03793"/>
                  </a:ext>
                </a:extLst>
              </a:tr>
              <a:tr h="477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trân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nham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260642"/>
                  </a:ext>
                </a:extLst>
              </a:tr>
              <a:tr h="477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than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endParaRPr lang="en-US" sz="2200" i="0" baseline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873647"/>
                  </a:ext>
                </a:extLst>
              </a:tr>
              <a:tr h="477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rơm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Rơm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873275"/>
                  </a:ext>
                </a:extLst>
              </a:tr>
              <a:tr h="477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mùn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cưa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Vụn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947801"/>
                  </a:ext>
                </a:extLst>
              </a:tr>
              <a:tr h="477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sỏi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Sỏi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64134"/>
                  </a:ext>
                </a:extLst>
              </a:tr>
              <a:tr h="477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nung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gốm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200" i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sét</a:t>
                      </a:r>
                      <a:r>
                        <a:rPr lang="en-US" sz="2200" i="0" baseline="0" dirty="0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0" baseline="0" dirty="0" err="1">
                          <a:effectLst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nung</a:t>
                      </a:r>
                      <a:endParaRPr lang="en-US" sz="2200" i="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6866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82221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C27412-C81D-03DE-6FDD-95B8E2C80A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6" t="20139" r="3439" b="6019"/>
          <a:stretch/>
        </p:blipFill>
        <p:spPr>
          <a:xfrm>
            <a:off x="1606112" y="3135461"/>
            <a:ext cx="8902855" cy="31186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AD26318-6E20-584C-0FF3-B742A88302A7}"/>
              </a:ext>
            </a:extLst>
          </p:cNvPr>
          <p:cNvGrpSpPr/>
          <p:nvPr/>
        </p:nvGrpSpPr>
        <p:grpSpPr>
          <a:xfrm>
            <a:off x="872306" y="1628130"/>
            <a:ext cx="10066900" cy="959345"/>
            <a:chOff x="685800" y="1627205"/>
            <a:chExt cx="16725899" cy="18115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858DD7-6ED7-E686-7ACC-D04AB4FAB943}"/>
                </a:ext>
              </a:extLst>
            </p:cNvPr>
            <p:cNvSpPr txBox="1"/>
            <p:nvPr/>
          </p:nvSpPr>
          <p:spPr>
            <a:xfrm>
              <a:off x="2469182" y="1627205"/>
              <a:ext cx="14942517" cy="18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hồng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trồng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8" name="Picture 2" descr="Conversation ">
              <a:extLst>
                <a:ext uri="{FF2B5EF4-FFF2-40B4-BE49-F238E27FC236}">
                  <a16:creationId xmlns:a16="http://schemas.microsoft.com/office/drawing/2014/main" id="{CA12AA80-5790-2262-34CD-708F6877F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038333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FF7891C-0CED-16C0-5BA0-02C7D16677E4}"/>
              </a:ext>
            </a:extLst>
          </p:cNvPr>
          <p:cNvSpPr/>
          <p:nvPr/>
        </p:nvSpPr>
        <p:spPr>
          <a:xfrm>
            <a:off x="661312" y="3599987"/>
            <a:ext cx="3432142" cy="2941320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B409BC-0D44-B661-059C-6D9B79CC11E6}"/>
              </a:ext>
            </a:extLst>
          </p:cNvPr>
          <p:cNvSpPr txBox="1"/>
          <p:nvPr/>
        </p:nvSpPr>
        <p:spPr>
          <a:xfrm>
            <a:off x="116783" y="1735791"/>
            <a:ext cx="4521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CB92E2-CA1B-C485-2A95-9A03C1379C08}"/>
              </a:ext>
            </a:extLst>
          </p:cNvPr>
          <p:cNvGrpSpPr/>
          <p:nvPr/>
        </p:nvGrpSpPr>
        <p:grpSpPr>
          <a:xfrm>
            <a:off x="4833937" y="1735791"/>
            <a:ext cx="7045325" cy="4805516"/>
            <a:chOff x="7250905" y="2603687"/>
            <a:chExt cx="10567987" cy="7208274"/>
          </a:xfrm>
        </p:grpSpPr>
        <p:sp>
          <p:nvSpPr>
            <p:cNvPr id="5" name="Rectangle: Rounded Corners 9">
              <a:extLst>
                <a:ext uri="{FF2B5EF4-FFF2-40B4-BE49-F238E27FC236}">
                  <a16:creationId xmlns:a16="http://schemas.microsoft.com/office/drawing/2014/main" id="{E613A040-533C-9F9D-414E-49239139B3A3}"/>
                </a:ext>
              </a:extLst>
            </p:cNvPr>
            <p:cNvSpPr/>
            <p:nvPr/>
          </p:nvSpPr>
          <p:spPr>
            <a:xfrm>
              <a:off x="7250905" y="2603687"/>
              <a:ext cx="10567987" cy="7208274"/>
            </a:xfrm>
            <a:custGeom>
              <a:avLst/>
              <a:gdLst>
                <a:gd name="connsiteX0" fmla="*/ 0 w 10567987"/>
                <a:gd name="connsiteY0" fmla="*/ 1079522 h 6477000"/>
                <a:gd name="connsiteX1" fmla="*/ 1079522 w 10567987"/>
                <a:gd name="connsiteY1" fmla="*/ 0 h 6477000"/>
                <a:gd name="connsiteX2" fmla="*/ 9488465 w 10567987"/>
                <a:gd name="connsiteY2" fmla="*/ 0 h 6477000"/>
                <a:gd name="connsiteX3" fmla="*/ 10567987 w 10567987"/>
                <a:gd name="connsiteY3" fmla="*/ 1079522 h 6477000"/>
                <a:gd name="connsiteX4" fmla="*/ 10567987 w 10567987"/>
                <a:gd name="connsiteY4" fmla="*/ 5397478 h 6477000"/>
                <a:gd name="connsiteX5" fmla="*/ 9488465 w 10567987"/>
                <a:gd name="connsiteY5" fmla="*/ 6477000 h 6477000"/>
                <a:gd name="connsiteX6" fmla="*/ 1079522 w 10567987"/>
                <a:gd name="connsiteY6" fmla="*/ 6477000 h 6477000"/>
                <a:gd name="connsiteX7" fmla="*/ 0 w 10567987"/>
                <a:gd name="connsiteY7" fmla="*/ 5397478 h 6477000"/>
                <a:gd name="connsiteX8" fmla="*/ 0 w 10567987"/>
                <a:gd name="connsiteY8" fmla="*/ 1079522 h 647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7987" h="6477000" fill="none" extrusionOk="0">
                  <a:moveTo>
                    <a:pt x="0" y="1079522"/>
                  </a:moveTo>
                  <a:cubicBezTo>
                    <a:pt x="1497" y="473617"/>
                    <a:pt x="504729" y="74549"/>
                    <a:pt x="1079522" y="0"/>
                  </a:cubicBezTo>
                  <a:cubicBezTo>
                    <a:pt x="1930078" y="-55654"/>
                    <a:pt x="8157900" y="-102088"/>
                    <a:pt x="9488465" y="0"/>
                  </a:cubicBezTo>
                  <a:cubicBezTo>
                    <a:pt x="10134933" y="-46432"/>
                    <a:pt x="10538746" y="373275"/>
                    <a:pt x="10567987" y="1079522"/>
                  </a:cubicBezTo>
                  <a:cubicBezTo>
                    <a:pt x="10633755" y="3025419"/>
                    <a:pt x="10550565" y="3455575"/>
                    <a:pt x="10567987" y="5397478"/>
                  </a:cubicBezTo>
                  <a:cubicBezTo>
                    <a:pt x="10545096" y="5961221"/>
                    <a:pt x="10077936" y="6490417"/>
                    <a:pt x="9488465" y="6477000"/>
                  </a:cubicBezTo>
                  <a:cubicBezTo>
                    <a:pt x="8351107" y="6450847"/>
                    <a:pt x="2754950" y="6424482"/>
                    <a:pt x="1079522" y="6477000"/>
                  </a:cubicBezTo>
                  <a:cubicBezTo>
                    <a:pt x="440490" y="6365798"/>
                    <a:pt x="40412" y="5938301"/>
                    <a:pt x="0" y="5397478"/>
                  </a:cubicBezTo>
                  <a:cubicBezTo>
                    <a:pt x="-100714" y="3245338"/>
                    <a:pt x="-141077" y="1824439"/>
                    <a:pt x="0" y="1079522"/>
                  </a:cubicBezTo>
                  <a:close/>
                </a:path>
                <a:path w="10567987" h="6477000" stroke="0" extrusionOk="0">
                  <a:moveTo>
                    <a:pt x="0" y="1079522"/>
                  </a:moveTo>
                  <a:cubicBezTo>
                    <a:pt x="69256" y="497979"/>
                    <a:pt x="513179" y="-45810"/>
                    <a:pt x="1079522" y="0"/>
                  </a:cubicBezTo>
                  <a:cubicBezTo>
                    <a:pt x="4412715" y="58600"/>
                    <a:pt x="6909830" y="125954"/>
                    <a:pt x="9488465" y="0"/>
                  </a:cubicBezTo>
                  <a:cubicBezTo>
                    <a:pt x="10153582" y="88046"/>
                    <a:pt x="10644687" y="557387"/>
                    <a:pt x="10567987" y="1079522"/>
                  </a:cubicBezTo>
                  <a:cubicBezTo>
                    <a:pt x="10508702" y="1696566"/>
                    <a:pt x="10428428" y="4393802"/>
                    <a:pt x="10567987" y="5397478"/>
                  </a:cubicBezTo>
                  <a:cubicBezTo>
                    <a:pt x="10549476" y="6053540"/>
                    <a:pt x="10036232" y="6474948"/>
                    <a:pt x="9488465" y="6477000"/>
                  </a:cubicBezTo>
                  <a:cubicBezTo>
                    <a:pt x="7383291" y="6576867"/>
                    <a:pt x="4001461" y="6352215"/>
                    <a:pt x="1079522" y="6477000"/>
                  </a:cubicBezTo>
                  <a:cubicBezTo>
                    <a:pt x="474973" y="6462630"/>
                    <a:pt x="24867" y="5938398"/>
                    <a:pt x="0" y="5397478"/>
                  </a:cubicBezTo>
                  <a:cubicBezTo>
                    <a:pt x="53607" y="4130576"/>
                    <a:pt x="42964" y="3142639"/>
                    <a:pt x="0" y="1079522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9E89"/>
              </a:solidFill>
              <a:extLst>
                <a:ext uri="{C807C97D-BFC1-408E-A445-0C87EB9F89A2}">
                  <ask:lineSketchStyleProps xmlns:ask="http://schemas.microsoft.com/office/drawing/2018/sketchyshapes" sd="39795395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200" b="1" dirty="0">
                  <a:solidFill>
                    <a:srgbClr val="00000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NHÓM</a:t>
              </a:r>
            </a:p>
            <a:p>
              <a:pPr marL="304815" indent="-304815" algn="just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buFont typeface="Wingdings" panose="05000000000000000000" pitchFamily="2" charset="2"/>
                <a:buChar char="§"/>
              </a:pPr>
              <a:r>
                <a:rPr lang="vi-VN" sz="2200" dirty="0">
                  <a:solidFill>
                    <a:srgbClr val="00000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Chia sẻ với bạn về một số loại giá thể được sử dụng để trồng hoa và cây cảnh ở địa phương em.</a:t>
              </a:r>
            </a:p>
            <a:p>
              <a:pPr marL="304815" indent="-304815" algn="just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buFont typeface="Wingdings" panose="05000000000000000000" pitchFamily="2" charset="2"/>
                <a:buChar char="§"/>
              </a:pPr>
              <a:r>
                <a:rPr lang="vi-VN" sz="2200" dirty="0">
                  <a:solidFill>
                    <a:srgbClr val="00000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 thể có tên gọi là gì?</a:t>
              </a:r>
            </a:p>
            <a:p>
              <a:pPr marL="304815" indent="-304815" algn="just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buFont typeface="Wingdings" panose="05000000000000000000" pitchFamily="2" charset="2"/>
                <a:buChar char="§"/>
              </a:pPr>
              <a:r>
                <a:rPr lang="vi-VN" sz="2200" dirty="0">
                  <a:solidFill>
                    <a:srgbClr val="00000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Kích thước hạt to hay nhỏ?</a:t>
              </a:r>
            </a:p>
            <a:p>
              <a:pPr marL="304815" indent="-304815" algn="just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buFont typeface="Wingdings" panose="05000000000000000000" pitchFamily="2" charset="2"/>
                <a:buChar char="§"/>
              </a:pPr>
              <a:r>
                <a:rPr lang="vi-VN" sz="2200" dirty="0">
                  <a:solidFill>
                    <a:srgbClr val="00000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Màu gì?</a:t>
              </a:r>
            </a:p>
            <a:p>
              <a:pPr marL="304815" indent="-304815" algn="just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buFont typeface="Wingdings" panose="05000000000000000000" pitchFamily="2" charset="2"/>
                <a:buChar char="§"/>
              </a:pPr>
              <a:r>
                <a:rPr lang="vi-VN" sz="2200" dirty="0">
                  <a:solidFill>
                    <a:srgbClr val="00000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Nguồn gốc từ đâu?</a:t>
              </a:r>
            </a:p>
            <a:p>
              <a:pPr marL="304815" indent="-304815" algn="just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buFont typeface="Wingdings" panose="05000000000000000000" pitchFamily="2" charset="2"/>
                <a:buChar char="§"/>
              </a:pPr>
              <a:endParaRPr lang="en-US" sz="2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BF45EB-3840-5F6B-75F4-CCBEF3EDA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20568" y="6606541"/>
              <a:ext cx="1371600" cy="259327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09399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/>
          <p:nvPr/>
        </p:nvSpPr>
        <p:spPr>
          <a:xfrm>
            <a:off x="3617277" y="1184683"/>
            <a:ext cx="4957445" cy="66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Hướng dẫn về nhà</a:t>
            </a:r>
            <a:endParaRPr sz="3600" b="1" i="0" u="none" strike="noStrike" cap="none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8F237A-A8F0-C2AF-E313-178B5A81EB35}"/>
              </a:ext>
            </a:extLst>
          </p:cNvPr>
          <p:cNvSpPr txBox="1"/>
          <p:nvPr/>
        </p:nvSpPr>
        <p:spPr>
          <a:xfrm>
            <a:off x="1371600" y="2134829"/>
            <a:ext cx="888885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nay.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giao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5.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Gieo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hạt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565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C27412-C81D-03DE-6FDD-95B8E2C80A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6" t="20139" r="3439" b="6019"/>
          <a:stretch/>
        </p:blipFill>
        <p:spPr>
          <a:xfrm>
            <a:off x="1436796" y="1805961"/>
            <a:ext cx="9618280" cy="3285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7C57C-71D9-419F-8C36-95E5B78E18A0}"/>
              </a:ext>
            </a:extLst>
          </p:cNvPr>
          <p:cNvSpPr txBox="1"/>
          <p:nvPr/>
        </p:nvSpPr>
        <p:spPr>
          <a:xfrm>
            <a:off x="3728874" y="1313518"/>
            <a:ext cx="5073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TRẢ LỜI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13D3A6-33CB-FF36-6971-92DFBCCF91BE}"/>
              </a:ext>
            </a:extLst>
          </p:cNvPr>
          <p:cNvGrpSpPr/>
          <p:nvPr/>
        </p:nvGrpSpPr>
        <p:grpSpPr>
          <a:xfrm>
            <a:off x="840703" y="5298622"/>
            <a:ext cx="4265184" cy="1111765"/>
            <a:chOff x="1020990" y="6990772"/>
            <a:chExt cx="6726332" cy="1788554"/>
          </a:xfrm>
        </p:grpSpPr>
        <p:sp>
          <p:nvSpPr>
            <p:cNvPr id="6" name="Freeform 25">
              <a:extLst>
                <a:ext uri="{FF2B5EF4-FFF2-40B4-BE49-F238E27FC236}">
                  <a16:creationId xmlns:a16="http://schemas.microsoft.com/office/drawing/2014/main" id="{2C5A040B-9C5B-9222-8156-9F8274DB3F32}"/>
                </a:ext>
              </a:extLst>
            </p:cNvPr>
            <p:cNvSpPr/>
            <p:nvPr/>
          </p:nvSpPr>
          <p:spPr>
            <a:xfrm rot="-2788059">
              <a:off x="1272899" y="6738863"/>
              <a:ext cx="729674" cy="1233492"/>
            </a:xfrm>
            <a:custGeom>
              <a:avLst/>
              <a:gdLst/>
              <a:ahLst/>
              <a:cxnLst/>
              <a:rect l="l" t="t" r="r" b="b"/>
              <a:pathLst>
                <a:path w="729674" h="1018580">
                  <a:moveTo>
                    <a:pt x="0" y="0"/>
                  </a:moveTo>
                  <a:lnTo>
                    <a:pt x="729674" y="0"/>
                  </a:lnTo>
                  <a:lnTo>
                    <a:pt x="729674" y="1018580"/>
                  </a:lnTo>
                  <a:lnTo>
                    <a:pt x="0" y="1018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600">
                <a:latin typeface="UTM Avo" panose="02040603050506020204" pitchFamily="18" charset="0"/>
              </a:endParaRPr>
            </a:p>
          </p:txBody>
        </p:sp>
        <p:sp>
          <p:nvSpPr>
            <p:cNvPr id="7" name="Rectangle: Rounded Corners 5">
              <a:extLst>
                <a:ext uri="{FF2B5EF4-FFF2-40B4-BE49-F238E27FC236}">
                  <a16:creationId xmlns:a16="http://schemas.microsoft.com/office/drawing/2014/main" id="{51CE15CB-3D0C-08D1-1F4D-E2874533090E}"/>
                </a:ext>
              </a:extLst>
            </p:cNvPr>
            <p:cNvSpPr/>
            <p:nvPr/>
          </p:nvSpPr>
          <p:spPr>
            <a:xfrm>
              <a:off x="2539677" y="7714813"/>
              <a:ext cx="5207645" cy="106451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Trồng ngoài đất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4B1885-307A-8C68-12C7-FEF620458C91}"/>
              </a:ext>
            </a:extLst>
          </p:cNvPr>
          <p:cNvGrpSpPr/>
          <p:nvPr/>
        </p:nvGrpSpPr>
        <p:grpSpPr>
          <a:xfrm>
            <a:off x="7061762" y="5109837"/>
            <a:ext cx="4139851" cy="1284673"/>
            <a:chOff x="10362233" y="6688794"/>
            <a:chExt cx="6528677" cy="2066718"/>
          </a:xfrm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673DF370-38A9-5E48-E389-6C3F3C31E89C}"/>
                </a:ext>
              </a:extLst>
            </p:cNvPr>
            <p:cNvSpPr/>
            <p:nvPr/>
          </p:nvSpPr>
          <p:spPr>
            <a:xfrm rot="2297275" flipH="1">
              <a:off x="16066928" y="6688794"/>
              <a:ext cx="823982" cy="1233492"/>
            </a:xfrm>
            <a:custGeom>
              <a:avLst/>
              <a:gdLst/>
              <a:ahLst/>
              <a:cxnLst/>
              <a:rect l="l" t="t" r="r" b="b"/>
              <a:pathLst>
                <a:path w="729674" h="1018580">
                  <a:moveTo>
                    <a:pt x="0" y="0"/>
                  </a:moveTo>
                  <a:lnTo>
                    <a:pt x="729674" y="0"/>
                  </a:lnTo>
                  <a:lnTo>
                    <a:pt x="729674" y="1018580"/>
                  </a:lnTo>
                  <a:lnTo>
                    <a:pt x="0" y="1018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600">
                <a:latin typeface="UTM Avo" panose="02040603050506020204" pitchFamily="18" charset="0"/>
              </a:endParaRPr>
            </a:p>
          </p:txBody>
        </p:sp>
        <p:sp>
          <p:nvSpPr>
            <p:cNvPr id="10" name="Rectangle: Rounded Corners 6">
              <a:extLst>
                <a:ext uri="{FF2B5EF4-FFF2-40B4-BE49-F238E27FC236}">
                  <a16:creationId xmlns:a16="http://schemas.microsoft.com/office/drawing/2014/main" id="{0E237633-3BFD-0D33-A759-EAC13369BBC6}"/>
                </a:ext>
              </a:extLst>
            </p:cNvPr>
            <p:cNvSpPr/>
            <p:nvPr/>
          </p:nvSpPr>
          <p:spPr>
            <a:xfrm>
              <a:off x="10362233" y="7690999"/>
              <a:ext cx="5207645" cy="106451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Trồng trong chậu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4254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2C4E4E-CCFD-E5AC-8999-6D2AA1E1A438}"/>
              </a:ext>
            </a:extLst>
          </p:cNvPr>
          <p:cNvGrpSpPr/>
          <p:nvPr/>
        </p:nvGrpSpPr>
        <p:grpSpPr>
          <a:xfrm>
            <a:off x="178616" y="1694912"/>
            <a:ext cx="10839451" cy="4428797"/>
            <a:chOff x="441345" y="1043177"/>
            <a:chExt cx="16240208" cy="8813105"/>
          </a:xfrm>
        </p:grpSpPr>
        <p:sp>
          <p:nvSpPr>
            <p:cNvPr id="3" name="Rectangle: Rounded Corners 8">
              <a:extLst>
                <a:ext uri="{FF2B5EF4-FFF2-40B4-BE49-F238E27FC236}">
                  <a16:creationId xmlns:a16="http://schemas.microsoft.com/office/drawing/2014/main" id="{D60A2910-183F-C4AB-1EF2-9FF08D8E6D62}"/>
                </a:ext>
              </a:extLst>
            </p:cNvPr>
            <p:cNvSpPr/>
            <p:nvPr/>
          </p:nvSpPr>
          <p:spPr>
            <a:xfrm>
              <a:off x="2149476" y="2713521"/>
              <a:ext cx="14532077" cy="7142761"/>
            </a:xfrm>
            <a:custGeom>
              <a:avLst/>
              <a:gdLst>
                <a:gd name="connsiteX0" fmla="*/ 0 w 14293845"/>
                <a:gd name="connsiteY0" fmla="*/ 887210 h 5323154"/>
                <a:gd name="connsiteX1" fmla="*/ 887210 w 14293845"/>
                <a:gd name="connsiteY1" fmla="*/ 0 h 5323154"/>
                <a:gd name="connsiteX2" fmla="*/ 13406635 w 14293845"/>
                <a:gd name="connsiteY2" fmla="*/ 0 h 5323154"/>
                <a:gd name="connsiteX3" fmla="*/ 14293845 w 14293845"/>
                <a:gd name="connsiteY3" fmla="*/ 887210 h 5323154"/>
                <a:gd name="connsiteX4" fmla="*/ 14293845 w 14293845"/>
                <a:gd name="connsiteY4" fmla="*/ 4435944 h 5323154"/>
                <a:gd name="connsiteX5" fmla="*/ 13406635 w 14293845"/>
                <a:gd name="connsiteY5" fmla="*/ 5323154 h 5323154"/>
                <a:gd name="connsiteX6" fmla="*/ 887210 w 14293845"/>
                <a:gd name="connsiteY6" fmla="*/ 5323154 h 5323154"/>
                <a:gd name="connsiteX7" fmla="*/ 0 w 14293845"/>
                <a:gd name="connsiteY7" fmla="*/ 4435944 h 5323154"/>
                <a:gd name="connsiteX8" fmla="*/ 0 w 14293845"/>
                <a:gd name="connsiteY8" fmla="*/ 887210 h 532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3845" h="5323154" fill="none" extrusionOk="0">
                  <a:moveTo>
                    <a:pt x="0" y="887210"/>
                  </a:moveTo>
                  <a:cubicBezTo>
                    <a:pt x="-31965" y="404504"/>
                    <a:pt x="425833" y="10222"/>
                    <a:pt x="887210" y="0"/>
                  </a:cubicBezTo>
                  <a:cubicBezTo>
                    <a:pt x="6080642" y="-83574"/>
                    <a:pt x="8627328" y="148782"/>
                    <a:pt x="13406635" y="0"/>
                  </a:cubicBezTo>
                  <a:cubicBezTo>
                    <a:pt x="13876753" y="-94536"/>
                    <a:pt x="14340103" y="312921"/>
                    <a:pt x="14293845" y="887210"/>
                  </a:cubicBezTo>
                  <a:cubicBezTo>
                    <a:pt x="14162777" y="1609411"/>
                    <a:pt x="14231531" y="3017220"/>
                    <a:pt x="14293845" y="4435944"/>
                  </a:cubicBezTo>
                  <a:cubicBezTo>
                    <a:pt x="14262184" y="4862898"/>
                    <a:pt x="13904681" y="5319195"/>
                    <a:pt x="13406635" y="5323154"/>
                  </a:cubicBezTo>
                  <a:cubicBezTo>
                    <a:pt x="7228529" y="5371304"/>
                    <a:pt x="5835022" y="5341091"/>
                    <a:pt x="887210" y="5323154"/>
                  </a:cubicBezTo>
                  <a:cubicBezTo>
                    <a:pt x="479606" y="5347983"/>
                    <a:pt x="-20575" y="4946261"/>
                    <a:pt x="0" y="4435944"/>
                  </a:cubicBezTo>
                  <a:cubicBezTo>
                    <a:pt x="-2638" y="3797670"/>
                    <a:pt x="-99968" y="1664723"/>
                    <a:pt x="0" y="887210"/>
                  </a:cubicBezTo>
                  <a:close/>
                </a:path>
                <a:path w="14293845" h="5323154" stroke="0" extrusionOk="0">
                  <a:moveTo>
                    <a:pt x="0" y="887210"/>
                  </a:moveTo>
                  <a:cubicBezTo>
                    <a:pt x="12540" y="406292"/>
                    <a:pt x="302077" y="4652"/>
                    <a:pt x="887210" y="0"/>
                  </a:cubicBezTo>
                  <a:cubicBezTo>
                    <a:pt x="3220242" y="42697"/>
                    <a:pt x="10087561" y="-36936"/>
                    <a:pt x="13406635" y="0"/>
                  </a:cubicBezTo>
                  <a:cubicBezTo>
                    <a:pt x="13907781" y="2888"/>
                    <a:pt x="14243525" y="418267"/>
                    <a:pt x="14293845" y="887210"/>
                  </a:cubicBezTo>
                  <a:cubicBezTo>
                    <a:pt x="14390374" y="2338591"/>
                    <a:pt x="14349321" y="3229283"/>
                    <a:pt x="14293845" y="4435944"/>
                  </a:cubicBezTo>
                  <a:cubicBezTo>
                    <a:pt x="14360597" y="4894681"/>
                    <a:pt x="13908121" y="5256714"/>
                    <a:pt x="13406635" y="5323154"/>
                  </a:cubicBezTo>
                  <a:cubicBezTo>
                    <a:pt x="10832262" y="5412176"/>
                    <a:pt x="4501635" y="5160351"/>
                    <a:pt x="887210" y="5323154"/>
                  </a:cubicBezTo>
                  <a:cubicBezTo>
                    <a:pt x="390798" y="5294297"/>
                    <a:pt x="-59161" y="4889321"/>
                    <a:pt x="0" y="4435944"/>
                  </a:cubicBezTo>
                  <a:cubicBezTo>
                    <a:pt x="-74690" y="3761629"/>
                    <a:pt x="64975" y="1540847"/>
                    <a:pt x="0" y="88721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797682327">
                    <a:custGeom>
                      <a:avLst/>
                      <a:gdLst>
                        <a:gd name="connsiteX0" fmla="*/ 0 w 9699367"/>
                        <a:gd name="connsiteY0" fmla="*/ 598246 h 3589409"/>
                        <a:gd name="connsiteX1" fmla="*/ 602033 w 9699367"/>
                        <a:gd name="connsiteY1" fmla="*/ 0 h 3589409"/>
                        <a:gd name="connsiteX2" fmla="*/ 9097333 w 9699367"/>
                        <a:gd name="connsiteY2" fmla="*/ 0 h 3589409"/>
                        <a:gd name="connsiteX3" fmla="*/ 9699367 w 9699367"/>
                        <a:gd name="connsiteY3" fmla="*/ 598246 h 3589409"/>
                        <a:gd name="connsiteX4" fmla="*/ 9699367 w 9699367"/>
                        <a:gd name="connsiteY4" fmla="*/ 2991162 h 3589409"/>
                        <a:gd name="connsiteX5" fmla="*/ 9097333 w 9699367"/>
                        <a:gd name="connsiteY5" fmla="*/ 3589409 h 3589409"/>
                        <a:gd name="connsiteX6" fmla="*/ 602033 w 9699367"/>
                        <a:gd name="connsiteY6" fmla="*/ 3589409 h 3589409"/>
                        <a:gd name="connsiteX7" fmla="*/ 0 w 9699367"/>
                        <a:gd name="connsiteY7" fmla="*/ 2991162 h 3589409"/>
                        <a:gd name="connsiteX8" fmla="*/ 0 w 9699367"/>
                        <a:gd name="connsiteY8" fmla="*/ 598246 h 3589409"/>
                        <a:gd name="connsiteX0" fmla="*/ 0 w 9699367"/>
                        <a:gd name="connsiteY0" fmla="*/ 598246 h 3589409"/>
                        <a:gd name="connsiteX1" fmla="*/ 602033 w 9699367"/>
                        <a:gd name="connsiteY1" fmla="*/ 0 h 3589409"/>
                        <a:gd name="connsiteX2" fmla="*/ 9097333 w 9699367"/>
                        <a:gd name="connsiteY2" fmla="*/ 0 h 3589409"/>
                        <a:gd name="connsiteX3" fmla="*/ 9699367 w 9699367"/>
                        <a:gd name="connsiteY3" fmla="*/ 598246 h 3589409"/>
                        <a:gd name="connsiteX4" fmla="*/ 9699367 w 9699367"/>
                        <a:gd name="connsiteY4" fmla="*/ 2991162 h 3589409"/>
                        <a:gd name="connsiteX5" fmla="*/ 9097333 w 9699367"/>
                        <a:gd name="connsiteY5" fmla="*/ 3589409 h 3589409"/>
                        <a:gd name="connsiteX6" fmla="*/ 602033 w 9699367"/>
                        <a:gd name="connsiteY6" fmla="*/ 3589409 h 3589409"/>
                        <a:gd name="connsiteX7" fmla="*/ 0 w 9699367"/>
                        <a:gd name="connsiteY7" fmla="*/ 2991162 h 3589409"/>
                        <a:gd name="connsiteX8" fmla="*/ 0 w 9699367"/>
                        <a:gd name="connsiteY8" fmla="*/ 598246 h 3589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699367" h="3589409" fill="none" extrusionOk="0">
                          <a:moveTo>
                            <a:pt x="0" y="598246"/>
                          </a:moveTo>
                          <a:cubicBezTo>
                            <a:pt x="-78764" y="285768"/>
                            <a:pt x="330764" y="21825"/>
                            <a:pt x="602033" y="0"/>
                          </a:cubicBezTo>
                          <a:cubicBezTo>
                            <a:pt x="4347544" y="-240116"/>
                            <a:pt x="6092311" y="2161"/>
                            <a:pt x="9097333" y="0"/>
                          </a:cubicBezTo>
                          <a:cubicBezTo>
                            <a:pt x="9413781" y="-75922"/>
                            <a:pt x="9761295" y="155351"/>
                            <a:pt x="9699367" y="598246"/>
                          </a:cubicBezTo>
                          <a:cubicBezTo>
                            <a:pt x="9596134" y="1071325"/>
                            <a:pt x="9571938" y="1996200"/>
                            <a:pt x="9699367" y="2991162"/>
                          </a:cubicBezTo>
                          <a:cubicBezTo>
                            <a:pt x="9650309" y="3224157"/>
                            <a:pt x="9488446" y="3560606"/>
                            <a:pt x="9097333" y="3589409"/>
                          </a:cubicBezTo>
                          <a:cubicBezTo>
                            <a:pt x="5825394" y="3637559"/>
                            <a:pt x="1561094" y="3607346"/>
                            <a:pt x="602033" y="3589409"/>
                          </a:cubicBezTo>
                          <a:cubicBezTo>
                            <a:pt x="338426" y="3610063"/>
                            <a:pt x="-56013" y="3376807"/>
                            <a:pt x="0" y="2991162"/>
                          </a:cubicBezTo>
                          <a:cubicBezTo>
                            <a:pt x="86181" y="2536017"/>
                            <a:pt x="-160433" y="1145416"/>
                            <a:pt x="0" y="598246"/>
                          </a:cubicBezTo>
                          <a:close/>
                        </a:path>
                        <a:path w="9699367" h="3589409" stroke="0" extrusionOk="0">
                          <a:moveTo>
                            <a:pt x="0" y="598246"/>
                          </a:moveTo>
                          <a:cubicBezTo>
                            <a:pt x="12860" y="300341"/>
                            <a:pt x="145666" y="25085"/>
                            <a:pt x="602033" y="0"/>
                          </a:cubicBezTo>
                          <a:cubicBezTo>
                            <a:pt x="2230573" y="-63946"/>
                            <a:pt x="6757306" y="305260"/>
                            <a:pt x="9097333" y="0"/>
                          </a:cubicBezTo>
                          <a:cubicBezTo>
                            <a:pt x="9426118" y="53654"/>
                            <a:pt x="9679488" y="255326"/>
                            <a:pt x="9699367" y="598246"/>
                          </a:cubicBezTo>
                          <a:cubicBezTo>
                            <a:pt x="9838493" y="1537488"/>
                            <a:pt x="9819347" y="2235894"/>
                            <a:pt x="9699367" y="2991162"/>
                          </a:cubicBezTo>
                          <a:cubicBezTo>
                            <a:pt x="9700679" y="3300128"/>
                            <a:pt x="9453187" y="3501370"/>
                            <a:pt x="9097333" y="3589409"/>
                          </a:cubicBezTo>
                          <a:cubicBezTo>
                            <a:pt x="7186301" y="3238449"/>
                            <a:pt x="3198986" y="3403196"/>
                            <a:pt x="602033" y="3589409"/>
                          </a:cubicBezTo>
                          <a:cubicBezTo>
                            <a:pt x="267999" y="3589119"/>
                            <a:pt x="-58011" y="3264850"/>
                            <a:pt x="0" y="2991162"/>
                          </a:cubicBezTo>
                          <a:cubicBezTo>
                            <a:pt x="-45157" y="2560449"/>
                            <a:pt x="-30320" y="1061233"/>
                            <a:pt x="0" y="598246"/>
                          </a:cubicBezTo>
                          <a:close/>
                        </a:path>
                        <a:path w="9699367" h="3589409" fill="none" stroke="0" extrusionOk="0">
                          <a:moveTo>
                            <a:pt x="0" y="598246"/>
                          </a:moveTo>
                          <a:cubicBezTo>
                            <a:pt x="-11230" y="280327"/>
                            <a:pt x="258890" y="8362"/>
                            <a:pt x="602033" y="0"/>
                          </a:cubicBezTo>
                          <a:cubicBezTo>
                            <a:pt x="4196348" y="185114"/>
                            <a:pt x="5577487" y="-21800"/>
                            <a:pt x="9097333" y="0"/>
                          </a:cubicBezTo>
                          <a:cubicBezTo>
                            <a:pt x="9479959" y="-47271"/>
                            <a:pt x="9722145" y="214604"/>
                            <a:pt x="9699367" y="598246"/>
                          </a:cubicBezTo>
                          <a:cubicBezTo>
                            <a:pt x="9482678" y="1021643"/>
                            <a:pt x="9770807" y="2152515"/>
                            <a:pt x="9699367" y="2991162"/>
                          </a:cubicBezTo>
                          <a:cubicBezTo>
                            <a:pt x="9684373" y="3276018"/>
                            <a:pt x="9439849" y="3560396"/>
                            <a:pt x="9097333" y="3589409"/>
                          </a:cubicBezTo>
                          <a:cubicBezTo>
                            <a:pt x="6383167" y="3678431"/>
                            <a:pt x="2914981" y="3426606"/>
                            <a:pt x="602033" y="3589409"/>
                          </a:cubicBezTo>
                          <a:cubicBezTo>
                            <a:pt x="319370" y="3578840"/>
                            <a:pt x="-59184" y="3307280"/>
                            <a:pt x="0" y="2991162"/>
                          </a:cubicBezTo>
                          <a:cubicBezTo>
                            <a:pt x="32388" y="2495486"/>
                            <a:pt x="-32419" y="1213112"/>
                            <a:pt x="0" y="59824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Ở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trồng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cảnh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  <a:p>
              <a:pPr marL="381019" indent="-381019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hoặc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cảnh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ở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60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trồng</a:t>
              </a:r>
              <a:br>
                <a:rPr lang="en-US" sz="260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</a:br>
              <a:r>
                <a:rPr lang="en-US" sz="260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 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giá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gì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  <a:p>
              <a:pPr marL="381019" indent="-381019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tả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giá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trồng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0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60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cảnh</a:t>
              </a:r>
              <a:br>
                <a:rPr lang="en-US" sz="260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</a:br>
              <a:r>
                <a:rPr lang="en-US" sz="260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376B8A-C2EC-8F53-3D48-2460CFB0F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45" y="1043177"/>
              <a:ext cx="2806665" cy="302975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F3632D3-C858-8EBC-BF06-C2A8470F8944}"/>
              </a:ext>
            </a:extLst>
          </p:cNvPr>
          <p:cNvSpPr txBox="1"/>
          <p:nvPr/>
        </p:nvSpPr>
        <p:spPr>
          <a:xfrm>
            <a:off x="3416976" y="1640946"/>
            <a:ext cx="5391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 LỜI CÂU HỎI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3781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C1B878FA-8A84-AA28-48AD-3DAB082CD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157" y="2859739"/>
            <a:ext cx="3172471" cy="18118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BC52E-F0C3-8F06-6927-ED4BCDE98D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5"/>
          <a:stretch/>
        </p:blipFill>
        <p:spPr>
          <a:xfrm>
            <a:off x="2409838" y="2838149"/>
            <a:ext cx="7688827" cy="3893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6F5A87-33CE-8091-A0FA-CA4B416BC552}"/>
              </a:ext>
            </a:extLst>
          </p:cNvPr>
          <p:cNvSpPr txBox="1"/>
          <p:nvPr/>
        </p:nvSpPr>
        <p:spPr>
          <a:xfrm>
            <a:off x="3451123" y="1652471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sát hình ảnh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5940AD-06C5-A486-DEAA-CFD0D0AA89D7}"/>
              </a:ext>
            </a:extLst>
          </p:cNvPr>
          <p:cNvSpPr txBox="1"/>
          <p:nvPr/>
        </p:nvSpPr>
        <p:spPr>
          <a:xfrm>
            <a:off x="1084826" y="2144914"/>
            <a:ext cx="10972800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rõ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502B3C-94CA-EB6F-9F78-613F311ADE9B}"/>
              </a:ext>
            </a:extLst>
          </p:cNvPr>
          <p:cNvSpPr/>
          <p:nvPr/>
        </p:nvSpPr>
        <p:spPr>
          <a:xfrm>
            <a:off x="3479684" y="974852"/>
            <a:ext cx="8712316" cy="613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pc="-7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Chậu và giá thể để trồng hoa, cây cảnh </a:t>
            </a:r>
            <a:endParaRPr lang="en-US" sz="2600" b="1" spc="-7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248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821170-31D6-73D6-4F0F-BE0FA81E6138}"/>
              </a:ext>
            </a:extLst>
          </p:cNvPr>
          <p:cNvGrpSpPr/>
          <p:nvPr/>
        </p:nvGrpSpPr>
        <p:grpSpPr>
          <a:xfrm>
            <a:off x="717754" y="1848464"/>
            <a:ext cx="5840873" cy="3995636"/>
            <a:chOff x="207113" y="475190"/>
            <a:chExt cx="10736958" cy="7302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ABC52E-F0C3-8F06-6927-ED4BCDE98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56" t="708" r="50322" b="8468"/>
            <a:stretch/>
          </p:blipFill>
          <p:spPr>
            <a:xfrm>
              <a:off x="207113" y="475190"/>
              <a:ext cx="6077801" cy="5736621"/>
            </a:xfrm>
            <a:prstGeom prst="rect">
              <a:avLst/>
            </a:prstGeom>
          </p:spPr>
        </p:pic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EFF4E873-A625-08B4-5329-552D7D3AEF92}"/>
                </a:ext>
              </a:extLst>
            </p:cNvPr>
            <p:cNvSpPr/>
            <p:nvPr/>
          </p:nvSpPr>
          <p:spPr>
            <a:xfrm rot="-2788059">
              <a:off x="3493065" y="5998866"/>
              <a:ext cx="923744" cy="1624356"/>
            </a:xfrm>
            <a:custGeom>
              <a:avLst/>
              <a:gdLst/>
              <a:ahLst/>
              <a:cxnLst/>
              <a:rect l="l" t="t" r="r" b="b"/>
              <a:pathLst>
                <a:path w="729674" h="1018580">
                  <a:moveTo>
                    <a:pt x="0" y="0"/>
                  </a:moveTo>
                  <a:lnTo>
                    <a:pt x="729674" y="0"/>
                  </a:lnTo>
                  <a:lnTo>
                    <a:pt x="729674" y="1018580"/>
                  </a:lnTo>
                  <a:lnTo>
                    <a:pt x="0" y="1018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933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71796E-8481-70C8-2C9D-4E9C2623CC41}"/>
                </a:ext>
              </a:extLst>
            </p:cNvPr>
            <p:cNvGrpSpPr/>
            <p:nvPr/>
          </p:nvGrpSpPr>
          <p:grpSpPr>
            <a:xfrm>
              <a:off x="5334000" y="6482607"/>
              <a:ext cx="5610071" cy="1295400"/>
              <a:chOff x="5334000" y="6482607"/>
              <a:chExt cx="5610071" cy="1295400"/>
            </a:xfrm>
          </p:grpSpPr>
          <p:sp>
            <p:nvSpPr>
              <p:cNvPr id="6" name="Rectangle: Rounded Corners 9">
                <a:extLst>
                  <a:ext uri="{FF2B5EF4-FFF2-40B4-BE49-F238E27FC236}">
                    <a16:creationId xmlns:a16="http://schemas.microsoft.com/office/drawing/2014/main" id="{5F2B758E-4D5A-C259-0804-ED9C293A8866}"/>
                  </a:ext>
                </a:extLst>
              </p:cNvPr>
              <p:cNvSpPr/>
              <p:nvPr/>
            </p:nvSpPr>
            <p:spPr>
              <a:xfrm>
                <a:off x="5591175" y="6482607"/>
                <a:ext cx="5352896" cy="1295400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3C572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b="1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Chậu</a:t>
                </a:r>
                <a:r>
                  <a:rPr lang="en-US" sz="2667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E97F001-944E-1FCB-04AD-9B466C6CA326}"/>
                  </a:ext>
                </a:extLst>
              </p:cNvPr>
              <p:cNvSpPr/>
              <p:nvPr/>
            </p:nvSpPr>
            <p:spPr>
              <a:xfrm>
                <a:off x="5334000" y="6493014"/>
                <a:ext cx="1190624" cy="1190624"/>
              </a:xfrm>
              <a:prstGeom prst="ellipse">
                <a:avLst/>
              </a:prstGeom>
              <a:solidFill>
                <a:srgbClr val="3C572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72B67B-EEC0-3207-7E1C-229E96E7C1D4}"/>
              </a:ext>
            </a:extLst>
          </p:cNvPr>
          <p:cNvGrpSpPr/>
          <p:nvPr/>
        </p:nvGrpSpPr>
        <p:grpSpPr>
          <a:xfrm>
            <a:off x="4969065" y="2362964"/>
            <a:ext cx="6485516" cy="4070126"/>
            <a:chOff x="6301638" y="1413317"/>
            <a:chExt cx="11921970" cy="74389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C568E1-365A-AA90-9C8E-630378221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228" t="1116" r="683" b="8060"/>
            <a:stretch/>
          </p:blipFill>
          <p:spPr>
            <a:xfrm>
              <a:off x="11746608" y="2508993"/>
              <a:ext cx="6477000" cy="6343288"/>
            </a:xfrm>
            <a:prstGeom prst="rect">
              <a:avLst/>
            </a:prstGeom>
          </p:spPr>
        </p:pic>
        <p:sp>
          <p:nvSpPr>
            <p:cNvPr id="10" name="Freeform 25">
              <a:extLst>
                <a:ext uri="{FF2B5EF4-FFF2-40B4-BE49-F238E27FC236}">
                  <a16:creationId xmlns:a16="http://schemas.microsoft.com/office/drawing/2014/main" id="{4064295D-5371-B214-00BE-7CA916178DAB}"/>
                </a:ext>
              </a:extLst>
            </p:cNvPr>
            <p:cNvSpPr/>
            <p:nvPr/>
          </p:nvSpPr>
          <p:spPr>
            <a:xfrm rot="6009752">
              <a:off x="11397133" y="1123658"/>
              <a:ext cx="1168935" cy="1748254"/>
            </a:xfrm>
            <a:custGeom>
              <a:avLst/>
              <a:gdLst/>
              <a:ahLst/>
              <a:cxnLst/>
              <a:rect l="l" t="t" r="r" b="b"/>
              <a:pathLst>
                <a:path w="729674" h="1018580">
                  <a:moveTo>
                    <a:pt x="0" y="0"/>
                  </a:moveTo>
                  <a:lnTo>
                    <a:pt x="729674" y="0"/>
                  </a:lnTo>
                  <a:lnTo>
                    <a:pt x="729674" y="1018580"/>
                  </a:lnTo>
                  <a:lnTo>
                    <a:pt x="0" y="1018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933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0878B8-82EB-903C-A294-6DADDE33A1A2}"/>
                </a:ext>
              </a:extLst>
            </p:cNvPr>
            <p:cNvGrpSpPr/>
            <p:nvPr/>
          </p:nvGrpSpPr>
          <p:grpSpPr>
            <a:xfrm>
              <a:off x="6301638" y="2435063"/>
              <a:ext cx="5469632" cy="1295400"/>
              <a:chOff x="6301638" y="2340579"/>
              <a:chExt cx="5469632" cy="1295400"/>
            </a:xfrm>
          </p:grpSpPr>
          <p:sp>
            <p:nvSpPr>
              <p:cNvPr id="12" name="Rectangle: Rounded Corners 13">
                <a:extLst>
                  <a:ext uri="{FF2B5EF4-FFF2-40B4-BE49-F238E27FC236}">
                    <a16:creationId xmlns:a16="http://schemas.microsoft.com/office/drawing/2014/main" id="{84E77CE6-A683-1257-6492-35BC19FC560E}"/>
                  </a:ext>
                </a:extLst>
              </p:cNvPr>
              <p:cNvSpPr/>
              <p:nvPr/>
            </p:nvSpPr>
            <p:spPr>
              <a:xfrm>
                <a:off x="6301638" y="2340579"/>
                <a:ext cx="5352896" cy="1295400"/>
              </a:xfrm>
              <a:prstGeom prst="roundRect">
                <a:avLst>
                  <a:gd name="adj" fmla="val 50000"/>
                </a:avLst>
              </a:prstGeom>
              <a:solidFill>
                <a:srgbClr val="FFCC7A"/>
              </a:solidFill>
              <a:ln>
                <a:solidFill>
                  <a:srgbClr val="3C572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b="1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2667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thể</a:t>
                </a:r>
                <a:endParaRPr lang="en-US" sz="2667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25A7880-022B-81EE-BC01-336AB3C3EF89}"/>
                  </a:ext>
                </a:extLst>
              </p:cNvPr>
              <p:cNvSpPr/>
              <p:nvPr/>
            </p:nvSpPr>
            <p:spPr>
              <a:xfrm>
                <a:off x="10580646" y="2347042"/>
                <a:ext cx="1190624" cy="119062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4EFB619-65F8-79D2-6125-FFC4ACF664B8}"/>
              </a:ext>
            </a:extLst>
          </p:cNvPr>
          <p:cNvSpPr/>
          <p:nvPr/>
        </p:nvSpPr>
        <p:spPr>
          <a:xfrm>
            <a:off x="3479684" y="974852"/>
            <a:ext cx="8712316" cy="613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pc="-7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Chậu và giá thể để trồng hoa, cây cảnh </a:t>
            </a:r>
            <a:endParaRPr lang="en-US" sz="2600" b="1" spc="-7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468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BA723D-21F7-14E7-0054-EFB5B9525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58" y="3302056"/>
            <a:ext cx="11298683" cy="3381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90E91F-6872-C85B-6709-95EA65F0A77F}"/>
              </a:ext>
            </a:extLst>
          </p:cNvPr>
          <p:cNvSpPr txBox="1"/>
          <p:nvPr/>
        </p:nvSpPr>
        <p:spPr>
          <a:xfrm>
            <a:off x="3479684" y="1643207"/>
            <a:ext cx="521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LUẬN NHÓM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9424DD-5EC5-AD02-3640-11BA26F6F353}"/>
              </a:ext>
            </a:extLst>
          </p:cNvPr>
          <p:cNvGrpSpPr/>
          <p:nvPr/>
        </p:nvGrpSpPr>
        <p:grpSpPr>
          <a:xfrm>
            <a:off x="600471" y="2003582"/>
            <a:ext cx="10786511" cy="1121846"/>
            <a:chOff x="914400" y="1541283"/>
            <a:chExt cx="16179766" cy="168276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300435-5F19-B09A-DB1B-E75D37260D17}"/>
                </a:ext>
              </a:extLst>
            </p:cNvPr>
            <p:cNvSpPr txBox="1"/>
            <p:nvPr/>
          </p:nvSpPr>
          <p:spPr>
            <a:xfrm>
              <a:off x="2539966" y="1541283"/>
              <a:ext cx="14554200" cy="1682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 charset="0"/>
                  <a:ea typeface="Times New Roman" panose="02020603050405020304" pitchFamily="18" charset="0"/>
                </a:rPr>
                <a:t>Em hãy nêu đặc điểm của mỗi loại chậu trồng hoa và cây cảnh trong các hình dưới đây.</a:t>
              </a:r>
            </a:p>
          </p:txBody>
        </p:sp>
        <p:pic>
          <p:nvPicPr>
            <p:cNvPr id="6" name="Picture 2" descr="Conversation ">
              <a:extLst>
                <a:ext uri="{FF2B5EF4-FFF2-40B4-BE49-F238E27FC236}">
                  <a16:creationId xmlns:a16="http://schemas.microsoft.com/office/drawing/2014/main" id="{B25C691B-6F65-AC33-2492-4F038E563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831362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A1EDA5F-2C97-24AC-6C64-A55EA26129F8}"/>
              </a:ext>
            </a:extLst>
          </p:cNvPr>
          <p:cNvSpPr/>
          <p:nvPr/>
        </p:nvSpPr>
        <p:spPr>
          <a:xfrm>
            <a:off x="3479684" y="872511"/>
            <a:ext cx="8712316" cy="61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spc="-7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Một số loại chậu trồng hoa, cây cảnh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9159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3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126</TotalTime>
  <Words>1068</Words>
  <Application>Microsoft Office PowerPoint</Application>
  <PresentationFormat>Widescreen</PresentationFormat>
  <Paragraphs>151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Wingdings</vt:lpstr>
      <vt:lpstr>Calibri</vt:lpstr>
      <vt:lpstr>UTM Avo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Thuynt</cp:lastModifiedBy>
  <cp:revision>19</cp:revision>
  <dcterms:modified xsi:type="dcterms:W3CDTF">2023-11-15T03:52:10Z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