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66" r:id="rId3"/>
    <p:sldId id="260" r:id="rId4"/>
    <p:sldId id="261" r:id="rId5"/>
    <p:sldId id="272" r:id="rId6"/>
    <p:sldId id="273" r:id="rId7"/>
    <p:sldId id="269" r:id="rId8"/>
    <p:sldId id="270" r:id="rId9"/>
    <p:sldId id="274" r:id="rId10"/>
    <p:sldId id="262" r:id="rId11"/>
    <p:sldId id="263" r:id="rId12"/>
    <p:sldId id="268" r:id="rId13"/>
    <p:sldId id="267" r:id="rId14"/>
    <p:sldId id="271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mbria Math" panose="02040503050406030204" pitchFamily="18" charset="0"/>
      <p:regular r:id="rId23"/>
    </p:embeddedFont>
    <p:embeddedFont>
      <p:font typeface="UTM Avo" panose="02040603050506020204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6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60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60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60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45201D8F-CF79-3380-1BBE-E5B501388EB2}"/>
              </a:ext>
            </a:extLst>
          </p:cNvPr>
          <p:cNvSpPr txBox="1">
            <a:spLocks/>
          </p:cNvSpPr>
          <p:nvPr/>
        </p:nvSpPr>
        <p:spPr>
          <a:xfrm>
            <a:off x="727107" y="2839245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8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24: 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b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</a:b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đã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-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6A07BD-89C4-13E6-9654-65CBC331C607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704C1058-4885-DC11-C850-50416D6CA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FAEADD-9A7E-AEAE-ACB7-7CDBC344682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6D6E0D-A411-B1D2-4A05-98AE0C7E9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2761" y="2128917"/>
            <a:ext cx="776250" cy="784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FBBD6C-C739-73AF-3373-37DAA3B55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2761" y="3088465"/>
            <a:ext cx="776250" cy="7845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AF34F0-9C0A-FE01-6218-E8BC8B1CD76C}"/>
              </a:ext>
            </a:extLst>
          </p:cNvPr>
          <p:cNvSpPr/>
          <p:nvPr/>
        </p:nvSpPr>
        <p:spPr>
          <a:xfrm>
            <a:off x="2309011" y="2237268"/>
            <a:ext cx="4227062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/>
              </a:rPr>
              <a:t>Ôn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tập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kiến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thức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đã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học</a:t>
            </a:r>
            <a:endParaRPr lang="en-US" sz="2400" dirty="0">
              <a:latin typeface="UTM Avo" panose="02040603050506020204" pitchFamily="1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A592F4-EF1F-0695-D96C-E623CCE541A4}"/>
              </a:ext>
            </a:extLst>
          </p:cNvPr>
          <p:cNvSpPr/>
          <p:nvPr/>
        </p:nvSpPr>
        <p:spPr>
          <a:xfrm>
            <a:off x="2309011" y="3202354"/>
            <a:ext cx="499710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UTM Avo" panose="02040603050506020204" pitchFamily="18"/>
              </a:rPr>
              <a:t>Hoàn </a:t>
            </a:r>
            <a:r>
              <a:rPr lang="en-US" sz="2400" dirty="0" err="1">
                <a:latin typeface="UTM Avo" panose="02040603050506020204" pitchFamily="18"/>
              </a:rPr>
              <a:t>thành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bài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tập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trong</a:t>
            </a:r>
            <a:r>
              <a:rPr lang="en-US" sz="2400" dirty="0">
                <a:latin typeface="UTM Avo" panose="02040603050506020204" pitchFamily="18"/>
              </a:rPr>
              <a:t> VBT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E4A949-11F0-7BC6-DBDC-CC8FF391B97A}"/>
              </a:ext>
            </a:extLst>
          </p:cNvPr>
          <p:cNvSpPr/>
          <p:nvPr/>
        </p:nvSpPr>
        <p:spPr>
          <a:xfrm>
            <a:off x="2054980" y="4206846"/>
            <a:ext cx="8275668" cy="577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/>
              </a:rPr>
              <a:t>Đọc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và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chuẩn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bị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trước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Bài</a:t>
            </a:r>
            <a:r>
              <a:rPr lang="en-US" sz="2400" b="1" dirty="0">
                <a:latin typeface="UTM Avo" panose="02040603050506020204" pitchFamily="18"/>
              </a:rPr>
              <a:t> 25: Em </a:t>
            </a:r>
            <a:r>
              <a:rPr lang="en-US" sz="2400" b="1" dirty="0" err="1">
                <a:latin typeface="UTM Avo" panose="02040603050506020204" pitchFamily="18"/>
              </a:rPr>
              <a:t>vui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học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Toán</a:t>
            </a:r>
            <a:endParaRPr lang="en-US" sz="2400" b="1" dirty="0">
              <a:latin typeface="UTM Avo" panose="02040603050506020204" pitchFamily="1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9B8D2-1EA6-81DF-7BB8-0C843469D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5015" y="4143388"/>
            <a:ext cx="776250" cy="7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mời quý thầy cô tham gia Group Facebook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theo đường link: 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Hoc10 –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Đồng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hành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cùng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giáo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viên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tiểu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học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Hoặc truy cập qua QR code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1125E-27E1-8148-BA9B-B964C0D24413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D2B6185D-EA0F-CBD5-132D-5F31D6AB1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363AC7-56E6-42B4-1BD1-003B23B39EB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5A224F-5139-7630-4D3E-BA9A03EC583B}"/>
              </a:ext>
            </a:extLst>
          </p:cNvPr>
          <p:cNvSpPr/>
          <p:nvPr/>
        </p:nvSpPr>
        <p:spPr>
          <a:xfrm>
            <a:off x="5525589" y="2364377"/>
            <a:ext cx="6666411" cy="449362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500"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7A2A8E-0FBA-8ED9-8096-F077A576F775}"/>
              </a:ext>
            </a:extLst>
          </p:cNvPr>
          <p:cNvSpPr/>
          <p:nvPr/>
        </p:nvSpPr>
        <p:spPr>
          <a:xfrm>
            <a:off x="1855322" y="2080453"/>
            <a:ext cx="3466012" cy="58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5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a) </a:t>
            </a:r>
            <a:r>
              <a:rPr lang="en-US" sz="25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Số</a:t>
            </a:r>
            <a:r>
              <a:rPr lang="en-US" sz="25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2DE1E8-19C1-B6F5-363D-B20B7DBFE117}"/>
              </a:ext>
            </a:extLst>
          </p:cNvPr>
          <p:cNvSpPr/>
          <p:nvPr/>
        </p:nvSpPr>
        <p:spPr>
          <a:xfrm>
            <a:off x="4190668" y="1457930"/>
            <a:ext cx="3810659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500" b="1" kern="0" dirty="0" err="1">
                <a:latin typeface="UTM Avo" panose="02040603050506020204" pitchFamily="18" charset="0"/>
                <a:cs typeface="Arial"/>
                <a:sym typeface="Arial"/>
              </a:rPr>
              <a:t>Bài</a:t>
            </a:r>
            <a:r>
              <a:rPr lang="en-US" sz="2500" b="1" kern="0" dirty="0"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latin typeface="UTM Avo" panose="02040603050506020204" pitchFamily="18" charset="0"/>
                <a:cs typeface="Arial"/>
                <a:sym typeface="Arial"/>
              </a:rPr>
              <a:t>tập</a:t>
            </a:r>
            <a:r>
              <a:rPr lang="en-US" sz="2500" b="1" kern="0" dirty="0">
                <a:latin typeface="UTM Avo" panose="02040603050506020204" pitchFamily="18" charset="0"/>
                <a:cs typeface="Arial"/>
                <a:sym typeface="Arial"/>
              </a:rPr>
              <a:t> 5 (SGK – tr60)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DC2244-FE6A-F57D-A0F4-B36E418EF86A}"/>
              </a:ext>
            </a:extLst>
          </p:cNvPr>
          <p:cNvSpPr/>
          <p:nvPr/>
        </p:nvSpPr>
        <p:spPr>
          <a:xfrm>
            <a:off x="1785193" y="4563248"/>
            <a:ext cx="1060729" cy="694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C00000"/>
                </a:solidFill>
                <a:latin typeface="UTM Avo" panose="02040603050506020204" pitchFamily="18" charset="0"/>
              </a:rPr>
              <a:t>90</a:t>
            </a:r>
          </a:p>
        </p:txBody>
      </p:sp>
      <p:sp>
        <p:nvSpPr>
          <p:cNvPr id="4" name="Rounded Rectangle 18">
            <a:extLst>
              <a:ext uri="{FF2B5EF4-FFF2-40B4-BE49-F238E27FC236}">
                <a16:creationId xmlns:a16="http://schemas.microsoft.com/office/drawing/2014/main" id="{C22778FB-BADC-33F4-6357-C6945C54E5D3}"/>
              </a:ext>
            </a:extLst>
          </p:cNvPr>
          <p:cNvSpPr/>
          <p:nvPr/>
        </p:nvSpPr>
        <p:spPr>
          <a:xfrm>
            <a:off x="1965628" y="4713955"/>
            <a:ext cx="713420" cy="52523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DA270E-51D3-54C1-AF3C-E9F93CA85878}"/>
              </a:ext>
            </a:extLst>
          </p:cNvPr>
          <p:cNvSpPr/>
          <p:nvPr/>
        </p:nvSpPr>
        <p:spPr>
          <a:xfrm>
            <a:off x="5614853" y="4571956"/>
            <a:ext cx="999705" cy="694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C00000"/>
                </a:solidFill>
                <a:latin typeface="UTM Avo" panose="02040603050506020204" pitchFamily="18" charset="0"/>
              </a:rPr>
              <a:t>60</a:t>
            </a:r>
          </a:p>
        </p:txBody>
      </p:sp>
      <p:sp>
        <p:nvSpPr>
          <p:cNvPr id="7" name="Rounded Rectangle 44">
            <a:extLst>
              <a:ext uri="{FF2B5EF4-FFF2-40B4-BE49-F238E27FC236}">
                <a16:creationId xmlns:a16="http://schemas.microsoft.com/office/drawing/2014/main" id="{35164193-F2E6-302A-F2B7-A6A2E0AD1FFA}"/>
              </a:ext>
            </a:extLst>
          </p:cNvPr>
          <p:cNvSpPr/>
          <p:nvPr/>
        </p:nvSpPr>
        <p:spPr>
          <a:xfrm>
            <a:off x="5718627" y="4713954"/>
            <a:ext cx="769720" cy="56368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2F0978-BF77-D306-D0A2-20F8746CC8F9}"/>
              </a:ext>
            </a:extLst>
          </p:cNvPr>
          <p:cNvSpPr/>
          <p:nvPr/>
        </p:nvSpPr>
        <p:spPr>
          <a:xfrm>
            <a:off x="9288086" y="4570384"/>
            <a:ext cx="1371600" cy="694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C00000"/>
                </a:solidFill>
                <a:latin typeface="UTM Avo" panose="02040603050506020204" pitchFamily="18" charset="0"/>
              </a:rPr>
              <a:t>120</a:t>
            </a:r>
          </a:p>
        </p:txBody>
      </p:sp>
      <p:sp>
        <p:nvSpPr>
          <p:cNvPr id="13" name="Rounded Rectangle 47">
            <a:extLst>
              <a:ext uri="{FF2B5EF4-FFF2-40B4-BE49-F238E27FC236}">
                <a16:creationId xmlns:a16="http://schemas.microsoft.com/office/drawing/2014/main" id="{4EFAFF17-04DE-5C5B-4128-BA963964A5ED}"/>
              </a:ext>
            </a:extLst>
          </p:cNvPr>
          <p:cNvSpPr/>
          <p:nvPr/>
        </p:nvSpPr>
        <p:spPr>
          <a:xfrm>
            <a:off x="9512952" y="4740082"/>
            <a:ext cx="893856" cy="53755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1C2B27C-0958-40E1-DC73-ED5240FC3EA8}"/>
                  </a:ext>
                </a:extLst>
              </p:cNvPr>
              <p:cNvSpPr/>
              <p:nvPr/>
            </p:nvSpPr>
            <p:spPr>
              <a:xfrm>
                <a:off x="2652922" y="4513633"/>
                <a:ext cx="519694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3000" b="1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1C2B27C-0958-40E1-DC73-ED5240FC3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922" y="4513633"/>
                <a:ext cx="519694" cy="7848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F742CF7-8FC5-0B07-CABE-7D5F3CEEA36F}"/>
                  </a:ext>
                </a:extLst>
              </p:cNvPr>
              <p:cNvSpPr/>
              <p:nvPr/>
            </p:nvSpPr>
            <p:spPr>
              <a:xfrm>
                <a:off x="6438538" y="4504923"/>
                <a:ext cx="519694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3000" b="1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F742CF7-8FC5-0B07-CABE-7D5F3CEEA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538" y="4504923"/>
                <a:ext cx="519694" cy="784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6A1F0BC-2060-6B26-27D7-0E8B1DF730FE}"/>
                  </a:ext>
                </a:extLst>
              </p:cNvPr>
              <p:cNvSpPr/>
              <p:nvPr/>
            </p:nvSpPr>
            <p:spPr>
              <a:xfrm>
                <a:off x="10381076" y="4512821"/>
                <a:ext cx="519694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sz="3000" b="1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6A1F0BC-2060-6B26-27D7-0E8B1DF730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076" y="4512821"/>
                <a:ext cx="519694" cy="784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812143FE-8642-1036-D2AE-DD3EE22B2A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114" y="2625061"/>
            <a:ext cx="10807337" cy="194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 animBg="1"/>
      <p:bldP spid="6" grpId="0"/>
      <p:bldP spid="7" grpId="0" animBg="1"/>
      <p:bldP spid="8" grpId="0"/>
      <p:bldP spid="13" grpId="0" animBg="1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5A224F-5139-7630-4D3E-BA9A03EC583B}"/>
              </a:ext>
            </a:extLst>
          </p:cNvPr>
          <p:cNvSpPr/>
          <p:nvPr/>
        </p:nvSpPr>
        <p:spPr>
          <a:xfrm>
            <a:off x="5525589" y="2364377"/>
            <a:ext cx="6666411" cy="449362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648AB5-8DAA-172F-1A81-2FB5454B2C10}"/>
              </a:ext>
            </a:extLst>
          </p:cNvPr>
          <p:cNvSpPr/>
          <p:nvPr/>
        </p:nvSpPr>
        <p:spPr>
          <a:xfrm>
            <a:off x="1561746" y="2039653"/>
            <a:ext cx="9068508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b)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Dùng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thước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đo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góc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đo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góc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nêu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kết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quả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: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1ACCDF-46ED-BAED-2120-819BB7DE2677}"/>
              </a:ext>
            </a:extLst>
          </p:cNvPr>
          <p:cNvSpPr/>
          <p:nvPr/>
        </p:nvSpPr>
        <p:spPr>
          <a:xfrm>
            <a:off x="4015943" y="1475568"/>
            <a:ext cx="4160114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800" b="1" kern="0" dirty="0"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800" b="1" kern="0" dirty="0">
                <a:latin typeface="UTM Avo" panose="02040603050506020204" pitchFamily="18"/>
                <a:cs typeface="Arial"/>
                <a:sym typeface="Arial"/>
              </a:rPr>
              <a:t> 5 (SGK – tr60)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64EB2A-7D42-7CD9-0C11-7FBFA13FB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367" y="2746121"/>
            <a:ext cx="8102106" cy="220598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4BDB95-B5F4-9D5F-0198-88517C630D62}"/>
              </a:ext>
            </a:extLst>
          </p:cNvPr>
          <p:cNvCxnSpPr/>
          <p:nvPr/>
        </p:nvCxnSpPr>
        <p:spPr>
          <a:xfrm>
            <a:off x="4345119" y="2843152"/>
            <a:ext cx="0" cy="3714654"/>
          </a:xfrm>
          <a:prstGeom prst="line">
            <a:avLst/>
          </a:prstGeom>
          <a:noFill/>
          <a:ln w="38100" cap="flat" cmpd="sng" algn="ctr">
            <a:solidFill>
              <a:srgbClr val="EC6982">
                <a:lumMod val="75000"/>
              </a:srgbClr>
            </a:solidFill>
            <a:prstDash val="dash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341C99-68F4-413E-97AC-0C39F1ADF4C8}"/>
              </a:ext>
            </a:extLst>
          </p:cNvPr>
          <p:cNvCxnSpPr/>
          <p:nvPr/>
        </p:nvCxnSpPr>
        <p:spPr>
          <a:xfrm>
            <a:off x="7498662" y="2843152"/>
            <a:ext cx="0" cy="3714654"/>
          </a:xfrm>
          <a:prstGeom prst="line">
            <a:avLst/>
          </a:prstGeom>
          <a:noFill/>
          <a:ln w="38100" cap="flat" cmpd="sng" algn="ctr">
            <a:solidFill>
              <a:srgbClr val="EC6982">
                <a:lumMod val="75000"/>
              </a:srgbClr>
            </a:solidFill>
            <a:prstDash val="dash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BA83B7A-95DD-F7EB-6D79-80CBD6A00143}"/>
                  </a:ext>
                </a:extLst>
              </p:cNvPr>
              <p:cNvSpPr/>
              <p:nvPr/>
            </p:nvSpPr>
            <p:spPr>
              <a:xfrm>
                <a:off x="1337209" y="4884259"/>
                <a:ext cx="2862392" cy="1685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Góc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đỉnh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M,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MK, MN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số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đo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góc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là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90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°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BA83B7A-95DD-F7EB-6D79-80CBD6A00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209" y="4884259"/>
                <a:ext cx="2862392" cy="1685846"/>
              </a:xfrm>
              <a:prstGeom prst="rect">
                <a:avLst/>
              </a:prstGeom>
              <a:blipFill>
                <a:blip r:embed="rId4"/>
                <a:stretch>
                  <a:fillRect l="-3540" r="-3097" b="-746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60AD570-30D1-A74F-08FD-08808EC365EB}"/>
                  </a:ext>
                </a:extLst>
              </p:cNvPr>
              <p:cNvSpPr/>
              <p:nvPr/>
            </p:nvSpPr>
            <p:spPr>
              <a:xfrm>
                <a:off x="4526356" y="4893184"/>
                <a:ext cx="2888129" cy="1685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Góc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đỉnh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A,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AB, AC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số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đo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góc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là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60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°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60AD570-30D1-A74F-08FD-08808EC365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356" y="4893184"/>
                <a:ext cx="2888129" cy="1685846"/>
              </a:xfrm>
              <a:prstGeom prst="rect">
                <a:avLst/>
              </a:prstGeom>
              <a:blipFill>
                <a:blip r:embed="rId5"/>
                <a:stretch>
                  <a:fillRect l="-3509" r="-3509" b="-751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36DBC9-2A12-3A77-4465-814FD427E28A}"/>
                  </a:ext>
                </a:extLst>
              </p:cNvPr>
              <p:cNvSpPr/>
              <p:nvPr/>
            </p:nvSpPr>
            <p:spPr>
              <a:xfrm>
                <a:off x="7652215" y="4899446"/>
                <a:ext cx="2862392" cy="1685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Góc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đỉnh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O,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OP, OQ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số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đo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góc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là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120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°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36DBC9-2A12-3A77-4465-814FD427E2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215" y="4899446"/>
                <a:ext cx="2862392" cy="1685846"/>
              </a:xfrm>
              <a:prstGeom prst="rect">
                <a:avLst/>
              </a:prstGeom>
              <a:blipFill>
                <a:blip r:embed="rId6"/>
                <a:stretch>
                  <a:fillRect l="-3084" r="-3084" b="-671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oogle Shape;1076;p48">
            <a:extLst>
              <a:ext uri="{FF2B5EF4-FFF2-40B4-BE49-F238E27FC236}">
                <a16:creationId xmlns:a16="http://schemas.microsoft.com/office/drawing/2014/main" id="{4618810F-66AB-3314-0C7C-67383BCD4A6E}"/>
              </a:ext>
            </a:extLst>
          </p:cNvPr>
          <p:cNvGrpSpPr/>
          <p:nvPr/>
        </p:nvGrpSpPr>
        <p:grpSpPr>
          <a:xfrm>
            <a:off x="33049" y="5727182"/>
            <a:ext cx="977405" cy="827383"/>
            <a:chOff x="1309825" y="3282300"/>
            <a:chExt cx="517300" cy="437900"/>
          </a:xfrm>
        </p:grpSpPr>
        <p:sp>
          <p:nvSpPr>
            <p:cNvPr id="31" name="Google Shape;1077;p48">
              <a:extLst>
                <a:ext uri="{FF2B5EF4-FFF2-40B4-BE49-F238E27FC236}">
                  <a16:creationId xmlns:a16="http://schemas.microsoft.com/office/drawing/2014/main" id="{E3125649-CBDE-BA3C-34B7-F44842BE6012}"/>
                </a:ext>
              </a:extLst>
            </p:cNvPr>
            <p:cNvSpPr/>
            <p:nvPr/>
          </p:nvSpPr>
          <p:spPr>
            <a:xfrm>
              <a:off x="1309825" y="3282300"/>
              <a:ext cx="517300" cy="437900"/>
            </a:xfrm>
            <a:custGeom>
              <a:avLst/>
              <a:gdLst/>
              <a:ahLst/>
              <a:cxnLst/>
              <a:rect l="l" t="t" r="r" b="b"/>
              <a:pathLst>
                <a:path w="20692" h="17516" extrusionOk="0">
                  <a:moveTo>
                    <a:pt x="19274" y="0"/>
                  </a:moveTo>
                  <a:cubicBezTo>
                    <a:pt x="19142" y="0"/>
                    <a:pt x="19005" y="21"/>
                    <a:pt x="18867" y="63"/>
                  </a:cubicBezTo>
                  <a:lnTo>
                    <a:pt x="1090" y="5563"/>
                  </a:lnTo>
                  <a:cubicBezTo>
                    <a:pt x="692" y="5684"/>
                    <a:pt x="415" y="5960"/>
                    <a:pt x="268" y="6280"/>
                  </a:cubicBezTo>
                  <a:cubicBezTo>
                    <a:pt x="0" y="6868"/>
                    <a:pt x="165" y="7621"/>
                    <a:pt x="804" y="8001"/>
                  </a:cubicBezTo>
                  <a:lnTo>
                    <a:pt x="4912" y="10448"/>
                  </a:lnTo>
                  <a:lnTo>
                    <a:pt x="5318" y="16094"/>
                  </a:lnTo>
                  <a:cubicBezTo>
                    <a:pt x="5361" y="16665"/>
                    <a:pt x="5690" y="17106"/>
                    <a:pt x="6131" y="17339"/>
                  </a:cubicBezTo>
                  <a:cubicBezTo>
                    <a:pt x="6351" y="17453"/>
                    <a:pt x="6599" y="17516"/>
                    <a:pt x="6851" y="17516"/>
                  </a:cubicBezTo>
                  <a:cubicBezTo>
                    <a:pt x="7172" y="17516"/>
                    <a:pt x="7500" y="17415"/>
                    <a:pt x="7791" y="17192"/>
                  </a:cubicBezTo>
                  <a:lnTo>
                    <a:pt x="12469" y="13569"/>
                  </a:lnTo>
                  <a:lnTo>
                    <a:pt x="16178" y="15212"/>
                  </a:lnTo>
                  <a:cubicBezTo>
                    <a:pt x="16376" y="15301"/>
                    <a:pt x="16577" y="15342"/>
                    <a:pt x="16774" y="15342"/>
                  </a:cubicBezTo>
                  <a:cubicBezTo>
                    <a:pt x="16904" y="15342"/>
                    <a:pt x="17032" y="15324"/>
                    <a:pt x="17155" y="15290"/>
                  </a:cubicBezTo>
                  <a:cubicBezTo>
                    <a:pt x="17674" y="15152"/>
                    <a:pt x="18106" y="14728"/>
                    <a:pt x="18210" y="14149"/>
                  </a:cubicBezTo>
                  <a:lnTo>
                    <a:pt x="20579" y="1594"/>
                  </a:lnTo>
                  <a:cubicBezTo>
                    <a:pt x="20692" y="997"/>
                    <a:pt x="20398" y="452"/>
                    <a:pt x="19939" y="184"/>
                  </a:cubicBezTo>
                  <a:cubicBezTo>
                    <a:pt x="19744" y="67"/>
                    <a:pt x="19516" y="0"/>
                    <a:pt x="19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rgbClr val="373737">
                  <a:alpha val="15000"/>
                </a:srgbClr>
              </a:outerShdw>
            </a:effectLst>
          </p:spPr>
          <p:txBody>
            <a:bodyPr spcFirstLastPara="1" wrap="square" lIns="58209" tIns="58209" rIns="58209" bIns="5820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078;p48">
              <a:extLst>
                <a:ext uri="{FF2B5EF4-FFF2-40B4-BE49-F238E27FC236}">
                  <a16:creationId xmlns:a16="http://schemas.microsoft.com/office/drawing/2014/main" id="{4EFDAC17-ACAD-A0CF-6490-62B1E4E2CB1A}"/>
                </a:ext>
              </a:extLst>
            </p:cNvPr>
            <p:cNvSpPr/>
            <p:nvPr/>
          </p:nvSpPr>
          <p:spPr>
            <a:xfrm>
              <a:off x="1366900" y="3328400"/>
              <a:ext cx="411375" cy="190250"/>
            </a:xfrm>
            <a:custGeom>
              <a:avLst/>
              <a:gdLst/>
              <a:ahLst/>
              <a:cxnLst/>
              <a:rect l="l" t="t" r="r" b="b"/>
              <a:pathLst>
                <a:path w="16455" h="7610" extrusionOk="0">
                  <a:moveTo>
                    <a:pt x="16454" y="1"/>
                  </a:moveTo>
                  <a:lnTo>
                    <a:pt x="0" y="5093"/>
                  </a:lnTo>
                  <a:lnTo>
                    <a:pt x="4600" y="7610"/>
                  </a:lnTo>
                  <a:lnTo>
                    <a:pt x="16454" y="1"/>
                  </a:lnTo>
                  <a:close/>
                </a:path>
              </a:pathLst>
            </a:custGeom>
            <a:solidFill>
              <a:srgbClr val="FFCAE7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8209" tIns="58209" rIns="58209" bIns="5820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079;p48">
              <a:extLst>
                <a:ext uri="{FF2B5EF4-FFF2-40B4-BE49-F238E27FC236}">
                  <a16:creationId xmlns:a16="http://schemas.microsoft.com/office/drawing/2014/main" id="{9E18035C-61B9-7C85-A2C4-105FB4A243D4}"/>
                </a:ext>
              </a:extLst>
            </p:cNvPr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extrusionOk="0">
                  <a:moveTo>
                    <a:pt x="11855" y="1"/>
                  </a:moveTo>
                  <a:lnTo>
                    <a:pt x="1" y="7610"/>
                  </a:ln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solidFill>
              <a:srgbClr val="FFCAE7"/>
            </a:solidFill>
            <a:ln>
              <a:noFill/>
            </a:ln>
          </p:spPr>
          <p:txBody>
            <a:bodyPr spcFirstLastPara="1" wrap="square" lIns="58209" tIns="58209" rIns="58209" bIns="5820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080;p48">
              <a:extLst>
                <a:ext uri="{FF2B5EF4-FFF2-40B4-BE49-F238E27FC236}">
                  <a16:creationId xmlns:a16="http://schemas.microsoft.com/office/drawing/2014/main" id="{11176192-1044-31AE-B397-59D6A5870CE0}"/>
                </a:ext>
              </a:extLst>
            </p:cNvPr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fill="none" extrusionOk="0">
                  <a:moveTo>
                    <a:pt x="1" y="7610"/>
                  </a:move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noFill/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8209" tIns="58209" rIns="58209" bIns="5820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081;p48">
              <a:extLst>
                <a:ext uri="{FF2B5EF4-FFF2-40B4-BE49-F238E27FC236}">
                  <a16:creationId xmlns:a16="http://schemas.microsoft.com/office/drawing/2014/main" id="{2C35E4DD-34D0-35FA-F52A-5545900E8A3F}"/>
                </a:ext>
              </a:extLst>
            </p:cNvPr>
            <p:cNvSpPr/>
            <p:nvPr/>
          </p:nvSpPr>
          <p:spPr>
            <a:xfrm>
              <a:off x="1546525" y="3328400"/>
              <a:ext cx="231750" cy="288400"/>
            </a:xfrm>
            <a:custGeom>
              <a:avLst/>
              <a:gdLst/>
              <a:ahLst/>
              <a:cxnLst/>
              <a:rect l="l" t="t" r="r" b="b"/>
              <a:pathLst>
                <a:path w="9270" h="11536" extrusionOk="0">
                  <a:moveTo>
                    <a:pt x="9269" y="1"/>
                  </a:moveTo>
                  <a:lnTo>
                    <a:pt x="0" y="8414"/>
                  </a:lnTo>
                  <a:lnTo>
                    <a:pt x="6840" y="11535"/>
                  </a:lnTo>
                  <a:lnTo>
                    <a:pt x="9269" y="1"/>
                  </a:lnTo>
                  <a:close/>
                </a:path>
              </a:pathLst>
            </a:custGeom>
            <a:solidFill>
              <a:srgbClr val="FFCAE7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8209" tIns="58209" rIns="58209" bIns="5820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082;p48">
              <a:extLst>
                <a:ext uri="{FF2B5EF4-FFF2-40B4-BE49-F238E27FC236}">
                  <a16:creationId xmlns:a16="http://schemas.microsoft.com/office/drawing/2014/main" id="{AB64E9BC-244A-B04B-F898-472084B86C93}"/>
                </a:ext>
              </a:extLst>
            </p:cNvPr>
            <p:cNvSpPr/>
            <p:nvPr/>
          </p:nvSpPr>
          <p:spPr>
            <a:xfrm>
              <a:off x="1481875" y="3538725"/>
              <a:ext cx="126500" cy="128650"/>
            </a:xfrm>
            <a:custGeom>
              <a:avLst/>
              <a:gdLst/>
              <a:ahLst/>
              <a:cxnLst/>
              <a:rect l="l" t="t" r="r" b="b"/>
              <a:pathLst>
                <a:path w="5060" h="5146" extrusionOk="0">
                  <a:moveTo>
                    <a:pt x="2586" y="1"/>
                  </a:moveTo>
                  <a:lnTo>
                    <a:pt x="1" y="5145"/>
                  </a:lnTo>
                  <a:lnTo>
                    <a:pt x="5059" y="1133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rgbClr val="FFCAE7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8209" tIns="58209" rIns="58209" bIns="5820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035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5A224F-5139-7630-4D3E-BA9A03EC583B}"/>
              </a:ext>
            </a:extLst>
          </p:cNvPr>
          <p:cNvSpPr/>
          <p:nvPr/>
        </p:nvSpPr>
        <p:spPr>
          <a:xfrm>
            <a:off x="5421086" y="2364377"/>
            <a:ext cx="6666411" cy="449362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007573-1C1E-E512-C73F-DCE5AA3CD5A3}"/>
              </a:ext>
            </a:extLst>
          </p:cNvPr>
          <p:cNvSpPr/>
          <p:nvPr/>
        </p:nvSpPr>
        <p:spPr>
          <a:xfrm>
            <a:off x="4153512" y="1542269"/>
            <a:ext cx="4160113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Bài</a:t>
            </a:r>
            <a:r>
              <a:rPr lang="en-US" sz="2800" b="1" kern="0" dirty="0"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tập</a:t>
            </a:r>
            <a:r>
              <a:rPr lang="en-US" sz="2800" b="1" kern="0" dirty="0"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 6 (SGK – tr60)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296CB-E0A2-BC67-4F01-4F0021CB5EF6}"/>
              </a:ext>
            </a:extLst>
          </p:cNvPr>
          <p:cNvSpPr/>
          <p:nvPr/>
        </p:nvSpPr>
        <p:spPr>
          <a:xfrm>
            <a:off x="249533" y="2545010"/>
            <a:ext cx="6769573" cy="3897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Hãy chỉ ra trong sơ đồ sau những con đường vuông góc với đường số 10, những con đường song song với đường số 10: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/>
              <a:ea typeface="Cambria Math" panose="02040503050406030204" pitchFamily="18" charset="0"/>
              <a:cs typeface="Arial"/>
              <a:sym typeface="Arial"/>
            </a:endParaRPr>
          </a:p>
          <a:p>
            <a:pPr marL="363889" indent="-36388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vuông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góc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 10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: </a:t>
            </a:r>
            <a:r>
              <a:rPr lang="en-US" sz="2400" b="1" kern="0" dirty="0">
                <a:solidFill>
                  <a:srgbClr val="C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2, 3, 4, 5, 7, 8.</a:t>
            </a:r>
          </a:p>
          <a:p>
            <a:pPr marL="363889" indent="-36388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 song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song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 10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: </a:t>
            </a:r>
            <a:r>
              <a:rPr lang="en-US" sz="2400" b="1" kern="0" dirty="0">
                <a:solidFill>
                  <a:srgbClr val="C00000"/>
                </a:solidFill>
                <a:latin typeface="UTM Avo" panose="02040603050506020204" pitchFamily="18"/>
                <a:ea typeface="Cambria Math" panose="02040503050406030204" pitchFamily="18" charset="0"/>
                <a:cs typeface="Arial"/>
                <a:sym typeface="Arial"/>
              </a:rPr>
              <a:t>1, 9.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8FF3AC-8451-258A-2781-BFE81B766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625" y="2545010"/>
            <a:ext cx="4905872" cy="277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7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35BF518-0267-C096-AA56-93E79746DFBB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6EE18F05-3AB4-30C7-5AEA-087FACE9CC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33567B-EC11-4309-1251-9F3CB2A6AB42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7584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8A91D3-8EC1-0BC2-4599-6DDBD2306303}"/>
              </a:ext>
            </a:extLst>
          </p:cNvPr>
          <p:cNvSpPr/>
          <p:nvPr/>
        </p:nvSpPr>
        <p:spPr>
          <a:xfrm>
            <a:off x="4015943" y="1494339"/>
            <a:ext cx="4160114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800" b="1" kern="0" dirty="0"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800" b="1" kern="0" dirty="0">
                <a:latin typeface="UTM Avo" panose="02040603050506020204" pitchFamily="18"/>
                <a:cs typeface="Arial"/>
                <a:sym typeface="Arial"/>
              </a:rPr>
              <a:t> 7 (SGK – tr60)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AFE157-5A9E-2AC7-DCC4-347F4AB82032}"/>
              </a:ext>
            </a:extLst>
          </p:cNvPr>
          <p:cNvSpPr/>
          <p:nvPr/>
        </p:nvSpPr>
        <p:spPr>
          <a:xfrm>
            <a:off x="2620507" y="2154328"/>
            <a:ext cx="6950985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Bạn Hà nói rằng chiếc xe nặng 3 tạ 5 yến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Bạn Ngân nói rằng chiếc xe nặng 3 tấn 5 tạ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Bạn Huy nói rằng chiếc xe nặng 3 tấn 5 yến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Theo em, bạn nào nói đúng?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00C903-F6F4-9611-CFBE-0D4DBC09DB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00791" y="2822845"/>
            <a:ext cx="1596609" cy="902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CACC60-5C9C-ED3F-F154-18076FF9E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9832" y="4486571"/>
            <a:ext cx="4923809" cy="2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2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A07BE1-F30E-F4C7-40D4-255A695A2607}"/>
              </a:ext>
            </a:extLst>
          </p:cNvPr>
          <p:cNvSpPr/>
          <p:nvPr/>
        </p:nvSpPr>
        <p:spPr>
          <a:xfrm>
            <a:off x="5525589" y="2364377"/>
            <a:ext cx="6666411" cy="449362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8A91D3-8EC1-0BC2-4599-6DDBD2306303}"/>
              </a:ext>
            </a:extLst>
          </p:cNvPr>
          <p:cNvSpPr/>
          <p:nvPr/>
        </p:nvSpPr>
        <p:spPr>
          <a:xfrm>
            <a:off x="4285908" y="1067831"/>
            <a:ext cx="4160114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373737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373737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373737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373737"/>
                </a:solidFill>
                <a:latin typeface="UTM Avo" panose="02040603050506020204" pitchFamily="18"/>
                <a:cs typeface="Arial"/>
                <a:sym typeface="Arial"/>
              </a:rPr>
              <a:t> 7 (SGK – tr60)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6A334B-20C1-4FAA-5B6C-CEC8ECE54D52}"/>
              </a:ext>
            </a:extLst>
          </p:cNvPr>
          <p:cNvSpPr/>
          <p:nvPr/>
        </p:nvSpPr>
        <p:spPr>
          <a:xfrm>
            <a:off x="172203" y="2009719"/>
            <a:ext cx="8434042" cy="46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889" indent="-36388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200" b="1" dirty="0">
                <a:latin typeface="UTM Avo" panose="02040603050506020204" pitchFamily="18"/>
              </a:rPr>
              <a:t>Cách 1: </a:t>
            </a:r>
          </a:p>
          <a:p>
            <a:pPr algn="just">
              <a:lnSpc>
                <a:spcPct val="150000"/>
              </a:lnSpc>
            </a:pPr>
            <a:r>
              <a:rPr lang="vi-VN" sz="2200" dirty="0">
                <a:latin typeface="UTM Avo" panose="02040603050506020204" pitchFamily="18"/>
              </a:rPr>
              <a:t>3 050 kg = 3 000 kg + 50 kg = 3 tấn + 5 yến = 3 tấn 5 yến</a:t>
            </a:r>
          </a:p>
          <a:p>
            <a:pPr algn="just">
              <a:lnSpc>
                <a:spcPct val="150000"/>
              </a:lnSpc>
            </a:pPr>
            <a:r>
              <a:rPr lang="vi-VN" sz="2200" b="1" dirty="0">
                <a:solidFill>
                  <a:srgbClr val="C00000"/>
                </a:solidFill>
                <a:latin typeface="UTM Avo" panose="02040603050506020204" pitchFamily="18"/>
              </a:rPr>
              <a:t>→ Bạn Huy nói đúng</a:t>
            </a:r>
            <a:r>
              <a:rPr lang="en-US" sz="2200" b="1" dirty="0">
                <a:solidFill>
                  <a:srgbClr val="C00000"/>
                </a:solidFill>
                <a:latin typeface="UTM Avo" panose="02040603050506020204" pitchFamily="18"/>
              </a:rPr>
              <a:t>.</a:t>
            </a:r>
            <a:endParaRPr lang="vi-VN" sz="2200" b="1" dirty="0">
              <a:solidFill>
                <a:srgbClr val="C00000"/>
              </a:solidFill>
              <a:latin typeface="UTM Avo" panose="02040603050506020204" pitchFamily="18"/>
            </a:endParaRPr>
          </a:p>
          <a:p>
            <a:pPr marL="363889" indent="-36388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200" b="1" dirty="0">
                <a:latin typeface="UTM Avo" panose="02040603050506020204" pitchFamily="18"/>
              </a:rPr>
              <a:t>Cách 2: </a:t>
            </a:r>
          </a:p>
          <a:p>
            <a:pPr>
              <a:lnSpc>
                <a:spcPct val="150000"/>
              </a:lnSpc>
            </a:pPr>
            <a:r>
              <a:rPr lang="vi-VN" sz="2200" dirty="0">
                <a:latin typeface="UTM Avo" panose="02040603050506020204" pitchFamily="18"/>
              </a:rPr>
              <a:t>Đổi: </a:t>
            </a:r>
          </a:p>
          <a:p>
            <a:pPr algn="just">
              <a:lnSpc>
                <a:spcPct val="150000"/>
              </a:lnSpc>
            </a:pPr>
            <a:r>
              <a:rPr lang="vi-VN" sz="2200" dirty="0">
                <a:latin typeface="UTM Avo" panose="02040603050506020204" pitchFamily="18"/>
              </a:rPr>
              <a:t>Bạn Hà: 3 tạ 5 yến = 300 kg + 50 kg = 350 kg</a:t>
            </a:r>
            <a:r>
              <a:rPr lang="en-US" sz="2200" dirty="0">
                <a:latin typeface="UTM Avo" panose="02040603050506020204" pitchFamily="18"/>
              </a:rPr>
              <a:t>.</a:t>
            </a:r>
            <a:endParaRPr lang="vi-VN" sz="2200" dirty="0">
              <a:latin typeface="UTM Avo" panose="02040603050506020204" pitchFamily="18"/>
            </a:endParaRPr>
          </a:p>
          <a:p>
            <a:pPr algn="just">
              <a:lnSpc>
                <a:spcPct val="150000"/>
              </a:lnSpc>
            </a:pPr>
            <a:r>
              <a:rPr lang="vi-VN" sz="2200" dirty="0">
                <a:latin typeface="UTM Avo" panose="02040603050506020204" pitchFamily="18"/>
              </a:rPr>
              <a:t>Bạn Ngân: 3 tấn 5 tạ = 3 000 kg + 500 kg = 3 500 kg</a:t>
            </a:r>
            <a:r>
              <a:rPr lang="en-US" sz="2200" dirty="0">
                <a:latin typeface="UTM Avo" panose="02040603050506020204" pitchFamily="18"/>
              </a:rPr>
              <a:t>.</a:t>
            </a:r>
            <a:endParaRPr lang="vi-VN" sz="2200" dirty="0">
              <a:latin typeface="UTM Avo" panose="02040603050506020204" pitchFamily="18"/>
            </a:endParaRPr>
          </a:p>
          <a:p>
            <a:pPr algn="just">
              <a:lnSpc>
                <a:spcPct val="150000"/>
              </a:lnSpc>
            </a:pPr>
            <a:r>
              <a:rPr lang="vi-VN" sz="2200" dirty="0">
                <a:latin typeface="UTM Avo" panose="02040603050506020204" pitchFamily="18"/>
              </a:rPr>
              <a:t>Bạn Huy: 3 tấn 5 yến = 3 000 kg + 50 kg = 3 050 kg</a:t>
            </a:r>
            <a:r>
              <a:rPr lang="en-US" sz="2200" dirty="0">
                <a:latin typeface="UTM Avo" panose="02040603050506020204" pitchFamily="18"/>
              </a:rPr>
              <a:t>.</a:t>
            </a:r>
            <a:endParaRPr lang="vi-VN" sz="2200" dirty="0">
              <a:latin typeface="UTM Avo" panose="02040603050506020204" pitchFamily="18"/>
            </a:endParaRPr>
          </a:p>
          <a:p>
            <a:pPr algn="just">
              <a:lnSpc>
                <a:spcPct val="150000"/>
              </a:lnSpc>
            </a:pPr>
            <a:r>
              <a:rPr lang="vi-VN" sz="2200" b="1" dirty="0">
                <a:solidFill>
                  <a:srgbClr val="C00000"/>
                </a:solidFill>
                <a:latin typeface="UTM Avo" panose="02040603050506020204" pitchFamily="18"/>
              </a:rPr>
              <a:t>→ Bạn Huy nói đúng</a:t>
            </a:r>
            <a:r>
              <a:rPr lang="en-US" sz="2200" b="1" dirty="0">
                <a:solidFill>
                  <a:srgbClr val="C00000"/>
                </a:solidFill>
                <a:latin typeface="UTM Avo" panose="02040603050506020204" pitchFamily="18"/>
              </a:rPr>
              <a:t>.</a:t>
            </a:r>
            <a:endParaRPr lang="vi-VN" sz="2200" b="1" dirty="0">
              <a:solidFill>
                <a:srgbClr val="C00000"/>
              </a:solidFill>
              <a:latin typeface="UTM Avo" panose="02040603050506020204" pitchFamily="1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59E686-63EE-B668-78A9-7802B8EAD642}"/>
              </a:ext>
            </a:extLst>
          </p:cNvPr>
          <p:cNvSpPr txBox="1"/>
          <p:nvPr/>
        </p:nvSpPr>
        <p:spPr>
          <a:xfrm>
            <a:off x="5115774" y="1720794"/>
            <a:ext cx="178628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</a:rPr>
              <a:t>Trả</a:t>
            </a:r>
            <a:r>
              <a:rPr lang="en-US" sz="2400" b="1" u="sng" dirty="0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</a:rPr>
              <a:t>lời</a:t>
            </a:r>
            <a:endParaRPr lang="en-US" sz="2400" b="1" u="sng" dirty="0">
              <a:solidFill>
                <a:srgbClr val="C00000"/>
              </a:solidFill>
              <a:latin typeface="UTM Avo" panose="02040603050506020204" pitchFamily="18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2A250D-929D-1D58-9F71-63A5E31AC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191" y="3253479"/>
            <a:ext cx="4923809" cy="2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1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4D5149-2210-46AC-9A80-684899FA6B1C}"/>
              </a:ext>
            </a:extLst>
          </p:cNvPr>
          <p:cNvSpPr/>
          <p:nvPr/>
        </p:nvSpPr>
        <p:spPr>
          <a:xfrm>
            <a:off x="4224333" y="944207"/>
            <a:ext cx="3743333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>
                <a:latin typeface="UTM Avo" panose="02040603050506020204" pitchFamily="18"/>
                <a:cs typeface="Arial"/>
                <a:sym typeface="Arial"/>
              </a:rPr>
              <a:t>CỦNG CỐ, DẶN DÒ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637B18C-F619-2739-B60A-3979D6DADB93}"/>
              </a:ext>
            </a:extLst>
          </p:cNvPr>
          <p:cNvSpPr/>
          <p:nvPr/>
        </p:nvSpPr>
        <p:spPr>
          <a:xfrm>
            <a:off x="2913528" y="1913964"/>
            <a:ext cx="6364941" cy="1725707"/>
          </a:xfrm>
          <a:custGeom>
            <a:avLst/>
            <a:gdLst>
              <a:gd name="connsiteX0" fmla="*/ 0 w 6364941"/>
              <a:gd name="connsiteY0" fmla="*/ 287624 h 1725707"/>
              <a:gd name="connsiteX1" fmla="*/ 287624 w 6364941"/>
              <a:gd name="connsiteY1" fmla="*/ 0 h 1725707"/>
              <a:gd name="connsiteX2" fmla="*/ 6077317 w 6364941"/>
              <a:gd name="connsiteY2" fmla="*/ 0 h 1725707"/>
              <a:gd name="connsiteX3" fmla="*/ 6364941 w 6364941"/>
              <a:gd name="connsiteY3" fmla="*/ 287624 h 1725707"/>
              <a:gd name="connsiteX4" fmla="*/ 6364941 w 6364941"/>
              <a:gd name="connsiteY4" fmla="*/ 1438083 h 1725707"/>
              <a:gd name="connsiteX5" fmla="*/ 6077317 w 6364941"/>
              <a:gd name="connsiteY5" fmla="*/ 1725707 h 1725707"/>
              <a:gd name="connsiteX6" fmla="*/ 287624 w 6364941"/>
              <a:gd name="connsiteY6" fmla="*/ 1725707 h 1725707"/>
              <a:gd name="connsiteX7" fmla="*/ 0 w 6364941"/>
              <a:gd name="connsiteY7" fmla="*/ 1438083 h 1725707"/>
              <a:gd name="connsiteX8" fmla="*/ 0 w 6364941"/>
              <a:gd name="connsiteY8" fmla="*/ 287624 h 172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725707" extrusionOk="0">
                <a:moveTo>
                  <a:pt x="0" y="287624"/>
                </a:moveTo>
                <a:cubicBezTo>
                  <a:pt x="-20921" y="115870"/>
                  <a:pt x="101719" y="10154"/>
                  <a:pt x="287624" y="0"/>
                </a:cubicBezTo>
                <a:cubicBezTo>
                  <a:pt x="2164292" y="132882"/>
                  <a:pt x="3502341" y="-84951"/>
                  <a:pt x="6077317" y="0"/>
                </a:cubicBezTo>
                <a:cubicBezTo>
                  <a:pt x="6214033" y="21615"/>
                  <a:pt x="6359907" y="156601"/>
                  <a:pt x="6364941" y="287624"/>
                </a:cubicBezTo>
                <a:cubicBezTo>
                  <a:pt x="6339883" y="769904"/>
                  <a:pt x="6422444" y="1169164"/>
                  <a:pt x="6364941" y="1438083"/>
                </a:cubicBezTo>
                <a:cubicBezTo>
                  <a:pt x="6386660" y="1599510"/>
                  <a:pt x="6239250" y="1719363"/>
                  <a:pt x="6077317" y="1725707"/>
                </a:cubicBezTo>
                <a:cubicBezTo>
                  <a:pt x="5124229" y="1813346"/>
                  <a:pt x="1705160" y="1653028"/>
                  <a:pt x="287624" y="1725707"/>
                </a:cubicBezTo>
                <a:cubicBezTo>
                  <a:pt x="128295" y="1721136"/>
                  <a:pt x="-2483" y="1600384"/>
                  <a:pt x="0" y="1438083"/>
                </a:cubicBezTo>
                <a:cubicBezTo>
                  <a:pt x="-102789" y="1275073"/>
                  <a:pt x="-31003" y="820070"/>
                  <a:pt x="0" y="287624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</a:rPr>
              <a:t>Qua bài học hôm nay, em ôn tập được những gì?</a:t>
            </a:r>
            <a:endParaRPr lang="en-VN" sz="2400" dirty="0">
              <a:latin typeface="UTM Avo" panose="02040603050506020204" pitchFamily="18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A73EBF2-C254-6484-9861-02478A4B8205}"/>
              </a:ext>
            </a:extLst>
          </p:cNvPr>
          <p:cNvSpPr/>
          <p:nvPr/>
        </p:nvSpPr>
        <p:spPr>
          <a:xfrm>
            <a:off x="2913527" y="3954697"/>
            <a:ext cx="6364941" cy="1959096"/>
          </a:xfrm>
          <a:custGeom>
            <a:avLst/>
            <a:gdLst>
              <a:gd name="connsiteX0" fmla="*/ 0 w 6364941"/>
              <a:gd name="connsiteY0" fmla="*/ 326523 h 1959096"/>
              <a:gd name="connsiteX1" fmla="*/ 326523 w 6364941"/>
              <a:gd name="connsiteY1" fmla="*/ 0 h 1959096"/>
              <a:gd name="connsiteX2" fmla="*/ 6038418 w 6364941"/>
              <a:gd name="connsiteY2" fmla="*/ 0 h 1959096"/>
              <a:gd name="connsiteX3" fmla="*/ 6364941 w 6364941"/>
              <a:gd name="connsiteY3" fmla="*/ 326523 h 1959096"/>
              <a:gd name="connsiteX4" fmla="*/ 6364941 w 6364941"/>
              <a:gd name="connsiteY4" fmla="*/ 1632573 h 1959096"/>
              <a:gd name="connsiteX5" fmla="*/ 6038418 w 6364941"/>
              <a:gd name="connsiteY5" fmla="*/ 1959096 h 1959096"/>
              <a:gd name="connsiteX6" fmla="*/ 326523 w 6364941"/>
              <a:gd name="connsiteY6" fmla="*/ 1959096 h 1959096"/>
              <a:gd name="connsiteX7" fmla="*/ 0 w 6364941"/>
              <a:gd name="connsiteY7" fmla="*/ 1632573 h 1959096"/>
              <a:gd name="connsiteX8" fmla="*/ 0 w 6364941"/>
              <a:gd name="connsiteY8" fmla="*/ 326523 h 195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959096" extrusionOk="0">
                <a:moveTo>
                  <a:pt x="0" y="326523"/>
                </a:moveTo>
                <a:cubicBezTo>
                  <a:pt x="-20788" y="133366"/>
                  <a:pt x="123284" y="8597"/>
                  <a:pt x="326523" y="0"/>
                </a:cubicBezTo>
                <a:cubicBezTo>
                  <a:pt x="1457467" y="132882"/>
                  <a:pt x="5383414" y="-84951"/>
                  <a:pt x="6038418" y="0"/>
                </a:cubicBezTo>
                <a:cubicBezTo>
                  <a:pt x="6200920" y="17414"/>
                  <a:pt x="6362737" y="158372"/>
                  <a:pt x="6364941" y="326523"/>
                </a:cubicBezTo>
                <a:cubicBezTo>
                  <a:pt x="6371678" y="527221"/>
                  <a:pt x="6331582" y="1447306"/>
                  <a:pt x="6364941" y="1632573"/>
                </a:cubicBezTo>
                <a:cubicBezTo>
                  <a:pt x="6396951" y="1816704"/>
                  <a:pt x="6221902" y="1952613"/>
                  <a:pt x="6038418" y="1959096"/>
                </a:cubicBezTo>
                <a:cubicBezTo>
                  <a:pt x="4510991" y="2046735"/>
                  <a:pt x="1734324" y="1886417"/>
                  <a:pt x="326523" y="1959096"/>
                </a:cubicBezTo>
                <a:cubicBezTo>
                  <a:pt x="143505" y="1933498"/>
                  <a:pt x="-10237" y="1827133"/>
                  <a:pt x="0" y="1632573"/>
                </a:cubicBezTo>
                <a:cubicBezTo>
                  <a:pt x="83471" y="996830"/>
                  <a:pt x="70281" y="887206"/>
                  <a:pt x="0" y="326523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giờ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nhất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?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lúng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túng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nếu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?</a:t>
            </a:r>
            <a:endParaRPr lang="en-VN" sz="3200" dirty="0">
              <a:solidFill>
                <a:schemeClr val="tx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33</TotalTime>
  <Words>463</Words>
  <Application>Microsoft Office PowerPoint</Application>
  <PresentationFormat>Widescreen</PresentationFormat>
  <Paragraphs>51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 Light</vt:lpstr>
      <vt:lpstr>Arial</vt:lpstr>
      <vt:lpstr>Calibri</vt:lpstr>
      <vt:lpstr>Cambria Math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2023-10-24T04:45:10Z</dcterms:created>
  <dcterms:modified xsi:type="dcterms:W3CDTF">2024-01-04T08:44:29Z</dcterms:modified>
</cp:coreProperties>
</file>