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1" r:id="rId3"/>
  </p:sldMasterIdLst>
  <p:notesMasterIdLst>
    <p:notesMasterId r:id="rId23"/>
  </p:notesMasterIdLst>
  <p:handoutMasterIdLst>
    <p:handoutMasterId r:id="rId24"/>
  </p:handoutMasterIdLst>
  <p:sldIdLst>
    <p:sldId id="423" r:id="rId4"/>
    <p:sldId id="415" r:id="rId5"/>
    <p:sldId id="283" r:id="rId6"/>
    <p:sldId id="292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265" r:id="rId16"/>
    <p:sldId id="420" r:id="rId17"/>
    <p:sldId id="315" r:id="rId18"/>
    <p:sldId id="421" r:id="rId19"/>
    <p:sldId id="422" r:id="rId20"/>
    <p:sldId id="334" r:id="rId21"/>
    <p:sldId id="432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D7ED"/>
    <a:srgbClr val="CC66FF"/>
    <a:srgbClr val="E50012"/>
    <a:srgbClr val="FFFF99"/>
    <a:srgbClr val="E0D8D6"/>
    <a:srgbClr val="FFC233"/>
    <a:srgbClr val="073562"/>
    <a:srgbClr val="F29600"/>
    <a:srgbClr val="FFFFFF"/>
    <a:srgbClr val="FBB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2883" autoAdjust="0"/>
  </p:normalViewPr>
  <p:slideViewPr>
    <p:cSldViewPr snapToGrid="0">
      <p:cViewPr>
        <p:scale>
          <a:sx n="30" d="100"/>
          <a:sy n="30" d="100"/>
        </p:scale>
        <p:origin x="1960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DB316-92AE-4310-8EC9-A20078A1D6B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F48B-BC94-4D88-9044-DD904A99D1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3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8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8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5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7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9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9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3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76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ainting, art, plant&#10;&#10;Description automatically generated">
            <a:extLst>
              <a:ext uri="{FF2B5EF4-FFF2-40B4-BE49-F238E27FC236}">
                <a16:creationId xmlns:a16="http://schemas.microsoft.com/office/drawing/2014/main" id="{595B3729-6F5C-710E-3A61-863C037F5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9B1E4A-3A18-5176-D693-830DD76150DD}"/>
              </a:ext>
            </a:extLst>
          </p:cNvPr>
          <p:cNvSpPr txBox="1"/>
          <p:nvPr/>
        </p:nvSpPr>
        <p:spPr>
          <a:xfrm>
            <a:off x="1038978" y="2221351"/>
            <a:ext cx="10114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600" normalizeH="0" baseline="0" noProof="0" dirty="0">
                <a:ln>
                  <a:noFill/>
                </a:ln>
                <a:solidFill>
                  <a:srgbClr val="E50012"/>
                </a:solidFill>
                <a:effectLst/>
                <a:uLnTx/>
                <a:uFillTx/>
                <a:latin typeface="iCiel Crocante" panose="02000000000000000000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KHỞI</a:t>
            </a:r>
            <a:r>
              <a:rPr kumimoji="0" lang="en-US" altLang="zh-CN" sz="9600" b="1" i="0" u="none" strike="noStrike" kern="1200" cap="none" spc="600" normalizeH="0" noProof="0" dirty="0">
                <a:ln>
                  <a:noFill/>
                </a:ln>
                <a:solidFill>
                  <a:srgbClr val="E50012"/>
                </a:solidFill>
                <a:effectLst/>
                <a:uLnTx/>
                <a:uFillTx/>
                <a:latin typeface="iCiel Crocante" panose="02000000000000000000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 ĐỘNG</a:t>
            </a:r>
            <a:endParaRPr kumimoji="0" lang="en-US" altLang="zh-CN" sz="9600" b="1" i="0" u="none" strike="noStrike" kern="1200" cap="none" spc="60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iCiel Crocante" panose="02000000000000000000" pitchFamily="50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26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0093">
        <p15:prstTrans prst="curtains"/>
      </p:transition>
    </mc:Choice>
    <mc:Fallback xmlns="">
      <p:transition spd="slow" advTm="10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05691" y="374866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 txBox="1">
            <a:spLocks/>
          </p:cNvSpPr>
          <p:nvPr/>
        </p:nvSpPr>
        <p:spPr>
          <a:xfrm>
            <a:off x="403654" y="688384"/>
            <a:ext cx="11788346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Làm sản phẩm thể hiện những cách thoát hiểm khi gặp hỏa hoạn theo một trong các hình thức: sơ đồ tư duy, tranh vẽ, bài viết,..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9D0D8-13B8-C3E2-8B1A-431400A1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2" y="1702117"/>
            <a:ext cx="11225728" cy="41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0" y="311727"/>
            <a:ext cx="5437100" cy="6465248"/>
          </a:xfrm>
          <a:prstGeom prst="rect">
            <a:avLst/>
          </a:prstGeom>
        </p:spPr>
      </p:pic>
      <p:pic>
        <p:nvPicPr>
          <p:cNvPr id="7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301823"/>
            <a:ext cx="5743517" cy="61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66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4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Thực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hiện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hiểm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khi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gặp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hỏa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hoạn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9711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46050-B225-AF7B-7BDF-51EE9A277F04}"/>
              </a:ext>
            </a:extLst>
          </p:cNvPr>
          <p:cNvSpPr txBox="1"/>
          <p:nvPr/>
        </p:nvSpPr>
        <p:spPr>
          <a:xfrm>
            <a:off x="833120" y="1757680"/>
            <a:ext cx="10759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Giữ bình tĩnh và kêu cứu hoặc bấm chuông báo cháy, gọi ngay cho 114. 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Xác định lối thoát hiểm.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Chống nhiễm ngạt khói độc.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Di chuyển khom người men theo tường đến lối thoát hiểm. (tuyệt đối không đi thang máy).</a:t>
            </a:r>
          </a:p>
        </p:txBody>
      </p:sp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9711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95574-C62C-FEAC-1002-164638783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825" y="1371600"/>
            <a:ext cx="49339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4D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518160" y="409641"/>
            <a:ext cx="11247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điều cần lưu ý về cách thoát hiểm khi gặp hỏa hoạn.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15A718-4320-39A0-8AFC-D20FE5E62E8B}"/>
              </a:ext>
            </a:extLst>
          </p:cNvPr>
          <p:cNvSpPr txBox="1"/>
          <p:nvPr/>
        </p:nvSpPr>
        <p:spPr>
          <a:xfrm>
            <a:off x="640080" y="1574800"/>
            <a:ext cx="10800080" cy="431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Bình tĩnh và đảm bảo an toàn cá nhân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Sử dụng thiết bị chữa cháy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check-in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nhảy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trợ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lăn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lăn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SG" sz="25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20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DEEC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0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2309091"/>
            <a:ext cx="4548909" cy="454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814" y="-149035"/>
            <a:ext cx="4257964" cy="4257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803F7-6FD2-FF43-41F8-E7CD70039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414" y="-187056"/>
            <a:ext cx="5212532" cy="2578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46787D-670E-AB1B-AA27-8C39ACF59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409" y="3481711"/>
            <a:ext cx="7163421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hool bus with a blank paper&#10;&#10;Description automatically generated">
            <a:extLst>
              <a:ext uri="{FF2B5EF4-FFF2-40B4-BE49-F238E27FC236}">
                <a16:creationId xmlns:a16="http://schemas.microsoft.com/office/drawing/2014/main" id="{C659BBF5-03AB-BEE9-20BF-45C311C4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92" y="2146322"/>
            <a:ext cx="76875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288532B1-76EA-4B06-B460-FF3B2FA10869}"/>
              </a:ext>
            </a:extLst>
          </p:cNvPr>
          <p:cNvSpPr txBox="1"/>
          <p:nvPr/>
        </p:nvSpPr>
        <p:spPr>
          <a:xfrm>
            <a:off x="984258" y="576934"/>
            <a:ext cx="53541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6000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Hoạt</a:t>
            </a:r>
            <a:r>
              <a:rPr lang="en-US" altLang="zh-CN" sz="6000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6000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động</a:t>
            </a:r>
            <a:r>
              <a:rPr lang="en-US" altLang="zh-CN" sz="6000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 1: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962DC-F460-70D8-B7B5-B402EC9B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21" y="1902736"/>
            <a:ext cx="869364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9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 txBox="1">
            <a:spLocks/>
          </p:cNvSpPr>
          <p:nvPr/>
        </p:nvSpPr>
        <p:spPr>
          <a:xfrm>
            <a:off x="873772" y="480565"/>
            <a:ext cx="11075773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Calibri" panose="020F0502020204030204" pitchFamily="34" charset="0"/>
                <a:cs typeface="Calibri" panose="020F0502020204030204" pitchFamily="34" charset="0"/>
              </a:rPr>
              <a:t> Trao đổi về những cách thoát hiểm khi gặp hỏa hoạn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AC781E7F-A8A1-7908-058F-70B99FB95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2" y="1223463"/>
            <a:ext cx="5030435" cy="4412662"/>
          </a:xfrm>
          <a:prstGeom prst="rect">
            <a:avLst/>
          </a:prstGeom>
        </p:spPr>
      </p:pic>
      <p:pic>
        <p:nvPicPr>
          <p:cNvPr id="8" name="Picture 4" descr="Old Cozy Rural House Vector Isolated Stock Vector (Royalty Free) 1722002524  | Shutterstock">
            <a:extLst>
              <a:ext uri="{FF2B5EF4-FFF2-40B4-BE49-F238E27FC236}">
                <a16:creationId xmlns:a16="http://schemas.microsoft.com/office/drawing/2014/main" id="{10B03930-881D-CCAB-B731-129AD874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6411658" y="2210209"/>
            <a:ext cx="3915706" cy="30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941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89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walking in the park&#10;&#10;Description automatically generated">
            <a:extLst>
              <a:ext uri="{FF2B5EF4-FFF2-40B4-BE49-F238E27FC236}">
                <a16:creationId xmlns:a16="http://schemas.microsoft.com/office/drawing/2014/main" id="{44808527-059A-AC10-C926-15B7B467F0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31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CB8907F-BBBF-E467-8C45-586337630A60}"/>
              </a:ext>
            </a:extLst>
          </p:cNvPr>
          <p:cNvSpPr/>
          <p:nvPr/>
        </p:nvSpPr>
        <p:spPr>
          <a:xfrm>
            <a:off x="561109" y="311727"/>
            <a:ext cx="11180618" cy="6109855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5F0CF-FF11-97D7-1452-E57EEFD52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37" y="2060334"/>
            <a:ext cx="3836299" cy="3093557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7A4B65C3-C6CA-4883-BB3E-826DFB14AF2A}"/>
              </a:ext>
            </a:extLst>
          </p:cNvPr>
          <p:cNvGrpSpPr/>
          <p:nvPr/>
        </p:nvGrpSpPr>
        <p:grpSpPr>
          <a:xfrm>
            <a:off x="4775201" y="518160"/>
            <a:ext cx="6868775" cy="5374888"/>
            <a:chOff x="8279283" y="2048273"/>
            <a:chExt cx="3105413" cy="4017770"/>
          </a:xfrm>
        </p:grpSpPr>
        <p:sp>
          <p:nvSpPr>
            <p:cNvPr id="7" name="矩形 32">
              <a:extLst>
                <a:ext uri="{FF2B5EF4-FFF2-40B4-BE49-F238E27FC236}">
                  <a16:creationId xmlns:a16="http://schemas.microsoft.com/office/drawing/2014/main" id="{552F0045-718E-4916-AFB5-9A95643B6430}"/>
                </a:ext>
              </a:extLst>
            </p:cNvPr>
            <p:cNvSpPr/>
            <p:nvPr/>
          </p:nvSpPr>
          <p:spPr>
            <a:xfrm>
              <a:off x="8279283" y="2087913"/>
              <a:ext cx="3105413" cy="3978130"/>
            </a:xfrm>
            <a:prstGeom prst="rect">
              <a:avLst/>
            </a:prstGeom>
            <a:solidFill>
              <a:srgbClr val="FBB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sp>
          <p:nvSpPr>
            <p:cNvPr id="8" name="矩形 54">
              <a:extLst>
                <a:ext uri="{FF2B5EF4-FFF2-40B4-BE49-F238E27FC236}">
                  <a16:creationId xmlns:a16="http://schemas.microsoft.com/office/drawing/2014/main" id="{6BB69B90-AC8E-4283-95BF-03ACD93B3682}"/>
                </a:ext>
              </a:extLst>
            </p:cNvPr>
            <p:cNvSpPr/>
            <p:nvPr/>
          </p:nvSpPr>
          <p:spPr>
            <a:xfrm>
              <a:off x="8279284" y="2048273"/>
              <a:ext cx="3077574" cy="3934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Dùng khăn thấm nước che kín vùng mũi, miệng.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Cúi thấp người hoặc bò sát mặt đất trên đường di chuyển để thoát khỏi đám cháy.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Di chuyển bằng cầu thang bộ, tuyệt đối không vào thang máy.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Nếu quần áo bị bén lửa, cần nằm ngày xuống đất và lăn qua lăn lại.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Giữ bình tĩnh, không hoảng loạn.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Xác định nơi an toàn.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Lấy đồ vật báo hiệu cứu (khăn, áo màu sặc sỡ - màu đỏ, màu trắng,..).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408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416</Words>
  <Application>Microsoft Office PowerPoint</Application>
  <PresentationFormat>Widescreen</PresentationFormat>
  <Paragraphs>35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Cambria</vt:lpstr>
      <vt:lpstr>等线</vt:lpstr>
      <vt:lpstr>等线 Light</vt:lpstr>
      <vt:lpstr>iCiel Crocante</vt:lpstr>
      <vt:lpstr>SimSun</vt:lpstr>
      <vt:lpstr>Times New Roman</vt:lpstr>
      <vt:lpstr>UTM Cookies</vt:lpstr>
      <vt:lpstr>字魂52号-阿开漫画体</vt:lpstr>
      <vt:lpstr>千库网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Huong Thao - 0972115126</dc:creator>
  <cp:lastModifiedBy>ADMIN</cp:lastModifiedBy>
  <cp:revision>125</cp:revision>
  <dcterms:created xsi:type="dcterms:W3CDTF">2018-08-11T02:08:00Z</dcterms:created>
  <dcterms:modified xsi:type="dcterms:W3CDTF">2024-11-16T07:50:57Z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