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27" r:id="rId2"/>
    <p:sldId id="427" r:id="rId3"/>
    <p:sldId id="428" r:id="rId4"/>
    <p:sldId id="431" r:id="rId5"/>
    <p:sldId id="429" r:id="rId6"/>
    <p:sldId id="340" r:id="rId7"/>
  </p:sldIdLst>
  <p:sldSz cx="16276638" cy="9144000"/>
  <p:notesSz cx="6858000" cy="9144000"/>
  <p:custDataLst>
    <p:tags r:id="rId9"/>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CC"/>
    <a:srgbClr val="FF0066"/>
    <a:srgbClr val="C5F3F3"/>
    <a:srgbClr val="FF7C80"/>
    <a:srgbClr val="FF6600"/>
    <a:srgbClr val="6600CC"/>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p:cViewPr varScale="1">
        <p:scale>
          <a:sx n="48" d="100"/>
          <a:sy n="48" d="100"/>
        </p:scale>
        <p:origin x="604" y="36"/>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6</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a:t>
            </a: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827200"/>
            <a:ext cx="1739080" cy="225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446821" y="4137819"/>
            <a:ext cx="13382995"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1 (Tiết 5)</a:t>
            </a:r>
          </a:p>
        </p:txBody>
      </p:sp>
      <p:sp>
        <p:nvSpPr>
          <p:cNvPr id="2059" name="Text Box 17"/>
          <p:cNvSpPr txBox="1">
            <a:spLocks noChangeArrowheads="1"/>
          </p:cNvSpPr>
          <p:nvPr/>
        </p:nvSpPr>
        <p:spPr bwMode="auto">
          <a:xfrm>
            <a:off x="2480250" y="2057400"/>
            <a:ext cx="11471154" cy="1807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54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3382959"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5960292"/>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1409" y="6100454"/>
            <a:ext cx="1211090" cy="8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176919" y="5781235"/>
            <a:ext cx="3396458" cy="2422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5)</a:t>
              </a:r>
            </a:p>
          </p:txBody>
        </p:sp>
      </p:grpSp>
      <p:sp>
        <p:nvSpPr>
          <p:cNvPr id="25" name="Rectangle 24">
            <a:extLst>
              <a:ext uri="{FF2B5EF4-FFF2-40B4-BE49-F238E27FC236}">
                <a16:creationId xmlns:a16="http://schemas.microsoft.com/office/drawing/2014/main" id="{03A7D6CF-3036-493F-8FE8-02B61E05DED0}"/>
              </a:ext>
            </a:extLst>
          </p:cNvPr>
          <p:cNvSpPr/>
          <p:nvPr/>
        </p:nvSpPr>
        <p:spPr>
          <a:xfrm>
            <a:off x="1356519" y="2081910"/>
            <a:ext cx="13792200" cy="1846659"/>
          </a:xfrm>
          <a:prstGeom prst="rect">
            <a:avLst/>
          </a:prstGeom>
        </p:spPr>
        <p:txBody>
          <a:bodyPr wrap="square">
            <a:spAutoFit/>
          </a:bodyPr>
          <a:lstStyle/>
          <a:p>
            <a:pPr algn="just"/>
            <a:r>
              <a:rPr lang="en-US" sz="3800" b="1">
                <a:solidFill>
                  <a:srgbClr val="FF0066"/>
                </a:solidFill>
                <a:latin typeface="Times New Roman" pitchFamily="18" charset="0"/>
                <a:cs typeface="Times New Roman" pitchFamily="18" charset="0"/>
              </a:rPr>
              <a:t>1. Đánh giá kĩ năng đọc thành tiếng, học thuộc lòng: Mỗi học sinh đọc một đoạn văn, đoạn thơ khoảng 60 - 65 tiếng hoặc đọc thuộc lòng một đoạn thơ (bài thơ) đã học.</a:t>
            </a:r>
          </a:p>
        </p:txBody>
      </p:sp>
    </p:spTree>
    <p:extLst>
      <p:ext uri="{BB962C8B-B14F-4D97-AF65-F5344CB8AC3E}">
        <p14:creationId xmlns:p14="http://schemas.microsoft.com/office/powerpoint/2010/main" val="4184934910"/>
      </p:ext>
    </p:extLst>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5)</a:t>
              </a:r>
            </a:p>
          </p:txBody>
        </p:sp>
      </p:grpSp>
      <p:pic>
        <p:nvPicPr>
          <p:cNvPr id="3" name="Picture 2">
            <a:extLst>
              <a:ext uri="{FF2B5EF4-FFF2-40B4-BE49-F238E27FC236}">
                <a16:creationId xmlns:a16="http://schemas.microsoft.com/office/drawing/2014/main" id="{0F5FB3A5-4478-43F3-8FB2-62024164ABBD}"/>
              </a:ext>
            </a:extLst>
          </p:cNvPr>
          <p:cNvPicPr>
            <a:picLocks noChangeAspect="1"/>
          </p:cNvPicPr>
          <p:nvPr/>
        </p:nvPicPr>
        <p:blipFill rotWithShape="1">
          <a:blip r:embed="rId2"/>
          <a:srcRect l="19165" t="17489" r="12244" b="33892"/>
          <a:stretch/>
        </p:blipFill>
        <p:spPr>
          <a:xfrm>
            <a:off x="10872373" y="533400"/>
            <a:ext cx="5181602" cy="3126317"/>
          </a:xfrm>
          <a:prstGeom prst="rect">
            <a:avLst/>
          </a:prstGeom>
        </p:spPr>
      </p:pic>
      <p:sp>
        <p:nvSpPr>
          <p:cNvPr id="11" name="Rectangle 10">
            <a:extLst>
              <a:ext uri="{FF2B5EF4-FFF2-40B4-BE49-F238E27FC236}">
                <a16:creationId xmlns:a16="http://schemas.microsoft.com/office/drawing/2014/main" id="{5833B51B-2D57-4372-9377-1FB0D39D5127}"/>
              </a:ext>
            </a:extLst>
          </p:cNvPr>
          <p:cNvSpPr/>
          <p:nvPr/>
        </p:nvSpPr>
        <p:spPr>
          <a:xfrm>
            <a:off x="1089818" y="1652958"/>
            <a:ext cx="9258301" cy="646331"/>
          </a:xfrm>
          <a:prstGeom prst="rect">
            <a:avLst/>
          </a:prstGeom>
        </p:spPr>
        <p:txBody>
          <a:bodyPr wrap="square">
            <a:spAutoFit/>
          </a:bodyPr>
          <a:lstStyle/>
          <a:p>
            <a:r>
              <a:rPr lang="en-US" sz="3600" b="1">
                <a:solidFill>
                  <a:srgbClr val="FF0000"/>
                </a:solidFill>
                <a:latin typeface="Times New Roman" pitchFamily="18" charset="0"/>
                <a:cs typeface="Times New Roman" pitchFamily="18" charset="0"/>
              </a:rPr>
              <a:t>2. Nghe và kể lại câu chuyên: Con yêu mẹ.</a:t>
            </a:r>
          </a:p>
        </p:txBody>
      </p:sp>
      <p:sp>
        <p:nvSpPr>
          <p:cNvPr id="13" name="TextBox 12">
            <a:extLst>
              <a:ext uri="{FF2B5EF4-FFF2-40B4-BE49-F238E27FC236}">
                <a16:creationId xmlns:a16="http://schemas.microsoft.com/office/drawing/2014/main" id="{E6A4C547-5BDF-43DE-A67A-5CBE0AE8622F}"/>
              </a:ext>
            </a:extLst>
          </p:cNvPr>
          <p:cNvSpPr txBox="1"/>
          <p:nvPr/>
        </p:nvSpPr>
        <p:spPr>
          <a:xfrm>
            <a:off x="326163" y="2369602"/>
            <a:ext cx="10538792" cy="6467668"/>
          </a:xfrm>
          <a:prstGeom prst="rect">
            <a:avLst/>
          </a:prstGeom>
          <a:noFill/>
        </p:spPr>
        <p:txBody>
          <a:bodyPr wrap="square">
            <a:spAutoFit/>
          </a:bodyPr>
          <a:lstStyle/>
          <a:p>
            <a:pPr algn="just">
              <a:lnSpc>
                <a:spcPct val="107000"/>
              </a:lnSpc>
              <a:spcAft>
                <a:spcPts val="8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     Một người mẹ mệt mỏi về nhà sau một ngày làm việc. Cô con gái 8 tuổi đứng trước cửa, lo lắng nói: “Mẹ ơi, em Tú dán tranh lên tường trong phòng mẹ. Con đã nói với em là mẹ sẽ giận, nhưng em trót dán rồi. Con xin lỗi mẹ.”. </a:t>
            </a:r>
          </a:p>
          <a:p>
            <a:pPr algn="just">
              <a:lnSpc>
                <a:spcPct val="107000"/>
              </a:lnSpc>
              <a:spcAft>
                <a:spcPts val="8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     Bước vào phòng các con. Cậu bé khoảng 6 tuổi chào mẹ rồi ngồi xuống ghế. Bà mẹ buồn bã nói với con là mình đã sống tiết kiệm thế nào, tờ giấy dán tường đắt tiền ra sao. Bà trách con không thương mẹ. Cậu bé chỉ biết xin lỗi mẹ vì đã trót dán bức tranh mình vẽ lên tường.</a:t>
            </a:r>
          </a:p>
          <a:p>
            <a:pPr algn="just">
              <a:lnSpc>
                <a:spcPct val="107000"/>
              </a:lnSpc>
              <a:spcAft>
                <a:spcPts val="8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     Cuối cùng, bà mẹ vào phòng mình để nhìn tận mắt những gì cậu bé đã làm. Bà sững người khi thấy trên tờ giấy dán tường một bức vẽ với dòng chữ nhỏ: “Con yêu mẹ”. Dòng chữ nét run run nhưng được viền bằng một trái tim màu đỏ. Đôi mắt người mẹ tràn ngập những giọt nước mắt cảm động và ân hận.</a:t>
            </a:r>
          </a:p>
          <a:p>
            <a:pPr algn="just">
              <a:lnSpc>
                <a:spcPct val="107000"/>
              </a:lnSpc>
              <a:spcAft>
                <a:spcPts val="800"/>
              </a:spcAft>
            </a:pPr>
            <a:r>
              <a:rPr lang="en-US" sz="2600">
                <a:latin typeface="Times New Roman" panose="02020603050405020304" pitchFamily="18" charset="0"/>
                <a:ea typeface="Calibri" panose="020F0502020204030204" pitchFamily="34" charset="0"/>
                <a:cs typeface="Times New Roman" panose="02020603050405020304" pitchFamily="18" charset="0"/>
              </a:rPr>
              <a:t>     </a:t>
            </a:r>
            <a:r>
              <a:rPr lang="en-US" sz="2600">
                <a:effectLst/>
                <a:latin typeface="Times New Roman" panose="02020603050405020304" pitchFamily="18" charset="0"/>
                <a:ea typeface="Calibri" panose="020F0502020204030204" pitchFamily="34" charset="0"/>
                <a:cs typeface="Times New Roman" panose="02020603050405020304" pitchFamily="18" charset="0"/>
              </a:rPr>
              <a:t>Thời gian trôi qua nhưng tờ giấy dán tường có bức vẽ với dòng chữ “Con yêu mẹ" vẫn ở đó, y như lúc người mẹ nhìn thấy.</a:t>
            </a:r>
          </a:p>
          <a:p>
            <a:pPr algn="just">
              <a:lnSpc>
                <a:spcPct val="107000"/>
              </a:lnSpc>
              <a:spcAft>
                <a:spcPts val="800"/>
              </a:spcAft>
            </a:pPr>
            <a:r>
              <a:rPr lang="en-US" sz="2600">
                <a:effectLst/>
                <a:latin typeface="Times New Roman" panose="02020603050405020304" pitchFamily="18" charset="0"/>
                <a:ea typeface="Calibri" panose="020F0502020204030204" pitchFamily="34" charset="0"/>
                <a:cs typeface="Times New Roman" panose="02020603050405020304" pitchFamily="18" charset="0"/>
              </a:rPr>
              <a:t>					                   </a:t>
            </a:r>
            <a:r>
              <a:rPr lang="en-US" sz="2600" i="1">
                <a:effectLst/>
                <a:latin typeface="Times New Roman" panose="02020603050405020304" pitchFamily="18" charset="0"/>
                <a:ea typeface="Calibri" panose="020F0502020204030204" pitchFamily="34" charset="0"/>
                <a:cs typeface="Times New Roman" panose="02020603050405020304" pitchFamily="18" charset="0"/>
              </a:rPr>
              <a:t>Theo</a:t>
            </a:r>
            <a:r>
              <a:rPr lang="en-US" sz="2600">
                <a:effectLst/>
                <a:latin typeface="Times New Roman" panose="02020603050405020304" pitchFamily="18" charset="0"/>
                <a:ea typeface="Calibri" panose="020F0502020204030204" pitchFamily="34" charset="0"/>
                <a:cs typeface="Times New Roman" panose="02020603050405020304" pitchFamily="18" charset="0"/>
              </a:rPr>
              <a:t> sách Hạt giống tâm hồn.</a:t>
            </a:r>
          </a:p>
        </p:txBody>
      </p:sp>
    </p:spTree>
    <p:extLst>
      <p:ext uri="{BB962C8B-B14F-4D97-AF65-F5344CB8AC3E}">
        <p14:creationId xmlns:p14="http://schemas.microsoft.com/office/powerpoint/2010/main" val="122377032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par>
                                <p:cTn id="13" presetID="10"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5)</a:t>
              </a:r>
            </a:p>
          </p:txBody>
        </p:sp>
      </p:grpSp>
      <p:pic>
        <p:nvPicPr>
          <p:cNvPr id="3" name="Picture 2">
            <a:extLst>
              <a:ext uri="{FF2B5EF4-FFF2-40B4-BE49-F238E27FC236}">
                <a16:creationId xmlns:a16="http://schemas.microsoft.com/office/drawing/2014/main" id="{0F5FB3A5-4478-43F3-8FB2-62024164ABBD}"/>
              </a:ext>
            </a:extLst>
          </p:cNvPr>
          <p:cNvPicPr>
            <a:picLocks noChangeAspect="1"/>
          </p:cNvPicPr>
          <p:nvPr/>
        </p:nvPicPr>
        <p:blipFill rotWithShape="1">
          <a:blip r:embed="rId2"/>
          <a:srcRect l="20314" t="6728" r="12322" b="34366"/>
          <a:stretch/>
        </p:blipFill>
        <p:spPr>
          <a:xfrm>
            <a:off x="10790237" y="1834805"/>
            <a:ext cx="5089005" cy="3787782"/>
          </a:xfrm>
          <a:prstGeom prst="rect">
            <a:avLst/>
          </a:prstGeom>
        </p:spPr>
      </p:pic>
      <p:sp>
        <p:nvSpPr>
          <p:cNvPr id="11" name="Rectangle 10">
            <a:extLst>
              <a:ext uri="{FF2B5EF4-FFF2-40B4-BE49-F238E27FC236}">
                <a16:creationId xmlns:a16="http://schemas.microsoft.com/office/drawing/2014/main" id="{5833B51B-2D57-4372-9377-1FB0D39D5127}"/>
              </a:ext>
            </a:extLst>
          </p:cNvPr>
          <p:cNvSpPr/>
          <p:nvPr/>
        </p:nvSpPr>
        <p:spPr>
          <a:xfrm>
            <a:off x="769386" y="1652958"/>
            <a:ext cx="7110662" cy="646331"/>
          </a:xfrm>
          <a:prstGeom prst="rect">
            <a:avLst/>
          </a:prstGeom>
        </p:spPr>
        <p:txBody>
          <a:bodyPr wrap="square">
            <a:spAutoFit/>
          </a:bodyPr>
          <a:lstStyle/>
          <a:p>
            <a:r>
              <a:rPr lang="en-US" sz="3600" b="1">
                <a:solidFill>
                  <a:srgbClr val="FF0000"/>
                </a:solidFill>
                <a:latin typeface="Times New Roman" pitchFamily="18" charset="0"/>
                <a:cs typeface="Times New Roman" pitchFamily="18" charset="0"/>
              </a:rPr>
              <a:t>2. Nghe và kể lại câu chuyên:</a:t>
            </a:r>
          </a:p>
        </p:txBody>
      </p:sp>
      <p:sp>
        <p:nvSpPr>
          <p:cNvPr id="12" name="Rectangle 11">
            <a:extLst>
              <a:ext uri="{FF2B5EF4-FFF2-40B4-BE49-F238E27FC236}">
                <a16:creationId xmlns:a16="http://schemas.microsoft.com/office/drawing/2014/main" id="{FA8A9736-2239-4326-94BE-D4A8239884DF}"/>
              </a:ext>
            </a:extLst>
          </p:cNvPr>
          <p:cNvSpPr/>
          <p:nvPr/>
        </p:nvSpPr>
        <p:spPr>
          <a:xfrm>
            <a:off x="769386" y="2278130"/>
            <a:ext cx="8238028" cy="646331"/>
          </a:xfrm>
          <a:prstGeom prst="rect">
            <a:avLst/>
          </a:prstGeom>
        </p:spPr>
        <p:txBody>
          <a:bodyPr wrap="square">
            <a:spAutoFit/>
          </a:bodyPr>
          <a:lstStyle/>
          <a:p>
            <a:pPr algn="just"/>
            <a:r>
              <a:rPr lang="en-US" sz="3600" b="1">
                <a:solidFill>
                  <a:srgbClr val="0000CC"/>
                </a:solidFill>
                <a:latin typeface="Times New Roman" pitchFamily="18" charset="0"/>
                <a:cs typeface="Times New Roman" pitchFamily="18" charset="0"/>
              </a:rPr>
              <a:t>* Gợi ý:</a:t>
            </a:r>
          </a:p>
        </p:txBody>
      </p:sp>
      <p:sp>
        <p:nvSpPr>
          <p:cNvPr id="13" name="Rectangle 12">
            <a:extLst>
              <a:ext uri="{FF2B5EF4-FFF2-40B4-BE49-F238E27FC236}">
                <a16:creationId xmlns:a16="http://schemas.microsoft.com/office/drawing/2014/main" id="{65BFE312-0E58-4CFE-80BD-45D32CECAE8B}"/>
              </a:ext>
            </a:extLst>
          </p:cNvPr>
          <p:cNvSpPr/>
          <p:nvPr/>
        </p:nvSpPr>
        <p:spPr>
          <a:xfrm>
            <a:off x="769386" y="2865732"/>
            <a:ext cx="8238028" cy="584775"/>
          </a:xfrm>
          <a:prstGeom prst="rect">
            <a:avLst/>
          </a:prstGeom>
        </p:spPr>
        <p:txBody>
          <a:bodyPr wrap="square">
            <a:spAutoFit/>
          </a:bodyPr>
          <a:lstStyle/>
          <a:p>
            <a:pPr algn="just"/>
            <a:r>
              <a:rPr lang="en-US" sz="3200" b="1">
                <a:solidFill>
                  <a:srgbClr val="0000CC"/>
                </a:solidFill>
                <a:latin typeface="Times New Roman" pitchFamily="18" charset="0"/>
                <a:cs typeface="Times New Roman" pitchFamily="18" charset="0"/>
              </a:rPr>
              <a:t>a) Cô con gái 8 tuổi lo lắng về điều gì?</a:t>
            </a:r>
          </a:p>
        </p:txBody>
      </p:sp>
      <p:sp>
        <p:nvSpPr>
          <p:cNvPr id="20" name="Rectangle 19">
            <a:extLst>
              <a:ext uri="{FF2B5EF4-FFF2-40B4-BE49-F238E27FC236}">
                <a16:creationId xmlns:a16="http://schemas.microsoft.com/office/drawing/2014/main" id="{9C020FCA-D854-46FF-8953-48FE30FFEC5C}"/>
              </a:ext>
            </a:extLst>
          </p:cNvPr>
          <p:cNvSpPr/>
          <p:nvPr/>
        </p:nvSpPr>
        <p:spPr>
          <a:xfrm>
            <a:off x="769386" y="3465983"/>
            <a:ext cx="9596244" cy="1046953"/>
          </a:xfrm>
          <a:prstGeom prst="rect">
            <a:avLst/>
          </a:prstGeom>
        </p:spPr>
        <p:txBody>
          <a:bodyPr wrap="square">
            <a:spAutoFit/>
          </a:bodyPr>
          <a:lstStyle/>
          <a:p>
            <a:pPr algn="just">
              <a:lnSpc>
                <a:spcPct val="107000"/>
              </a:lnSpc>
              <a:spcAft>
                <a:spcPts val="800"/>
              </a:spcAft>
            </a:pPr>
            <a:r>
              <a:rPr lang="en-US" sz="3000" b="1">
                <a:effectLst/>
                <a:latin typeface="Times New Roman" panose="02020603050405020304" pitchFamily="18" charset="0"/>
                <a:ea typeface="Calibri" panose="020F0502020204030204" pitchFamily="34" charset="0"/>
                <a:cs typeface="Times New Roman" panose="02020603050405020304" pitchFamily="18" charset="0"/>
              </a:rPr>
              <a:t>     Cậu em dán tranh lên tường. Cô bé là </a:t>
            </a:r>
            <a:r>
              <a:rPr lang="en-US" sz="3000" b="1">
                <a:effectLst/>
                <a:latin typeface="Times New Roman" panose="02020603050405020304" pitchFamily="18" charset="0"/>
                <a:ea typeface="Calibri" panose="020F0502020204030204" pitchFamily="34" charset="0"/>
              </a:rPr>
              <a:t>chị, không bảo được em nên lo mẹ mắng, làm mẹ phiền lòng.</a:t>
            </a:r>
            <a:endParaRPr lang="en-US" sz="3000" b="1">
              <a:latin typeface="Times New Roman" pitchFamily="18" charset="0"/>
              <a:cs typeface="Times New Roman" pitchFamily="18" charset="0"/>
            </a:endParaRPr>
          </a:p>
        </p:txBody>
      </p:sp>
      <p:sp>
        <p:nvSpPr>
          <p:cNvPr id="21" name="Rectangle 20">
            <a:extLst>
              <a:ext uri="{FF2B5EF4-FFF2-40B4-BE49-F238E27FC236}">
                <a16:creationId xmlns:a16="http://schemas.microsoft.com/office/drawing/2014/main" id="{93501D61-0C97-49C3-B9A0-8A9D0CD38823}"/>
              </a:ext>
            </a:extLst>
          </p:cNvPr>
          <p:cNvSpPr/>
          <p:nvPr/>
        </p:nvSpPr>
        <p:spPr>
          <a:xfrm>
            <a:off x="804001" y="4551819"/>
            <a:ext cx="8238028" cy="584775"/>
          </a:xfrm>
          <a:prstGeom prst="rect">
            <a:avLst/>
          </a:prstGeom>
        </p:spPr>
        <p:txBody>
          <a:bodyPr wrap="square">
            <a:spAutoFit/>
          </a:bodyPr>
          <a:lstStyle/>
          <a:p>
            <a:pPr algn="just"/>
            <a:r>
              <a:rPr lang="en-US" sz="3200" b="1">
                <a:solidFill>
                  <a:srgbClr val="0000CC"/>
                </a:solidFill>
                <a:latin typeface="Times New Roman" pitchFamily="18" charset="0"/>
                <a:cs typeface="Times New Roman" pitchFamily="18" charset="0"/>
              </a:rPr>
              <a:t>b) Người mẹ trách con trai như thế nào?</a:t>
            </a:r>
          </a:p>
        </p:txBody>
      </p:sp>
      <p:sp>
        <p:nvSpPr>
          <p:cNvPr id="22" name="Rectangle 21">
            <a:extLst>
              <a:ext uri="{FF2B5EF4-FFF2-40B4-BE49-F238E27FC236}">
                <a16:creationId xmlns:a16="http://schemas.microsoft.com/office/drawing/2014/main" id="{FAC26CAC-5EBA-4EE5-ACD3-57C8462AE77E}"/>
              </a:ext>
            </a:extLst>
          </p:cNvPr>
          <p:cNvSpPr/>
          <p:nvPr/>
        </p:nvSpPr>
        <p:spPr>
          <a:xfrm>
            <a:off x="804001" y="5119340"/>
            <a:ext cx="8717398" cy="553998"/>
          </a:xfrm>
          <a:prstGeom prst="rect">
            <a:avLst/>
          </a:prstGeom>
        </p:spPr>
        <p:txBody>
          <a:bodyPr wrap="square">
            <a:spAutoFit/>
          </a:bodyPr>
          <a:lstStyle/>
          <a:p>
            <a:pPr algn="just"/>
            <a:r>
              <a:rPr lang="en-US" sz="3000" b="1">
                <a:effectLst/>
                <a:latin typeface="Times New Roman" panose="02020603050405020304" pitchFamily="18" charset="0"/>
                <a:ea typeface="Calibri" panose="020F0502020204030204" pitchFamily="34" charset="0"/>
              </a:rPr>
              <a:t>     Bà trách con không thương mẹ.</a:t>
            </a:r>
            <a:endParaRPr lang="en-US" sz="3000" b="1">
              <a:latin typeface="Times New Roman" pitchFamily="18" charset="0"/>
              <a:cs typeface="Times New Roman" pitchFamily="18" charset="0"/>
            </a:endParaRPr>
          </a:p>
        </p:txBody>
      </p:sp>
      <p:sp>
        <p:nvSpPr>
          <p:cNvPr id="23" name="Rectangle 22">
            <a:extLst>
              <a:ext uri="{FF2B5EF4-FFF2-40B4-BE49-F238E27FC236}">
                <a16:creationId xmlns:a16="http://schemas.microsoft.com/office/drawing/2014/main" id="{A64BD1F7-A8F6-4DF5-B185-9B2AFE034692}"/>
              </a:ext>
            </a:extLst>
          </p:cNvPr>
          <p:cNvSpPr/>
          <p:nvPr/>
        </p:nvSpPr>
        <p:spPr>
          <a:xfrm>
            <a:off x="804001" y="5721977"/>
            <a:ext cx="9356559" cy="584775"/>
          </a:xfrm>
          <a:prstGeom prst="rect">
            <a:avLst/>
          </a:prstGeom>
        </p:spPr>
        <p:txBody>
          <a:bodyPr wrap="square">
            <a:spAutoFit/>
          </a:bodyPr>
          <a:lstStyle/>
          <a:p>
            <a:pPr algn="just"/>
            <a:r>
              <a:rPr lang="en-US" sz="3200" b="1">
                <a:solidFill>
                  <a:srgbClr val="0000CC"/>
                </a:solidFill>
                <a:latin typeface="Times New Roman" pitchFamily="18" charset="0"/>
                <a:cs typeface="Times New Roman" pitchFamily="18" charset="0"/>
              </a:rPr>
              <a:t>c) Điều gì đã làm người mẹ cảm động và ân hận?</a:t>
            </a:r>
          </a:p>
        </p:txBody>
      </p:sp>
      <p:sp>
        <p:nvSpPr>
          <p:cNvPr id="24" name="Rectangle 23">
            <a:extLst>
              <a:ext uri="{FF2B5EF4-FFF2-40B4-BE49-F238E27FC236}">
                <a16:creationId xmlns:a16="http://schemas.microsoft.com/office/drawing/2014/main" id="{35643FA3-F59A-4B97-86F5-C0FDADD1222C}"/>
              </a:ext>
            </a:extLst>
          </p:cNvPr>
          <p:cNvSpPr/>
          <p:nvPr/>
        </p:nvSpPr>
        <p:spPr>
          <a:xfrm>
            <a:off x="830505" y="6349959"/>
            <a:ext cx="9596244" cy="1046953"/>
          </a:xfrm>
          <a:prstGeom prst="rect">
            <a:avLst/>
          </a:prstGeom>
        </p:spPr>
        <p:txBody>
          <a:bodyPr wrap="square">
            <a:spAutoFit/>
          </a:bodyPr>
          <a:lstStyle/>
          <a:p>
            <a:pPr algn="just">
              <a:lnSpc>
                <a:spcPct val="107000"/>
              </a:lnSpc>
              <a:spcAft>
                <a:spcPts val="800"/>
              </a:spcAft>
            </a:pPr>
            <a:r>
              <a:rPr lang="en-US" sz="3000" b="1">
                <a:effectLst/>
                <a:latin typeface="Times New Roman" panose="02020603050405020304" pitchFamily="18" charset="0"/>
                <a:ea typeface="Calibri" panose="020F0502020204030204" pitchFamily="34" charset="0"/>
                <a:cs typeface="Times New Roman" panose="02020603050405020304" pitchFamily="18" charset="0"/>
              </a:rPr>
              <a:t>    Bà thấy trên tờ giấy dán tường </a:t>
            </a:r>
            <a:r>
              <a:rPr lang="en-US" sz="3000" b="1">
                <a:effectLst/>
                <a:latin typeface="Times New Roman" panose="02020603050405020304" pitchFamily="18" charset="0"/>
                <a:ea typeface="Calibri" panose="020F0502020204030204" pitchFamily="34" charset="0"/>
              </a:rPr>
              <a:t>một bức vẽ có dòng chữ to: “Con yêu mẹ” được viền bằng một trái tim màu đỏ.</a:t>
            </a:r>
            <a:endParaRPr lang="en-US" sz="3000" b="1">
              <a:latin typeface="Times New Roman" pitchFamily="18" charset="0"/>
              <a:cs typeface="Times New Roman" pitchFamily="18" charset="0"/>
            </a:endParaRPr>
          </a:p>
        </p:txBody>
      </p:sp>
      <p:sp>
        <p:nvSpPr>
          <p:cNvPr id="25" name="Rectangle 24">
            <a:extLst>
              <a:ext uri="{FF2B5EF4-FFF2-40B4-BE49-F238E27FC236}">
                <a16:creationId xmlns:a16="http://schemas.microsoft.com/office/drawing/2014/main" id="{3C3F67EC-36FD-462A-9CD2-8B9162DFBA5D}"/>
              </a:ext>
            </a:extLst>
          </p:cNvPr>
          <p:cNvSpPr/>
          <p:nvPr/>
        </p:nvSpPr>
        <p:spPr>
          <a:xfrm>
            <a:off x="769386" y="7492740"/>
            <a:ext cx="12321933" cy="584775"/>
          </a:xfrm>
          <a:prstGeom prst="rect">
            <a:avLst/>
          </a:prstGeom>
        </p:spPr>
        <p:txBody>
          <a:bodyPr wrap="square">
            <a:spAutoFit/>
          </a:bodyPr>
          <a:lstStyle/>
          <a:p>
            <a:pPr algn="just"/>
            <a:r>
              <a:rPr lang="en-US" sz="3200" b="1">
                <a:solidFill>
                  <a:srgbClr val="0000CC"/>
                </a:solidFill>
                <a:latin typeface="Times New Roman" pitchFamily="18" charset="0"/>
                <a:cs typeface="Times New Roman" pitchFamily="18" charset="0"/>
              </a:rPr>
              <a:t>d) Người mẹ đã làm gì với tờ giấy dán tường có bức vẽ của con?</a:t>
            </a:r>
          </a:p>
        </p:txBody>
      </p:sp>
      <p:sp>
        <p:nvSpPr>
          <p:cNvPr id="26" name="Rectangle 25">
            <a:extLst>
              <a:ext uri="{FF2B5EF4-FFF2-40B4-BE49-F238E27FC236}">
                <a16:creationId xmlns:a16="http://schemas.microsoft.com/office/drawing/2014/main" id="{2A516CEB-84A8-4A80-AB76-A1C4EBB5F9BE}"/>
              </a:ext>
            </a:extLst>
          </p:cNvPr>
          <p:cNvSpPr/>
          <p:nvPr/>
        </p:nvSpPr>
        <p:spPr>
          <a:xfrm>
            <a:off x="1193993" y="8149081"/>
            <a:ext cx="11897326" cy="552972"/>
          </a:xfrm>
          <a:prstGeom prst="rect">
            <a:avLst/>
          </a:prstGeom>
        </p:spPr>
        <p:txBody>
          <a:bodyPr wrap="square">
            <a:spAutoFit/>
          </a:bodyPr>
          <a:lstStyle/>
          <a:p>
            <a:pPr algn="just">
              <a:lnSpc>
                <a:spcPct val="107000"/>
              </a:lnSpc>
              <a:spcAft>
                <a:spcPts val="800"/>
              </a:spcAft>
            </a:pPr>
            <a:r>
              <a:rPr lang="en-US" sz="3000" b="1">
                <a:effectLst/>
                <a:latin typeface="Times New Roman" panose="02020603050405020304" pitchFamily="18" charset="0"/>
                <a:ea typeface="Calibri" panose="020F0502020204030204" pitchFamily="34" charset="0"/>
                <a:cs typeface="Times New Roman" panose="02020603050405020304" pitchFamily="18" charset="0"/>
              </a:rPr>
              <a:t>Bà mẹ giữ </a:t>
            </a:r>
            <a:r>
              <a:rPr lang="en-US" sz="3000" b="1">
                <a:effectLst/>
                <a:latin typeface="Times New Roman" panose="02020603050405020304" pitchFamily="18" charset="0"/>
                <a:ea typeface="Calibri" panose="020F0502020204030204" pitchFamily="34" charset="0"/>
              </a:rPr>
              <a:t>nguyên tờ giấy dán tường mà cậu con trai đã dán bức vẽ lên.</a:t>
            </a:r>
            <a:endParaRPr lang="en-US" sz="3000" b="1">
              <a:latin typeface="Times New Roman" pitchFamily="18" charset="0"/>
              <a:cs typeface="Times New Roman" pitchFamily="18" charset="0"/>
            </a:endParaRPr>
          </a:p>
        </p:txBody>
      </p:sp>
    </p:spTree>
    <p:extLst>
      <p:ext uri="{BB962C8B-B14F-4D97-AF65-F5344CB8AC3E}">
        <p14:creationId xmlns:p14="http://schemas.microsoft.com/office/powerpoint/2010/main" val="333986902"/>
      </p:ext>
    </p:extLst>
  </p:cSld>
  <p:clrMapOvr>
    <a:masterClrMapping/>
  </p:clrMapOvr>
  <p:transition spd="slow">
    <p:split orient="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617134" y="42893"/>
            <a:ext cx="6255239" cy="1599885"/>
            <a:chOff x="4617134" y="42893"/>
            <a:chExt cx="6255239" cy="1599885"/>
          </a:xfrm>
        </p:grpSpPr>
        <p:grpSp>
          <p:nvGrpSpPr>
            <p:cNvPr id="14" name="Group 13"/>
            <p:cNvGrpSpPr/>
            <p:nvPr/>
          </p:nvGrpSpPr>
          <p:grpSpPr>
            <a:xfrm>
              <a:off x="4617134" y="42893"/>
              <a:ext cx="6255239" cy="1013727"/>
              <a:chOff x="4539228" y="103852"/>
              <a:chExt cx="6149694" cy="1013727"/>
            </a:xfrm>
          </p:grpSpPr>
          <p:grpSp>
            <p:nvGrpSpPr>
              <p:cNvPr id="15" name="Group 14"/>
              <p:cNvGrpSpPr/>
              <p:nvPr/>
            </p:nvGrpSpPr>
            <p:grpSpPr>
              <a:xfrm>
                <a:off x="4539228" y="103852"/>
                <a:ext cx="6149694" cy="1013727"/>
                <a:chOff x="4539228" y="103852"/>
                <a:chExt cx="6149694" cy="1013727"/>
              </a:xfrm>
            </p:grpSpPr>
            <p:sp>
              <p:nvSpPr>
                <p:cNvPr id="17" name="TextBox 16"/>
                <p:cNvSpPr txBox="1"/>
                <p:nvPr/>
              </p:nvSpPr>
              <p:spPr>
                <a:xfrm>
                  <a:off x="4539228" y="103852"/>
                  <a:ext cx="6149694"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486305" y="594359"/>
                  <a:ext cx="2261748" cy="523220"/>
                </a:xfrm>
                <a:prstGeom prst="rect">
                  <a:avLst/>
                </a:prstGeom>
                <a:noFill/>
              </p:spPr>
              <p:txBody>
                <a:bodyPr wrap="none" rtlCol="0">
                  <a:spAutoFit/>
                </a:bodyPr>
                <a:lstStyle/>
                <a:p>
                  <a:r>
                    <a:rPr lang="en-US" sz="28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676405" y="1082039"/>
                <a:ext cx="188784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785519" y="1066800"/>
              <a:ext cx="601979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a:solidFill>
                    <a:srgbClr val="0000CC"/>
                  </a:solidFill>
                  <a:effectLst>
                    <a:outerShdw blurRad="38100" dist="38100" dir="2700000" algn="tl">
                      <a:srgbClr val="000000">
                        <a:alpha val="43137"/>
                      </a:srgbClr>
                    </a:outerShdw>
                  </a:effectLst>
                  <a:latin typeface="Times New Roman" pitchFamily="18" charset="0"/>
                </a:rPr>
                <a:t>ÔN TẬP GIỮA HỌC KÌ 1 (TIẾT 5)</a:t>
              </a:r>
            </a:p>
          </p:txBody>
        </p:sp>
      </p:grpSp>
      <p:sp>
        <p:nvSpPr>
          <p:cNvPr id="12" name="Cloud 11">
            <a:extLst>
              <a:ext uri="{FF2B5EF4-FFF2-40B4-BE49-F238E27FC236}">
                <a16:creationId xmlns:a16="http://schemas.microsoft.com/office/drawing/2014/main" id="{59EC6168-D72D-409C-AB33-71E5F5DA467B}"/>
              </a:ext>
            </a:extLst>
          </p:cNvPr>
          <p:cNvSpPr/>
          <p:nvPr/>
        </p:nvSpPr>
        <p:spPr>
          <a:xfrm>
            <a:off x="2270919" y="2362200"/>
            <a:ext cx="11468100" cy="49530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a:solidFill>
                  <a:srgbClr val="FF0000"/>
                </a:solidFill>
              </a:rPr>
              <a:t>Kể câu chuyện trước lớp</a:t>
            </a:r>
          </a:p>
        </p:txBody>
      </p:sp>
    </p:spTree>
    <p:extLst>
      <p:ext uri="{BB962C8B-B14F-4D97-AF65-F5344CB8AC3E}">
        <p14:creationId xmlns:p14="http://schemas.microsoft.com/office/powerpoint/2010/main" val="1076830113"/>
      </p:ext>
    </p:extLst>
  </p:cSld>
  <p:clrMapOvr>
    <a:masterClrMapping/>
  </p:clrMapOvr>
  <p:transition spd="slow">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3337719" y="4114800"/>
            <a:ext cx="9601200" cy="1125538"/>
          </a:xfrm>
          <a:prstGeom prst="rect">
            <a:avLst/>
          </a:prstGeom>
        </p:spPr>
        <p:txBody>
          <a:bodyPr wrap="none" fromWordArt="1">
            <a:prstTxWarp prst="textPlain">
              <a:avLst>
                <a:gd name="adj" fmla="val 50000"/>
              </a:avLst>
            </a:prstTxWarp>
          </a:bodyPr>
          <a:lstStyle/>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10142</TotalTime>
  <Words>592</Words>
  <Application>Microsoft Office PowerPoint</Application>
  <PresentationFormat>Custom</PresentationFormat>
  <Paragraphs>40</Paragraphs>
  <Slides>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Xiem Do</cp:lastModifiedBy>
  <cp:revision>1142</cp:revision>
  <dcterms:created xsi:type="dcterms:W3CDTF">2008-09-09T22:52:10Z</dcterms:created>
  <dcterms:modified xsi:type="dcterms:W3CDTF">2022-08-01T09:19:37Z</dcterms:modified>
</cp:coreProperties>
</file>