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56" r:id="rId3"/>
    <p:sldId id="257" r:id="rId4"/>
    <p:sldId id="258" r:id="rId5"/>
    <p:sldId id="293" r:id="rId6"/>
    <p:sldId id="260" r:id="rId7"/>
    <p:sldId id="261" r:id="rId8"/>
    <p:sldId id="262" r:id="rId9"/>
    <p:sldId id="263" r:id="rId10"/>
    <p:sldId id="264" r:id="rId11"/>
    <p:sldId id="276" r:id="rId12"/>
    <p:sldId id="295" r:id="rId13"/>
    <p:sldId id="294" r:id="rId14"/>
    <p:sldId id="29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65" r:id="rId24"/>
    <p:sldId id="266" r:id="rId25"/>
    <p:sldId id="285" r:id="rId26"/>
    <p:sldId id="286" r:id="rId27"/>
    <p:sldId id="297" r:id="rId28"/>
    <p:sldId id="267" r:id="rId29"/>
    <p:sldId id="287" r:id="rId30"/>
    <p:sldId id="288" r:id="rId31"/>
    <p:sldId id="289" r:id="rId32"/>
    <p:sldId id="290" r:id="rId33"/>
    <p:sldId id="291" r:id="rId34"/>
    <p:sldId id="292" r:id="rId35"/>
    <p:sldId id="268" r:id="rId36"/>
    <p:sldId id="269" r:id="rId37"/>
    <p:sldId id="270" r:id="rId38"/>
    <p:sldId id="271" r:id="rId39"/>
    <p:sldId id="272" r:id="rId40"/>
    <p:sldId id="273" r:id="rId41"/>
    <p:sldId id="274" r:id="rId42"/>
    <p:sldId id="275" r:id="rId43"/>
  </p:sldIdLst>
  <p:sldSz cx="12192000" cy="6858000"/>
  <p:notesSz cx="6858000" cy="9144000"/>
  <p:embeddedFontLs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hWCB8Qz19CxuvAsjzVCqz+yYwnA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3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1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4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pPr algn="r"/>
            <a:fld id="{00000000-1234-1234-1234-123412341234}" type="slidenum">
              <a:rPr lang="en-US" sz="1200" smtClean="0">
                <a:solidFill>
                  <a:schemeClr val="dk1"/>
                </a:solidFill>
              </a:rPr>
              <a:pPr algn="r"/>
              <a:t>‹#›</a:t>
            </a:fld>
            <a:endParaRPr lang="en-US" sz="1200" dirty="0">
              <a:solidFill>
                <a:schemeClr val="dk1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62" name="Google Shape;1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7718E503-460C-A744-D092-191C3112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1F79E2EE-B56E-6507-BEEA-EA8E5E0F366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D4BC14C1-3D8A-9CC7-67C8-7D60CCF02E6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31270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7F392DD1-5296-2D32-848B-D20BB63F1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49E6F081-C698-4AD6-89F7-B8449501C14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E6A5A533-3094-E9A3-18FD-794FD62541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30385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FCF3F65F-A776-188E-982B-671C7E502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461F57DB-765A-28D3-2295-7FB312EF991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71E99F3E-90C0-76DC-2813-57D30B1F62A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18878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0802A6F2-EED5-7816-F89A-9AAF996407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8F43FE98-DBD5-B4FE-4C7A-0C336CB31E3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7ABABD87-80A2-CB47-D9B2-221E461575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3360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A3CE8C88-F5BF-8124-F7B0-E82DABB70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15FC47D1-F3E9-A94B-E551-A43B2D53C1C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1DED23DC-90E6-B083-7B12-6FC4BFFBEBD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319790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BBA685C7-2C83-FCEA-1CFA-CFBD24F9E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9CE9DE94-8BBA-C8B6-963E-8D0CEFA418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5DB7D36F-8BB0-AC26-33DD-1AC8E57165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32616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90C5AAEB-0CE3-2EDE-DED9-336F0AAF0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48CB99AE-44CC-560E-0021-2F413F1D08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C91BF7E1-9EB2-7B91-57BD-ED5DDF04B2C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050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BDA67D58-3C04-0386-6F4D-9B7001F10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5D6D9770-C2FC-EFE5-0405-FA087E8B62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87D28A6B-8A62-1780-1BF8-9A6AA90A2F9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29780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10E336E1-3A75-21FE-2BEF-A1A45E472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8F1A09B6-02FB-C51B-D979-8139907B07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81722E84-DD2A-8251-784B-F5ECACA3B6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65056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32F479AF-FE96-7DFE-5198-B9D7BD0F3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58ABB35B-C205-6E24-E35D-9DBBEFC13B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D85CC8B5-E06F-B543-D3C8-BCB094AB43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59941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69" name="Google Shape;16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3FCC5E9D-EC57-4C18-47D4-068A640C5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9CA78525-2C45-940B-2067-7E14DFF73B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EDDB0182-41AA-90BD-001C-0EA49E1997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15551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>
          <a:extLst>
            <a:ext uri="{FF2B5EF4-FFF2-40B4-BE49-F238E27FC236}">
              <a16:creationId xmlns:a16="http://schemas.microsoft.com/office/drawing/2014/main" id="{465E9653-F8D7-7537-13A2-DE101210B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>
            <a:extLst>
              <a:ext uri="{FF2B5EF4-FFF2-40B4-BE49-F238E27FC236}">
                <a16:creationId xmlns:a16="http://schemas.microsoft.com/office/drawing/2014/main" id="{4EC6EC3F-CE8B-5D05-0F14-1BEC54048F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>
            <a:extLst>
              <a:ext uri="{FF2B5EF4-FFF2-40B4-BE49-F238E27FC236}">
                <a16:creationId xmlns:a16="http://schemas.microsoft.com/office/drawing/2014/main" id="{714580E6-96F1-6EE1-7813-3F60740D566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0509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2" name="Google Shape;22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0FD80318-8FFE-3D82-E25A-04C827868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>
            <a:extLst>
              <a:ext uri="{FF2B5EF4-FFF2-40B4-BE49-F238E27FC236}">
                <a16:creationId xmlns:a16="http://schemas.microsoft.com/office/drawing/2014/main" id="{CFC59F44-B9E5-16D3-51A0-7F522B7FE3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6B21530C-26FC-6233-AF2A-684DAD4467B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48491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E2C0C190-2F4F-563B-879A-701ABCC63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>
            <a:extLst>
              <a:ext uri="{FF2B5EF4-FFF2-40B4-BE49-F238E27FC236}">
                <a16:creationId xmlns:a16="http://schemas.microsoft.com/office/drawing/2014/main" id="{3F35919C-B6FE-DAAE-5805-594EC033518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93E01241-D784-4940-E5A7-0E3D0F8803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21626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>
          <a:extLst>
            <a:ext uri="{FF2B5EF4-FFF2-40B4-BE49-F238E27FC236}">
              <a16:creationId xmlns:a16="http://schemas.microsoft.com/office/drawing/2014/main" id="{40876771-432A-E5F4-D9A2-0464D378AD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>
            <a:extLst>
              <a:ext uri="{FF2B5EF4-FFF2-40B4-BE49-F238E27FC236}">
                <a16:creationId xmlns:a16="http://schemas.microsoft.com/office/drawing/2014/main" id="{1B206156-C2BA-64D5-8BCE-4E11A531EC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>
            <a:extLst>
              <a:ext uri="{FF2B5EF4-FFF2-40B4-BE49-F238E27FC236}">
                <a16:creationId xmlns:a16="http://schemas.microsoft.com/office/drawing/2014/main" id="{7E75F12B-2443-B9F9-E748-955A17F9F2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344187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36" name="Google Shape;23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87A721B3-8D03-DD4B-B5C6-5EAD46539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>
            <a:extLst>
              <a:ext uri="{FF2B5EF4-FFF2-40B4-BE49-F238E27FC236}">
                <a16:creationId xmlns:a16="http://schemas.microsoft.com/office/drawing/2014/main" id="{34F652EC-D84F-BCDD-88DC-0470BE91AD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>
            <a:extLst>
              <a:ext uri="{FF2B5EF4-FFF2-40B4-BE49-F238E27FC236}">
                <a16:creationId xmlns:a16="http://schemas.microsoft.com/office/drawing/2014/main" id="{D5D6A30C-2C79-7B75-13B5-92A6AC4A534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6959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BC40D539-CCFC-CA83-A46B-7749020D0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>
            <a:extLst>
              <a:ext uri="{FF2B5EF4-FFF2-40B4-BE49-F238E27FC236}">
                <a16:creationId xmlns:a16="http://schemas.microsoft.com/office/drawing/2014/main" id="{AF11152B-FF7A-5AE4-F551-9DE4A9A40D7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>
            <a:extLst>
              <a:ext uri="{FF2B5EF4-FFF2-40B4-BE49-F238E27FC236}">
                <a16:creationId xmlns:a16="http://schemas.microsoft.com/office/drawing/2014/main" id="{462D6995-A842-0312-62E1-A9B3A57260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0157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6" name="Google Shape;17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72FA00CD-E899-F49F-2CB6-104FB95E8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>
            <a:extLst>
              <a:ext uri="{FF2B5EF4-FFF2-40B4-BE49-F238E27FC236}">
                <a16:creationId xmlns:a16="http://schemas.microsoft.com/office/drawing/2014/main" id="{8205D96E-519D-97D1-1C61-5DF163E5AF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>
            <a:extLst>
              <a:ext uri="{FF2B5EF4-FFF2-40B4-BE49-F238E27FC236}">
                <a16:creationId xmlns:a16="http://schemas.microsoft.com/office/drawing/2014/main" id="{CCCFF930-0F1B-7E0A-EA5D-63244064E2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2149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AB8BCAC9-6C3F-A2F0-8AA3-C08901FB2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>
            <a:extLst>
              <a:ext uri="{FF2B5EF4-FFF2-40B4-BE49-F238E27FC236}">
                <a16:creationId xmlns:a16="http://schemas.microsoft.com/office/drawing/2014/main" id="{7218EBA9-1B60-C329-4277-7A4B1A526C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>
            <a:extLst>
              <a:ext uri="{FF2B5EF4-FFF2-40B4-BE49-F238E27FC236}">
                <a16:creationId xmlns:a16="http://schemas.microsoft.com/office/drawing/2014/main" id="{6E666175-0E16-A08C-EECA-56812F1D443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453631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59A357F3-6871-EB7B-A8BE-5E931B5C6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>
            <a:extLst>
              <a:ext uri="{FF2B5EF4-FFF2-40B4-BE49-F238E27FC236}">
                <a16:creationId xmlns:a16="http://schemas.microsoft.com/office/drawing/2014/main" id="{C7E0736D-1646-E308-5413-2AFD5A5E20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>
            <a:extLst>
              <a:ext uri="{FF2B5EF4-FFF2-40B4-BE49-F238E27FC236}">
                <a16:creationId xmlns:a16="http://schemas.microsoft.com/office/drawing/2014/main" id="{836AFD63-73FA-9D31-5754-9D8A61F1FA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168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>
          <a:extLst>
            <a:ext uri="{FF2B5EF4-FFF2-40B4-BE49-F238E27FC236}">
              <a16:creationId xmlns:a16="http://schemas.microsoft.com/office/drawing/2014/main" id="{DC8F2DBF-9C40-3072-B75E-955719E313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1:notes">
            <a:extLst>
              <a:ext uri="{FF2B5EF4-FFF2-40B4-BE49-F238E27FC236}">
                <a16:creationId xmlns:a16="http://schemas.microsoft.com/office/drawing/2014/main" id="{C16E7BBB-0B81-675E-F8A5-5CEF064A09B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29" name="Google Shape;229;p11:notes">
            <a:extLst>
              <a:ext uri="{FF2B5EF4-FFF2-40B4-BE49-F238E27FC236}">
                <a16:creationId xmlns:a16="http://schemas.microsoft.com/office/drawing/2014/main" id="{34A119A4-A431-F8E6-2104-2912E7F3B26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21244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40" name="Google Shape;24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3" name="Google Shape;2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58" name="Google Shape;25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65" name="Google Shape;2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24fd567b4d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71" name="Google Shape;271;g324fd567b4d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>
          <a:extLst>
            <a:ext uri="{FF2B5EF4-FFF2-40B4-BE49-F238E27FC236}">
              <a16:creationId xmlns:a16="http://schemas.microsoft.com/office/drawing/2014/main" id="{28EB150C-C8A2-9F0E-5790-41070C866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:notes">
            <a:extLst>
              <a:ext uri="{FF2B5EF4-FFF2-40B4-BE49-F238E27FC236}">
                <a16:creationId xmlns:a16="http://schemas.microsoft.com/office/drawing/2014/main" id="{734DA0E7-B488-01D7-7B1D-E50FDEC2EFF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76" name="Google Shape;176;p3:notes">
            <a:extLst>
              <a:ext uri="{FF2B5EF4-FFF2-40B4-BE49-F238E27FC236}">
                <a16:creationId xmlns:a16="http://schemas.microsoft.com/office/drawing/2014/main" id="{65E64C8E-7814-E445-62BE-5C592DE60C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20193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1" name="Google Shape;29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UTM Avo" panose="02040603050506020204" pitchFamily="18" charset="0"/>
              </a:rPr>
              <a:t>https://www.youtube.com/@hoc1biet10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92" name="Google Shape;292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40</a:t>
            </a:fld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03" name="Google Shape;20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0" name="Google Shape;21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17" name="Google Shape;21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5" name="Google Shape;75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6" name="Google Shape;76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0" name="Google Shape;80;p3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81" name="Google Shape;81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2" name="Google Shape;82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83" name="Google Shape;83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24fd567b4d_0_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3" name="Google Shape;93;g324fd567b4d_0_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4" name="Google Shape;94;g324fd567b4d_0_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5" name="Google Shape;95;g324fd567b4d_0_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6" name="Google Shape;96;g324fd567b4d_0_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24fd567b4d_0_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99" name="Google Shape;99;g324fd567b4d_0_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0" name="Google Shape;100;g324fd567b4d_0_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24fd567b4d_0_13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3" name="Google Shape;103;g324fd567b4d_0_13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104" name="Google Shape;104;g324fd567b4d_0_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5" name="Google Shape;105;g324fd567b4d_0_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06" name="Google Shape;106;g324fd567b4d_0_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24fd567b4d_0_13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9" name="Google Shape;109;g324fd567b4d_0_13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10" name="Google Shape;110;g324fd567b4d_0_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1" name="Google Shape;111;g324fd567b4d_0_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2" name="Google Shape;112;g324fd567b4d_0_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24fd567b4d_0_1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5" name="Google Shape;115;g324fd567b4d_0_1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6" name="Google Shape;116;g324fd567b4d_0_1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g324fd567b4d_0_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8" name="Google Shape;118;g324fd567b4d_0_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19" name="Google Shape;119;g324fd567b4d_0_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24fd567b4d_0_15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g324fd567b4d_0_15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23" name="Google Shape;123;g324fd567b4d_0_15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4" name="Google Shape;124;g324fd567b4d_0_15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25" name="Google Shape;125;g324fd567b4d_0_15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26" name="Google Shape;126;g324fd567b4d_0_1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7" name="Google Shape;127;g324fd567b4d_0_1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28" name="Google Shape;128;g324fd567b4d_0_1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24fd567b4d_0_15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1" name="Google Shape;131;g324fd567b4d_0_15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32" name="Google Shape;132;g324fd567b4d_0_15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33" name="Google Shape;133;g324fd567b4d_0_15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24fd567b4d_0_1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6" name="Google Shape;136;g324fd567b4d_0_16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37" name="Google Shape;137;g324fd567b4d_0_16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8" name="Google Shape;138;g324fd567b4d_0_1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39" name="Google Shape;139;g324fd567b4d_0_1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0" name="Google Shape;140;g324fd567b4d_0_1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24fd567b4d_0_1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3" name="Google Shape;143;g324fd567b4d_0_17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g324fd567b4d_0_17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45" name="Google Shape;145;g324fd567b4d_0_1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6" name="Google Shape;146;g324fd567b4d_0_1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47" name="Google Shape;147;g324fd567b4d_0_1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324fd567b4d_0_1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0" name="Google Shape;150;g324fd567b4d_0_178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1" name="Google Shape;151;g324fd567b4d_0_1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2" name="Google Shape;152;g324fd567b4d_0_1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3" name="Google Shape;153;g324fd567b4d_0_1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24fd567b4d_0_184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6" name="Google Shape;156;g324fd567b4d_0_184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57" name="Google Shape;157;g324fd567b4d_0_1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8" name="Google Shape;158;g324fd567b4d_0_1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9" name="Google Shape;159;g324fd567b4d_0_1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8" name="Google Shape;28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9" name="Google Shape;29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0" name="Google Shape;30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34" name="Google Shape;34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5" name="Google Shape;35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6" name="Google Shape;36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1" name="Google Shape;41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2" name="Google Shape;42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7" name="Google Shape;47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8" name="Google Shape;48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49" name="Google Shape;49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50" name="Google Shape;5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1" name="Google Shape;5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" name="Google Shape;5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6" name="Google Shape;5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7" name="Google Shape;5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UTM Avo" panose="02040603050506020204" pitchFamily="18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61" name="Google Shape;61;p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2" name="Google Shape;62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3" name="Google Shape;63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4" name="Google Shape;64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3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69" name="Google Shape;69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0" name="Google Shape;70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1" name="Google Shape;71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24fd567b4d_0_114"/>
          <p:cNvSpPr txBox="1"/>
          <p:nvPr/>
        </p:nvSpPr>
        <p:spPr>
          <a:xfrm>
            <a:off x="0" y="-1604665"/>
            <a:ext cx="12192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CFCFCF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www.9slide.vn</a:t>
            </a:r>
            <a:endParaRPr sz="1400" b="0" i="0" u="none" strike="noStrike" cap="none" dirty="0">
              <a:solidFill>
                <a:srgbClr val="000000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324fd567b4d_0_1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" name="Google Shape;87;g324fd567b4d_0_1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8" name="Google Shape;88;g324fd567b4d_0_1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89" name="Google Shape;89;g324fd567b4d_0_1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dirty="0"/>
          </a:p>
        </p:txBody>
      </p:sp>
      <p:sp>
        <p:nvSpPr>
          <p:cNvPr id="90" name="Google Shape;90;g324fd567b4d_0_1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dao-duc-1/1/4/18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dao-duc-1/1/4/2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jpg"/><Relationship Id="rId7" Type="http://schemas.openxmlformats.org/officeDocument/2006/relationships/image" Target="../media/image37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youtube.com/watch?v=v7YlsLQq_-o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2.jp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2.jp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dao-duc-1/1/4/22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dao-duc-1/1/4/22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5.sv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www.hoc10.vn/doc-sach/dao-duc-1/1/4/18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9.jp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1464E2-9FB9-CA28-3334-4B44CE1376EF}"/>
              </a:ext>
            </a:extLst>
          </p:cNvPr>
          <p:cNvSpPr txBox="1">
            <a:spLocks/>
          </p:cNvSpPr>
          <p:nvPr/>
        </p:nvSpPr>
        <p:spPr>
          <a:xfrm>
            <a:off x="9063429" y="214969"/>
            <a:ext cx="2782110" cy="7168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Đạo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đức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1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B77DD9-CA08-0626-559A-3E72CD27EE05}"/>
              </a:ext>
            </a:extLst>
          </p:cNvPr>
          <p:cNvSpPr txBox="1">
            <a:spLocks/>
          </p:cNvSpPr>
          <p:nvPr/>
        </p:nvSpPr>
        <p:spPr>
          <a:xfrm>
            <a:off x="-174513" y="1383217"/>
            <a:ext cx="12541026" cy="204578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Chủ đề: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</a:rPr>
              <a:t>Tự chăm sóc bản thân</a:t>
            </a:r>
            <a:endParaRPr lang="en-US"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54715E1-62CB-882C-ED0A-30861A091844}"/>
              </a:ext>
            </a:extLst>
          </p:cNvPr>
          <p:cNvSpPr txBox="1">
            <a:spLocks/>
          </p:cNvSpPr>
          <p:nvPr/>
        </p:nvSpPr>
        <p:spPr>
          <a:xfrm>
            <a:off x="163005" y="3559900"/>
            <a:ext cx="11865989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vi-VN" sz="5800" b="1" dirty="0">
                <a:solidFill>
                  <a:srgbClr val="FF0000"/>
                </a:solidFill>
                <a:latin typeface="UTM Avo" panose="02040603050506020204" pitchFamily="18" charset="0"/>
              </a:rPr>
              <a:t>Bài 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4.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Sạch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sẽ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gọn</a:t>
            </a:r>
            <a:r>
              <a:rPr lang="en-US" sz="60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60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sym typeface="Arial"/>
              </a:rPr>
              <a:t>gàng</a:t>
            </a:r>
            <a:endParaRPr lang="en-US" sz="5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68685052-BF9A-9656-EC3C-032A2EE7C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artoon of a child brushing her teeth&#10;&#10;Description automatically generated">
            <a:extLst>
              <a:ext uri="{FF2B5EF4-FFF2-40B4-BE49-F238E27FC236}">
                <a16:creationId xmlns:a16="http://schemas.microsoft.com/office/drawing/2014/main" id="{77033C21-F50A-3A87-7CEA-B8ED17A26F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75" t="13197" r="31822" b="13795"/>
          <a:stretch/>
        </p:blipFill>
        <p:spPr>
          <a:xfrm>
            <a:off x="1574276" y="2363412"/>
            <a:ext cx="4358451" cy="3482954"/>
          </a:xfrm>
          <a:prstGeom prst="rect">
            <a:avLst/>
          </a:prstGeom>
        </p:spPr>
      </p:pic>
      <p:pic>
        <p:nvPicPr>
          <p:cNvPr id="30" name="Picture 29" descr="A cartoon of a child wiping her face with a towel&#10;&#10;Description automatically generated">
            <a:extLst>
              <a:ext uri="{FF2B5EF4-FFF2-40B4-BE49-F238E27FC236}">
                <a16:creationId xmlns:a16="http://schemas.microsoft.com/office/drawing/2014/main" id="{59F1BE53-ADEE-A8BF-2785-E65220DB507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875" t="13197" r="31822" b="13796"/>
          <a:stretch/>
        </p:blipFill>
        <p:spPr>
          <a:xfrm>
            <a:off x="6447811" y="2363412"/>
            <a:ext cx="4358446" cy="348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C9AE9175-1B8D-C652-6991-BE388B44A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cartoon of a child brushing her hair&#10;&#10;Description automatically generated">
            <a:extLst>
              <a:ext uri="{FF2B5EF4-FFF2-40B4-BE49-F238E27FC236}">
                <a16:creationId xmlns:a16="http://schemas.microsoft.com/office/drawing/2014/main" id="{686BA4A1-AC9E-F2DD-C97A-F33054586E0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75" t="13197" r="31822" b="13796"/>
          <a:stretch/>
        </p:blipFill>
        <p:spPr>
          <a:xfrm>
            <a:off x="1176903" y="2226369"/>
            <a:ext cx="4627802" cy="3698201"/>
          </a:xfrm>
          <a:prstGeom prst="rect">
            <a:avLst/>
          </a:prstGeom>
        </p:spPr>
      </p:pic>
      <p:pic>
        <p:nvPicPr>
          <p:cNvPr id="2" name="Picture 1" descr="A cartoon of a child in a blue skirt&#10;&#10;Description automatically generated">
            <a:extLst>
              <a:ext uri="{FF2B5EF4-FFF2-40B4-BE49-F238E27FC236}">
                <a16:creationId xmlns:a16="http://schemas.microsoft.com/office/drawing/2014/main" id="{8297176B-FF42-F649-301C-92A461967DA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875" t="13197" r="31822" b="13796"/>
          <a:stretch/>
        </p:blipFill>
        <p:spPr>
          <a:xfrm>
            <a:off x="6350523" y="2226369"/>
            <a:ext cx="4627804" cy="36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3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1367E2CC-5E8B-A61B-39F7-04919714B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cartoon of a child washing her hands&#10;&#10;Description automatically generated">
            <a:extLst>
              <a:ext uri="{FF2B5EF4-FFF2-40B4-BE49-F238E27FC236}">
                <a16:creationId xmlns:a16="http://schemas.microsoft.com/office/drawing/2014/main" id="{AF1FCA33-3389-18A1-036E-77CC4E86B9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501" t="19980" r="31822" b="20578"/>
          <a:stretch/>
        </p:blipFill>
        <p:spPr>
          <a:xfrm>
            <a:off x="6416512" y="2488677"/>
            <a:ext cx="4828327" cy="3196641"/>
          </a:xfrm>
          <a:prstGeom prst="rect">
            <a:avLst/>
          </a:prstGeom>
        </p:spPr>
      </p:pic>
      <p:pic>
        <p:nvPicPr>
          <p:cNvPr id="27" name="Picture 26" descr="A cartoon of a child sitting on a chair&#10;&#10;Description automatically generated">
            <a:extLst>
              <a:ext uri="{FF2B5EF4-FFF2-40B4-BE49-F238E27FC236}">
                <a16:creationId xmlns:a16="http://schemas.microsoft.com/office/drawing/2014/main" id="{4DAA7274-767C-8465-8E63-90B0A992FC6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985" t="19980" r="31822" b="20578"/>
          <a:stretch/>
        </p:blipFill>
        <p:spPr>
          <a:xfrm>
            <a:off x="1263374" y="2536645"/>
            <a:ext cx="4762778" cy="319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93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765824C8-476C-F08E-EFEE-A12F79F02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cartoon of a child&#10;&#10;Description automatically generated">
            <a:extLst>
              <a:ext uri="{FF2B5EF4-FFF2-40B4-BE49-F238E27FC236}">
                <a16:creationId xmlns:a16="http://schemas.microsoft.com/office/drawing/2014/main" id="{DB8DDBA7-0F62-ADAF-D3AE-B5801BBBAB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2500" t="19980" r="31822" b="18280"/>
          <a:stretch/>
        </p:blipFill>
        <p:spPr>
          <a:xfrm>
            <a:off x="6314375" y="2396631"/>
            <a:ext cx="4498771" cy="3093619"/>
          </a:xfrm>
          <a:prstGeom prst="rect">
            <a:avLst/>
          </a:prstGeom>
        </p:spPr>
      </p:pic>
      <p:pic>
        <p:nvPicPr>
          <p:cNvPr id="25" name="Picture 24" descr="A cartoon of a child in a shower&#10;&#10;Description automatically generated">
            <a:extLst>
              <a:ext uri="{FF2B5EF4-FFF2-40B4-BE49-F238E27FC236}">
                <a16:creationId xmlns:a16="http://schemas.microsoft.com/office/drawing/2014/main" id="{EB10D89D-7F28-DF8C-3533-B5A384D88D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1875" t="19980" r="31822" b="18280"/>
          <a:stretch/>
        </p:blipFill>
        <p:spPr>
          <a:xfrm>
            <a:off x="1272278" y="2396631"/>
            <a:ext cx="4577629" cy="309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44389544-93BE-4AA1-A20F-DE4A8347A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973C7BF-9750-E41E-F3DC-88EBC5625BAE}"/>
              </a:ext>
            </a:extLst>
          </p:cNvPr>
          <p:cNvGrpSpPr/>
          <p:nvPr/>
        </p:nvGrpSpPr>
        <p:grpSpPr>
          <a:xfrm>
            <a:off x="644034" y="1977115"/>
            <a:ext cx="6045200" cy="4132829"/>
            <a:chOff x="1143001" y="2164196"/>
            <a:chExt cx="9067800" cy="619924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3552C2A9-B55B-7B84-3190-7346C2D7C03E}"/>
                </a:ext>
              </a:extLst>
            </p:cNvPr>
            <p:cNvSpPr/>
            <p:nvPr/>
          </p:nvSpPr>
          <p:spPr>
            <a:xfrm>
              <a:off x="1143001" y="2781300"/>
              <a:ext cx="9067800" cy="558213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3AA60FF-9313-6F2B-5F25-3BC08C833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A76EEB8-A6FD-DFE7-B890-5807C4CDCC2E}"/>
                </a:ext>
              </a:extLst>
            </p:cNvPr>
            <p:cNvSpPr txBox="1"/>
            <p:nvPr/>
          </p:nvSpPr>
          <p:spPr>
            <a:xfrm>
              <a:off x="1295401" y="3789001"/>
              <a:ext cx="8762999" cy="41838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đánh răng. Cần đánh răng ít nhất hai lần/ngày, sau khi thức dậy buổi sáng và trước khi đi ngủ. </a:t>
              </a:r>
              <a:b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Đánh răng để cho răng không bị sâu, miệng luôn sạch. 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13" name="Picture 12" descr="A cartoon of a child brushing her teeth&#10;&#10;Description automatically generated">
            <a:extLst>
              <a:ext uri="{FF2B5EF4-FFF2-40B4-BE49-F238E27FC236}">
                <a16:creationId xmlns:a16="http://schemas.microsoft.com/office/drawing/2014/main" id="{4F94246D-3102-DE68-7258-071AB86B17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875" t="13197" r="31822" b="13795"/>
          <a:stretch/>
        </p:blipFill>
        <p:spPr>
          <a:xfrm>
            <a:off x="7350956" y="2646616"/>
            <a:ext cx="4010916" cy="3205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D120C5FE-6C7D-AEC5-1B00-6E5253373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C664A2-BF65-6CA1-5576-B1016B961445}"/>
              </a:ext>
            </a:extLst>
          </p:cNvPr>
          <p:cNvGrpSpPr/>
          <p:nvPr/>
        </p:nvGrpSpPr>
        <p:grpSpPr>
          <a:xfrm>
            <a:off x="5534974" y="2170343"/>
            <a:ext cx="6045200" cy="3599429"/>
            <a:chOff x="1143001" y="2164196"/>
            <a:chExt cx="9067800" cy="539914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B62144B-844C-5474-CE59-348AB199148B}"/>
                </a:ext>
              </a:extLst>
            </p:cNvPr>
            <p:cNvSpPr/>
            <p:nvPr/>
          </p:nvSpPr>
          <p:spPr>
            <a:xfrm>
              <a:off x="1143001" y="2781300"/>
              <a:ext cx="9067800" cy="478203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2ACC692-D01F-5F15-525E-EF1DDC925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E17D45C-251E-E192-C420-1CF153A2DACC}"/>
                </a:ext>
              </a:extLst>
            </p:cNvPr>
            <p:cNvSpPr txBox="1"/>
            <p:nvPr/>
          </p:nvSpPr>
          <p:spPr>
            <a:xfrm>
              <a:off x="1295401" y="3789001"/>
              <a:ext cx="8762999" cy="3352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rửa mặt. Cần rửa mặt thường xuyên sau khi ngủ dậy, khi vừa đi ngoài đường về nhà để mặt luôn sạch, không bị đau mắt…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cartoon of a child wiping her face with a towel&#10;&#10;Description automatically generated">
            <a:extLst>
              <a:ext uri="{FF2B5EF4-FFF2-40B4-BE49-F238E27FC236}">
                <a16:creationId xmlns:a16="http://schemas.microsoft.com/office/drawing/2014/main" id="{49C1D4F6-48C3-4A83-12D5-5BEEB3047A2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1875" t="13197" r="31822" b="13796"/>
          <a:stretch/>
        </p:blipFill>
        <p:spPr>
          <a:xfrm>
            <a:off x="488950" y="2279840"/>
            <a:ext cx="4445451" cy="355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1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580E0135-8498-2B92-F619-4957E7440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brushing her hair&#10;&#10;Description automatically generated">
            <a:extLst>
              <a:ext uri="{FF2B5EF4-FFF2-40B4-BE49-F238E27FC236}">
                <a16:creationId xmlns:a16="http://schemas.microsoft.com/office/drawing/2014/main" id="{286B321D-196E-43CD-E3D4-995000676E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75" t="13197" r="31822" b="13796"/>
          <a:stretch/>
        </p:blipFill>
        <p:spPr>
          <a:xfrm>
            <a:off x="7388664" y="2274336"/>
            <a:ext cx="4010913" cy="320522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75B247-7301-4F31-751F-F801F50F58A8}"/>
              </a:ext>
            </a:extLst>
          </p:cNvPr>
          <p:cNvGrpSpPr/>
          <p:nvPr/>
        </p:nvGrpSpPr>
        <p:grpSpPr>
          <a:xfrm>
            <a:off x="681742" y="2161134"/>
            <a:ext cx="6045200" cy="3616632"/>
            <a:chOff x="1143001" y="2164196"/>
            <a:chExt cx="9067800" cy="542494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FDD67F8E-F629-C9DB-8B90-A87C51CC7023}"/>
                </a:ext>
              </a:extLst>
            </p:cNvPr>
            <p:cNvSpPr/>
            <p:nvPr/>
          </p:nvSpPr>
          <p:spPr>
            <a:xfrm>
              <a:off x="1143001" y="2781300"/>
              <a:ext cx="9067800" cy="4807842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79386471-23AF-DCA5-B7C8-5B061A345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2B4F24-2C2F-887B-0E82-220B00B3FAFB}"/>
                </a:ext>
              </a:extLst>
            </p:cNvPr>
            <p:cNvSpPr txBox="1"/>
            <p:nvPr/>
          </p:nvSpPr>
          <p:spPr>
            <a:xfrm>
              <a:off x="1295401" y="3789001"/>
              <a:ext cx="8762999" cy="3352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chải đầu. Cần chải đầu sau khi ngủ dậy, trước khi đi học, và những lúc tóc bị rối để tóc luôn mượt, gọn và đẹp.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122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1ACB15D6-F293-CBA8-0EAA-574455AB1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in a blue skirt&#10;&#10;Description automatically generated">
            <a:extLst>
              <a:ext uri="{FF2B5EF4-FFF2-40B4-BE49-F238E27FC236}">
                <a16:creationId xmlns:a16="http://schemas.microsoft.com/office/drawing/2014/main" id="{BB43088C-B150-56F2-29D0-3F452CE19A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75" t="13197" r="31822" b="13796"/>
          <a:stretch/>
        </p:blipFill>
        <p:spPr>
          <a:xfrm>
            <a:off x="547213" y="2261475"/>
            <a:ext cx="4445454" cy="355248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D2DDBED-ECA3-017F-2964-CEF396FDB6A5}"/>
              </a:ext>
            </a:extLst>
          </p:cNvPr>
          <p:cNvGrpSpPr/>
          <p:nvPr/>
        </p:nvGrpSpPr>
        <p:grpSpPr>
          <a:xfrm>
            <a:off x="5599587" y="1765600"/>
            <a:ext cx="6045200" cy="4132829"/>
            <a:chOff x="1143001" y="2164196"/>
            <a:chExt cx="9067800" cy="619924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14B21AEB-E429-F42D-433B-D13018916428}"/>
                </a:ext>
              </a:extLst>
            </p:cNvPr>
            <p:cNvSpPr/>
            <p:nvPr/>
          </p:nvSpPr>
          <p:spPr>
            <a:xfrm>
              <a:off x="1143001" y="2781300"/>
              <a:ext cx="9067800" cy="558213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3775B093-014B-4C51-C23D-64C1C4D37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BF9EB5F-290D-AFB9-3433-83C1870627CC}"/>
                </a:ext>
              </a:extLst>
            </p:cNvPr>
            <p:cNvSpPr txBox="1"/>
            <p:nvPr/>
          </p:nvSpPr>
          <p:spPr>
            <a:xfrm>
              <a:off x="1295401" y="3789001"/>
              <a:ext cx="8762999" cy="41838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mặc quần áo đi học và soi gương. Cần mặc chỉnh tề trước khi </a:t>
              </a:r>
              <a:b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đi học, đi ra ngoài đường hay </a:t>
              </a:r>
              <a:b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tham gia các hoạt động chung để luôn sạch sẽ, gọn gàng và đẹp.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651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1ED69EC3-77EA-C419-1A88-83AC17860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EDBB67C-139E-8787-E035-703B65F4B5D0}"/>
              </a:ext>
            </a:extLst>
          </p:cNvPr>
          <p:cNvGrpSpPr/>
          <p:nvPr/>
        </p:nvGrpSpPr>
        <p:grpSpPr>
          <a:xfrm>
            <a:off x="455498" y="2265026"/>
            <a:ext cx="6045200" cy="3616632"/>
            <a:chOff x="1143001" y="2164196"/>
            <a:chExt cx="9067800" cy="5424946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CD7C63BA-484C-2BB8-7CC8-735B496BA841}"/>
                </a:ext>
              </a:extLst>
            </p:cNvPr>
            <p:cNvSpPr/>
            <p:nvPr/>
          </p:nvSpPr>
          <p:spPr>
            <a:xfrm>
              <a:off x="1143001" y="2781300"/>
              <a:ext cx="9067800" cy="4807842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B4E4A46F-EAD2-B0F1-2161-44986176A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3DE0D1-23FF-301C-6FB5-558A65E12019}"/>
                </a:ext>
              </a:extLst>
            </p:cNvPr>
            <p:cNvSpPr txBox="1"/>
            <p:nvPr/>
          </p:nvSpPr>
          <p:spPr>
            <a:xfrm>
              <a:off x="1295401" y="3789001"/>
              <a:ext cx="8762999" cy="3352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thắt dây giày. Cần thắt dây giày mỗi khi đi giày hay khi dây giày bị tuột để đảm bảo an toàn, không bị ngã khi di chuyển.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cartoon of a child sitting on a chair&#10;&#10;Description automatically generated">
            <a:extLst>
              <a:ext uri="{FF2B5EF4-FFF2-40B4-BE49-F238E27FC236}">
                <a16:creationId xmlns:a16="http://schemas.microsoft.com/office/drawing/2014/main" id="{3506A687-A8D9-21B9-3249-26B4E0ECEA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985" t="19980" r="31822" b="20578"/>
          <a:stretch/>
        </p:blipFill>
        <p:spPr>
          <a:xfrm>
            <a:off x="7394592" y="2840128"/>
            <a:ext cx="4287771" cy="287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24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373F610F-FE7B-F06D-BACF-367E3A353A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852C297-595D-8616-EA48-922778678A9B}"/>
              </a:ext>
            </a:extLst>
          </p:cNvPr>
          <p:cNvGrpSpPr/>
          <p:nvPr/>
        </p:nvGrpSpPr>
        <p:grpSpPr>
          <a:xfrm>
            <a:off x="5740989" y="1990666"/>
            <a:ext cx="6045200" cy="4166027"/>
            <a:chOff x="1143001" y="2164196"/>
            <a:chExt cx="9067800" cy="6249038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E939C5B4-EEEA-2DAA-3C58-A19B115C895A}"/>
                </a:ext>
              </a:extLst>
            </p:cNvPr>
            <p:cNvSpPr/>
            <p:nvPr/>
          </p:nvSpPr>
          <p:spPr>
            <a:xfrm>
              <a:off x="1143001" y="2781300"/>
              <a:ext cx="9067800" cy="558213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398174DD-9BBF-B680-6967-F4C87DA6A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F03E335-022C-4C3A-980F-B4A05E8590C5}"/>
                </a:ext>
              </a:extLst>
            </p:cNvPr>
            <p:cNvSpPr txBox="1"/>
            <p:nvPr/>
          </p:nvSpPr>
          <p:spPr>
            <a:xfrm>
              <a:off x="1295401" y="3398403"/>
              <a:ext cx="8762999" cy="5014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rửa tay sau khi đi vệ sinh. Cần rửa tay thường xuyên: trước </a:t>
              </a:r>
              <a:b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khi ăn, sau khi đi học hoặc đi chơi về, sau khi đi vệ sinh,… để tay luôn sạch, phòng tránh các bệnh về đường </a:t>
              </a:r>
              <a:b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tiêu hoá.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 descr="A cartoon of a child washing her hands&#10;&#10;Description automatically generated">
            <a:extLst>
              <a:ext uri="{FF2B5EF4-FFF2-40B4-BE49-F238E27FC236}">
                <a16:creationId xmlns:a16="http://schemas.microsoft.com/office/drawing/2014/main" id="{FCF110BB-D74B-07E2-F614-5B7B77DC2A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501" t="19980" r="31822" b="20578"/>
          <a:stretch/>
        </p:blipFill>
        <p:spPr>
          <a:xfrm>
            <a:off x="507412" y="2825361"/>
            <a:ext cx="4342268" cy="28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1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9C72711-7B19-6197-6EC5-573CAE822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22" y="3429000"/>
            <a:ext cx="2826355" cy="17013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D45633D2-2D13-35FF-CE4A-701672CC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in a shower&#10;&#10;Description automatically generated">
            <a:extLst>
              <a:ext uri="{FF2B5EF4-FFF2-40B4-BE49-F238E27FC236}">
                <a16:creationId xmlns:a16="http://schemas.microsoft.com/office/drawing/2014/main" id="{D5DCF61D-5D60-82E8-1D53-C5EDBF24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875" t="19980" r="31822" b="18280"/>
          <a:stretch/>
        </p:blipFill>
        <p:spPr>
          <a:xfrm>
            <a:off x="7118521" y="2765341"/>
            <a:ext cx="4258326" cy="287783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FE13EF9-7FA5-8732-6FB7-8D184A3574D6}"/>
              </a:ext>
            </a:extLst>
          </p:cNvPr>
          <p:cNvGrpSpPr/>
          <p:nvPr/>
        </p:nvGrpSpPr>
        <p:grpSpPr>
          <a:xfrm>
            <a:off x="502632" y="2217891"/>
            <a:ext cx="6045200" cy="3561328"/>
            <a:chOff x="1143001" y="2164196"/>
            <a:chExt cx="9067800" cy="534199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7CED987D-7140-E155-E09C-555FE408D618}"/>
                </a:ext>
              </a:extLst>
            </p:cNvPr>
            <p:cNvSpPr/>
            <p:nvPr/>
          </p:nvSpPr>
          <p:spPr>
            <a:xfrm>
              <a:off x="1143001" y="2781300"/>
              <a:ext cx="9067800" cy="472488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C9E25150-D937-8A98-7F0F-F8ABE92CCD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A922F9B-277F-8E0E-ADB4-5432FA52A900}"/>
                </a:ext>
              </a:extLst>
            </p:cNvPr>
            <p:cNvSpPr txBox="1"/>
            <p:nvPr/>
          </p:nvSpPr>
          <p:spPr>
            <a:xfrm>
              <a:off x="1999035" y="3775875"/>
              <a:ext cx="7393953" cy="33528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tắm. Cần tắm ít nhất </a:t>
              </a:r>
              <a:br>
                <a:rPr lang="en-US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một lần/ngày để cơ thể sạch sẽ, thơm tho, không mắc các bệnh về da.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933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>
          <a:extLst>
            <a:ext uri="{FF2B5EF4-FFF2-40B4-BE49-F238E27FC236}">
              <a16:creationId xmlns:a16="http://schemas.microsoft.com/office/drawing/2014/main" id="{8E974872-326E-E1F1-EDBE-AF89EA28A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14A3D02-B9CA-5EDB-3AC7-0442A3D88564}"/>
              </a:ext>
            </a:extLst>
          </p:cNvPr>
          <p:cNvGrpSpPr/>
          <p:nvPr/>
        </p:nvGrpSpPr>
        <p:grpSpPr>
          <a:xfrm>
            <a:off x="5563255" y="2165651"/>
            <a:ext cx="6045200" cy="3599429"/>
            <a:chOff x="1143001" y="2164196"/>
            <a:chExt cx="9067800" cy="5399141"/>
          </a:xfrm>
        </p:grpSpPr>
        <p:sp>
          <p:nvSpPr>
            <p:cNvPr id="3" name="Freeform 5">
              <a:extLst>
                <a:ext uri="{FF2B5EF4-FFF2-40B4-BE49-F238E27FC236}">
                  <a16:creationId xmlns:a16="http://schemas.microsoft.com/office/drawing/2014/main" id="{6B3128A4-89DB-AABD-47BE-A0DDC0B33DA1}"/>
                </a:ext>
              </a:extLst>
            </p:cNvPr>
            <p:cNvSpPr/>
            <p:nvPr/>
          </p:nvSpPr>
          <p:spPr>
            <a:xfrm>
              <a:off x="1143001" y="2781300"/>
              <a:ext cx="9067800" cy="4782037"/>
            </a:xfrm>
            <a:custGeom>
              <a:avLst/>
              <a:gdLst/>
              <a:ahLst/>
              <a:cxnLst/>
              <a:rect l="l" t="t" r="r" b="b"/>
              <a:pathLst>
                <a:path w="2140210" h="1631507">
                  <a:moveTo>
                    <a:pt x="48589" y="0"/>
                  </a:moveTo>
                  <a:lnTo>
                    <a:pt x="2091622" y="0"/>
                  </a:lnTo>
                  <a:cubicBezTo>
                    <a:pt x="2104508" y="0"/>
                    <a:pt x="2116867" y="5119"/>
                    <a:pt x="2125979" y="14231"/>
                  </a:cubicBezTo>
                  <a:cubicBezTo>
                    <a:pt x="2135091" y="23343"/>
                    <a:pt x="2140210" y="35702"/>
                    <a:pt x="2140210" y="48589"/>
                  </a:cubicBezTo>
                  <a:lnTo>
                    <a:pt x="2140210" y="1582918"/>
                  </a:lnTo>
                  <a:cubicBezTo>
                    <a:pt x="2140210" y="1595804"/>
                    <a:pt x="2135091" y="1608163"/>
                    <a:pt x="2125979" y="1617275"/>
                  </a:cubicBezTo>
                  <a:cubicBezTo>
                    <a:pt x="2116867" y="1626388"/>
                    <a:pt x="2104508" y="1631507"/>
                    <a:pt x="2091622" y="1631507"/>
                  </a:cubicBezTo>
                  <a:lnTo>
                    <a:pt x="48589" y="1631507"/>
                  </a:lnTo>
                  <a:cubicBezTo>
                    <a:pt x="35702" y="1631507"/>
                    <a:pt x="23343" y="1626388"/>
                    <a:pt x="14231" y="1617275"/>
                  </a:cubicBezTo>
                  <a:cubicBezTo>
                    <a:pt x="5119" y="1608163"/>
                    <a:pt x="0" y="1595804"/>
                    <a:pt x="0" y="1582918"/>
                  </a:cubicBezTo>
                  <a:lnTo>
                    <a:pt x="0" y="48589"/>
                  </a:lnTo>
                  <a:cubicBezTo>
                    <a:pt x="0" y="35702"/>
                    <a:pt x="5119" y="23343"/>
                    <a:pt x="14231" y="14231"/>
                  </a:cubicBezTo>
                  <a:cubicBezTo>
                    <a:pt x="23343" y="5119"/>
                    <a:pt x="35702" y="0"/>
                    <a:pt x="48589" y="0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 sz="800">
                <a:latin typeface="UTM Avo" panose="02040603050506020204" pitchFamily="18"/>
              </a:endParaRPr>
            </a:p>
          </p:txBody>
        </p:sp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64BE220D-48AF-E972-F3AF-61260487C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287986" y="2164196"/>
              <a:ext cx="6816053" cy="12342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9002B8-CDAD-59CF-6C86-D38E9185D560}"/>
                </a:ext>
              </a:extLst>
            </p:cNvPr>
            <p:cNvSpPr txBox="1"/>
            <p:nvPr/>
          </p:nvSpPr>
          <p:spPr>
            <a:xfrm>
              <a:off x="1295401" y="3789001"/>
              <a:ext cx="8762999" cy="33528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rgbClr val="000000"/>
                  </a:solidFill>
                  <a:latin typeface="UTM Avo" panose="02040603050506020204" pitchFamily="18"/>
                  <a:ea typeface="Calibri" panose="020F0502020204030204" pitchFamily="34" charset="0"/>
                  <a:cs typeface="Arial" panose="020B0604020202020204" pitchFamily="34" charset="0"/>
                </a:rPr>
                <a:t>Bạn đang cắt (bấm) móng tay. Cần cắt (bấm) móng tay khi móng tay mọc dài để tay luôn sạch, không làm xước da.</a:t>
              </a:r>
              <a:endParaRPr lang="en-US" sz="2400" b="1" i="1" dirty="0"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cartoon of a child&#10;&#10;Description automatically generated">
            <a:extLst>
              <a:ext uri="{FF2B5EF4-FFF2-40B4-BE49-F238E27FC236}">
                <a16:creationId xmlns:a16="http://schemas.microsoft.com/office/drawing/2014/main" id="{F2DABF7B-D27B-D9FB-56B8-BAA9FA0DC89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500" t="19980" r="31822" b="18280"/>
          <a:stretch/>
        </p:blipFill>
        <p:spPr>
          <a:xfrm>
            <a:off x="469448" y="2570125"/>
            <a:ext cx="4445451" cy="305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20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32A4DC4-3650-BCE9-79B5-2FBA37F0C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22" y="3429000"/>
            <a:ext cx="2826355" cy="17013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/>
          <p:nvPr/>
        </p:nvSpPr>
        <p:spPr>
          <a:xfrm>
            <a:off x="2285100" y="1666279"/>
            <a:ext cx="76218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1: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Nhận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xét</a:t>
            </a:r>
            <a:r>
              <a:rPr lang="en-US" sz="24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tranh</a:t>
            </a:r>
            <a:endParaRPr sz="24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2" name="Rounded Rectangle 14">
            <a:extLst>
              <a:ext uri="{FF2B5EF4-FFF2-40B4-BE49-F238E27FC236}">
                <a16:creationId xmlns:a16="http://schemas.microsoft.com/office/drawing/2014/main" id="{80D9599C-0B50-88A4-4E3E-D27992607127}"/>
              </a:ext>
            </a:extLst>
          </p:cNvPr>
          <p:cNvSpPr/>
          <p:nvPr/>
        </p:nvSpPr>
        <p:spPr>
          <a:xfrm>
            <a:off x="6096000" y="3147096"/>
            <a:ext cx="5656255" cy="1743970"/>
          </a:xfrm>
          <a:prstGeom prst="roundRect">
            <a:avLst/>
          </a:prstGeom>
          <a:solidFill>
            <a:srgbClr val="FEF1E6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lvl="1" algn="ctr">
              <a:lnSpc>
                <a:spcPct val="150000"/>
              </a:lnSpc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sao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6E5237-B4DC-5D83-F662-A06CBBAB35D6}"/>
              </a:ext>
            </a:extLst>
          </p:cNvPr>
          <p:cNvGrpSpPr/>
          <p:nvPr/>
        </p:nvGrpSpPr>
        <p:grpSpPr>
          <a:xfrm>
            <a:off x="439746" y="2801462"/>
            <a:ext cx="5335612" cy="3952637"/>
            <a:chOff x="327071" y="2807159"/>
            <a:chExt cx="8003418" cy="592895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00A019A-1022-0653-BF28-D2EB91986A92}"/>
                </a:ext>
              </a:extLst>
            </p:cNvPr>
            <p:cNvSpPr/>
            <p:nvPr/>
          </p:nvSpPr>
          <p:spPr>
            <a:xfrm>
              <a:off x="327071" y="2807159"/>
              <a:ext cx="8003418" cy="3134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en-US" sz="2400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(SGK – tr.21)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cùng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thảo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luận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AA185F1B-7DF7-1633-2263-45BE8E55A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384569" y="6318505"/>
              <a:ext cx="3883709" cy="24176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>
          <a:extLst>
            <a:ext uri="{FF2B5EF4-FFF2-40B4-BE49-F238E27FC236}">
              <a16:creationId xmlns:a16="http://schemas.microsoft.com/office/drawing/2014/main" id="{7DC3CC68-C86A-0EA2-7724-CD8A678240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washing their hands&#10;&#10;Description automatically generated">
            <a:extLst>
              <a:ext uri="{FF2B5EF4-FFF2-40B4-BE49-F238E27FC236}">
                <a16:creationId xmlns:a16="http://schemas.microsoft.com/office/drawing/2014/main" id="{672F2342-B50C-4958-65CC-3C94E3125A1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27" t="23652" r="19157" b="7108"/>
          <a:stretch/>
        </p:blipFill>
        <p:spPr>
          <a:xfrm>
            <a:off x="3236236" y="763571"/>
            <a:ext cx="6478050" cy="600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>
          <a:extLst>
            <a:ext uri="{FF2B5EF4-FFF2-40B4-BE49-F238E27FC236}">
              <a16:creationId xmlns:a16="http://schemas.microsoft.com/office/drawing/2014/main" id="{761BF8CB-3245-5BEB-2907-7A4BED14B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0E95327-4267-6477-CDBC-B3B433E95720}"/>
              </a:ext>
            </a:extLst>
          </p:cNvPr>
          <p:cNvGrpSpPr/>
          <p:nvPr/>
        </p:nvGrpSpPr>
        <p:grpSpPr>
          <a:xfrm>
            <a:off x="0" y="1536105"/>
            <a:ext cx="3286382" cy="1892895"/>
            <a:chOff x="1036568" y="1910075"/>
            <a:chExt cx="4929573" cy="3018431"/>
          </a:xfrm>
        </p:grpSpPr>
        <p:grpSp>
          <p:nvGrpSpPr>
            <p:cNvPr id="5" name="Group 20">
              <a:extLst>
                <a:ext uri="{FF2B5EF4-FFF2-40B4-BE49-F238E27FC236}">
                  <a16:creationId xmlns:a16="http://schemas.microsoft.com/office/drawing/2014/main" id="{0905ABB4-F193-AE26-3B67-FF457A4BEEFC}"/>
                </a:ext>
              </a:extLst>
            </p:cNvPr>
            <p:cNvGrpSpPr/>
            <p:nvPr/>
          </p:nvGrpSpPr>
          <p:grpSpPr>
            <a:xfrm>
              <a:off x="1036568" y="1910075"/>
              <a:ext cx="4929573" cy="3018431"/>
              <a:chOff x="0" y="788662"/>
              <a:chExt cx="3881015" cy="2376387"/>
            </a:xfrm>
          </p:grpSpPr>
          <p:sp>
            <p:nvSpPr>
              <p:cNvPr id="7" name="Freeform 21">
                <a:extLst>
                  <a:ext uri="{FF2B5EF4-FFF2-40B4-BE49-F238E27FC236}">
                    <a16:creationId xmlns:a16="http://schemas.microsoft.com/office/drawing/2014/main" id="{9B614742-DCD6-F73D-52BA-EB230A46D224}"/>
                  </a:ext>
                </a:extLst>
              </p:cNvPr>
              <p:cNvSpPr/>
              <p:nvPr/>
            </p:nvSpPr>
            <p:spPr>
              <a:xfrm>
                <a:off x="0" y="788662"/>
                <a:ext cx="3881015" cy="2376387"/>
              </a:xfrm>
              <a:prstGeom prst="flowChartDocumen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56A2113-6D30-92B6-7599-7835FCC7A4FD}"/>
                </a:ext>
              </a:extLst>
            </p:cNvPr>
            <p:cNvSpPr txBox="1"/>
            <p:nvPr/>
          </p:nvSpPr>
          <p:spPr>
            <a:xfrm>
              <a:off x="1430993" y="2085170"/>
              <a:ext cx="3886199" cy="207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CÂU TRẢ LỜI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038DD9F-4F91-661A-1C60-A2C6E017A1E9}"/>
              </a:ext>
            </a:extLst>
          </p:cNvPr>
          <p:cNvGrpSpPr/>
          <p:nvPr/>
        </p:nvGrpSpPr>
        <p:grpSpPr>
          <a:xfrm rot="10800000">
            <a:off x="4622800" y="2075790"/>
            <a:ext cx="7569200" cy="3033538"/>
            <a:chOff x="-97974" y="4637942"/>
            <a:chExt cx="11353800" cy="4550307"/>
          </a:xfrm>
        </p:grpSpPr>
        <p:sp>
          <p:nvSpPr>
            <p:cNvPr id="10" name="Round Same Side Corner Rectangle 3">
              <a:extLst>
                <a:ext uri="{FF2B5EF4-FFF2-40B4-BE49-F238E27FC236}">
                  <a16:creationId xmlns:a16="http://schemas.microsoft.com/office/drawing/2014/main" id="{AE052AE4-4B07-D41D-10BA-E3525A317C86}"/>
                </a:ext>
              </a:extLst>
            </p:cNvPr>
            <p:cNvSpPr/>
            <p:nvPr/>
          </p:nvSpPr>
          <p:spPr>
            <a:xfrm rot="5400000">
              <a:off x="3303772" y="1236196"/>
              <a:ext cx="4550307" cy="11353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9CEEFFF-3017-9783-BFDD-F34CD1354E85}"/>
                </a:ext>
              </a:extLst>
            </p:cNvPr>
            <p:cNvSpPr txBox="1"/>
            <p:nvPr/>
          </p:nvSpPr>
          <p:spPr>
            <a:xfrm rot="10800000">
              <a:off x="607536" y="5527015"/>
              <a:ext cx="10252302" cy="251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Đùa nghịch trong vũng nước bẩn. Vì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quần áo sẽ bị bẩn, nước bẩn có thể bắn vào mắt, da gây ngứa, bệnh ngoài da.</a:t>
              </a:r>
            </a:p>
          </p:txBody>
        </p:sp>
      </p:grpSp>
      <p:pic>
        <p:nvPicPr>
          <p:cNvPr id="2" name="Picture 1" descr="A group of children washing their hands&#10;&#10;Description automatically generated">
            <a:extLst>
              <a:ext uri="{FF2B5EF4-FFF2-40B4-BE49-F238E27FC236}">
                <a16:creationId xmlns:a16="http://schemas.microsoft.com/office/drawing/2014/main" id="{7A858A63-256F-95B0-6A0C-135ABD5343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094" t="42253" r="19157" b="31856"/>
          <a:stretch/>
        </p:blipFill>
        <p:spPr>
          <a:xfrm>
            <a:off x="953449" y="3698770"/>
            <a:ext cx="3076462" cy="32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84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>
          <a:extLst>
            <a:ext uri="{FF2B5EF4-FFF2-40B4-BE49-F238E27FC236}">
              <a16:creationId xmlns:a16="http://schemas.microsoft.com/office/drawing/2014/main" id="{02E93D22-23F4-3FF2-2043-24D9DF7680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ECDD63F-5A12-BBF2-A147-8F00C8443D4A}"/>
              </a:ext>
            </a:extLst>
          </p:cNvPr>
          <p:cNvGrpSpPr/>
          <p:nvPr/>
        </p:nvGrpSpPr>
        <p:grpSpPr>
          <a:xfrm>
            <a:off x="0" y="1536105"/>
            <a:ext cx="3286382" cy="1892895"/>
            <a:chOff x="1036568" y="1910075"/>
            <a:chExt cx="4929573" cy="3018431"/>
          </a:xfrm>
        </p:grpSpPr>
        <p:grpSp>
          <p:nvGrpSpPr>
            <p:cNvPr id="5" name="Group 20">
              <a:extLst>
                <a:ext uri="{FF2B5EF4-FFF2-40B4-BE49-F238E27FC236}">
                  <a16:creationId xmlns:a16="http://schemas.microsoft.com/office/drawing/2014/main" id="{3E698853-194D-F42B-C947-0C0C4D0D62E9}"/>
                </a:ext>
              </a:extLst>
            </p:cNvPr>
            <p:cNvGrpSpPr/>
            <p:nvPr/>
          </p:nvGrpSpPr>
          <p:grpSpPr>
            <a:xfrm>
              <a:off x="1036568" y="1910075"/>
              <a:ext cx="4929573" cy="3018431"/>
              <a:chOff x="0" y="788662"/>
              <a:chExt cx="3881015" cy="2376387"/>
            </a:xfrm>
          </p:grpSpPr>
          <p:sp>
            <p:nvSpPr>
              <p:cNvPr id="7" name="Freeform 21">
                <a:extLst>
                  <a:ext uri="{FF2B5EF4-FFF2-40B4-BE49-F238E27FC236}">
                    <a16:creationId xmlns:a16="http://schemas.microsoft.com/office/drawing/2014/main" id="{79E2A16E-9BA4-3C4D-A8CA-5EA750546F44}"/>
                  </a:ext>
                </a:extLst>
              </p:cNvPr>
              <p:cNvSpPr/>
              <p:nvPr/>
            </p:nvSpPr>
            <p:spPr>
              <a:xfrm>
                <a:off x="0" y="788662"/>
                <a:ext cx="3881015" cy="2376387"/>
              </a:xfrm>
              <a:prstGeom prst="flowChartDocumen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D85ADC5-0869-1327-BD9A-15B2E06A4F85}"/>
                </a:ext>
              </a:extLst>
            </p:cNvPr>
            <p:cNvSpPr txBox="1"/>
            <p:nvPr/>
          </p:nvSpPr>
          <p:spPr>
            <a:xfrm>
              <a:off x="1430993" y="2085170"/>
              <a:ext cx="3886199" cy="207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CÂU TRẢ LỜI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1C45E7F-7BB0-F7F9-A7F1-690C9CA9958F}"/>
              </a:ext>
            </a:extLst>
          </p:cNvPr>
          <p:cNvGrpSpPr/>
          <p:nvPr/>
        </p:nvGrpSpPr>
        <p:grpSpPr>
          <a:xfrm rot="10800000">
            <a:off x="4622800" y="2670071"/>
            <a:ext cx="7569200" cy="2502004"/>
            <a:chOff x="-97973" y="3244651"/>
            <a:chExt cx="11353800" cy="5943598"/>
          </a:xfrm>
        </p:grpSpPr>
        <p:sp>
          <p:nvSpPr>
            <p:cNvPr id="10" name="Round Same Side Corner Rectangle 3">
              <a:extLst>
                <a:ext uri="{FF2B5EF4-FFF2-40B4-BE49-F238E27FC236}">
                  <a16:creationId xmlns:a16="http://schemas.microsoft.com/office/drawing/2014/main" id="{11AD26A2-2F72-3F08-9D57-62E4AA848C58}"/>
                </a:ext>
              </a:extLst>
            </p:cNvPr>
            <p:cNvSpPr/>
            <p:nvPr/>
          </p:nvSpPr>
          <p:spPr>
            <a:xfrm rot="5400000">
              <a:off x="2607128" y="539550"/>
              <a:ext cx="5943598" cy="11353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E5C231B-5BC0-DA16-A45C-C68BAD7BD4A0}"/>
                </a:ext>
              </a:extLst>
            </p:cNvPr>
            <p:cNvSpPr txBox="1"/>
            <p:nvPr/>
          </p:nvSpPr>
          <p:spPr>
            <a:xfrm rot="10800000">
              <a:off x="452776" y="5737680"/>
              <a:ext cx="10252302" cy="2513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Vừa đi học về, lấy tay bốc thức ăn. Vì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bốc thức ăn khi chưa rửa tay sẽ dễ bị giun, sán, dễ nhiễm các bệnh về đường tiêu hoá.</a:t>
              </a:r>
            </a:p>
          </p:txBody>
        </p:sp>
      </p:grpSp>
      <p:pic>
        <p:nvPicPr>
          <p:cNvPr id="3" name="Picture 2" descr="A group of children washing their hands&#10;&#10;Description automatically generated">
            <a:extLst>
              <a:ext uri="{FF2B5EF4-FFF2-40B4-BE49-F238E27FC236}">
                <a16:creationId xmlns:a16="http://schemas.microsoft.com/office/drawing/2014/main" id="{2A8735C2-A7A1-2EBB-A384-E4B161BF7C8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508" t="67474" r="27743" b="6635"/>
          <a:stretch/>
        </p:blipFill>
        <p:spPr>
          <a:xfrm>
            <a:off x="1075998" y="3321399"/>
            <a:ext cx="3076462" cy="320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84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92C907-050F-C95F-220D-7256EE1029E1}"/>
              </a:ext>
            </a:extLst>
          </p:cNvPr>
          <p:cNvGrpSpPr/>
          <p:nvPr/>
        </p:nvGrpSpPr>
        <p:grpSpPr>
          <a:xfrm rot="10800000">
            <a:off x="4622800" y="2296440"/>
            <a:ext cx="7569200" cy="3340203"/>
            <a:chOff x="-97973" y="4177945"/>
            <a:chExt cx="11353800" cy="5010304"/>
          </a:xfrm>
        </p:grpSpPr>
        <p:sp>
          <p:nvSpPr>
            <p:cNvPr id="10" name="Round Same Side Corner Rectangle 3">
              <a:extLst>
                <a:ext uri="{FF2B5EF4-FFF2-40B4-BE49-F238E27FC236}">
                  <a16:creationId xmlns:a16="http://schemas.microsoft.com/office/drawing/2014/main" id="{AC69EFF2-4255-D1AF-45DE-9561621BFE2F}"/>
                </a:ext>
              </a:extLst>
            </p:cNvPr>
            <p:cNvSpPr/>
            <p:nvPr/>
          </p:nvSpPr>
          <p:spPr>
            <a:xfrm rot="5400000">
              <a:off x="3073775" y="1006197"/>
              <a:ext cx="5010304" cy="11353800"/>
            </a:xfrm>
            <a:prstGeom prst="round2Same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UTM Avo" panose="02040603050506020204" pitchFamily="18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3B6087-C05A-F78D-1550-400F29A6524D}"/>
                </a:ext>
              </a:extLst>
            </p:cNvPr>
            <p:cNvSpPr txBox="1"/>
            <p:nvPr/>
          </p:nvSpPr>
          <p:spPr>
            <a:xfrm rot="10800000">
              <a:off x="452776" y="5010718"/>
              <a:ext cx="10252302" cy="3344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Bôi tay bẩn vào áo, tóc để rối, bù xù. Vì tay bẩn mà bôi lên áo sẽ làm cho áo bẩn, </a:t>
              </a:r>
              <a:b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</a:b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mất vệ sinh, tóc để rối thì không gọn gàng, sạch, đẹp.</a:t>
              </a:r>
            </a:p>
          </p:txBody>
        </p:sp>
      </p:grpSp>
      <p:pic>
        <p:nvPicPr>
          <p:cNvPr id="2" name="Picture 1" descr="A group of children washing their hands&#10;&#10;Description automatically generated">
            <a:extLst>
              <a:ext uri="{FF2B5EF4-FFF2-40B4-BE49-F238E27FC236}">
                <a16:creationId xmlns:a16="http://schemas.microsoft.com/office/drawing/2014/main" id="{39426A2E-77CA-7AEA-2F37-9FB02B73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427" t="41057" r="64107" b="33211"/>
          <a:stretch/>
        </p:blipFill>
        <p:spPr>
          <a:xfrm>
            <a:off x="1187045" y="3538804"/>
            <a:ext cx="2932467" cy="294296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8F93B9-9EC7-FB1A-7AD5-4CFABB246EFE}"/>
              </a:ext>
            </a:extLst>
          </p:cNvPr>
          <p:cNvGrpSpPr/>
          <p:nvPr/>
        </p:nvGrpSpPr>
        <p:grpSpPr>
          <a:xfrm>
            <a:off x="0" y="1536105"/>
            <a:ext cx="3286382" cy="1892895"/>
            <a:chOff x="1036568" y="1910075"/>
            <a:chExt cx="4929573" cy="3018431"/>
          </a:xfrm>
        </p:grpSpPr>
        <p:grpSp>
          <p:nvGrpSpPr>
            <p:cNvPr id="12" name="Group 20">
              <a:extLst>
                <a:ext uri="{FF2B5EF4-FFF2-40B4-BE49-F238E27FC236}">
                  <a16:creationId xmlns:a16="http://schemas.microsoft.com/office/drawing/2014/main" id="{07B662F3-6FAA-5410-E1C2-38639644919F}"/>
                </a:ext>
              </a:extLst>
            </p:cNvPr>
            <p:cNvGrpSpPr/>
            <p:nvPr/>
          </p:nvGrpSpPr>
          <p:grpSpPr>
            <a:xfrm>
              <a:off x="1036568" y="1910075"/>
              <a:ext cx="4929573" cy="3018431"/>
              <a:chOff x="0" y="788662"/>
              <a:chExt cx="3881015" cy="2376387"/>
            </a:xfrm>
          </p:grpSpPr>
          <p:sp>
            <p:nvSpPr>
              <p:cNvPr id="14" name="Freeform 21">
                <a:extLst>
                  <a:ext uri="{FF2B5EF4-FFF2-40B4-BE49-F238E27FC236}">
                    <a16:creationId xmlns:a16="http://schemas.microsoft.com/office/drawing/2014/main" id="{1E0F0347-533C-D0BB-1171-7E6CE171216D}"/>
                  </a:ext>
                </a:extLst>
              </p:cNvPr>
              <p:cNvSpPr/>
              <p:nvPr/>
            </p:nvSpPr>
            <p:spPr>
              <a:xfrm>
                <a:off x="0" y="788662"/>
                <a:ext cx="3881015" cy="2376387"/>
              </a:xfrm>
              <a:prstGeom prst="flowChartDocumen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B90FBB6-291E-A2A0-6DE8-9B9B871BEDCC}"/>
                </a:ext>
              </a:extLst>
            </p:cNvPr>
            <p:cNvSpPr txBox="1"/>
            <p:nvPr/>
          </p:nvSpPr>
          <p:spPr>
            <a:xfrm>
              <a:off x="1430993" y="2085170"/>
              <a:ext cx="3886199" cy="2074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CÂU TRẢ LỜI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>
          <a:extLst>
            <a:ext uri="{FF2B5EF4-FFF2-40B4-BE49-F238E27FC236}">
              <a16:creationId xmlns:a16="http://schemas.microsoft.com/office/drawing/2014/main" id="{169ED118-2A22-E130-A188-6FFE571A1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2ED17780-94A3-2030-780D-AC532A860CF8}"/>
              </a:ext>
            </a:extLst>
          </p:cNvPr>
          <p:cNvGrpSpPr/>
          <p:nvPr/>
        </p:nvGrpSpPr>
        <p:grpSpPr>
          <a:xfrm>
            <a:off x="3792314" y="1870252"/>
            <a:ext cx="7942486" cy="4791807"/>
            <a:chOff x="0" y="-47625"/>
            <a:chExt cx="2555704" cy="178129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584AA00E-191A-48DD-0476-D1B060DF6B59}"/>
                </a:ext>
              </a:extLst>
            </p:cNvPr>
            <p:cNvSpPr/>
            <p:nvPr/>
          </p:nvSpPr>
          <p:spPr>
            <a:xfrm>
              <a:off x="0" y="1"/>
              <a:ext cx="2555704" cy="1733668"/>
            </a:xfrm>
            <a:custGeom>
              <a:avLst/>
              <a:gdLst/>
              <a:ahLst/>
              <a:cxnLst/>
              <a:rect l="l" t="t" r="r" b="b"/>
              <a:pathLst>
                <a:path w="2567349" h="2069539">
                  <a:moveTo>
                    <a:pt x="40505" y="0"/>
                  </a:moveTo>
                  <a:lnTo>
                    <a:pt x="2526844" y="0"/>
                  </a:lnTo>
                  <a:cubicBezTo>
                    <a:pt x="2549214" y="0"/>
                    <a:pt x="2567349" y="18135"/>
                    <a:pt x="2567349" y="40505"/>
                  </a:cubicBezTo>
                  <a:lnTo>
                    <a:pt x="2567349" y="2029034"/>
                  </a:lnTo>
                  <a:cubicBezTo>
                    <a:pt x="2567349" y="2051405"/>
                    <a:pt x="2549214" y="2069539"/>
                    <a:pt x="2526844" y="2069539"/>
                  </a:cubicBezTo>
                  <a:lnTo>
                    <a:pt x="40505" y="2069539"/>
                  </a:lnTo>
                  <a:cubicBezTo>
                    <a:pt x="18135" y="2069539"/>
                    <a:pt x="0" y="2051405"/>
                    <a:pt x="0" y="2029034"/>
                  </a:cubicBezTo>
                  <a:lnTo>
                    <a:pt x="0" y="40505"/>
                  </a:lnTo>
                  <a:cubicBezTo>
                    <a:pt x="0" y="18135"/>
                    <a:pt x="18135" y="0"/>
                    <a:pt x="40505" y="0"/>
                  </a:cubicBezTo>
                  <a:close/>
                </a:path>
              </a:pathLst>
            </a:custGeom>
            <a:solidFill>
              <a:srgbClr val="9BBB59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3002B25C-A41B-5A31-1A77-EA2A6005627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AAE99764-FC68-C5DF-232B-8B0757EBA085}"/>
              </a:ext>
            </a:extLst>
          </p:cNvPr>
          <p:cNvGrpSpPr/>
          <p:nvPr/>
        </p:nvGrpSpPr>
        <p:grpSpPr>
          <a:xfrm>
            <a:off x="61453" y="2033788"/>
            <a:ext cx="3761317" cy="3771877"/>
            <a:chOff x="0" y="0"/>
            <a:chExt cx="812800" cy="812800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806769F-6A41-408A-A5D4-4499C0009535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pPr defTabSz="609630"/>
              <a:endParaRPr lang="en-US" sz="8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3B455ED3-43E1-347E-0101-E287B95E294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8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8BE7E5F-89EB-97D1-2728-A7AA799CD24D}"/>
              </a:ext>
            </a:extLst>
          </p:cNvPr>
          <p:cNvSpPr txBox="1"/>
          <p:nvPr/>
        </p:nvSpPr>
        <p:spPr>
          <a:xfrm>
            <a:off x="427595" y="3269195"/>
            <a:ext cx="3114937" cy="1301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2:</a:t>
            </a:r>
          </a:p>
          <a:p>
            <a:pPr algn="ctr" defTabSz="60963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huống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D3E38F86-E469-4EE6-E4DF-F26F094E29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26758">
            <a:off x="1366073" y="1632468"/>
            <a:ext cx="1322037" cy="13220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DC84FC8-ADEE-5F38-A657-F21A34D3A9E2}"/>
              </a:ext>
            </a:extLst>
          </p:cNvPr>
          <p:cNvGrpSpPr/>
          <p:nvPr/>
        </p:nvGrpSpPr>
        <p:grpSpPr>
          <a:xfrm>
            <a:off x="5613092" y="1495171"/>
            <a:ext cx="4300930" cy="622046"/>
            <a:chOff x="5898139" y="973727"/>
            <a:chExt cx="6451395" cy="933069"/>
          </a:xfrm>
        </p:grpSpPr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F7BB6C3B-B986-69AA-E485-466BD4343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898139" y="973727"/>
              <a:ext cx="6451395" cy="9330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DF4FD1-40B2-AC29-A0F0-8E1343323701}"/>
                </a:ext>
              </a:extLst>
            </p:cNvPr>
            <p:cNvSpPr txBox="1"/>
            <p:nvPr/>
          </p:nvSpPr>
          <p:spPr>
            <a:xfrm>
              <a:off x="6302635" y="1070361"/>
              <a:ext cx="5616800" cy="8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1</a:t>
              </a:r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63C2FB9D-306F-9E9C-1210-E2E31AC4F95E}"/>
              </a:ext>
            </a:extLst>
          </p:cNvPr>
          <p:cNvSpPr txBox="1"/>
          <p:nvPr/>
        </p:nvSpPr>
        <p:spPr>
          <a:xfrm>
            <a:off x="4207697" y="2241480"/>
            <a:ext cx="7124396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Trên đường đi học về, Hùng ăn kem làm dính bẩn ra tay và áo. Nếu đi cùng Hùng, em sẽ khuyên bạn như thế nào?</a:t>
            </a:r>
            <a:endParaRPr lang="vi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B93C00D-A64B-6ADE-5A9B-FEC5A1BF1F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84013" y="3980148"/>
            <a:ext cx="7194840" cy="25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9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>
          <a:extLst>
            <a:ext uri="{FF2B5EF4-FFF2-40B4-BE49-F238E27FC236}">
              <a16:creationId xmlns:a16="http://schemas.microsoft.com/office/drawing/2014/main" id="{EC7CBBA0-4260-6C75-C4F3-4CD6CECAA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>
            <a:extLst>
              <a:ext uri="{FF2B5EF4-FFF2-40B4-BE49-F238E27FC236}">
                <a16:creationId xmlns:a16="http://schemas.microsoft.com/office/drawing/2014/main" id="{02A7F06F-EC26-45EC-2DD1-76578B83C5DA}"/>
              </a:ext>
            </a:extLst>
          </p:cNvPr>
          <p:cNvGrpSpPr/>
          <p:nvPr/>
        </p:nvGrpSpPr>
        <p:grpSpPr>
          <a:xfrm>
            <a:off x="3792314" y="1870252"/>
            <a:ext cx="7942486" cy="4791807"/>
            <a:chOff x="0" y="-47625"/>
            <a:chExt cx="2555704" cy="1781294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D9D2577F-3771-DE57-DB95-E34481D019AD}"/>
                </a:ext>
              </a:extLst>
            </p:cNvPr>
            <p:cNvSpPr/>
            <p:nvPr/>
          </p:nvSpPr>
          <p:spPr>
            <a:xfrm>
              <a:off x="0" y="1"/>
              <a:ext cx="2555704" cy="1733668"/>
            </a:xfrm>
            <a:custGeom>
              <a:avLst/>
              <a:gdLst/>
              <a:ahLst/>
              <a:cxnLst/>
              <a:rect l="l" t="t" r="r" b="b"/>
              <a:pathLst>
                <a:path w="2567349" h="2069539">
                  <a:moveTo>
                    <a:pt x="40505" y="0"/>
                  </a:moveTo>
                  <a:lnTo>
                    <a:pt x="2526844" y="0"/>
                  </a:lnTo>
                  <a:cubicBezTo>
                    <a:pt x="2549214" y="0"/>
                    <a:pt x="2567349" y="18135"/>
                    <a:pt x="2567349" y="40505"/>
                  </a:cubicBezTo>
                  <a:lnTo>
                    <a:pt x="2567349" y="2029034"/>
                  </a:lnTo>
                  <a:cubicBezTo>
                    <a:pt x="2567349" y="2051405"/>
                    <a:pt x="2549214" y="2069539"/>
                    <a:pt x="2526844" y="2069539"/>
                  </a:cubicBezTo>
                  <a:lnTo>
                    <a:pt x="40505" y="2069539"/>
                  </a:lnTo>
                  <a:cubicBezTo>
                    <a:pt x="18135" y="2069539"/>
                    <a:pt x="0" y="2051405"/>
                    <a:pt x="0" y="2029034"/>
                  </a:cubicBezTo>
                  <a:lnTo>
                    <a:pt x="0" y="40505"/>
                  </a:lnTo>
                  <a:cubicBezTo>
                    <a:pt x="0" y="18135"/>
                    <a:pt x="18135" y="0"/>
                    <a:pt x="40505" y="0"/>
                  </a:cubicBezTo>
                  <a:close/>
                </a:path>
              </a:pathLst>
            </a:custGeom>
            <a:solidFill>
              <a:srgbClr val="9BBB59">
                <a:lumMod val="20000"/>
                <a:lumOff val="80000"/>
              </a:srgbClr>
            </a:solidFill>
          </p:spPr>
          <p:txBody>
            <a:bodyPr/>
            <a:lstStyle/>
            <a:p>
              <a:pPr marL="0" marR="0" lvl="0" indent="0" defTabSz="60963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A4A4242F-F99E-9CE5-CD1E-87CD3217A1E3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800" b="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6">
            <a:extLst>
              <a:ext uri="{FF2B5EF4-FFF2-40B4-BE49-F238E27FC236}">
                <a16:creationId xmlns:a16="http://schemas.microsoft.com/office/drawing/2014/main" id="{5B078A5C-E5F4-8B73-6063-59FA396D1E0C}"/>
              </a:ext>
            </a:extLst>
          </p:cNvPr>
          <p:cNvGrpSpPr/>
          <p:nvPr/>
        </p:nvGrpSpPr>
        <p:grpSpPr>
          <a:xfrm>
            <a:off x="114483" y="2068753"/>
            <a:ext cx="3761317" cy="3771877"/>
            <a:chOff x="0" y="0"/>
            <a:chExt cx="812800" cy="812800"/>
          </a:xfrm>
        </p:grpSpPr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5052BD6D-F626-5083-FC5A-993B3E841D8D}"/>
                </a:ext>
              </a:extLst>
            </p:cNvPr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</p:spPr>
          <p:txBody>
            <a:bodyPr/>
            <a:lstStyle/>
            <a:p>
              <a:pPr defTabSz="609630"/>
              <a:endParaRPr lang="en-US" sz="8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22C62B91-75B8-3856-1A3B-D37D89879F1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80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AFBDF7C-B62B-1CAF-5FDE-4CC9B482F400}"/>
              </a:ext>
            </a:extLst>
          </p:cNvPr>
          <p:cNvSpPr txBox="1"/>
          <p:nvPr/>
        </p:nvSpPr>
        <p:spPr>
          <a:xfrm>
            <a:off x="457200" y="3221115"/>
            <a:ext cx="3114937" cy="130106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60963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2:</a:t>
            </a:r>
          </a:p>
          <a:p>
            <a:pPr algn="ctr" defTabSz="609630">
              <a:lnSpc>
                <a:spcPct val="150000"/>
              </a:lnSpc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Xử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lí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tình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huống</a:t>
            </a:r>
            <a:endParaRPr lang="en-US" sz="2800" b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13" name="Picture 18">
            <a:extLst>
              <a:ext uri="{FF2B5EF4-FFF2-40B4-BE49-F238E27FC236}">
                <a16:creationId xmlns:a16="http://schemas.microsoft.com/office/drawing/2014/main" id="{51F1A6C0-9EC7-9634-6250-75C894372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9326758">
            <a:off x="1366073" y="1632468"/>
            <a:ext cx="1322037" cy="132203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6921985-C180-6131-C0AC-C52E16399556}"/>
              </a:ext>
            </a:extLst>
          </p:cNvPr>
          <p:cNvGrpSpPr/>
          <p:nvPr/>
        </p:nvGrpSpPr>
        <p:grpSpPr>
          <a:xfrm>
            <a:off x="5613092" y="1559229"/>
            <a:ext cx="4300930" cy="622046"/>
            <a:chOff x="5898139" y="973727"/>
            <a:chExt cx="6451395" cy="933069"/>
          </a:xfrm>
        </p:grpSpPr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C6E8D59D-DA27-FE00-BE1D-B3E7924FC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898139" y="973727"/>
              <a:ext cx="6451395" cy="93306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63C276D-6E10-7CB8-D812-077E561F56B4}"/>
                </a:ext>
              </a:extLst>
            </p:cNvPr>
            <p:cNvSpPr txBox="1"/>
            <p:nvPr/>
          </p:nvSpPr>
          <p:spPr>
            <a:xfrm>
              <a:off x="6302635" y="1070361"/>
              <a:ext cx="5616800" cy="815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Tình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huống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2</a:t>
              </a:r>
            </a:p>
          </p:txBody>
        </p:sp>
      </p:grpSp>
      <p:sp>
        <p:nvSpPr>
          <p:cNvPr id="18" name="TextBox 11">
            <a:extLst>
              <a:ext uri="{FF2B5EF4-FFF2-40B4-BE49-F238E27FC236}">
                <a16:creationId xmlns:a16="http://schemas.microsoft.com/office/drawing/2014/main" id="{231264D1-E115-95DC-6F52-C8DFA035852E}"/>
              </a:ext>
            </a:extLst>
          </p:cNvPr>
          <p:cNvSpPr txBox="1"/>
          <p:nvPr/>
        </p:nvSpPr>
        <p:spPr>
          <a:xfrm>
            <a:off x="4224193" y="2279031"/>
            <a:ext cx="7124396" cy="15835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ct val="150000"/>
              </a:lnSpc>
              <a:spcBef>
                <a:spcPct val="0"/>
              </a:spcBef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An đã bước ra cửa để đi học, tóc vẫn rối, bù xù. Chị của An nhắc: Tóc An rối kìa. Nếu em là An, em sẽ làm gì?</a:t>
            </a:r>
            <a:endParaRPr lang="vi-VN" sz="2400" i="1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B4A80A-758B-06E5-8A14-2F82EEAAD9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3882" y="3982513"/>
            <a:ext cx="6525018" cy="263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27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oogle Shape;178;p3"/>
          <p:cNvGrpSpPr/>
          <p:nvPr/>
        </p:nvGrpSpPr>
        <p:grpSpPr>
          <a:xfrm>
            <a:off x="0" y="1694922"/>
            <a:ext cx="10188932" cy="855427"/>
            <a:chOff x="-2" y="2032031"/>
            <a:chExt cx="15283399" cy="1283141"/>
          </a:xfrm>
        </p:grpSpPr>
        <p:sp>
          <p:nvSpPr>
            <p:cNvPr id="179" name="Google Shape;179;p3"/>
            <p:cNvSpPr/>
            <p:nvPr/>
          </p:nvSpPr>
          <p:spPr>
            <a:xfrm>
              <a:off x="-2" y="2157556"/>
              <a:ext cx="14630400" cy="1032090"/>
            </a:xfrm>
            <a:prstGeom prst="rect">
              <a:avLst/>
            </a:prstGeom>
            <a:solidFill>
              <a:srgbClr val="EAF1D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Các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em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cùng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nghe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và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hát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bài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hát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“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Thật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đáng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 </a:t>
              </a:r>
              <a:r>
                <a:rPr lang="en-US" sz="2400" b="1" i="0" u="none" strike="noStrike" cap="none" dirty="0" err="1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yêu</a:t>
              </a:r>
              <a:r>
                <a:rPr lang="en-US" sz="2400" b="1" i="0" u="none" strike="noStrike" cap="none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”</a:t>
              </a:r>
              <a:endParaRPr dirty="0">
                <a:latin typeface="UTM Avo" panose="02040603050506020204" pitchFamily="18" charset="0"/>
              </a:endParaRPr>
            </a:p>
          </p:txBody>
        </p:sp>
        <p:pic>
          <p:nvPicPr>
            <p:cNvPr id="180" name="Google Shape;180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977402" y="2032031"/>
              <a:ext cx="1305995" cy="128314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Picture 6" descr="A video game with kids playing in a field&#10;&#10;Description automatically generated with medium confidence">
            <a:hlinkClick r:id="rId5"/>
            <a:extLst>
              <a:ext uri="{FF2B5EF4-FFF2-40B4-BE49-F238E27FC236}">
                <a16:creationId xmlns:a16="http://schemas.microsoft.com/office/drawing/2014/main" id="{79EBF5C4-ADE6-393F-E5A8-9307DCF543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1021" y="2885935"/>
            <a:ext cx="5769957" cy="3540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>
          <a:extLst>
            <a:ext uri="{FF2B5EF4-FFF2-40B4-BE49-F238E27FC236}">
              <a16:creationId xmlns:a16="http://schemas.microsoft.com/office/drawing/2014/main" id="{6A51EEEC-1779-C25A-8DD2-E8A84180E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821E16A-DBA0-B62E-E6F0-B9BCE239F03A}"/>
              </a:ext>
            </a:extLst>
          </p:cNvPr>
          <p:cNvGrpSpPr/>
          <p:nvPr/>
        </p:nvGrpSpPr>
        <p:grpSpPr>
          <a:xfrm>
            <a:off x="-1679358" y="1919378"/>
            <a:ext cx="8575014" cy="737189"/>
            <a:chOff x="-2639554" y="259061"/>
            <a:chExt cx="12862521" cy="1105784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4C7814F7-9794-78F3-344C-3C70EE54B383}"/>
                </a:ext>
              </a:extLst>
            </p:cNvPr>
            <p:cNvSpPr/>
            <p:nvPr/>
          </p:nvSpPr>
          <p:spPr>
            <a:xfrm>
              <a:off x="-2639554" y="259061"/>
              <a:ext cx="11820694" cy="1105784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552585-28BD-110E-16CA-93D434C57DCF}"/>
                </a:ext>
              </a:extLst>
            </p:cNvPr>
            <p:cNvSpPr txBox="1"/>
            <p:nvPr/>
          </p:nvSpPr>
          <p:spPr>
            <a:xfrm>
              <a:off x="-1892833" y="460540"/>
              <a:ext cx="12115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XỬ LÍ TÌNH HUỐNG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7BE143A-3875-9513-626B-4F7EA1B452C3}"/>
              </a:ext>
            </a:extLst>
          </p:cNvPr>
          <p:cNvGrpSpPr/>
          <p:nvPr/>
        </p:nvGrpSpPr>
        <p:grpSpPr>
          <a:xfrm>
            <a:off x="666977" y="3429000"/>
            <a:ext cx="6532291" cy="2738381"/>
            <a:chOff x="1114619" y="1766440"/>
            <a:chExt cx="9851222" cy="410757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DC6BDBA-13BC-4A24-1836-6115FC74421E}"/>
                </a:ext>
              </a:extLst>
            </p:cNvPr>
            <p:cNvGrpSpPr/>
            <p:nvPr/>
          </p:nvGrpSpPr>
          <p:grpSpPr>
            <a:xfrm>
              <a:off x="1114619" y="1910325"/>
              <a:ext cx="9670804" cy="3963686"/>
              <a:chOff x="-49539" y="-47625"/>
              <a:chExt cx="2655389" cy="1043934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7A31C64C-1399-0B6E-5525-749A2E82AEA4}"/>
                  </a:ext>
                </a:extLst>
              </p:cNvPr>
              <p:cNvSpPr/>
              <p:nvPr/>
            </p:nvSpPr>
            <p:spPr>
              <a:xfrm>
                <a:off x="-49539" y="-14526"/>
                <a:ext cx="2655389" cy="1010835"/>
              </a:xfrm>
              <a:custGeom>
                <a:avLst/>
                <a:gdLst/>
                <a:ahLst/>
                <a:cxnLst/>
                <a:rect l="l" t="t" r="r" b="b"/>
                <a:pathLst>
                  <a:path w="2567349" h="2048682">
                    <a:moveTo>
                      <a:pt x="40505" y="0"/>
                    </a:moveTo>
                    <a:lnTo>
                      <a:pt x="2526844" y="0"/>
                    </a:lnTo>
                    <a:cubicBezTo>
                      <a:pt x="2549214" y="0"/>
                      <a:pt x="2567349" y="18135"/>
                      <a:pt x="2567349" y="40505"/>
                    </a:cubicBezTo>
                    <a:lnTo>
                      <a:pt x="2567349" y="2008177"/>
                    </a:lnTo>
                    <a:cubicBezTo>
                      <a:pt x="2567349" y="2030547"/>
                      <a:pt x="2549214" y="2048682"/>
                      <a:pt x="2526844" y="2048682"/>
                    </a:cubicBezTo>
                    <a:lnTo>
                      <a:pt x="40505" y="2048682"/>
                    </a:lnTo>
                    <a:cubicBezTo>
                      <a:pt x="18135" y="2048682"/>
                      <a:pt x="0" y="2030547"/>
                      <a:pt x="0" y="2008177"/>
                    </a:cubicBezTo>
                    <a:lnTo>
                      <a:pt x="0" y="40505"/>
                    </a:lnTo>
                    <a:cubicBezTo>
                      <a:pt x="0" y="18135"/>
                      <a:pt x="18135" y="0"/>
                      <a:pt x="4050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5">
                <a:extLst>
                  <a:ext uri="{FF2B5EF4-FFF2-40B4-BE49-F238E27FC236}">
                    <a16:creationId xmlns:a16="http://schemas.microsoft.com/office/drawing/2014/main" id="{378F3EB9-914D-FC05-B473-BB5A082BF7EC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FA916E00-10EF-2748-D743-C21E1649B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058100" y="1766440"/>
              <a:ext cx="907741" cy="89185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14A2541-5C54-2927-1EA9-BAA7E3493602}"/>
              </a:ext>
            </a:extLst>
          </p:cNvPr>
          <p:cNvSpPr txBox="1"/>
          <p:nvPr/>
        </p:nvSpPr>
        <p:spPr>
          <a:xfrm>
            <a:off x="850954" y="4049560"/>
            <a:ext cx="6044702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Em nên khuyên bạn, không nên vừa đi vừa ăn ngoài đường, vì mất vệ sinh,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bị bẩn tay và quần áo.</a:t>
            </a: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75C2A27C-04DA-1FBE-828F-5A6A520A9F37}"/>
              </a:ext>
            </a:extLst>
          </p:cNvPr>
          <p:cNvSpPr/>
          <p:nvPr/>
        </p:nvSpPr>
        <p:spPr>
          <a:xfrm rot="19809672">
            <a:off x="444866" y="7347403"/>
            <a:ext cx="598285" cy="55612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0" y="0"/>
                </a:moveTo>
                <a:lnTo>
                  <a:pt x="441438" y="0"/>
                </a:lnTo>
                <a:lnTo>
                  <a:pt x="441438" y="448781"/>
                </a:lnTo>
                <a:lnTo>
                  <a:pt x="0" y="448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A493A8F-6464-F1C0-362A-EE6255AF43D3}"/>
              </a:ext>
            </a:extLst>
          </p:cNvPr>
          <p:cNvGrpSpPr/>
          <p:nvPr/>
        </p:nvGrpSpPr>
        <p:grpSpPr>
          <a:xfrm>
            <a:off x="7456858" y="1919378"/>
            <a:ext cx="4521200" cy="4699135"/>
            <a:chOff x="10936926" y="2495378"/>
            <a:chExt cx="6781800" cy="70487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3C9A2E1-F342-AC04-3D0B-51ACB773AF4F}"/>
                </a:ext>
              </a:extLst>
            </p:cNvPr>
            <p:cNvGrpSpPr/>
            <p:nvPr/>
          </p:nvGrpSpPr>
          <p:grpSpPr>
            <a:xfrm>
              <a:off x="10936926" y="2495378"/>
              <a:ext cx="6781800" cy="7048702"/>
              <a:chOff x="11384388" y="2547601"/>
              <a:chExt cx="6324600" cy="7048702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3B0549AE-30AB-CEF2-73C7-C306F3C2E969}"/>
                  </a:ext>
                </a:extLst>
              </p:cNvPr>
              <p:cNvSpPr/>
              <p:nvPr/>
            </p:nvSpPr>
            <p:spPr>
              <a:xfrm>
                <a:off x="11384388" y="2547601"/>
                <a:ext cx="6324600" cy="7048702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388225D-033F-E306-71E0-6FA915093CA9}"/>
                  </a:ext>
                </a:extLst>
              </p:cNvPr>
              <p:cNvGrpSpPr/>
              <p:nvPr/>
            </p:nvGrpSpPr>
            <p:grpSpPr>
              <a:xfrm>
                <a:off x="11832977" y="2984125"/>
                <a:ext cx="5427420" cy="1867726"/>
                <a:chOff x="1619666" y="3212058"/>
                <a:chExt cx="5427420" cy="1867726"/>
              </a:xfrm>
            </p:grpSpPr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91AA4375-1777-61D8-F8BB-DC36190E9037}"/>
                    </a:ext>
                  </a:extLst>
                </p:cNvPr>
                <p:cNvSpPr/>
                <p:nvPr/>
              </p:nvSpPr>
              <p:spPr>
                <a:xfrm>
                  <a:off x="1619666" y="3212058"/>
                  <a:ext cx="5427420" cy="1867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D69A617-D312-E8C4-8153-212C3C924A18}"/>
                    </a:ext>
                  </a:extLst>
                </p:cNvPr>
                <p:cNvSpPr txBox="1"/>
                <p:nvPr/>
              </p:nvSpPr>
              <p:spPr>
                <a:xfrm>
                  <a:off x="2277040" y="3789501"/>
                  <a:ext cx="4112672" cy="877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3200" b="1" dirty="0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3200" b="1" dirty="0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 1</a:t>
                  </a:r>
                </a:p>
              </p:txBody>
            </p:sp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045E2FF-5726-588C-8FB9-9F4CFE439C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122838" y="5424948"/>
              <a:ext cx="4023591" cy="3568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440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>
          <a:extLst>
            <a:ext uri="{FF2B5EF4-FFF2-40B4-BE49-F238E27FC236}">
              <a16:creationId xmlns:a16="http://schemas.microsoft.com/office/drawing/2014/main" id="{B38E240B-8FBB-CFDD-CE70-4B89DD845B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C80053C-C066-B30B-4749-BC19DB32162B}"/>
              </a:ext>
            </a:extLst>
          </p:cNvPr>
          <p:cNvGrpSpPr/>
          <p:nvPr/>
        </p:nvGrpSpPr>
        <p:grpSpPr>
          <a:xfrm>
            <a:off x="-1752269" y="1919378"/>
            <a:ext cx="8575014" cy="737189"/>
            <a:chOff x="-2639554" y="259061"/>
            <a:chExt cx="12862521" cy="1105784"/>
          </a:xfrm>
        </p:grpSpPr>
        <p:sp>
          <p:nvSpPr>
            <p:cNvPr id="4" name="Freeform 19">
              <a:extLst>
                <a:ext uri="{FF2B5EF4-FFF2-40B4-BE49-F238E27FC236}">
                  <a16:creationId xmlns:a16="http://schemas.microsoft.com/office/drawing/2014/main" id="{3226994C-74C0-8413-F117-C0BEA9DAAD03}"/>
                </a:ext>
              </a:extLst>
            </p:cNvPr>
            <p:cNvSpPr/>
            <p:nvPr/>
          </p:nvSpPr>
          <p:spPr>
            <a:xfrm>
              <a:off x="-2639554" y="259061"/>
              <a:ext cx="11820694" cy="1105784"/>
            </a:xfrm>
            <a:custGeom>
              <a:avLst/>
              <a:gdLst/>
              <a:ahLst/>
              <a:cxnLst/>
              <a:rect l="l" t="t" r="r" b="b"/>
              <a:pathLst>
                <a:path w="2754516" h="407051">
                  <a:moveTo>
                    <a:pt x="2754516" y="326"/>
                  </a:moveTo>
                  <a:cubicBezTo>
                    <a:pt x="2681703" y="0"/>
                    <a:pt x="2614282" y="38659"/>
                    <a:pt x="2577781" y="101663"/>
                  </a:cubicBezTo>
                  <a:cubicBezTo>
                    <a:pt x="2541280" y="164667"/>
                    <a:pt x="2541280" y="242385"/>
                    <a:pt x="2577781" y="305389"/>
                  </a:cubicBezTo>
                  <a:cubicBezTo>
                    <a:pt x="2614282" y="368393"/>
                    <a:pt x="2681703" y="407052"/>
                    <a:pt x="2754516" y="406726"/>
                  </a:cubicBezTo>
                  <a:lnTo>
                    <a:pt x="0" y="406726"/>
                  </a:lnTo>
                  <a:cubicBezTo>
                    <a:pt x="72813" y="407052"/>
                    <a:pt x="140234" y="368393"/>
                    <a:pt x="176735" y="305389"/>
                  </a:cubicBezTo>
                  <a:cubicBezTo>
                    <a:pt x="213236" y="242385"/>
                    <a:pt x="213236" y="164667"/>
                    <a:pt x="176735" y="101663"/>
                  </a:cubicBezTo>
                  <a:cubicBezTo>
                    <a:pt x="140234" y="38659"/>
                    <a:pt x="72813" y="0"/>
                    <a:pt x="0" y="326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</p:spPr>
          <p:txBody>
            <a:bodyPr/>
            <a:lstStyle/>
            <a:p>
              <a:endParaRPr lang="en-US"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86577DF-2EBD-1718-202F-ACD3A73B693C}"/>
                </a:ext>
              </a:extLst>
            </p:cNvPr>
            <p:cNvSpPr txBox="1"/>
            <p:nvPr/>
          </p:nvSpPr>
          <p:spPr>
            <a:xfrm>
              <a:off x="-1892833" y="460540"/>
              <a:ext cx="121158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GỢI </a:t>
              </a:r>
              <a:r>
                <a:rPr lang="en-US" sz="2800" b="1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Ý</a:t>
              </a:r>
              <a:r>
                <a:rPr lang="en-US" sz="28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XỬ LÍ TÌNH HUỐNG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F4D57C1-8CC6-8C42-226D-330EFA8E7CBE}"/>
              </a:ext>
            </a:extLst>
          </p:cNvPr>
          <p:cNvGrpSpPr/>
          <p:nvPr/>
        </p:nvGrpSpPr>
        <p:grpSpPr>
          <a:xfrm>
            <a:off x="591413" y="3455545"/>
            <a:ext cx="6532291" cy="2357655"/>
            <a:chOff x="1114619" y="1766440"/>
            <a:chExt cx="9851222" cy="353648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87B172-0C71-8D72-8981-5DD3E986B94F}"/>
                </a:ext>
              </a:extLst>
            </p:cNvPr>
            <p:cNvGrpSpPr/>
            <p:nvPr/>
          </p:nvGrpSpPr>
          <p:grpSpPr>
            <a:xfrm>
              <a:off x="1114619" y="1910325"/>
              <a:ext cx="9670804" cy="3392598"/>
              <a:chOff x="-49539" y="-47625"/>
              <a:chExt cx="2655389" cy="893524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8797AB33-D400-B937-1556-C0D32990FDE9}"/>
                  </a:ext>
                </a:extLst>
              </p:cNvPr>
              <p:cNvSpPr/>
              <p:nvPr/>
            </p:nvSpPr>
            <p:spPr>
              <a:xfrm>
                <a:off x="-49539" y="-14526"/>
                <a:ext cx="2655389" cy="860425"/>
              </a:xfrm>
              <a:custGeom>
                <a:avLst/>
                <a:gdLst/>
                <a:ahLst/>
                <a:cxnLst/>
                <a:rect l="l" t="t" r="r" b="b"/>
                <a:pathLst>
                  <a:path w="2567349" h="2048682">
                    <a:moveTo>
                      <a:pt x="40505" y="0"/>
                    </a:moveTo>
                    <a:lnTo>
                      <a:pt x="2526844" y="0"/>
                    </a:lnTo>
                    <a:cubicBezTo>
                      <a:pt x="2549214" y="0"/>
                      <a:pt x="2567349" y="18135"/>
                      <a:pt x="2567349" y="40505"/>
                    </a:cubicBezTo>
                    <a:lnTo>
                      <a:pt x="2567349" y="2008177"/>
                    </a:lnTo>
                    <a:cubicBezTo>
                      <a:pt x="2567349" y="2030547"/>
                      <a:pt x="2549214" y="2048682"/>
                      <a:pt x="2526844" y="2048682"/>
                    </a:cubicBezTo>
                    <a:lnTo>
                      <a:pt x="40505" y="2048682"/>
                    </a:lnTo>
                    <a:cubicBezTo>
                      <a:pt x="18135" y="2048682"/>
                      <a:pt x="0" y="2030547"/>
                      <a:pt x="0" y="2008177"/>
                    </a:cubicBezTo>
                    <a:lnTo>
                      <a:pt x="0" y="40505"/>
                    </a:lnTo>
                    <a:cubicBezTo>
                      <a:pt x="0" y="18135"/>
                      <a:pt x="18135" y="0"/>
                      <a:pt x="40505" y="0"/>
                    </a:cubicBez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5">
                <a:extLst>
                  <a:ext uri="{FF2B5EF4-FFF2-40B4-BE49-F238E27FC236}">
                    <a16:creationId xmlns:a16="http://schemas.microsoft.com/office/drawing/2014/main" id="{5971C0BE-B660-13BC-316B-273417F0B2DB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1773"/>
                  </a:lnSpc>
                </a:pPr>
                <a:endParaRPr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1" name="Picture 13">
              <a:extLst>
                <a:ext uri="{FF2B5EF4-FFF2-40B4-BE49-F238E27FC236}">
                  <a16:creationId xmlns:a16="http://schemas.microsoft.com/office/drawing/2014/main" id="{D894212D-F34C-8CCD-AF8E-0CD08A77A0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058100" y="1766440"/>
              <a:ext cx="907741" cy="891854"/>
            </a:xfrm>
            <a:prstGeom prst="rect">
              <a:avLst/>
            </a:prstGeom>
          </p:spPr>
        </p:pic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6B85E7CB-F061-2C92-A593-23238368A385}"/>
              </a:ext>
            </a:extLst>
          </p:cNvPr>
          <p:cNvSpPr txBox="1"/>
          <p:nvPr/>
        </p:nvSpPr>
        <p:spPr>
          <a:xfrm>
            <a:off x="778043" y="4163996"/>
            <a:ext cx="6044702" cy="1121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An nên cảm ơn chị vì đã nhắc và vào chải tóc cho gọn gàng rồi mới đi học.</a:t>
            </a:r>
          </a:p>
        </p:txBody>
      </p:sp>
      <p:sp>
        <p:nvSpPr>
          <p:cNvPr id="25" name="Freeform 18">
            <a:extLst>
              <a:ext uri="{FF2B5EF4-FFF2-40B4-BE49-F238E27FC236}">
                <a16:creationId xmlns:a16="http://schemas.microsoft.com/office/drawing/2014/main" id="{40408D59-CCB5-EE67-4DE1-AE84DC569BB3}"/>
              </a:ext>
            </a:extLst>
          </p:cNvPr>
          <p:cNvSpPr/>
          <p:nvPr/>
        </p:nvSpPr>
        <p:spPr>
          <a:xfrm rot="19809672">
            <a:off x="444866" y="7347403"/>
            <a:ext cx="598285" cy="556121"/>
          </a:xfrm>
          <a:custGeom>
            <a:avLst/>
            <a:gdLst/>
            <a:ahLst/>
            <a:cxnLst/>
            <a:rect l="l" t="t" r="r" b="b"/>
            <a:pathLst>
              <a:path w="441438" h="448781">
                <a:moveTo>
                  <a:pt x="0" y="0"/>
                </a:moveTo>
                <a:lnTo>
                  <a:pt x="441438" y="0"/>
                </a:lnTo>
                <a:lnTo>
                  <a:pt x="441438" y="448781"/>
                </a:lnTo>
                <a:lnTo>
                  <a:pt x="0" y="44878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FB9EF8B-FB01-2BF6-EB7B-A2733106B8BF}"/>
              </a:ext>
            </a:extLst>
          </p:cNvPr>
          <p:cNvGrpSpPr/>
          <p:nvPr/>
        </p:nvGrpSpPr>
        <p:grpSpPr>
          <a:xfrm>
            <a:off x="7456858" y="1919378"/>
            <a:ext cx="4521200" cy="4699135"/>
            <a:chOff x="10936926" y="2495378"/>
            <a:chExt cx="6781800" cy="704870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1B927F2-2DC7-3B64-BF02-F628BBE8200C}"/>
                </a:ext>
              </a:extLst>
            </p:cNvPr>
            <p:cNvGrpSpPr/>
            <p:nvPr/>
          </p:nvGrpSpPr>
          <p:grpSpPr>
            <a:xfrm>
              <a:off x="10936926" y="2495378"/>
              <a:ext cx="6781800" cy="7048702"/>
              <a:chOff x="11384388" y="2547601"/>
              <a:chExt cx="6324600" cy="7048702"/>
            </a:xfrm>
          </p:grpSpPr>
          <p:sp>
            <p:nvSpPr>
              <p:cNvPr id="29" name="Freeform 7">
                <a:extLst>
                  <a:ext uri="{FF2B5EF4-FFF2-40B4-BE49-F238E27FC236}">
                    <a16:creationId xmlns:a16="http://schemas.microsoft.com/office/drawing/2014/main" id="{48AA2D2B-5A49-6E0B-B321-CD0448E34021}"/>
                  </a:ext>
                </a:extLst>
              </p:cNvPr>
              <p:cNvSpPr/>
              <p:nvPr/>
            </p:nvSpPr>
            <p:spPr>
              <a:xfrm>
                <a:off x="11384388" y="2547601"/>
                <a:ext cx="6324600" cy="7048702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</p:spPr>
            <p:txBody>
              <a:bodyPr/>
              <a:lstStyle/>
              <a:p>
                <a:endParaRPr lang="en-US" sz="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CD1E77D-2E04-5F67-7711-332E5BA46E02}"/>
                  </a:ext>
                </a:extLst>
              </p:cNvPr>
              <p:cNvGrpSpPr/>
              <p:nvPr/>
            </p:nvGrpSpPr>
            <p:grpSpPr>
              <a:xfrm>
                <a:off x="11832977" y="2984125"/>
                <a:ext cx="5427420" cy="1867726"/>
                <a:chOff x="1619666" y="3212058"/>
                <a:chExt cx="5427420" cy="1867726"/>
              </a:xfrm>
            </p:grpSpPr>
            <p:sp>
              <p:nvSpPr>
                <p:cNvPr id="31" name="Freeform 10">
                  <a:extLst>
                    <a:ext uri="{FF2B5EF4-FFF2-40B4-BE49-F238E27FC236}">
                      <a16:creationId xmlns:a16="http://schemas.microsoft.com/office/drawing/2014/main" id="{8A8FA4C3-5722-B7FC-63FC-C78580375D6F}"/>
                    </a:ext>
                  </a:extLst>
                </p:cNvPr>
                <p:cNvSpPr/>
                <p:nvPr/>
              </p:nvSpPr>
              <p:spPr>
                <a:xfrm>
                  <a:off x="1619666" y="3212058"/>
                  <a:ext cx="5427420" cy="1867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 sz="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E315B47-9367-7478-60BB-FEF018D45A7F}"/>
                    </a:ext>
                  </a:extLst>
                </p:cNvPr>
                <p:cNvSpPr txBox="1"/>
                <p:nvPr/>
              </p:nvSpPr>
              <p:spPr>
                <a:xfrm>
                  <a:off x="2277040" y="3789501"/>
                  <a:ext cx="4112672" cy="8771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Tình</a:t>
                  </a:r>
                  <a:r>
                    <a:rPr lang="en-US" sz="3200" b="1" dirty="0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 </a:t>
                  </a:r>
                  <a:r>
                    <a:rPr lang="en-US" sz="3200" b="1" dirty="0" err="1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huống</a:t>
                  </a:r>
                  <a:r>
                    <a:rPr lang="en-US" sz="3200" b="1" dirty="0">
                      <a:solidFill>
                        <a:schemeClr val="tx1"/>
                      </a:solidFill>
                      <a:latin typeface="UTM Avo" panose="02040603050506020204" pitchFamily="18"/>
                      <a:cs typeface="Arial" panose="020B0604020202020204" pitchFamily="34" charset="0"/>
                    </a:rPr>
                    <a:t> 2</a:t>
                  </a:r>
                </a:p>
              </p:txBody>
            </p:sp>
          </p:grp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C9D983F-8599-001D-4FC8-6DA331DFF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122838" y="5424948"/>
              <a:ext cx="4023591" cy="3568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900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>
          <a:extLst>
            <a:ext uri="{FF2B5EF4-FFF2-40B4-BE49-F238E27FC236}">
              <a16:creationId xmlns:a16="http://schemas.microsoft.com/office/drawing/2014/main" id="{588B37E8-9316-C6AD-4EA0-BC08CF459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>
            <a:extLst>
              <a:ext uri="{FF2B5EF4-FFF2-40B4-BE49-F238E27FC236}">
                <a16:creationId xmlns:a16="http://schemas.microsoft.com/office/drawing/2014/main" id="{DFA7C761-98BC-ABF0-FD35-406F1BE09715}"/>
              </a:ext>
            </a:extLst>
          </p:cNvPr>
          <p:cNvSpPr txBox="1"/>
          <p:nvPr/>
        </p:nvSpPr>
        <p:spPr>
          <a:xfrm>
            <a:off x="2285100" y="1572011"/>
            <a:ext cx="7621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3: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Thực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hành</a:t>
            </a:r>
            <a:endParaRPr sz="2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pic>
        <p:nvPicPr>
          <p:cNvPr id="7" name="Picture 6" descr="A cartoon of a child tying his shoes&#10;&#10;Description automatically generated">
            <a:extLst>
              <a:ext uri="{FF2B5EF4-FFF2-40B4-BE49-F238E27FC236}">
                <a16:creationId xmlns:a16="http://schemas.microsoft.com/office/drawing/2014/main" id="{362876BE-D8C9-E65D-770B-1C65E0D700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96" b="12999"/>
          <a:stretch/>
        </p:blipFill>
        <p:spPr>
          <a:xfrm>
            <a:off x="169605" y="2840299"/>
            <a:ext cx="12022395" cy="4017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0">
          <a:extLst>
            <a:ext uri="{FF2B5EF4-FFF2-40B4-BE49-F238E27FC236}">
              <a16:creationId xmlns:a16="http://schemas.microsoft.com/office/drawing/2014/main" id="{F0115005-7780-3D39-C9E6-DA8D36763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3;p11">
            <a:extLst>
              <a:ext uri="{FF2B5EF4-FFF2-40B4-BE49-F238E27FC236}">
                <a16:creationId xmlns:a16="http://schemas.microsoft.com/office/drawing/2014/main" id="{03152E3E-92AF-AC3A-7708-09E46DC69EB5}"/>
              </a:ext>
            </a:extLst>
          </p:cNvPr>
          <p:cNvSpPr txBox="1"/>
          <p:nvPr/>
        </p:nvSpPr>
        <p:spPr>
          <a:xfrm>
            <a:off x="2285099" y="1061323"/>
            <a:ext cx="76218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động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4: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Tự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liên</a:t>
            </a: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800" b="1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hệ</a:t>
            </a:r>
            <a:endParaRPr sz="2800" b="1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5EA7D6-D099-66FD-0B2B-8F5E28EFAAD3}"/>
              </a:ext>
            </a:extLst>
          </p:cNvPr>
          <p:cNvSpPr txBox="1"/>
          <p:nvPr/>
        </p:nvSpPr>
        <p:spPr>
          <a:xfrm>
            <a:off x="-1067869" y="3197688"/>
            <a:ext cx="701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2800" b="1" kern="1200" dirty="0">
                <a:solidFill>
                  <a:prstClr val="black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rPr>
              <a:t>THẢO LUẬN NHÓM ĐÔI </a:t>
            </a: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5AFF3A57-EB81-2A4A-5F46-CBB4F79701D2}"/>
              </a:ext>
            </a:extLst>
          </p:cNvPr>
          <p:cNvSpPr/>
          <p:nvPr/>
        </p:nvSpPr>
        <p:spPr>
          <a:xfrm>
            <a:off x="909371" y="4125439"/>
            <a:ext cx="3055919" cy="2660907"/>
          </a:xfrm>
          <a:custGeom>
            <a:avLst/>
            <a:gdLst/>
            <a:ahLst/>
            <a:cxnLst/>
            <a:rect l="l" t="t" r="r" b="b"/>
            <a:pathLst>
              <a:path w="9826388" h="8229600">
                <a:moveTo>
                  <a:pt x="0" y="0"/>
                </a:moveTo>
                <a:lnTo>
                  <a:pt x="9826388" y="0"/>
                </a:lnTo>
                <a:lnTo>
                  <a:pt x="982638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>
              <a:buClrTx/>
              <a:buFontTx/>
              <a:buNone/>
            </a:pPr>
            <a:endParaRPr lang="en-US" sz="800" kern="1200">
              <a:solidFill>
                <a:prstClr val="black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5" name="Speech Bubble: Rectangle with Corners Rounded 13">
            <a:extLst>
              <a:ext uri="{FF2B5EF4-FFF2-40B4-BE49-F238E27FC236}">
                <a16:creationId xmlns:a16="http://schemas.microsoft.com/office/drawing/2014/main" id="{DBE06A92-789C-3D69-B0F5-42BD7CE26987}"/>
              </a:ext>
            </a:extLst>
          </p:cNvPr>
          <p:cNvSpPr/>
          <p:nvPr/>
        </p:nvSpPr>
        <p:spPr>
          <a:xfrm>
            <a:off x="4787741" y="3197688"/>
            <a:ext cx="6866576" cy="1791543"/>
          </a:xfrm>
          <a:prstGeom prst="wedgeRoundRectCallout">
            <a:avLst>
              <a:gd name="adj1" fmla="val -54968"/>
              <a:gd name="adj2" fmla="val 39262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 hãy kể cho các bạn nghe về </a:t>
            </a:r>
            <a:b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</a:b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những việc em đã làm để bản thân luôn sạch sẽ, gọn gàng.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6" name="Speech Bubble: Rectangle with Corners Rounded 14">
            <a:extLst>
              <a:ext uri="{FF2B5EF4-FFF2-40B4-BE49-F238E27FC236}">
                <a16:creationId xmlns:a16="http://schemas.microsoft.com/office/drawing/2014/main" id="{C4B46D96-BD74-B69D-CDA1-F9C81E197226}"/>
              </a:ext>
            </a:extLst>
          </p:cNvPr>
          <p:cNvSpPr/>
          <p:nvPr/>
        </p:nvSpPr>
        <p:spPr>
          <a:xfrm>
            <a:off x="4787741" y="5187504"/>
            <a:ext cx="6866576" cy="1430838"/>
          </a:xfrm>
          <a:prstGeom prst="wedgeRoundRectCallout">
            <a:avLst>
              <a:gd name="adj1" fmla="val -54728"/>
              <a:gd name="adj2" fmla="val -37754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Em cần làm thêm những việc gì để luôn sạch sẽ, gọn gàng?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31795F-F8EB-5B6D-1788-9AC7E1775A36}"/>
              </a:ext>
            </a:extLst>
          </p:cNvPr>
          <p:cNvSpPr txBox="1"/>
          <p:nvPr/>
        </p:nvSpPr>
        <p:spPr>
          <a:xfrm>
            <a:off x="521367" y="1731092"/>
            <a:ext cx="11149263" cy="574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thảo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luận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chia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sẻ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bạn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trong</a:t>
            </a:r>
            <a:r>
              <a:rPr lang="en-US" sz="2400" b="1" dirty="0"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UTM Avo" panose="02040603050506020204" pitchFamily="18"/>
                <a:cs typeface="Arial" panose="020B0604020202020204" pitchFamily="34" charset="0"/>
              </a:rPr>
              <a:t>nhóm</a:t>
            </a:r>
            <a:endParaRPr lang="en-US" sz="2400" b="1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85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9C853AF-09CC-F2AD-233D-13C5428113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22" y="3429000"/>
            <a:ext cx="2826355" cy="170135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49;p14">
            <a:extLst>
              <a:ext uri="{FF2B5EF4-FFF2-40B4-BE49-F238E27FC236}">
                <a16:creationId xmlns:a16="http://schemas.microsoft.com/office/drawing/2014/main" id="{6A8A99F6-9A16-BC22-E398-DED1CB3B01AD}"/>
              </a:ext>
            </a:extLst>
          </p:cNvPr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9;p14">
            <a:extLst>
              <a:ext uri="{FF2B5EF4-FFF2-40B4-BE49-F238E27FC236}">
                <a16:creationId xmlns:a16="http://schemas.microsoft.com/office/drawing/2014/main" id="{5298F01E-3C7D-8613-EEE4-DA0233101F46}"/>
              </a:ext>
            </a:extLst>
          </p:cNvPr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9;p14">
            <a:extLst>
              <a:ext uri="{FF2B5EF4-FFF2-40B4-BE49-F238E27FC236}">
                <a16:creationId xmlns:a16="http://schemas.microsoft.com/office/drawing/2014/main" id="{1A95236B-2E63-B442-9534-DEE027D3DC5A}"/>
              </a:ext>
            </a:extLst>
          </p:cNvPr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7A9B5076-2C0F-1AA6-E1C9-D843E3ACAA79}"/>
              </a:ext>
            </a:extLst>
          </p:cNvPr>
          <p:cNvSpPr/>
          <p:nvPr/>
        </p:nvSpPr>
        <p:spPr>
          <a:xfrm>
            <a:off x="3928555" y="1435481"/>
            <a:ext cx="4334890" cy="1043603"/>
          </a:xfrm>
          <a:prstGeom prst="roundRect">
            <a:avLst/>
          </a:prstGeom>
          <a:solidFill>
            <a:srgbClr val="FCE680"/>
          </a:solidFill>
          <a:ln w="38100"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Trong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203BFCAC-CF7B-209C-8A47-A252D10455AC}"/>
              </a:ext>
            </a:extLst>
          </p:cNvPr>
          <p:cNvSpPr/>
          <p:nvPr/>
        </p:nvSpPr>
        <p:spPr>
          <a:xfrm>
            <a:off x="235669" y="3471333"/>
            <a:ext cx="2946400" cy="3386667"/>
          </a:xfrm>
          <a:custGeom>
            <a:avLst/>
            <a:gdLst/>
            <a:ahLst/>
            <a:cxnLst/>
            <a:rect l="l" t="t" r="r" b="b"/>
            <a:pathLst>
              <a:path w="3579876" h="4114800">
                <a:moveTo>
                  <a:pt x="0" y="0"/>
                </a:moveTo>
                <a:lnTo>
                  <a:pt x="3579876" y="0"/>
                </a:lnTo>
                <a:lnTo>
                  <a:pt x="357987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700">
              <a:latin typeface="UTM Avo" panose="02040603050506020204" pitchFamily="18"/>
            </a:endParaRPr>
          </a:p>
        </p:txBody>
      </p:sp>
      <p:sp>
        <p:nvSpPr>
          <p:cNvPr id="7" name="Speech Bubble: Rectangle with Corners Rounded 9">
            <a:extLst>
              <a:ext uri="{FF2B5EF4-FFF2-40B4-BE49-F238E27FC236}">
                <a16:creationId xmlns:a16="http://schemas.microsoft.com/office/drawing/2014/main" id="{B04956A7-69E5-61C3-E9C2-4F9DD44E41A8}"/>
              </a:ext>
            </a:extLst>
          </p:cNvPr>
          <p:cNvSpPr/>
          <p:nvPr/>
        </p:nvSpPr>
        <p:spPr>
          <a:xfrm>
            <a:off x="3886201" y="2887579"/>
            <a:ext cx="7862094" cy="1684421"/>
          </a:xfrm>
          <a:prstGeom prst="wedgeRoundRectCallout">
            <a:avLst>
              <a:gd name="adj1" fmla="val -62611"/>
              <a:gd name="adj2" fmla="val 16710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tham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gia</a:t>
            </a:r>
            <a:r>
              <a:rPr lang="en-US" sz="2400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“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Ngày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hội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sạch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sẽ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,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gọn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gàng</a:t>
            </a:r>
            <a:r>
              <a:rPr lang="en-US" sz="2400" i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”</a:t>
            </a:r>
            <a:endParaRPr lang="vi-VN" sz="24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"/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55;p15">
            <a:extLst>
              <a:ext uri="{FF2B5EF4-FFF2-40B4-BE49-F238E27FC236}">
                <a16:creationId xmlns:a16="http://schemas.microsoft.com/office/drawing/2014/main" id="{D7315673-613A-ED7A-AF63-85522DAF1F0C}"/>
              </a:ext>
            </a:extLst>
          </p:cNvPr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55;p15">
            <a:extLst>
              <a:ext uri="{FF2B5EF4-FFF2-40B4-BE49-F238E27FC236}">
                <a16:creationId xmlns:a16="http://schemas.microsoft.com/office/drawing/2014/main" id="{9EB2782D-4932-44CF-B114-CC1B6D1B4EE4}"/>
              </a:ext>
            </a:extLst>
          </p:cNvPr>
          <p:cNvSpPr/>
          <p:nvPr/>
        </p:nvSpPr>
        <p:spPr>
          <a:xfrm>
            <a:off x="8763000" y="4572000"/>
            <a:ext cx="3429000" cy="228600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81DEB4-A024-01E2-4CF6-41CFDB80F6A3}"/>
              </a:ext>
            </a:extLst>
          </p:cNvPr>
          <p:cNvSpPr/>
          <p:nvPr/>
        </p:nvSpPr>
        <p:spPr>
          <a:xfrm>
            <a:off x="3909602" y="1842849"/>
            <a:ext cx="4372793" cy="111664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Sau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chemeClr val="tx1"/>
              </a:solidFill>
              <a:latin typeface="UTM Avo" panose="02040603050506020204" pitchFamily="18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83E1BF-D0EF-8875-7237-658779476EC4}"/>
              </a:ext>
            </a:extLst>
          </p:cNvPr>
          <p:cNvSpPr txBox="1"/>
          <p:nvPr/>
        </p:nvSpPr>
        <p:spPr>
          <a:xfrm>
            <a:off x="1114554" y="3485159"/>
            <a:ext cx="9962888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Kiểm tra vệ sinh cá nhân: mặt, tay, chân, quần áo, đầu tóc,… trước khi vào lớp.</a:t>
            </a:r>
          </a:p>
          <a:p>
            <a:pPr marL="381019" indent="-381019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2400" dirty="0">
                <a:latin typeface="UTM Avo" panose="02040603050506020204" pitchFamily="18"/>
                <a:cs typeface="Arial" panose="020B0604020202020204" pitchFamily="34" charset="0"/>
              </a:rPr>
              <a:t>Đánh răng, rửa mặt; tắm, gội; chải tóc; chỉnh trang quần áo, giày, dép trước khi đi học, đi chơi,…</a:t>
            </a:r>
            <a:endParaRPr lang="en-US" sz="2400" dirty="0">
              <a:latin typeface="UTM Avo" panose="02040603050506020204" pitchFamily="18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D81DBE6-5F40-1AC7-D578-551880230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22" y="3154680"/>
            <a:ext cx="2826355" cy="170135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/>
          <p:nvPr/>
        </p:nvSpPr>
        <p:spPr>
          <a:xfrm>
            <a:off x="2231641" y="2772257"/>
            <a:ext cx="7841847" cy="2370014"/>
          </a:xfrm>
          <a:prstGeom prst="roundRect">
            <a:avLst>
              <a:gd name="adj" fmla="val 16667"/>
            </a:avLst>
          </a:prstGeom>
          <a:solidFill>
            <a:srgbClr val="FDE8B3"/>
          </a:solidFill>
          <a:ln w="57150" cap="flat" cmpd="sng">
            <a:solidFill>
              <a:srgbClr val="B15034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Quần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áo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,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đầu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tóc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gọn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 </a:t>
            </a:r>
            <a:r>
              <a:rPr lang="en-US" sz="2400" b="0" i="0" u="none" strike="noStrike" cap="none" dirty="0" err="1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gàng</a:t>
            </a:r>
            <a:endParaRPr lang="en-US" sz="2400" b="0" i="0" u="none" strike="noStrike" cap="none" dirty="0">
              <a:solidFill>
                <a:schemeClr val="dk1"/>
              </a:solidFill>
              <a:latin typeface="UTM Avo" panose="02040603050506020204" pitchFamily="18" charset="0"/>
              <a:sym typeface="Arial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Thơm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tho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sạch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sẽ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em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càng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đáng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dk1"/>
                </a:solidFill>
                <a:latin typeface="UTM Avo" panose="02040603050506020204" pitchFamily="18" charset="0"/>
              </a:rPr>
              <a:t>yêu</a:t>
            </a:r>
            <a:r>
              <a:rPr lang="en-US" sz="2400" dirty="0">
                <a:solidFill>
                  <a:schemeClr val="dk1"/>
                </a:solidFill>
                <a:latin typeface="UTM Avo" panose="02040603050506020204" pitchFamily="18" charset="0"/>
              </a:rPr>
              <a:t>.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268" name="Google Shape;268;p17"/>
          <p:cNvSpPr/>
          <p:nvPr/>
        </p:nvSpPr>
        <p:spPr>
          <a:xfrm rot="-294019">
            <a:off x="1781047" y="2376094"/>
            <a:ext cx="2612804" cy="595679"/>
          </a:xfrm>
          <a:prstGeom prst="roundRect">
            <a:avLst>
              <a:gd name="adj" fmla="val 50000"/>
            </a:avLst>
          </a:prstGeom>
          <a:solidFill>
            <a:srgbClr val="807CB5"/>
          </a:solidFill>
          <a:ln w="571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UTM Avo" panose="02040603050506020204" pitchFamily="18" charset="0"/>
                <a:sym typeface="Arial"/>
              </a:rPr>
              <a:t>LỜI KHUYÊN</a:t>
            </a:r>
            <a:endParaRPr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77C603-852B-1A6E-50CB-AD89E0BFE1B3}"/>
              </a:ext>
            </a:extLst>
          </p:cNvPr>
          <p:cNvSpPr/>
          <p:nvPr/>
        </p:nvSpPr>
        <p:spPr>
          <a:xfrm>
            <a:off x="1190181" y="1567784"/>
            <a:ext cx="9811636" cy="2848100"/>
          </a:xfrm>
          <a:prstGeom prst="rect">
            <a:avLst/>
          </a:prstGeom>
          <a:solidFill>
            <a:srgbClr val="FFF6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 lại bài học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Sạch sẽ, gọn gàng.</a:t>
            </a:r>
          </a:p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Hoàn thành nhiệm vụ đã giao phần Vận dụng.</a:t>
            </a:r>
          </a:p>
          <a:p>
            <a:pPr marL="342900" indent="-342900" algn="just" defTabSz="609539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Đọc trước </a:t>
            </a:r>
            <a:r>
              <a:rPr lang="vi-VN" sz="2400" b="1" dirty="0">
                <a:solidFill>
                  <a:schemeClr val="tx1"/>
                </a:solidFill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Bài 5. Chăm sóc bản thân khi bị ốm.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375540-2EBC-4D27-DA61-B9FF64E74A3F}"/>
              </a:ext>
            </a:extLst>
          </p:cNvPr>
          <p:cNvSpPr txBox="1"/>
          <p:nvPr/>
        </p:nvSpPr>
        <p:spPr>
          <a:xfrm>
            <a:off x="3754906" y="1278343"/>
            <a:ext cx="4682187" cy="578882"/>
          </a:xfrm>
          <a:prstGeom prst="round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60953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E71CDFA-A4FE-9F6B-45DD-A406C3C66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11503" y="4921735"/>
            <a:ext cx="6768994" cy="192916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7">
          <a:extLst>
            <a:ext uri="{FF2B5EF4-FFF2-40B4-BE49-F238E27FC236}">
              <a16:creationId xmlns:a16="http://schemas.microsoft.com/office/drawing/2014/main" id="{13B0A4BA-F449-DA4A-145C-0E360C268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">
            <a:extLst>
              <a:ext uri="{FF2B5EF4-FFF2-40B4-BE49-F238E27FC236}">
                <a16:creationId xmlns:a16="http://schemas.microsoft.com/office/drawing/2014/main" id="{80720659-C25B-45B4-1BDF-63C51004C4D2}"/>
              </a:ext>
            </a:extLst>
          </p:cNvPr>
          <p:cNvPicPr preferRelativeResize="0"/>
          <p:nvPr/>
        </p:nvPicPr>
        <p:blipFill>
          <a:blip r:embed="rId4"/>
          <a:srcRect l="908" t="1245" r="1004" b="2309"/>
          <a:stretch/>
        </p:blipFill>
        <p:spPr>
          <a:xfrm>
            <a:off x="1754956" y="2754392"/>
            <a:ext cx="8682085" cy="338422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3">
            <a:extLst>
              <a:ext uri="{FF2B5EF4-FFF2-40B4-BE49-F238E27FC236}">
                <a16:creationId xmlns:a16="http://schemas.microsoft.com/office/drawing/2014/main" id="{320D815A-DF0C-83CA-9D1D-87B63E60C536}"/>
              </a:ext>
            </a:extLst>
          </p:cNvPr>
          <p:cNvSpPr txBox="1"/>
          <p:nvPr/>
        </p:nvSpPr>
        <p:spPr>
          <a:xfrm>
            <a:off x="1979415" y="1866966"/>
            <a:ext cx="8233165" cy="630902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Vì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sao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bạn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nhỏ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trong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bài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hát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lại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đáng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chemeClr val="dk1"/>
                </a:solidFill>
                <a:latin typeface="UTM Avo" panose="02040603050506020204" pitchFamily="18" charset="0"/>
              </a:rPr>
              <a:t>yêu</a:t>
            </a:r>
            <a:r>
              <a:rPr lang="en-US" sz="2800" dirty="0">
                <a:solidFill>
                  <a:schemeClr val="dk1"/>
                </a:solidFill>
                <a:latin typeface="UTM Avo" panose="02040603050506020204" pitchFamily="18" charset="0"/>
              </a:rPr>
              <a:t>?</a:t>
            </a:r>
            <a:endParaRPr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3765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9" descr="A screenshot of a qr code&#10;&#10;Description automatically generated">
            <a:hlinkClick r:id="rId3"/>
          </p:cNvPr>
          <p:cNvPicPr preferRelativeResize="0"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ck of books with a magnifying glass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40362634-833E-D1E5-5AC2-01A8AAA3F7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822" y="3429000"/>
            <a:ext cx="2826355" cy="170135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 txBox="1"/>
          <p:nvPr/>
        </p:nvSpPr>
        <p:spPr>
          <a:xfrm>
            <a:off x="2931455" y="1526733"/>
            <a:ext cx="632909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1: QUAN SÁT TRANH</a:t>
            </a:r>
            <a:endParaRPr sz="2800" dirty="0">
              <a:latin typeface="UTM Avo" panose="020406030505060202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BE36CF-A9CC-8FB5-ACCD-E1040201AF57}"/>
              </a:ext>
            </a:extLst>
          </p:cNvPr>
          <p:cNvGrpSpPr/>
          <p:nvPr/>
        </p:nvGrpSpPr>
        <p:grpSpPr>
          <a:xfrm>
            <a:off x="509777" y="2162623"/>
            <a:ext cx="4701820" cy="4313591"/>
            <a:chOff x="707136" y="151116"/>
            <a:chExt cx="7052731" cy="6470387"/>
          </a:xfrm>
        </p:grpSpPr>
        <p:sp>
          <p:nvSpPr>
            <p:cNvPr id="3" name="Rectangle: Rounded Corners 45">
              <a:extLst>
                <a:ext uri="{FF2B5EF4-FFF2-40B4-BE49-F238E27FC236}">
                  <a16:creationId xmlns:a16="http://schemas.microsoft.com/office/drawing/2014/main" id="{B3B36531-87EB-2FA8-B372-478EE93FB753}"/>
                </a:ext>
              </a:extLst>
            </p:cNvPr>
            <p:cNvSpPr/>
            <p:nvPr/>
          </p:nvSpPr>
          <p:spPr>
            <a:xfrm>
              <a:off x="707136" y="952500"/>
              <a:ext cx="7052731" cy="5669003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Làm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việc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cá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nhân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sát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ở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mục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SGK – tr19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xác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định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ai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là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người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sạch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sẽ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,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gọn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</a:rPr>
                <a:t>gàng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</a:rPr>
                <a:t>.</a:t>
              </a:r>
              <a:endParaRPr lang="vi-VN" sz="2400" dirty="0">
                <a:solidFill>
                  <a:schemeClr val="tx1"/>
                </a:solidFill>
                <a:latin typeface="UTM Avo" panose="02040603050506020204" pitchFamily="18"/>
              </a:endParaRPr>
            </a:p>
          </p:txBody>
        </p:sp>
        <p:pic>
          <p:nvPicPr>
            <p:cNvPr id="4" name="Picture 6">
              <a:extLst>
                <a:ext uri="{FF2B5EF4-FFF2-40B4-BE49-F238E27FC236}">
                  <a16:creationId xmlns:a16="http://schemas.microsoft.com/office/drawing/2014/main" id="{4B809A24-77B3-A1B0-46BE-0CDD71CFC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748739" y="151116"/>
              <a:ext cx="1641758" cy="1602767"/>
            </a:xfrm>
            <a:prstGeom prst="rect">
              <a:avLst/>
            </a:prstGeom>
          </p:spPr>
        </p:pic>
      </p:grpSp>
      <p:pic>
        <p:nvPicPr>
          <p:cNvPr id="6" name="Picture 5" descr="Cartoon girls with backpacks and white text&#10;&#10;Description automatically generated">
            <a:extLst>
              <a:ext uri="{FF2B5EF4-FFF2-40B4-BE49-F238E27FC236}">
                <a16:creationId xmlns:a16="http://schemas.microsoft.com/office/drawing/2014/main" id="{9FB00211-81C5-34AE-86D8-ACD24E5C3CC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090" t="31984" r="53520" b="6891"/>
          <a:stretch/>
        </p:blipFill>
        <p:spPr>
          <a:xfrm>
            <a:off x="6012028" y="2508343"/>
            <a:ext cx="2035088" cy="4163657"/>
          </a:xfrm>
          <a:prstGeom prst="rect">
            <a:avLst/>
          </a:prstGeom>
        </p:spPr>
      </p:pic>
      <p:pic>
        <p:nvPicPr>
          <p:cNvPr id="8" name="Picture 7" descr="Cartoon girls with backpacks and white text&#10;&#10;Description automatically generated">
            <a:extLst>
              <a:ext uri="{FF2B5EF4-FFF2-40B4-BE49-F238E27FC236}">
                <a16:creationId xmlns:a16="http://schemas.microsoft.com/office/drawing/2014/main" id="{1FDA97F9-5661-BCEF-7152-C7A0A61022D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4855" t="31984" r="11550" b="6891"/>
          <a:stretch/>
        </p:blipFill>
        <p:spPr>
          <a:xfrm>
            <a:off x="8531725" y="2508343"/>
            <a:ext cx="2761162" cy="41636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8">
            <a:extLst>
              <a:ext uri="{FF2B5EF4-FFF2-40B4-BE49-F238E27FC236}">
                <a16:creationId xmlns:a16="http://schemas.microsoft.com/office/drawing/2014/main" id="{95F59A50-7D37-0739-1C1C-36CDAE030116}"/>
              </a:ext>
            </a:extLst>
          </p:cNvPr>
          <p:cNvSpPr/>
          <p:nvPr/>
        </p:nvSpPr>
        <p:spPr>
          <a:xfrm>
            <a:off x="536413" y="2179861"/>
            <a:ext cx="6930326" cy="2978401"/>
          </a:xfrm>
          <a:custGeom>
            <a:avLst/>
            <a:gdLst/>
            <a:ahLst/>
            <a:cxnLst/>
            <a:rect l="l" t="t" r="r" b="b"/>
            <a:pathLst>
              <a:path w="2729626" h="2002089">
                <a:moveTo>
                  <a:pt x="38097" y="0"/>
                </a:moveTo>
                <a:lnTo>
                  <a:pt x="2691530" y="0"/>
                </a:lnTo>
                <a:cubicBezTo>
                  <a:pt x="2712570" y="0"/>
                  <a:pt x="2729626" y="17057"/>
                  <a:pt x="2729626" y="38097"/>
                </a:cubicBezTo>
                <a:lnTo>
                  <a:pt x="2729626" y="1963992"/>
                </a:lnTo>
                <a:cubicBezTo>
                  <a:pt x="2729626" y="1985032"/>
                  <a:pt x="2712570" y="2002089"/>
                  <a:pt x="2691530" y="2002089"/>
                </a:cubicBezTo>
                <a:lnTo>
                  <a:pt x="38097" y="2002089"/>
                </a:lnTo>
                <a:cubicBezTo>
                  <a:pt x="17057" y="2002089"/>
                  <a:pt x="0" y="1985032"/>
                  <a:pt x="0" y="1963992"/>
                </a:cubicBezTo>
                <a:lnTo>
                  <a:pt x="0" y="38097"/>
                </a:lnTo>
                <a:cubicBezTo>
                  <a:pt x="0" y="17057"/>
                  <a:pt x="17057" y="0"/>
                  <a:pt x="38097" y="0"/>
                </a:cubicBezTo>
                <a:close/>
              </a:path>
            </a:pathLst>
          </a:custGeom>
          <a:solidFill>
            <a:srgbClr val="EEEAF2"/>
          </a:solidFill>
        </p:spPr>
        <p:txBody>
          <a:bodyPr/>
          <a:lstStyle/>
          <a:p>
            <a:pPr>
              <a:buClrTx/>
              <a:buFontTx/>
              <a:buNone/>
            </a:pPr>
            <a:endParaRPr lang="en-US" sz="800" kern="1200">
              <a:solidFill>
                <a:schemeClr val="tx1"/>
              </a:solidFill>
              <a:latin typeface="UTM Avo" panose="02040603050506020204" pitchFamily="18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888351-840E-D475-080C-1FC688816126}"/>
              </a:ext>
            </a:extLst>
          </p:cNvPr>
          <p:cNvSpPr txBox="1"/>
          <p:nvPr/>
        </p:nvSpPr>
        <p:spPr>
          <a:xfrm>
            <a:off x="1133280" y="3034356"/>
            <a:ext cx="5736590" cy="1675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ClrTx/>
              <a:buFont typeface="Courier New" panose="02070309020205020404" pitchFamily="49" charset="0"/>
              <a:buChar char="o"/>
            </a:pPr>
            <a:r>
              <a:rPr lang="vi-VN" sz="2400" kern="1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 trong tranh 2 là người sạch sẽ, gọn gàng vì: tóc được chải</a:t>
            </a:r>
            <a:r>
              <a:rPr lang="en-US" sz="2400" kern="1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400" kern="12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gọn, quần áo sạch sẽ.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D19062C-D5DF-0C79-88A0-B64EA20D2BB5}"/>
              </a:ext>
            </a:extLst>
          </p:cNvPr>
          <p:cNvGrpSpPr/>
          <p:nvPr/>
        </p:nvGrpSpPr>
        <p:grpSpPr>
          <a:xfrm>
            <a:off x="7717491" y="831264"/>
            <a:ext cx="3990368" cy="3695223"/>
            <a:chOff x="11560059" y="2281327"/>
            <a:chExt cx="6467176" cy="598883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1F94DB7-80FB-7776-A145-18FDA89F9F00}"/>
                </a:ext>
              </a:extLst>
            </p:cNvPr>
            <p:cNvSpPr/>
            <p:nvPr/>
          </p:nvSpPr>
          <p:spPr>
            <a:xfrm>
              <a:off x="11560059" y="2281327"/>
              <a:ext cx="6467176" cy="5988836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FFC000">
                  <a:lumMod val="7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A1EB24-BCFA-7420-F798-4EBDF44ABE9B}"/>
                </a:ext>
              </a:extLst>
            </p:cNvPr>
            <p:cNvSpPr txBox="1"/>
            <p:nvPr/>
          </p:nvSpPr>
          <p:spPr>
            <a:xfrm>
              <a:off x="12284467" y="4129410"/>
              <a:ext cx="5018353" cy="2469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 panose="020B0604020202020204" pitchFamily="34" charset="0"/>
                </a:rPr>
                <a:t>GỢI Ý CÂU TRẢ LỜI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8FB4456-BE9F-8C94-1A5F-8494F1A7BB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2539298" y="2461479"/>
              <a:ext cx="4508695" cy="107388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11D8DA-74B4-2276-08A1-136F53C238CC}"/>
              </a:ext>
            </a:extLst>
          </p:cNvPr>
          <p:cNvGrpSpPr/>
          <p:nvPr/>
        </p:nvGrpSpPr>
        <p:grpSpPr>
          <a:xfrm>
            <a:off x="1511666" y="1866444"/>
            <a:ext cx="4979819" cy="568391"/>
            <a:chOff x="5741462" y="835393"/>
            <a:chExt cx="7469728" cy="852586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58B6B54F-671F-309E-426E-DCC8CF646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741462" y="835393"/>
              <a:ext cx="7469728" cy="85258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5273E61-88F2-74DA-FA29-67C103922467}"/>
                </a:ext>
              </a:extLst>
            </p:cNvPr>
            <p:cNvSpPr txBox="1"/>
            <p:nvPr/>
          </p:nvSpPr>
          <p:spPr>
            <a:xfrm>
              <a:off x="5838062" y="872467"/>
              <a:ext cx="7276528" cy="8155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endParaRPr lang="en-US" sz="2800" b="1" kern="1200" dirty="0">
                <a:solidFill>
                  <a:schemeClr val="tx1"/>
                </a:solidFill>
                <a:latin typeface="UTM Avo" panose="02040603050506020204" pitchFamily="18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607C13A-24F2-1114-048A-DE89120F598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61" y="1957769"/>
            <a:ext cx="1076587" cy="1076587"/>
          </a:xfrm>
          <a:prstGeom prst="rect">
            <a:avLst/>
          </a:prstGeom>
        </p:spPr>
      </p:pic>
      <p:pic>
        <p:nvPicPr>
          <p:cNvPr id="2" name="Picture 1" descr="Cartoon girls with backpacks and white text&#10;&#10;Description automatically generated">
            <a:extLst>
              <a:ext uri="{FF2B5EF4-FFF2-40B4-BE49-F238E27FC236}">
                <a16:creationId xmlns:a16="http://schemas.microsoft.com/office/drawing/2014/main" id="{09F5B787-2101-13E9-3FFB-6CDF3B2AF9F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855" t="31984" r="11550" b="6891"/>
          <a:stretch/>
        </p:blipFill>
        <p:spPr>
          <a:xfrm>
            <a:off x="8708383" y="3829192"/>
            <a:ext cx="2008577" cy="3028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6">
            <a:extLst>
              <a:ext uri="{FF2B5EF4-FFF2-40B4-BE49-F238E27FC236}">
                <a16:creationId xmlns:a16="http://schemas.microsoft.com/office/drawing/2014/main" id="{5BF2E018-16E2-CF89-FF58-C110E7C53607}"/>
              </a:ext>
            </a:extLst>
          </p:cNvPr>
          <p:cNvSpPr txBox="1"/>
          <p:nvPr/>
        </p:nvSpPr>
        <p:spPr>
          <a:xfrm>
            <a:off x="1590695" y="1471869"/>
            <a:ext cx="901060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2: TÌM HIỂU NHỮNG BIỂU HIỆN CỦA SẠCH SẼ, GỌN GÀNG</a:t>
            </a:r>
            <a:endParaRPr sz="2800" dirty="0">
              <a:latin typeface="UTM Avo" panose="02040603050506020204" pitchFamily="18" charset="0"/>
            </a:endParaRPr>
          </a:p>
        </p:txBody>
      </p:sp>
      <p:pic>
        <p:nvPicPr>
          <p:cNvPr id="4" name="Picture 3" descr="A cartoon of a child and a hand&#10;&#10;Description automatically generated">
            <a:extLst>
              <a:ext uri="{FF2B5EF4-FFF2-40B4-BE49-F238E27FC236}">
                <a16:creationId xmlns:a16="http://schemas.microsoft.com/office/drawing/2014/main" id="{C4B43E06-D227-CBAC-D930-68D760C4E1A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58" t="29779" r="65340" b="18363"/>
          <a:stretch/>
        </p:blipFill>
        <p:spPr>
          <a:xfrm>
            <a:off x="698067" y="3137939"/>
            <a:ext cx="3440219" cy="3229592"/>
          </a:xfrm>
          <a:prstGeom prst="rect">
            <a:avLst/>
          </a:prstGeom>
        </p:spPr>
      </p:pic>
      <p:pic>
        <p:nvPicPr>
          <p:cNvPr id="6" name="Picture 5" descr="A cartoon of a child and a hand&#10;&#10;Description automatically generated">
            <a:extLst>
              <a:ext uri="{FF2B5EF4-FFF2-40B4-BE49-F238E27FC236}">
                <a16:creationId xmlns:a16="http://schemas.microsoft.com/office/drawing/2014/main" id="{A0B9E045-0338-AFFD-1B90-906DA1C5C2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155" t="29779" r="35843" b="18363"/>
          <a:stretch/>
        </p:blipFill>
        <p:spPr>
          <a:xfrm>
            <a:off x="4375892" y="3137939"/>
            <a:ext cx="3440217" cy="3229591"/>
          </a:xfrm>
          <a:prstGeom prst="rect">
            <a:avLst/>
          </a:prstGeom>
        </p:spPr>
      </p:pic>
      <p:pic>
        <p:nvPicPr>
          <p:cNvPr id="8" name="Picture 7" descr="A cartoon of a child and a hand&#10;&#10;Description automatically generated">
            <a:extLst>
              <a:ext uri="{FF2B5EF4-FFF2-40B4-BE49-F238E27FC236}">
                <a16:creationId xmlns:a16="http://schemas.microsoft.com/office/drawing/2014/main" id="{747F99E1-5A24-018D-05E0-0A8CFE9E5F7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340" t="29779" r="5658" b="18363"/>
          <a:stretch/>
        </p:blipFill>
        <p:spPr>
          <a:xfrm>
            <a:off x="8053715" y="3137940"/>
            <a:ext cx="3440217" cy="3229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0;p6">
            <a:extLst>
              <a:ext uri="{FF2B5EF4-FFF2-40B4-BE49-F238E27FC236}">
                <a16:creationId xmlns:a16="http://schemas.microsoft.com/office/drawing/2014/main" id="{E8B752D5-FF8A-0DB1-DC54-738BF6AD761F}"/>
              </a:ext>
            </a:extLst>
          </p:cNvPr>
          <p:cNvSpPr txBox="1"/>
          <p:nvPr/>
        </p:nvSpPr>
        <p:spPr>
          <a:xfrm>
            <a:off x="1590695" y="1471869"/>
            <a:ext cx="9010609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800" b="1" i="0" u="none" strike="noStrike" cap="none" dirty="0">
                <a:solidFill>
                  <a:schemeClr val="dk1"/>
                </a:solidFill>
                <a:latin typeface="UTM Avo" panose="02040603050506020204" pitchFamily="18" charset="0"/>
                <a:sym typeface="Arial"/>
              </a:rPr>
              <a:t>HOẠT ĐỘNG 3: TÌM HIỂU NHỮNG VIỆC CẦN LÀM ĐỂ SẠCH SẼ, GỌN GÀNG</a:t>
            </a:r>
            <a:endParaRPr sz="2800" dirty="0">
              <a:latin typeface="UTM Avo" panose="02040603050506020204" pitchFamily="18" charset="0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31545B57-6225-D2EA-551F-4848C570092D}"/>
              </a:ext>
            </a:extLst>
          </p:cNvPr>
          <p:cNvSpPr/>
          <p:nvPr/>
        </p:nvSpPr>
        <p:spPr>
          <a:xfrm>
            <a:off x="6030011" y="2880079"/>
            <a:ext cx="5807084" cy="3520719"/>
          </a:xfrm>
          <a:prstGeom prst="roundRect">
            <a:avLst/>
          </a:prstGeom>
          <a:solidFill>
            <a:srgbClr val="FEF1E6"/>
          </a:solidFill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Bạn trong mỗi tranh đang làm gì để sạch sẽ, gọn gàng?</a:t>
            </a:r>
          </a:p>
          <a:p>
            <a:pPr marL="381019" indent="-381019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 việc làm đó nên được thực hiện vào lúc nào?</a:t>
            </a:r>
          </a:p>
          <a:p>
            <a:pPr marL="381019" indent="-381019" algn="just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vi-VN" sz="2400" dirty="0">
                <a:solidFill>
                  <a:schemeClr val="tx1"/>
                </a:solidFill>
                <a:latin typeface="UTM Avo" panose="02040603050506020204" pitchFamily="18"/>
                <a:ea typeface="Calibri" panose="020F0502020204030204" pitchFamily="34" charset="0"/>
                <a:cs typeface="Arial" panose="020B0604020202020204" pitchFamily="34" charset="0"/>
              </a:rPr>
              <a:t>Những việc làm đó có ích lợi gì?</a:t>
            </a:r>
            <a:endParaRPr lang="en-US" sz="2400" dirty="0">
              <a:solidFill>
                <a:schemeClr val="tx1"/>
              </a:solidFill>
              <a:latin typeface="UTM Avo" panose="02040603050506020204" pitchFamily="18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ECCF427-3D87-DC6C-A85C-2C6167E9BEE7}"/>
              </a:ext>
            </a:extLst>
          </p:cNvPr>
          <p:cNvGrpSpPr/>
          <p:nvPr/>
        </p:nvGrpSpPr>
        <p:grpSpPr>
          <a:xfrm>
            <a:off x="354905" y="3048668"/>
            <a:ext cx="5335612" cy="3809332"/>
            <a:chOff x="199810" y="2852743"/>
            <a:chExt cx="8003418" cy="571399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FBC251A-5DE9-43B2-A3C7-86159C8B56B4}"/>
                </a:ext>
              </a:extLst>
            </p:cNvPr>
            <p:cNvSpPr/>
            <p:nvPr/>
          </p:nvSpPr>
          <p:spPr>
            <a:xfrm>
              <a:off x="199810" y="2852743"/>
              <a:ext cx="8003418" cy="31344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HOẠT ĐỘNG NHÓM:</a:t>
              </a:r>
            </a:p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em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quan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sát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tranh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i="1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(SGK – tr.20,21)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và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trả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lời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các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câu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hỏi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F9E3A75F-C5A6-F1FE-1C0E-403102C066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32084" y="6149131"/>
              <a:ext cx="3883709" cy="24176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1009</Words>
  <Application>Microsoft Office PowerPoint</Application>
  <PresentationFormat>Widescreen</PresentationFormat>
  <Paragraphs>70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Wingdings</vt:lpstr>
      <vt:lpstr>Arial</vt:lpstr>
      <vt:lpstr>Calibri</vt:lpstr>
      <vt:lpstr>Courier New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Monkey</dc:creator>
  <cp:lastModifiedBy>Vân Anh Vũ</cp:lastModifiedBy>
  <cp:revision>11</cp:revision>
  <dcterms:created xsi:type="dcterms:W3CDTF">2023-11-15T08:38:52Z</dcterms:created>
  <dcterms:modified xsi:type="dcterms:W3CDTF">2025-01-24T07:47:23Z</dcterms:modified>
</cp:coreProperties>
</file>