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97" r:id="rId10"/>
    <p:sldId id="298" r:id="rId11"/>
    <p:sldId id="261" r:id="rId12"/>
    <p:sldId id="262" r:id="rId13"/>
    <p:sldId id="292" r:id="rId14"/>
    <p:sldId id="263" r:id="rId15"/>
    <p:sldId id="299" r:id="rId16"/>
    <p:sldId id="264" r:id="rId17"/>
    <p:sldId id="265" r:id="rId18"/>
    <p:sldId id="471" r:id="rId19"/>
    <p:sldId id="269" r:id="rId20"/>
  </p:sldIdLst>
  <p:sldSz cx="12192000" cy="6858000"/>
  <p:notesSz cx="6858000" cy="9144000"/>
  <p:embeddedFontLst>
    <p:embeddedFont>
      <p:font typeface="Cambria Math" panose="02040503050406030204" pitchFamily="18" charset="0"/>
      <p:regular r:id="rId22"/>
    </p:embeddedFont>
    <p:embeddedFont>
      <p:font typeface="UTM Avo" panose="02040603050506020204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BWwIcrU9n4N1e5s1b0zNy0su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5FD"/>
    <a:srgbClr val="E6E6E6"/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5524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0416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https://www.youtube.com/@hoc1biet10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4C9BC2-C9DC-46E9-89FE-D9A19A127D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0749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AC589BD1-7B02-404A-570E-2A2DF82D2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>
            <a:extLst>
              <a:ext uri="{FF2B5EF4-FFF2-40B4-BE49-F238E27FC236}">
                <a16:creationId xmlns:a16="http://schemas.microsoft.com/office/drawing/2014/main" id="{F5BFC1D9-6D1A-868F-BE5B-06AE9D32CA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>
            <a:extLst>
              <a:ext uri="{FF2B5EF4-FFF2-40B4-BE49-F238E27FC236}">
                <a16:creationId xmlns:a16="http://schemas.microsoft.com/office/drawing/2014/main" id="{23188737-B2B2-46D3-1262-281F12AE9A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4861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2818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8439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4F0F8-FDAF-CD05-8CB8-53A133918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963212-7B3F-F9B3-50CB-BE41745E5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57CE4-2362-65FB-7BB5-FBA0B463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18BEC-E65D-C58A-282E-164FA25C8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889B9-942F-7FCA-6E43-F81B2F34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99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C1BF3-57F1-21BC-8AB4-7096EB806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65EA6-00FE-189D-A6A2-DA005E7E1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D43E4-9470-95FB-C57F-3E01C799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078FC-61A4-1480-3449-42671351C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757D9-7F5D-D1CA-7761-5A13A8574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25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06C6E-6C2E-51AA-AFE8-D976DC2B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D4075-66F1-B93B-9336-E0D7C1AD8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C0DF4-EE4A-A5F6-0D78-763EE2541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C687E-9A0F-68CA-2674-DE41E22E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D94E5-9EE3-42CE-E708-70A24BF6D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423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E39D-AD05-D9E3-ACF1-085EE967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8273A-2420-B3E1-9E42-9A13B1468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ECE24-FA8F-587A-9B58-E7F69E435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F670D-C151-81BE-7D91-F7D80E8B7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79E4E-04CC-E9AB-A6E4-0EABA139D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05289-E8C5-03C4-A127-CC4DEAE4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3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4146-313F-CFA0-1806-EFC97A9CA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18E4-3711-2E71-FCCE-6D31F2AE8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34387-4406-F381-80E8-CDB3D6B58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C03B1-FCB1-E07C-BF5D-088987459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A40BCE-98BF-7430-9762-EBE08EE96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69BCF-0B28-70D1-B470-2E89C3D7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B2AD1A-6BBE-8E53-8A92-42F4FE5A7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333F1F-4B57-7470-669C-4C72BE1EC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23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5E35D-1334-7507-9CFB-20750AA8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D0DCEE-09A7-2A09-29E4-ED3898406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9A3EB9-979E-201D-5EBA-ABE8A3174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DDC01-FF54-F1BF-D6F5-BE0F3C84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368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C3F72-A9C3-9620-4F36-D2192953B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AA531F-274F-EDB9-C976-2C6B954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C9475-EE37-2FC5-8F24-8385DE16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5157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7A974-C381-1251-EA3D-2805A64B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C28F7-7ACF-FAC9-C324-8EF2D0694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CAF5B-2BD0-0230-A83B-AF490C6F4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84FB7-C497-90EC-AB03-C88E2F3E8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2BB8F-9F97-310E-E200-713B453C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13373-2D55-AED3-D773-DF93B5CFE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9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98DAE-D94C-AF5F-2FF5-71866D14A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1DD39B-196C-54B0-3FB9-768E177AA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2A17E-3282-F500-A08B-0497AF3D0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A3C32-F4FC-E9F9-7502-FF0711CE6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DF649-38F5-9807-D64E-F1BE5CA4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5B632-EDCE-D463-4E51-68C25C85D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093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0EA2E-FCE0-11AD-7AAD-9603806A3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EDBA6E-30C9-FF67-4197-A4E8BE4DE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D9540-580F-C6CD-A393-75F4A19EF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D53C5-A5B7-50BD-5B1F-5DB0BF5A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BE3B2-A15F-F793-1F8D-5F29336C8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54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000913-5D8E-FFE7-D299-593BCA09A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34522-6381-8281-A20A-123CF2652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4AFF1-C43B-2809-2E8F-4CED7DD3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D5490-1AB9-E7A1-A5B3-84790423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C150A-4599-4DED-BFF5-71428221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79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10730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91479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62715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14983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75266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74084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4898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19595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02703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17574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358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2D0527-997C-14A9-BFF0-40816630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36630-6411-2164-2EB2-3C4D34ACE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ED3C4-270B-A2E3-2F77-010112A65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DCC34-66BF-4147-AE1C-B6130A559FC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61155-52BE-40F5-7DF2-FD0D3F360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82322-FC2B-705E-9D15-85325C19B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419509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89589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1/1/390/108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hoc1biet1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1/1/390/108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1/1/390/108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svg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11" Type="http://schemas.openxmlformats.org/officeDocument/2006/relationships/image" Target="../media/image17.png"/><Relationship Id="rId5" Type="http://schemas.openxmlformats.org/officeDocument/2006/relationships/image" Target="../media/image9.svg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11" Type="http://schemas.openxmlformats.org/officeDocument/2006/relationships/image" Target="../media/image19.png"/><Relationship Id="rId5" Type="http://schemas.openxmlformats.org/officeDocument/2006/relationships/image" Target="../media/image9.svg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1/1/390/108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22.svg"/><Relationship Id="rId10" Type="http://schemas.openxmlformats.org/officeDocument/2006/relationships/image" Target="../media/image28.png"/><Relationship Id="rId4" Type="http://schemas.openxmlformats.org/officeDocument/2006/relationships/image" Target="../media/image21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 1</a:t>
            </a:r>
            <a:endParaRPr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1557353" y="3048863"/>
            <a:ext cx="9077293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60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60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17</a:t>
            </a:r>
            <a:endParaRPr sz="18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vi-VN" sz="6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49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: </a:t>
            </a:r>
            <a:r>
              <a:rPr lang="vi-VN" sz="6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Biểu thức có chứa chữ - Tiết 1</a:t>
            </a:r>
            <a:endParaRPr sz="18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30684D-8321-A4EF-E154-94FB50C61F9D}"/>
                  </a:ext>
                </a:extLst>
              </p:cNvPr>
              <p:cNvSpPr txBox="1"/>
              <p:nvPr/>
            </p:nvSpPr>
            <p:spPr>
              <a:xfrm>
                <a:off x="1608211" y="1736398"/>
                <a:ext cx="962978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67"/>
                  </a:spcAft>
                </a:pPr>
                <a:r>
                  <a:rPr lang="vi-VN" sz="2400" b="1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 giá trị của biểu thức m </a:t>
                </a:r>
                <a14:m>
                  <m:oMath xmlns:m="http://schemas.openxmlformats.org/officeDocument/2006/math">
                    <m:r>
                      <a:rPr lang="vi-VN" sz="24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vi-VN" sz="2400" b="1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n </a:t>
                </a:r>
                <a14:m>
                  <m:oMath xmlns:m="http://schemas.openxmlformats.org/officeDocument/2006/math">
                    <m:r>
                      <a:rPr lang="vi-VN" sz="2400" b="1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–</m:t>
                    </m:r>
                  </m:oMath>
                </a14:m>
                <a:r>
                  <a:rPr lang="vi-VN" sz="2400" b="1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p, với: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30684D-8321-A4EF-E154-94FB50C61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211" y="1736398"/>
                <a:ext cx="9629787" cy="461665"/>
              </a:xfrm>
              <a:prstGeom prst="rect">
                <a:avLst/>
              </a:prstGeom>
              <a:blipFill>
                <a:blip r:embed="rId4"/>
                <a:stretch>
                  <a:fillRect l="-101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7713B1E-F822-467B-E117-87FBBBC2FC10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8481EA-3B49-5DEA-6713-9453853EFF18}"/>
              </a:ext>
            </a:extLst>
          </p:cNvPr>
          <p:cNvSpPr txBox="1"/>
          <p:nvPr/>
        </p:nvSpPr>
        <p:spPr>
          <a:xfrm>
            <a:off x="1556084" y="2125726"/>
            <a:ext cx="4539916" cy="920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67"/>
              </a:spcAft>
            </a:pPr>
            <a:r>
              <a:rPr lang="pt-BR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a) m = 5, n = 7, p = 8;</a:t>
            </a:r>
          </a:p>
          <a:p>
            <a:pPr algn="just">
              <a:spcAft>
                <a:spcPts val="667"/>
              </a:spcAft>
            </a:pPr>
            <a:r>
              <a:rPr lang="pt-BR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b) m = 10, n = 13, p = 20.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45E6EE-7EF8-C529-C8BF-6E401FF6B499}"/>
                  </a:ext>
                </a:extLst>
              </p:cNvPr>
              <p:cNvSpPr txBox="1"/>
              <p:nvPr/>
            </p:nvSpPr>
            <p:spPr>
              <a:xfrm>
                <a:off x="747751" y="3046491"/>
                <a:ext cx="9182633" cy="1865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b="1" u="sng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2400" b="1" u="sng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u="sng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lời</a:t>
                </a:r>
                <a:endParaRPr lang="en-US" sz="2400" b="1" u="sng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m = 5, n = 7, p = 8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–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 = 5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7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–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8 = 4.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m = 10, n = 13, p = 20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 = 10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13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–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20 = 3.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45E6EE-7EF8-C529-C8BF-6E401FF6B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51" y="3046491"/>
                <a:ext cx="9182633" cy="1865191"/>
              </a:xfrm>
              <a:prstGeom prst="rect">
                <a:avLst/>
              </a:prstGeom>
              <a:blipFill>
                <a:blip r:embed="rId5"/>
                <a:stretch>
                  <a:fillRect l="-1062" b="-6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050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34160" y="1589692"/>
            <a:ext cx="8940800" cy="1473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2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biết thêm được điều gì?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34160" y="1589692"/>
            <a:ext cx="8940800" cy="1473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2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 điều đó giúp ích gì cho em trong cuộc sống hằng ngày?</a:t>
            </a:r>
          </a:p>
        </p:txBody>
      </p:sp>
    </p:spTree>
    <p:extLst>
      <p:ext uri="{BB962C8B-B14F-4D97-AF65-F5344CB8AC3E}">
        <p14:creationId xmlns:p14="http://schemas.microsoft.com/office/powerpoint/2010/main" val="242956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1FDCED5C-6539-1FA8-D9CB-B0A02D1F3D3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07417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58733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85921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3010726" y="2293873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Ôn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kiến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endParaRPr lang="en-US" sz="2000" dirty="0">
              <a:latin typeface="UTM Avo" panose="02040603050506020204" pitchFamily="18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932814" y="2268310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SBT</a:t>
            </a:r>
            <a:endParaRPr lang="en-VN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8811" y="3358481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399" y="3353609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qr cod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343DE31A-F937-679E-1D1C-2449DBA2CD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1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9">
          <a:extLst>
            <a:ext uri="{FF2B5EF4-FFF2-40B4-BE49-F238E27FC236}">
              <a16:creationId xmlns:a16="http://schemas.microsoft.com/office/drawing/2014/main" id="{00CCC50A-AB54-1791-A198-B978C96E8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44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BFB19A4B-E0CC-4FDD-4184-BBF5C1A1600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07417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4BE822-8AA4-8BE0-701D-3915488652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05" t="31642" r="7386" b="6240"/>
          <a:stretch/>
        </p:blipFill>
        <p:spPr>
          <a:xfrm>
            <a:off x="1011381" y="1953490"/>
            <a:ext cx="10169237" cy="37268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74C95BEB-53D0-6584-D3EE-89161FFCD1F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07417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loud 14">
            <a:extLst>
              <a:ext uri="{FF2B5EF4-FFF2-40B4-BE49-F238E27FC236}">
                <a16:creationId xmlns:a16="http://schemas.microsoft.com/office/drawing/2014/main" id="{29935B0E-48E7-3245-315C-E929BBE3D4DA}"/>
              </a:ext>
            </a:extLst>
          </p:cNvPr>
          <p:cNvSpPr/>
          <p:nvPr/>
        </p:nvSpPr>
        <p:spPr>
          <a:xfrm>
            <a:off x="78669" y="1685990"/>
            <a:ext cx="2323008" cy="135507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 sz="600"/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DA91199D-D021-727C-C7DD-8E3EB24F3FB5}"/>
              </a:ext>
            </a:extLst>
          </p:cNvPr>
          <p:cNvSpPr/>
          <p:nvPr/>
        </p:nvSpPr>
        <p:spPr>
          <a:xfrm>
            <a:off x="786306" y="4045553"/>
            <a:ext cx="10335491" cy="2689312"/>
          </a:xfrm>
          <a:custGeom>
            <a:avLst/>
            <a:gdLst/>
            <a:ahLst/>
            <a:cxnLst/>
            <a:rect l="l" t="t" r="r" b="b"/>
            <a:pathLst>
              <a:path w="2002739" h="751027">
                <a:moveTo>
                  <a:pt x="0" y="0"/>
                </a:moveTo>
                <a:lnTo>
                  <a:pt x="2002739" y="0"/>
                </a:lnTo>
                <a:lnTo>
                  <a:pt x="2002739" y="751027"/>
                </a:lnTo>
                <a:lnTo>
                  <a:pt x="0" y="7510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6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11">
                <a:extLst>
                  <a:ext uri="{FF2B5EF4-FFF2-40B4-BE49-F238E27FC236}">
                    <a16:creationId xmlns:a16="http://schemas.microsoft.com/office/drawing/2014/main" id="{D96BC8C7-D767-E0A3-C24E-2E7992C810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7451" y="4172323"/>
                <a:ext cx="9849992" cy="23045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0960" tIns="30480" rIns="60960" bIns="3048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60963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VN" sz="20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US" altLang="en-VN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altLang="en-VN" sz="20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altLang="en-VN" sz="2000" b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altLang="en-VN" sz="20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b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biểu</a:t>
                </a:r>
                <a:r>
                  <a:rPr lang="en-US" altLang="en-VN" sz="20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b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altLang="en-VN" sz="20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b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chứa</a:t>
                </a:r>
                <a:r>
                  <a:rPr lang="en-US" altLang="en-VN" sz="20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b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altLang="en-VN" sz="20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b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chữ</a:t>
                </a:r>
                <a:r>
                  <a:rPr lang="en-US" altLang="en-VN" sz="20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381019" indent="-381019" defTabSz="60963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Nếu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a = 1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US" altLang="en-VN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a = 3 </a:t>
                </a:r>
                <a14:m>
                  <m:oMath xmlns:m="http://schemas.openxmlformats.org/officeDocument/2006/math">
                    <m:r>
                      <a:rPr lang="en-US" altLang="en-VN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1 = 4, 4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giá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trị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biểu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US" altLang="en-VN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a = 1.</a:t>
                </a:r>
              </a:p>
              <a:p>
                <a:pPr marL="381019" indent="-381019" defTabSz="60963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Nếu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a = 2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US" altLang="en-VN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a = 3 </a:t>
                </a:r>
                <a14:m>
                  <m:oMath xmlns:m="http://schemas.openxmlformats.org/officeDocument/2006/math">
                    <m:r>
                      <a:rPr lang="en-US" altLang="en-VN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2 = 5, 5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giá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trị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biểu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US" altLang="en-VN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a = 2.</a:t>
                </a:r>
              </a:p>
              <a:p>
                <a:pPr marL="381019" indent="-381019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Nếu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a = 3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US" altLang="en-VN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a = 3 </a:t>
                </a:r>
                <a14:m>
                  <m:oMath xmlns:m="http://schemas.openxmlformats.org/officeDocument/2006/math">
                    <m:r>
                      <a:rPr lang="en-US" altLang="en-VN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3 = 6, 6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giá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trị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biểu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US" altLang="en-VN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a = 3.</a:t>
                </a:r>
              </a:p>
              <a:p>
                <a:pPr defTabSz="60963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VN" sz="2000" i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Mỗi</a:t>
                </a:r>
                <a:r>
                  <a:rPr lang="en-US" altLang="en-VN" sz="2000" i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i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lần</a:t>
                </a:r>
                <a:r>
                  <a:rPr lang="en-US" altLang="en-VN" sz="2000" i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i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thay</a:t>
                </a:r>
                <a:r>
                  <a:rPr lang="en-US" altLang="en-VN" sz="2000" i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i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chữ</a:t>
                </a:r>
                <a:r>
                  <a:rPr lang="en-US" altLang="en-VN" sz="2000" i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altLang="en-VN" sz="2000" i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altLang="en-VN" sz="2000" i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i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altLang="en-VN" sz="2000" i="1" dirty="0">
                    <a:latin typeface="UTM Avo" panose="020406030505060202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altLang="en-VN" sz="2000" i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altLang="en-VN" sz="2000" i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i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altLang="en-VN" sz="2000" i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i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altLang="en-VN" sz="2000" i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i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giá</a:t>
                </a:r>
                <a:r>
                  <a:rPr lang="en-US" altLang="en-VN" sz="2000" i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i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trị</a:t>
                </a:r>
                <a:r>
                  <a:rPr lang="en-US" altLang="en-VN" sz="2000" i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i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altLang="en-VN" sz="2000" i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i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biểu</a:t>
                </a:r>
                <a:r>
                  <a:rPr lang="en-US" altLang="en-VN" sz="2000" i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i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altLang="en-VN" sz="2000" i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US" altLang="en-VN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altLang="en-VN" sz="2000" i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a.</a:t>
                </a:r>
              </a:p>
            </p:txBody>
          </p:sp>
        </mc:Choice>
        <mc:Fallback>
          <p:sp>
            <p:nvSpPr>
              <p:cNvPr id="7" name="Rectangle 11">
                <a:extLst>
                  <a:ext uri="{FF2B5EF4-FFF2-40B4-BE49-F238E27FC236}">
                    <a16:creationId xmlns:a16="http://schemas.microsoft.com/office/drawing/2014/main" id="{D96BC8C7-D767-E0A3-C24E-2E7992C810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7451" y="4172323"/>
                <a:ext cx="9849992" cy="2304542"/>
              </a:xfrm>
              <a:prstGeom prst="rect">
                <a:avLst/>
              </a:prstGeom>
              <a:blipFill>
                <a:blip r:embed="rId6"/>
                <a:stretch>
                  <a:fillRect l="-928" b="-47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14">
            <a:extLst>
              <a:ext uri="{FF2B5EF4-FFF2-40B4-BE49-F238E27FC236}">
                <a16:creationId xmlns:a16="http://schemas.microsoft.com/office/drawing/2014/main" id="{F7E89531-E62B-2E70-661B-9A23EBB440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08126" y="2208186"/>
            <a:ext cx="1692353" cy="1624659"/>
          </a:xfrm>
          <a:prstGeom prst="rect">
            <a:avLst/>
          </a:prstGeom>
        </p:spPr>
      </p:pic>
      <p:pic>
        <p:nvPicPr>
          <p:cNvPr id="9" name="Picture 15">
            <a:extLst>
              <a:ext uri="{FF2B5EF4-FFF2-40B4-BE49-F238E27FC236}">
                <a16:creationId xmlns:a16="http://schemas.microsoft.com/office/drawing/2014/main" id="{94C8D3D4-016A-FFFC-A922-2E1FFB3408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277432" y="2218349"/>
            <a:ext cx="1751531" cy="1614593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3F6CDF17-B169-0EB2-BCF9-1F0F04FD55E1}"/>
              </a:ext>
            </a:extLst>
          </p:cNvPr>
          <p:cNvSpPr/>
          <p:nvPr/>
        </p:nvSpPr>
        <p:spPr>
          <a:xfrm>
            <a:off x="5028963" y="2157749"/>
            <a:ext cx="2244707" cy="1309395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 sz="6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2883DB93-F8B2-2FE8-3E65-330629D98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306" y="3315036"/>
            <a:ext cx="645354" cy="45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VN" sz="2000" dirty="0">
                <a:latin typeface="UTM Avo" panose="02040603050506020204" pitchFamily="18" charset="0"/>
                <a:cs typeface="Arial" panose="020B0604020202020204" pitchFamily="34" charset="0"/>
              </a:rPr>
              <a:t>An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69C549-AB6B-E8D2-00B4-6DD52203E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6251" y="3373721"/>
            <a:ext cx="769581" cy="45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VN" sz="2000" dirty="0" err="1"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altLang="en-VN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D7EBE095-9CA1-94C8-5E74-8457AB572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945" y="2013979"/>
            <a:ext cx="217012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096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VN" sz="2000" dirty="0" err="1">
                <a:latin typeface="UTM Avo" panose="02040603050506020204" pitchFamily="18" charset="0"/>
                <a:cs typeface="Arial" panose="020B0604020202020204" pitchFamily="34" charset="0"/>
              </a:rPr>
              <a:t>Mình</a:t>
            </a:r>
            <a:r>
              <a:rPr lang="en-US" altLang="en-VN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VN" sz="2000" dirty="0" err="1">
                <a:latin typeface="UTM Avo" panose="02040603050506020204" pitchFamily="18" charset="0"/>
                <a:cs typeface="Arial" panose="020B0604020202020204" pitchFamily="34" charset="0"/>
              </a:rPr>
              <a:t>mua</a:t>
            </a:r>
            <a:r>
              <a:rPr lang="en-US" altLang="en-VN" sz="2000" dirty="0">
                <a:latin typeface="UTM Avo" panose="02040603050506020204" pitchFamily="18" charset="0"/>
                <a:cs typeface="Arial" panose="020B0604020202020204" pitchFamily="34" charset="0"/>
              </a:rPr>
              <a:t> 3 </a:t>
            </a:r>
            <a:r>
              <a:rPr lang="en-US" altLang="en-VN" sz="2000" dirty="0" err="1"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altLang="en-VN" sz="2000" dirty="0">
                <a:latin typeface="UTM Avo" panose="02040603050506020204" pitchFamily="18" charset="0"/>
                <a:cs typeface="Arial" panose="020B0604020202020204" pitchFamily="34" charset="0"/>
              </a:rPr>
              <a:t> bánh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1">
                <a:extLst>
                  <a:ext uri="{FF2B5EF4-FFF2-40B4-BE49-F238E27FC236}">
                    <a16:creationId xmlns:a16="http://schemas.microsoft.com/office/drawing/2014/main" id="{D506A5AD-28AD-1283-BB09-B05422D2DD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56382" y="2130120"/>
                <a:ext cx="4104321" cy="10976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0960" tIns="30480" rIns="60960" bIns="3048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60963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VN" sz="2400" b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Ví</a:t>
                </a:r>
                <a:r>
                  <a:rPr lang="en-US" altLang="en-VN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400" b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dụ</a:t>
                </a:r>
                <a:r>
                  <a:rPr lang="en-US" altLang="en-VN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1: </a:t>
                </a:r>
                <a:r>
                  <a:rPr lang="en-US" altLang="en-VN" sz="24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Cả</a:t>
                </a:r>
                <a:r>
                  <a:rPr lang="en-US" alt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4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alt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4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bạn</a:t>
                </a:r>
                <a:r>
                  <a:rPr lang="en-US" alt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4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mua</a:t>
                </a:r>
                <a:r>
                  <a:rPr lang="en-US" alt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: 3 </a:t>
                </a:r>
                <a14:m>
                  <m:oMath xmlns:m="http://schemas.openxmlformats.org/officeDocument/2006/math">
                    <m:r>
                      <a:rPr lang="en-US" altLang="en-VN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alt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a (</a:t>
                </a:r>
                <a:r>
                  <a:rPr lang="en-US" altLang="en-VN" sz="24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chiếc</a:t>
                </a:r>
                <a:r>
                  <a:rPr lang="en-US" alt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bánh) </a:t>
                </a:r>
              </a:p>
            </p:txBody>
          </p:sp>
        </mc:Choice>
        <mc:Fallback xmlns="">
          <p:sp>
            <p:nvSpPr>
              <p:cNvPr id="14" name="Rectangle 11">
                <a:extLst>
                  <a:ext uri="{FF2B5EF4-FFF2-40B4-BE49-F238E27FC236}">
                    <a16:creationId xmlns:a16="http://schemas.microsoft.com/office/drawing/2014/main" id="{D506A5AD-28AD-1283-BB09-B05422D2DD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56382" y="2130120"/>
                <a:ext cx="4104321" cy="1097608"/>
              </a:xfrm>
              <a:prstGeom prst="rect">
                <a:avLst/>
              </a:prstGeom>
              <a:blipFill>
                <a:blip r:embed="rId11"/>
                <a:stretch>
                  <a:fillRect l="-1040" r="-2823" b="-138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1">
            <a:extLst>
              <a:ext uri="{FF2B5EF4-FFF2-40B4-BE49-F238E27FC236}">
                <a16:creationId xmlns:a16="http://schemas.microsoft.com/office/drawing/2014/main" id="{CC17E2B7-5067-8930-3CAB-A5E5B6796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0525" y="2438613"/>
            <a:ext cx="217012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096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VN" sz="2000" dirty="0" err="1">
                <a:latin typeface="UTM Avo" panose="02040603050506020204" pitchFamily="18" charset="0"/>
                <a:cs typeface="Arial" panose="020B0604020202020204" pitchFamily="34" charset="0"/>
              </a:rPr>
              <a:t>Mình</a:t>
            </a:r>
            <a:r>
              <a:rPr lang="en-US" altLang="en-VN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VN" sz="2000" dirty="0" err="1">
                <a:latin typeface="UTM Avo" panose="02040603050506020204" pitchFamily="18" charset="0"/>
                <a:cs typeface="Arial" panose="020B0604020202020204" pitchFamily="34" charset="0"/>
              </a:rPr>
              <a:t>mua</a:t>
            </a:r>
            <a:r>
              <a:rPr lang="en-US" altLang="en-VN" sz="2000" dirty="0">
                <a:latin typeface="UTM Avo" panose="02040603050506020204" pitchFamily="18" charset="0"/>
                <a:cs typeface="Arial" panose="020B0604020202020204" pitchFamily="34" charset="0"/>
              </a:rPr>
              <a:t> a +</a:t>
            </a:r>
            <a:r>
              <a:rPr lang="en-US" altLang="en-VN" sz="2000" dirty="0" err="1"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altLang="en-VN" sz="2000" dirty="0">
                <a:latin typeface="UTM Avo" panose="02040603050506020204" pitchFamily="18" charset="0"/>
                <a:cs typeface="Arial" panose="020B0604020202020204" pitchFamily="34" charset="0"/>
              </a:rPr>
              <a:t> bánh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10" grpId="0" animBg="1"/>
      <p:bldP spid="11" grpId="0"/>
      <p:bldP spid="12" grpId="0"/>
      <p:bldP spid="13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loud 14">
            <a:extLst>
              <a:ext uri="{FF2B5EF4-FFF2-40B4-BE49-F238E27FC236}">
                <a16:creationId xmlns:a16="http://schemas.microsoft.com/office/drawing/2014/main" id="{29935B0E-48E7-3245-315C-E929BBE3D4DA}"/>
              </a:ext>
            </a:extLst>
          </p:cNvPr>
          <p:cNvSpPr/>
          <p:nvPr/>
        </p:nvSpPr>
        <p:spPr>
          <a:xfrm>
            <a:off x="78669" y="1685990"/>
            <a:ext cx="2323008" cy="135507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 sz="600"/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DA91199D-D021-727C-C7DD-8E3EB24F3FB5}"/>
              </a:ext>
            </a:extLst>
          </p:cNvPr>
          <p:cNvSpPr/>
          <p:nvPr/>
        </p:nvSpPr>
        <p:spPr>
          <a:xfrm>
            <a:off x="786306" y="3940152"/>
            <a:ext cx="10335491" cy="2794713"/>
          </a:xfrm>
          <a:custGeom>
            <a:avLst/>
            <a:gdLst/>
            <a:ahLst/>
            <a:cxnLst/>
            <a:rect l="l" t="t" r="r" b="b"/>
            <a:pathLst>
              <a:path w="2002739" h="751027">
                <a:moveTo>
                  <a:pt x="0" y="0"/>
                </a:moveTo>
                <a:lnTo>
                  <a:pt x="2002739" y="0"/>
                </a:lnTo>
                <a:lnTo>
                  <a:pt x="2002739" y="751027"/>
                </a:lnTo>
                <a:lnTo>
                  <a:pt x="0" y="7510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6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11">
                <a:extLst>
                  <a:ext uri="{FF2B5EF4-FFF2-40B4-BE49-F238E27FC236}">
                    <a16:creationId xmlns:a16="http://schemas.microsoft.com/office/drawing/2014/main" id="{D96BC8C7-D767-E0A3-C24E-2E7992C810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793" y="4129149"/>
                <a:ext cx="9562449" cy="23237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0960" tIns="30480" rIns="60960" bIns="3048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609630" eaLnBrk="0" fontAlgn="base" hangingPunct="0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VN" sz="20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en-VN" sz="20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altLang="en-VN" sz="20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altLang="en-VN" sz="2000" b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altLang="en-VN" sz="20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b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biểu</a:t>
                </a:r>
                <a:r>
                  <a:rPr lang="en-US" altLang="en-VN" sz="20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b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altLang="en-VN" sz="20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b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altLang="en-VN" sz="20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b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chứa</a:t>
                </a:r>
                <a:r>
                  <a:rPr lang="en-US" altLang="en-VN" sz="20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b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altLang="en-VN" sz="20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b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chữ</a:t>
                </a:r>
                <a:r>
                  <a:rPr lang="en-US" altLang="en-VN" sz="20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381019" indent="-381019" eaLnBrk="0" fontAlgn="base" hangingPunct="0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Nếu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a = 5 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= 3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altLang="en-VN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b = 5 </a:t>
                </a:r>
                <a14:m>
                  <m:oMath xmlns:m="http://schemas.openxmlformats.org/officeDocument/2006/math">
                    <m:r>
                      <a:rPr lang="en-US" altLang="en-VN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3 = 8, ta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nói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giá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trị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của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biểu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altLang="en-VN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a = 5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b = 3 b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8.</a:t>
                </a:r>
              </a:p>
              <a:p>
                <a:pPr marL="381019" indent="-381019" eaLnBrk="0" fontAlgn="base" hangingPunct="0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Nếu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a = 4 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b = 0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altLang="en-VN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b = 4 </a:t>
                </a:r>
                <a14:m>
                  <m:oMath xmlns:m="http://schemas.openxmlformats.org/officeDocument/2006/math">
                    <m:r>
                      <a:rPr lang="en-US" altLang="en-VN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0 = 4, ta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nói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giá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trị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của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biểu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altLang="en-VN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a = 4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b = 0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4.</a:t>
                </a:r>
              </a:p>
              <a:p>
                <a:pPr defTabSz="609630" eaLnBrk="0" fontAlgn="base" hangingPunct="0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VN" sz="2000" i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Mỗi</a:t>
                </a:r>
                <a:r>
                  <a:rPr lang="en-US" altLang="en-VN" sz="2000" i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i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lần</a:t>
                </a:r>
                <a:r>
                  <a:rPr lang="en-US" altLang="en-VN" sz="2000" i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i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thay</a:t>
                </a:r>
                <a:r>
                  <a:rPr lang="en-US" altLang="en-VN" sz="2000" i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i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chữ</a:t>
                </a:r>
                <a:r>
                  <a:rPr lang="en-US" altLang="en-VN" sz="2000" i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i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altLang="en-VN" sz="2000" i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i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altLang="en-VN" sz="2000" i="1" dirty="0">
                    <a:latin typeface="UTM Avo" panose="020406030505060202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altLang="en-VN" sz="2000" i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altLang="en-VN" sz="2000" i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i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altLang="en-VN" sz="2000" i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i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altLang="en-VN" sz="2000" i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i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giá</a:t>
                </a:r>
                <a:r>
                  <a:rPr lang="en-US" altLang="en-VN" sz="2000" i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i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trị</a:t>
                </a:r>
                <a:r>
                  <a:rPr lang="en-US" altLang="en-VN" sz="2000" i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của </a:t>
                </a:r>
                <a:r>
                  <a:rPr lang="en-US" altLang="en-VN" sz="2000" i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biểu</a:t>
                </a:r>
                <a:r>
                  <a:rPr lang="en-US" altLang="en-VN" sz="2000" i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i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altLang="en-VN" sz="2000" i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altLang="en-VN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altLang="en-VN" sz="2000" i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b.</a:t>
                </a:r>
              </a:p>
            </p:txBody>
          </p:sp>
        </mc:Choice>
        <mc:Fallback>
          <p:sp>
            <p:nvSpPr>
              <p:cNvPr id="7" name="Rectangle 11">
                <a:extLst>
                  <a:ext uri="{FF2B5EF4-FFF2-40B4-BE49-F238E27FC236}">
                    <a16:creationId xmlns:a16="http://schemas.microsoft.com/office/drawing/2014/main" id="{D96BC8C7-D767-E0A3-C24E-2E7992C810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5793" y="4129149"/>
                <a:ext cx="9562449" cy="2323778"/>
              </a:xfrm>
              <a:prstGeom prst="rect">
                <a:avLst/>
              </a:prstGeom>
              <a:blipFill>
                <a:blip r:embed="rId6"/>
                <a:stretch>
                  <a:fillRect l="-956" r="-127" b="-44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14">
            <a:extLst>
              <a:ext uri="{FF2B5EF4-FFF2-40B4-BE49-F238E27FC236}">
                <a16:creationId xmlns:a16="http://schemas.microsoft.com/office/drawing/2014/main" id="{F7E89531-E62B-2E70-661B-9A23EBB440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08126" y="2208186"/>
            <a:ext cx="1692353" cy="1624659"/>
          </a:xfrm>
          <a:prstGeom prst="rect">
            <a:avLst/>
          </a:prstGeom>
        </p:spPr>
      </p:pic>
      <p:pic>
        <p:nvPicPr>
          <p:cNvPr id="9" name="Picture 15">
            <a:extLst>
              <a:ext uri="{FF2B5EF4-FFF2-40B4-BE49-F238E27FC236}">
                <a16:creationId xmlns:a16="http://schemas.microsoft.com/office/drawing/2014/main" id="{94C8D3D4-016A-FFFC-A922-2E1FFB3408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277432" y="2218349"/>
            <a:ext cx="1751531" cy="1614593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3F6CDF17-B169-0EB2-BCF9-1F0F04FD55E1}"/>
              </a:ext>
            </a:extLst>
          </p:cNvPr>
          <p:cNvSpPr/>
          <p:nvPr/>
        </p:nvSpPr>
        <p:spPr>
          <a:xfrm>
            <a:off x="5028963" y="2157749"/>
            <a:ext cx="2244707" cy="1309395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 sz="6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2883DB93-F8B2-2FE8-3E65-330629D98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306" y="3315036"/>
            <a:ext cx="645354" cy="45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VN" sz="2000" dirty="0">
                <a:latin typeface="UTM Avo" panose="02040603050506020204" pitchFamily="18" charset="0"/>
                <a:cs typeface="Arial" panose="020B0604020202020204" pitchFamily="34" charset="0"/>
              </a:rPr>
              <a:t>An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69C549-AB6B-E8D2-00B4-6DD52203E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6251" y="3373721"/>
            <a:ext cx="769581" cy="45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VN" sz="2000" dirty="0" err="1"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altLang="en-VN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D7EBE095-9CA1-94C8-5E74-8457AB572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945" y="2013979"/>
            <a:ext cx="217012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096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VN" sz="2000" dirty="0" err="1">
                <a:latin typeface="UTM Avo" panose="02040603050506020204" pitchFamily="18" charset="0"/>
                <a:cs typeface="Arial" panose="020B0604020202020204" pitchFamily="34" charset="0"/>
              </a:rPr>
              <a:t>Mình</a:t>
            </a:r>
            <a:r>
              <a:rPr lang="en-US" altLang="en-VN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VN" sz="2000" dirty="0" err="1">
                <a:latin typeface="UTM Avo" panose="02040603050506020204" pitchFamily="18" charset="0"/>
                <a:cs typeface="Arial" panose="020B0604020202020204" pitchFamily="34" charset="0"/>
              </a:rPr>
              <a:t>mua</a:t>
            </a:r>
            <a:r>
              <a:rPr lang="en-US" altLang="en-VN" sz="2000" dirty="0">
                <a:latin typeface="UTM Avo" panose="02040603050506020204" pitchFamily="18" charset="0"/>
                <a:cs typeface="Arial" panose="020B0604020202020204" pitchFamily="34" charset="0"/>
              </a:rPr>
              <a:t> a </a:t>
            </a:r>
            <a:r>
              <a:rPr lang="en-US" altLang="en-VN" sz="2000" dirty="0" err="1"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altLang="en-VN" sz="2000" dirty="0">
                <a:latin typeface="UTM Avo" panose="02040603050506020204" pitchFamily="18" charset="0"/>
                <a:cs typeface="Arial" panose="020B0604020202020204" pitchFamily="34" charset="0"/>
              </a:rPr>
              <a:t> bánh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1">
                <a:extLst>
                  <a:ext uri="{FF2B5EF4-FFF2-40B4-BE49-F238E27FC236}">
                    <a16:creationId xmlns:a16="http://schemas.microsoft.com/office/drawing/2014/main" id="{D506A5AD-28AD-1283-BB09-B05422D2DD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62399" y="2130120"/>
                <a:ext cx="4104321" cy="10976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0960" tIns="30480" rIns="60960" bIns="3048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60963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VN" sz="2400" b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Ví</a:t>
                </a:r>
                <a:r>
                  <a:rPr lang="en-US" altLang="en-VN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400" b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dụ</a:t>
                </a:r>
                <a:r>
                  <a:rPr lang="en-US" altLang="en-VN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2: </a:t>
                </a:r>
                <a:r>
                  <a:rPr lang="en-US" altLang="en-VN" sz="24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Cả</a:t>
                </a:r>
                <a:r>
                  <a:rPr lang="en-US" alt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4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alt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4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bạn</a:t>
                </a:r>
                <a:r>
                  <a:rPr lang="en-US" alt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4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mua</a:t>
                </a:r>
                <a:r>
                  <a:rPr lang="en-US" alt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: a </a:t>
                </a:r>
                <a14:m>
                  <m:oMath xmlns:m="http://schemas.openxmlformats.org/officeDocument/2006/math">
                    <m:r>
                      <a:rPr lang="en-US" altLang="en-VN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alt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b (</a:t>
                </a:r>
                <a:r>
                  <a:rPr lang="en-US" altLang="en-VN" sz="24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chiếc</a:t>
                </a:r>
                <a:r>
                  <a:rPr lang="en-US" alt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bánh) </a:t>
                </a:r>
              </a:p>
            </p:txBody>
          </p:sp>
        </mc:Choice>
        <mc:Fallback xmlns="">
          <p:sp>
            <p:nvSpPr>
              <p:cNvPr id="14" name="Rectangle 11">
                <a:extLst>
                  <a:ext uri="{FF2B5EF4-FFF2-40B4-BE49-F238E27FC236}">
                    <a16:creationId xmlns:a16="http://schemas.microsoft.com/office/drawing/2014/main" id="{D506A5AD-28AD-1283-BB09-B05422D2DD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62399" y="2130120"/>
                <a:ext cx="4104321" cy="1097608"/>
              </a:xfrm>
              <a:prstGeom prst="rect">
                <a:avLst/>
              </a:prstGeom>
              <a:blipFill>
                <a:blip r:embed="rId11"/>
                <a:stretch>
                  <a:fillRect l="-892" r="-2972" b="-138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1">
            <a:extLst>
              <a:ext uri="{FF2B5EF4-FFF2-40B4-BE49-F238E27FC236}">
                <a16:creationId xmlns:a16="http://schemas.microsoft.com/office/drawing/2014/main" id="{CC17E2B7-5067-8930-3CAB-A5E5B6796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0525" y="2438613"/>
            <a:ext cx="217012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096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VN" sz="2000" dirty="0" err="1">
                <a:latin typeface="UTM Avo" panose="02040603050506020204" pitchFamily="18" charset="0"/>
                <a:cs typeface="Arial" panose="020B0604020202020204" pitchFamily="34" charset="0"/>
              </a:rPr>
              <a:t>Mình</a:t>
            </a:r>
            <a:r>
              <a:rPr lang="en-US" altLang="en-VN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VN" sz="2000" dirty="0" err="1">
                <a:latin typeface="UTM Avo" panose="02040603050506020204" pitchFamily="18" charset="0"/>
                <a:cs typeface="Arial" panose="020B0604020202020204" pitchFamily="34" charset="0"/>
              </a:rPr>
              <a:t>mua</a:t>
            </a:r>
            <a:r>
              <a:rPr lang="en-US" altLang="en-VN" sz="2000" dirty="0">
                <a:latin typeface="UTM Avo" panose="02040603050506020204" pitchFamily="18" charset="0"/>
                <a:cs typeface="Arial" panose="020B0604020202020204" pitchFamily="34" charset="0"/>
              </a:rPr>
              <a:t> b </a:t>
            </a:r>
            <a:r>
              <a:rPr lang="en-US" altLang="en-VN" sz="2000" dirty="0" err="1"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altLang="en-VN" sz="2000" dirty="0">
                <a:latin typeface="UTM Avo" panose="02040603050506020204" pitchFamily="18" charset="0"/>
                <a:cs typeface="Arial" panose="020B0604020202020204" pitchFamily="34" charset="0"/>
              </a:rPr>
              <a:t> bánh  </a:t>
            </a:r>
          </a:p>
        </p:txBody>
      </p:sp>
    </p:spTree>
    <p:extLst>
      <p:ext uri="{BB962C8B-B14F-4D97-AF65-F5344CB8AC3E}">
        <p14:creationId xmlns:p14="http://schemas.microsoft.com/office/powerpoint/2010/main" val="18282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10" grpId="0" animBg="1"/>
      <p:bldP spid="11" grpId="0"/>
      <p:bldP spid="12" grpId="0"/>
      <p:bldP spid="13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loud 14">
            <a:extLst>
              <a:ext uri="{FF2B5EF4-FFF2-40B4-BE49-F238E27FC236}">
                <a16:creationId xmlns:a16="http://schemas.microsoft.com/office/drawing/2014/main" id="{29935B0E-48E7-3245-315C-E929BBE3D4DA}"/>
              </a:ext>
            </a:extLst>
          </p:cNvPr>
          <p:cNvSpPr/>
          <p:nvPr/>
        </p:nvSpPr>
        <p:spPr>
          <a:xfrm>
            <a:off x="78669" y="1685990"/>
            <a:ext cx="2323008" cy="135507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 sz="600"/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DA91199D-D021-727C-C7DD-8E3EB24F3FB5}"/>
              </a:ext>
            </a:extLst>
          </p:cNvPr>
          <p:cNvSpPr/>
          <p:nvPr/>
        </p:nvSpPr>
        <p:spPr>
          <a:xfrm>
            <a:off x="786306" y="3940152"/>
            <a:ext cx="10335491" cy="2794713"/>
          </a:xfrm>
          <a:custGeom>
            <a:avLst/>
            <a:gdLst/>
            <a:ahLst/>
            <a:cxnLst/>
            <a:rect l="l" t="t" r="r" b="b"/>
            <a:pathLst>
              <a:path w="2002739" h="751027">
                <a:moveTo>
                  <a:pt x="0" y="0"/>
                </a:moveTo>
                <a:lnTo>
                  <a:pt x="2002739" y="0"/>
                </a:lnTo>
                <a:lnTo>
                  <a:pt x="2002739" y="751027"/>
                </a:lnTo>
                <a:lnTo>
                  <a:pt x="0" y="7510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6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11">
                <a:extLst>
                  <a:ext uri="{FF2B5EF4-FFF2-40B4-BE49-F238E27FC236}">
                    <a16:creationId xmlns:a16="http://schemas.microsoft.com/office/drawing/2014/main" id="{D96BC8C7-D767-E0A3-C24E-2E7992C810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793" y="4126328"/>
                <a:ext cx="9562449" cy="23294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0960" tIns="30480" rIns="60960" bIns="3048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609630" eaLnBrk="0" fontAlgn="base" hangingPunct="0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VN" sz="20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en-VN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altLang="en-VN" sz="20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altLang="en-VN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altLang="en-VN" sz="20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c </a:t>
                </a:r>
                <a:r>
                  <a:rPr lang="en-US" altLang="en-VN" sz="2000" b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altLang="en-VN" sz="20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b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biểu</a:t>
                </a:r>
                <a:r>
                  <a:rPr lang="en-US" altLang="en-VN" sz="20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b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altLang="en-VN" sz="20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b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altLang="en-VN" sz="20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b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chứa</a:t>
                </a:r>
                <a:r>
                  <a:rPr lang="en-US" altLang="en-VN" sz="20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b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ba</a:t>
                </a:r>
                <a:r>
                  <a:rPr lang="en-US" altLang="en-VN" sz="20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b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chữ</a:t>
                </a:r>
                <a:r>
                  <a:rPr lang="en-US" altLang="en-VN" sz="20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381019" indent="-381019" defTabSz="609630" eaLnBrk="0" fontAlgn="base" hangingPunct="0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Nếu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a = 3, b = 2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c = 4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altLang="en-VN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altLang="en-VN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c = 3 </a:t>
                </a:r>
                <a14:m>
                  <m:oMath xmlns:m="http://schemas.openxmlformats.org/officeDocument/2006/math">
                    <m:r>
                      <a:rPr lang="en-US" altLang="en-VN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altLang="en-VN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4 = 9, ta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nói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giá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trị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của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biểu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altLang="en-VN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altLang="en-VN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c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a = 3, b = 2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c = 4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9.</a:t>
                </a:r>
              </a:p>
              <a:p>
                <a:pPr marL="381019" indent="-381019" defTabSz="609630" eaLnBrk="0" fontAlgn="base" hangingPunct="0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Nếu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a = 4, b = 0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c = 2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altLang="en-VN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altLang="en-VN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c = 4 </a:t>
                </a:r>
                <a14:m>
                  <m:oMath xmlns:m="http://schemas.openxmlformats.org/officeDocument/2006/math">
                    <m:r>
                      <a:rPr lang="en-US" altLang="en-VN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0 </a:t>
                </a:r>
                <a14:m>
                  <m:oMath xmlns:m="http://schemas.openxmlformats.org/officeDocument/2006/math">
                    <m:r>
                      <a:rPr lang="en-US" altLang="en-VN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2 = 6, ta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nói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giá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trị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của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biểu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altLang="en-VN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altLang="en-VN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 </m:t>
                    </m:r>
                  </m:oMath>
                </a14:m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c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a = 4, b = 0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c = 2 </a:t>
                </a:r>
                <a:r>
                  <a:rPr lang="en-US" altLang="en-VN" sz="20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altLang="en-VN" sz="2000" dirty="0">
                    <a:latin typeface="UTM Avo" panose="02040603050506020204" pitchFamily="18" charset="0"/>
                    <a:cs typeface="Arial" panose="020B0604020202020204" pitchFamily="34" charset="0"/>
                  </a:rPr>
                  <a:t> 6.</a:t>
                </a:r>
              </a:p>
              <a:p>
                <a:pPr defTabSz="609630" eaLnBrk="0" fontAlgn="base" hangingPunct="0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VN" sz="2000" i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Mỗi</a:t>
                </a:r>
                <a:r>
                  <a:rPr lang="en-US" altLang="en-VN" sz="2000" i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i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lần</a:t>
                </a:r>
                <a:r>
                  <a:rPr lang="en-US" altLang="en-VN" sz="2000" i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i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thay</a:t>
                </a:r>
                <a:r>
                  <a:rPr lang="en-US" altLang="en-VN" sz="2000" i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i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chữ</a:t>
                </a:r>
                <a:r>
                  <a:rPr lang="en-US" altLang="en-VN" sz="2000" i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i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altLang="en-VN" sz="2000" i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i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altLang="en-VN" sz="2000" i="1" dirty="0">
                    <a:latin typeface="UTM Avo" panose="020406030505060202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altLang="en-VN" sz="2000" i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altLang="en-VN" sz="2000" i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i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altLang="en-VN" sz="2000" i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i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altLang="en-VN" sz="2000" i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i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giá</a:t>
                </a:r>
                <a:r>
                  <a:rPr lang="en-US" altLang="en-VN" sz="2000" i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i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trị</a:t>
                </a:r>
                <a:r>
                  <a:rPr lang="en-US" altLang="en-VN" sz="2000" i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của </a:t>
                </a:r>
                <a:r>
                  <a:rPr lang="en-US" altLang="en-VN" sz="2000" i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biểu</a:t>
                </a:r>
                <a:r>
                  <a:rPr lang="en-US" altLang="en-VN" sz="2000" i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000" i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altLang="en-VN" sz="2000" i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altLang="en-VN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 </m:t>
                    </m:r>
                  </m:oMath>
                </a14:m>
                <a:r>
                  <a:rPr lang="en-US" altLang="en-VN" sz="2000" i="1" dirty="0">
                    <a:latin typeface="UTM Avo" panose="02040603050506020204" pitchFamily="18" charset="0"/>
                    <a:cs typeface="Arial" panose="020B0604020202020204" pitchFamily="34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altLang="en-VN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altLang="en-VN" sz="2000" i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c.</a:t>
                </a:r>
              </a:p>
            </p:txBody>
          </p:sp>
        </mc:Choice>
        <mc:Fallback>
          <p:sp>
            <p:nvSpPr>
              <p:cNvPr id="7" name="Rectangle 11">
                <a:extLst>
                  <a:ext uri="{FF2B5EF4-FFF2-40B4-BE49-F238E27FC236}">
                    <a16:creationId xmlns:a16="http://schemas.microsoft.com/office/drawing/2014/main" id="{D96BC8C7-D767-E0A3-C24E-2E7992C810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5793" y="4126328"/>
                <a:ext cx="9562449" cy="2329420"/>
              </a:xfrm>
              <a:prstGeom prst="rect">
                <a:avLst/>
              </a:prstGeom>
              <a:blipFill>
                <a:blip r:embed="rId6"/>
                <a:stretch>
                  <a:fillRect l="-956" b="-44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14">
            <a:extLst>
              <a:ext uri="{FF2B5EF4-FFF2-40B4-BE49-F238E27FC236}">
                <a16:creationId xmlns:a16="http://schemas.microsoft.com/office/drawing/2014/main" id="{F7E89531-E62B-2E70-661B-9A23EBB440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08126" y="2208186"/>
            <a:ext cx="1692353" cy="1624659"/>
          </a:xfrm>
          <a:prstGeom prst="rect">
            <a:avLst/>
          </a:prstGeom>
        </p:spPr>
      </p:pic>
      <p:pic>
        <p:nvPicPr>
          <p:cNvPr id="9" name="Picture 15">
            <a:extLst>
              <a:ext uri="{FF2B5EF4-FFF2-40B4-BE49-F238E27FC236}">
                <a16:creationId xmlns:a16="http://schemas.microsoft.com/office/drawing/2014/main" id="{94C8D3D4-016A-FFFC-A922-2E1FFB3408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277432" y="2218349"/>
            <a:ext cx="1751531" cy="1614593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3F6CDF17-B169-0EB2-BCF9-1F0F04FD55E1}"/>
              </a:ext>
            </a:extLst>
          </p:cNvPr>
          <p:cNvSpPr/>
          <p:nvPr/>
        </p:nvSpPr>
        <p:spPr>
          <a:xfrm>
            <a:off x="5028963" y="2157749"/>
            <a:ext cx="2244707" cy="1309395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 sz="6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2883DB93-F8B2-2FE8-3E65-330629D98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306" y="3315036"/>
            <a:ext cx="645354" cy="45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VN" sz="2000" dirty="0">
                <a:latin typeface="UTM Avo" panose="02040603050506020204" pitchFamily="18" charset="0"/>
                <a:cs typeface="Arial" panose="020B0604020202020204" pitchFamily="34" charset="0"/>
              </a:rPr>
              <a:t>An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69C549-AB6B-E8D2-00B4-6DD52203E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6251" y="3373721"/>
            <a:ext cx="769581" cy="45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VN" sz="2000" dirty="0" err="1"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altLang="en-VN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D7EBE095-9CA1-94C8-5E74-8457AB572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945" y="2013979"/>
            <a:ext cx="217012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096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VN" sz="2000" dirty="0" err="1">
                <a:latin typeface="UTM Avo" panose="02040603050506020204" pitchFamily="18" charset="0"/>
                <a:cs typeface="Arial" panose="020B0604020202020204" pitchFamily="34" charset="0"/>
              </a:rPr>
              <a:t>Mình</a:t>
            </a:r>
            <a:r>
              <a:rPr lang="en-US" altLang="en-VN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VN" sz="2000" dirty="0" err="1">
                <a:latin typeface="UTM Avo" panose="02040603050506020204" pitchFamily="18" charset="0"/>
                <a:cs typeface="Arial" panose="020B0604020202020204" pitchFamily="34" charset="0"/>
              </a:rPr>
              <a:t>mua</a:t>
            </a:r>
            <a:r>
              <a:rPr lang="en-US" altLang="en-VN" sz="2000" dirty="0">
                <a:latin typeface="UTM Avo" panose="02040603050506020204" pitchFamily="18" charset="0"/>
                <a:cs typeface="Arial" panose="020B0604020202020204" pitchFamily="34" charset="0"/>
              </a:rPr>
              <a:t> a </a:t>
            </a:r>
            <a:r>
              <a:rPr lang="en-US" altLang="en-VN" sz="2000" dirty="0" err="1"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altLang="en-VN" sz="2000" dirty="0">
                <a:latin typeface="UTM Avo" panose="02040603050506020204" pitchFamily="18" charset="0"/>
                <a:cs typeface="Arial" panose="020B0604020202020204" pitchFamily="34" charset="0"/>
              </a:rPr>
              <a:t> bánh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1">
                <a:extLst>
                  <a:ext uri="{FF2B5EF4-FFF2-40B4-BE49-F238E27FC236}">
                    <a16:creationId xmlns:a16="http://schemas.microsoft.com/office/drawing/2014/main" id="{D506A5AD-28AD-1283-BB09-B05422D2DD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9338" y="916371"/>
                <a:ext cx="4104321" cy="10976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0960" tIns="30480" rIns="60960" bIns="3048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60963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VN" sz="2400" b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Ví</a:t>
                </a:r>
                <a:r>
                  <a:rPr lang="en-US" altLang="en-VN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400" b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dụ</a:t>
                </a:r>
                <a:r>
                  <a:rPr lang="en-US" altLang="en-VN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3: </a:t>
                </a:r>
                <a:r>
                  <a:rPr lang="en-US" altLang="en-VN" sz="24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Cả</a:t>
                </a:r>
                <a:r>
                  <a:rPr lang="en-US" alt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4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ba</a:t>
                </a:r>
                <a:r>
                  <a:rPr lang="en-US" alt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4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bạn</a:t>
                </a:r>
                <a:r>
                  <a:rPr lang="en-US" alt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VN" sz="24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mua</a:t>
                </a:r>
                <a:r>
                  <a:rPr lang="en-US" alt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: a </a:t>
                </a:r>
                <a14:m>
                  <m:oMath xmlns:m="http://schemas.openxmlformats.org/officeDocument/2006/math">
                    <m:r>
                      <a:rPr lang="en-US" altLang="en-VN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alt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altLang="en-VN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alt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c (</a:t>
                </a:r>
                <a:r>
                  <a:rPr lang="en-US" altLang="en-VN" sz="24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chiếc</a:t>
                </a:r>
                <a:r>
                  <a:rPr lang="en-US" alt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bánh) </a:t>
                </a:r>
              </a:p>
            </p:txBody>
          </p:sp>
        </mc:Choice>
        <mc:Fallback xmlns="">
          <p:sp>
            <p:nvSpPr>
              <p:cNvPr id="14" name="Rectangle 11">
                <a:extLst>
                  <a:ext uri="{FF2B5EF4-FFF2-40B4-BE49-F238E27FC236}">
                    <a16:creationId xmlns:a16="http://schemas.microsoft.com/office/drawing/2014/main" id="{D506A5AD-28AD-1283-BB09-B05422D2DD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9338" y="916371"/>
                <a:ext cx="4104321" cy="1097608"/>
              </a:xfrm>
              <a:prstGeom prst="rect">
                <a:avLst/>
              </a:prstGeom>
              <a:blipFill>
                <a:blip r:embed="rId11"/>
                <a:stretch>
                  <a:fillRect l="-594" r="-2377" b="-138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1">
            <a:extLst>
              <a:ext uri="{FF2B5EF4-FFF2-40B4-BE49-F238E27FC236}">
                <a16:creationId xmlns:a16="http://schemas.microsoft.com/office/drawing/2014/main" id="{CC17E2B7-5067-8930-3CAB-A5E5B6796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0525" y="2438613"/>
            <a:ext cx="217012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096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VN" sz="2000" dirty="0" err="1">
                <a:latin typeface="UTM Avo" panose="02040603050506020204" pitchFamily="18" charset="0"/>
                <a:cs typeface="Arial" panose="020B0604020202020204" pitchFamily="34" charset="0"/>
              </a:rPr>
              <a:t>Mình</a:t>
            </a:r>
            <a:r>
              <a:rPr lang="en-US" altLang="en-VN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VN" sz="2000" dirty="0" err="1">
                <a:latin typeface="UTM Avo" panose="02040603050506020204" pitchFamily="18" charset="0"/>
                <a:cs typeface="Arial" panose="020B0604020202020204" pitchFamily="34" charset="0"/>
              </a:rPr>
              <a:t>mua</a:t>
            </a:r>
            <a:r>
              <a:rPr lang="en-US" altLang="en-VN" sz="2000" dirty="0">
                <a:latin typeface="UTM Avo" panose="02040603050506020204" pitchFamily="18" charset="0"/>
                <a:cs typeface="Arial" panose="020B0604020202020204" pitchFamily="34" charset="0"/>
              </a:rPr>
              <a:t> b </a:t>
            </a:r>
            <a:r>
              <a:rPr lang="en-US" altLang="en-VN" sz="2000" dirty="0" err="1"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altLang="en-VN" sz="2000" dirty="0">
                <a:latin typeface="UTM Avo" panose="02040603050506020204" pitchFamily="18" charset="0"/>
                <a:cs typeface="Arial" panose="020B0604020202020204" pitchFamily="34" charset="0"/>
              </a:rPr>
              <a:t> bánh  </a:t>
            </a:r>
          </a:p>
        </p:txBody>
      </p:sp>
      <p:pic>
        <p:nvPicPr>
          <p:cNvPr id="2" name="Picture 15">
            <a:extLst>
              <a:ext uri="{FF2B5EF4-FFF2-40B4-BE49-F238E27FC236}">
                <a16:creationId xmlns:a16="http://schemas.microsoft.com/office/drawing/2014/main" id="{CAC4BFC8-D125-6CE3-78B7-105668EB37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111631" y="2218349"/>
            <a:ext cx="1751531" cy="1614593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A001F8FA-AEE1-6CD5-2A86-A1B0AECE5B87}"/>
              </a:ext>
            </a:extLst>
          </p:cNvPr>
          <p:cNvSpPr/>
          <p:nvPr/>
        </p:nvSpPr>
        <p:spPr>
          <a:xfrm>
            <a:off x="8708978" y="2157749"/>
            <a:ext cx="2244707" cy="1309395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 sz="6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9FB46F-7E1D-3FD3-4240-5BDFACEFF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3162" y="3373721"/>
            <a:ext cx="1236802" cy="45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VN" sz="2000" dirty="0" err="1">
                <a:latin typeface="UTM Avo" panose="02040603050506020204" pitchFamily="18" charset="0"/>
                <a:cs typeface="Arial" panose="020B0604020202020204" pitchFamily="34" charset="0"/>
              </a:rPr>
              <a:t>Quỳnh</a:t>
            </a:r>
            <a:r>
              <a:rPr lang="en-US" altLang="en-VN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A2CB3C8-D0CC-1EA6-9ADA-54701BE8A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540" y="2438613"/>
            <a:ext cx="217012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096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VN" sz="2000" dirty="0" err="1">
                <a:latin typeface="UTM Avo" panose="02040603050506020204" pitchFamily="18" charset="0"/>
                <a:cs typeface="Arial" panose="020B0604020202020204" pitchFamily="34" charset="0"/>
              </a:rPr>
              <a:t>Mình</a:t>
            </a:r>
            <a:r>
              <a:rPr lang="en-US" altLang="en-VN" sz="20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VN" sz="2000" dirty="0" err="1">
                <a:latin typeface="UTM Avo" panose="02040603050506020204" pitchFamily="18" charset="0"/>
                <a:cs typeface="Arial" panose="020B0604020202020204" pitchFamily="34" charset="0"/>
              </a:rPr>
              <a:t>mua</a:t>
            </a:r>
            <a:r>
              <a:rPr lang="en-US" altLang="en-VN" sz="2000" dirty="0">
                <a:latin typeface="UTM Avo" panose="02040603050506020204" pitchFamily="18" charset="0"/>
                <a:cs typeface="Arial" panose="020B0604020202020204" pitchFamily="34" charset="0"/>
              </a:rPr>
              <a:t> c </a:t>
            </a:r>
            <a:r>
              <a:rPr lang="en-US" altLang="en-VN" sz="2000" dirty="0" err="1"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altLang="en-VN" sz="2000" dirty="0">
                <a:latin typeface="UTM Avo" panose="02040603050506020204" pitchFamily="18" charset="0"/>
                <a:cs typeface="Arial" panose="020B0604020202020204" pitchFamily="34" charset="0"/>
              </a:rPr>
              <a:t> bánh  </a:t>
            </a:r>
          </a:p>
        </p:txBody>
      </p:sp>
    </p:spTree>
    <p:extLst>
      <p:ext uri="{BB962C8B-B14F-4D97-AF65-F5344CB8AC3E}">
        <p14:creationId xmlns:p14="http://schemas.microsoft.com/office/powerpoint/2010/main" val="60918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10" grpId="0" animBg="1"/>
      <p:bldP spid="11" grpId="0"/>
      <p:bldP spid="12" grpId="0"/>
      <p:bldP spid="13" grpId="0"/>
      <p:bldP spid="14" grpId="0"/>
      <p:bldP spid="16" grpId="0"/>
      <p:bldP spid="3" grpId="0" animBg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D03C9DA2-4FAD-EB06-7BFE-DA63070B257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07417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F30684D-8321-A4EF-E154-94FB50C61F9D}"/>
              </a:ext>
            </a:extLst>
          </p:cNvPr>
          <p:cNvSpPr txBox="1"/>
          <p:nvPr/>
        </p:nvSpPr>
        <p:spPr>
          <a:xfrm>
            <a:off x="1568456" y="1543224"/>
            <a:ext cx="1863858" cy="654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8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7713B1E-F822-467B-E117-87FBBBC2FC10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84234DB7-8EF5-A7EE-DF2D-E9A5ADFE5BC5}"/>
              </a:ext>
            </a:extLst>
          </p:cNvPr>
          <p:cNvSpPr/>
          <p:nvPr/>
        </p:nvSpPr>
        <p:spPr>
          <a:xfrm>
            <a:off x="7256415" y="973695"/>
            <a:ext cx="4670682" cy="854893"/>
          </a:xfrm>
          <a:prstGeom prst="roundRect">
            <a:avLst>
              <a:gd name="adj" fmla="val 50000"/>
            </a:avLst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1726" t="-39122" r="-18616" b="-21023"/>
            </a:stretch>
          </a:blipFill>
        </p:spPr>
        <p:txBody>
          <a:bodyPr/>
          <a:lstStyle/>
          <a:p>
            <a:endParaRPr lang="en-VN" sz="800" dirty="0"/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12423645-BC1D-6F81-3EEF-994033B8737D}"/>
              </a:ext>
            </a:extLst>
          </p:cNvPr>
          <p:cNvSpPr txBox="1"/>
          <p:nvPr/>
        </p:nvSpPr>
        <p:spPr>
          <a:xfrm>
            <a:off x="6806672" y="957992"/>
            <a:ext cx="5610610" cy="672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48"/>
              </a:lnSpc>
            </a:pPr>
            <a:r>
              <a:rPr lang="en-US" sz="2933" b="1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HOẠT ĐỘNG NHÓM</a:t>
            </a: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F5F1DE44-0D83-D1FA-AA24-B15B6073CDA5}"/>
              </a:ext>
            </a:extLst>
          </p:cNvPr>
          <p:cNvGrpSpPr/>
          <p:nvPr/>
        </p:nvGrpSpPr>
        <p:grpSpPr>
          <a:xfrm>
            <a:off x="927515" y="2164080"/>
            <a:ext cx="10352884" cy="3852407"/>
            <a:chOff x="0" y="-38100"/>
            <a:chExt cx="2777197" cy="1343828"/>
          </a:xfrm>
        </p:grpSpPr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D82501B0-B6E2-1D77-3233-D55BEA13E87A}"/>
                </a:ext>
              </a:extLst>
            </p:cNvPr>
            <p:cNvSpPr/>
            <p:nvPr/>
          </p:nvSpPr>
          <p:spPr>
            <a:xfrm>
              <a:off x="0" y="0"/>
              <a:ext cx="2777197" cy="1305728"/>
            </a:xfrm>
            <a:custGeom>
              <a:avLst/>
              <a:gdLst/>
              <a:ahLst/>
              <a:cxnLst/>
              <a:rect l="l" t="t" r="r" b="b"/>
              <a:pathLst>
                <a:path w="2777197" h="1508080">
                  <a:moveTo>
                    <a:pt x="37444" y="0"/>
                  </a:moveTo>
                  <a:lnTo>
                    <a:pt x="2739752" y="0"/>
                  </a:lnTo>
                  <a:cubicBezTo>
                    <a:pt x="2760432" y="0"/>
                    <a:pt x="2777197" y="16764"/>
                    <a:pt x="2777197" y="37444"/>
                  </a:cubicBezTo>
                  <a:lnTo>
                    <a:pt x="2777197" y="1470636"/>
                  </a:lnTo>
                  <a:cubicBezTo>
                    <a:pt x="2777197" y="1480567"/>
                    <a:pt x="2773252" y="1490091"/>
                    <a:pt x="2766229" y="1497113"/>
                  </a:cubicBezTo>
                  <a:cubicBezTo>
                    <a:pt x="2759207" y="1504135"/>
                    <a:pt x="2749683" y="1508080"/>
                    <a:pt x="2739752" y="1508080"/>
                  </a:cubicBezTo>
                  <a:lnTo>
                    <a:pt x="37444" y="1508080"/>
                  </a:lnTo>
                  <a:cubicBezTo>
                    <a:pt x="27513" y="1508080"/>
                    <a:pt x="17989" y="1504135"/>
                    <a:pt x="10967" y="1497113"/>
                  </a:cubicBezTo>
                  <a:cubicBezTo>
                    <a:pt x="3945" y="1490091"/>
                    <a:pt x="0" y="1480567"/>
                    <a:pt x="0" y="1470636"/>
                  </a:cubicBezTo>
                  <a:lnTo>
                    <a:pt x="0" y="37444"/>
                  </a:lnTo>
                  <a:cubicBezTo>
                    <a:pt x="0" y="27513"/>
                    <a:pt x="3945" y="17989"/>
                    <a:pt x="10967" y="10967"/>
                  </a:cubicBezTo>
                  <a:cubicBezTo>
                    <a:pt x="17989" y="3945"/>
                    <a:pt x="27513" y="0"/>
                    <a:pt x="3744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VN" sz="800"/>
            </a:p>
          </p:txBody>
        </p:sp>
        <p:sp>
          <p:nvSpPr>
            <p:cNvPr id="6" name="TextBox 10">
              <a:extLst>
                <a:ext uri="{FF2B5EF4-FFF2-40B4-BE49-F238E27FC236}">
                  <a16:creationId xmlns:a16="http://schemas.microsoft.com/office/drawing/2014/main" id="{8C04B5B8-325A-B11A-4A8F-D05E133FBA1F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AE39C0-D44F-D6C0-45E1-1A482435D17D}"/>
                  </a:ext>
                </a:extLst>
              </p:cNvPr>
              <p:cNvSpPr txBox="1"/>
              <p:nvPr/>
            </p:nvSpPr>
            <p:spPr>
              <a:xfrm>
                <a:off x="1131322" y="2469381"/>
                <a:ext cx="10795775" cy="3142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95325" indent="-495325" algn="just">
                  <a:lnSpc>
                    <a:spcPct val="150000"/>
                  </a:lnSpc>
                  <a:spcAft>
                    <a:spcPts val="667"/>
                  </a:spcAft>
                  <a:buAutoNum type="alphaLcParenR"/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6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= 3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                        </a:t>
                </a:r>
              </a:p>
              <a:p>
                <a:pPr marL="495325" indent="-495325" algn="just">
                  <a:lnSpc>
                    <a:spcPct val="150000"/>
                  </a:lnSpc>
                  <a:spcAft>
                    <a:spcPts val="667"/>
                  </a:spcAft>
                  <a:buAutoNum type="alphaLcParenR"/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b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= 4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= 2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                        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= 4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= 2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                        </a:t>
                </a:r>
              </a:p>
              <a:p>
                <a:pPr algn="just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d)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b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= 8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= 5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                        </a:t>
                </a:r>
              </a:p>
              <a:p>
                <a:pPr algn="just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e)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 = 5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 = 9 </a:t>
                </a:r>
                <a:r>
                  <a:rPr lang="en-US" sz="2400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                          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AE39C0-D44F-D6C0-45E1-1A482435D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322" y="2469381"/>
                <a:ext cx="10795775" cy="3142912"/>
              </a:xfrm>
              <a:prstGeom prst="rect">
                <a:avLst/>
              </a:prstGeom>
              <a:blipFill>
                <a:blip r:embed="rId6"/>
                <a:stretch>
                  <a:fillRect l="-1129" b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0A4E73FB-3525-3326-8E6A-241054528A34}"/>
              </a:ext>
            </a:extLst>
          </p:cNvPr>
          <p:cNvSpPr/>
          <p:nvPr/>
        </p:nvSpPr>
        <p:spPr>
          <a:xfrm>
            <a:off x="7419832" y="2590776"/>
            <a:ext cx="786266" cy="440799"/>
          </a:xfrm>
          <a:prstGeom prst="roundRect">
            <a:avLst/>
          </a:prstGeom>
          <a:ln w="603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16351478-7089-A468-AC85-8B841A23BB43}"/>
              </a:ext>
            </a:extLst>
          </p:cNvPr>
          <p:cNvSpPr/>
          <p:nvPr/>
        </p:nvSpPr>
        <p:spPr>
          <a:xfrm>
            <a:off x="8734468" y="3189650"/>
            <a:ext cx="786266" cy="440799"/>
          </a:xfrm>
          <a:prstGeom prst="roundRect">
            <a:avLst/>
          </a:prstGeom>
          <a:ln w="603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AF7A22BC-1A9D-A78C-DE12-C7E3C456995F}"/>
              </a:ext>
            </a:extLst>
          </p:cNvPr>
          <p:cNvSpPr/>
          <p:nvPr/>
        </p:nvSpPr>
        <p:spPr>
          <a:xfrm>
            <a:off x="8668208" y="3834411"/>
            <a:ext cx="786266" cy="440799"/>
          </a:xfrm>
          <a:prstGeom prst="roundRect">
            <a:avLst/>
          </a:prstGeom>
          <a:ln w="603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96A05AF6-970F-F77A-5127-35367896AEB6}"/>
              </a:ext>
            </a:extLst>
          </p:cNvPr>
          <p:cNvSpPr/>
          <p:nvPr/>
        </p:nvSpPr>
        <p:spPr>
          <a:xfrm>
            <a:off x="8697590" y="4488329"/>
            <a:ext cx="786266" cy="440799"/>
          </a:xfrm>
          <a:prstGeom prst="roundRect">
            <a:avLst/>
          </a:prstGeom>
          <a:ln w="603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04A8D646-4849-DA5F-3792-C7C11124FB31}"/>
              </a:ext>
            </a:extLst>
          </p:cNvPr>
          <p:cNvSpPr/>
          <p:nvPr/>
        </p:nvSpPr>
        <p:spPr>
          <a:xfrm>
            <a:off x="8734467" y="5106889"/>
            <a:ext cx="786266" cy="440799"/>
          </a:xfrm>
          <a:prstGeom prst="roundRect">
            <a:avLst/>
          </a:prstGeom>
          <a:ln w="603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1">
                <a:extLst>
                  <a:ext uri="{FF2B5EF4-FFF2-40B4-BE49-F238E27FC236}">
                    <a16:creationId xmlns:a16="http://schemas.microsoft.com/office/drawing/2014/main" id="{2AC75AB6-3718-B25E-4934-1C3570EA4559}"/>
                  </a:ext>
                </a:extLst>
              </p:cNvPr>
              <p:cNvSpPr/>
              <p:nvPr/>
            </p:nvSpPr>
            <p:spPr>
              <a:xfrm>
                <a:off x="7419830" y="2584658"/>
                <a:ext cx="1994652" cy="440799"/>
              </a:xfrm>
              <a:prstGeom prst="roundRect">
                <a:avLst/>
              </a:prstGeom>
              <a:ln w="6032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VN" sz="2400" b="1" dirty="0">
                    <a:solidFill>
                      <a:srgbClr val="C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VN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VN" sz="2400" b="1" dirty="0">
                    <a:solidFill>
                      <a:srgbClr val="C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lang="en-VN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VN" sz="2400" b="1" dirty="0">
                    <a:solidFill>
                      <a:srgbClr val="C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18</a:t>
                </a:r>
              </a:p>
            </p:txBody>
          </p:sp>
        </mc:Choice>
        <mc:Fallback xmlns="">
          <p:sp>
            <p:nvSpPr>
              <p:cNvPr id="13" name="Rounded Rectangle 11">
                <a:extLst>
                  <a:ext uri="{FF2B5EF4-FFF2-40B4-BE49-F238E27FC236}">
                    <a16:creationId xmlns:a16="http://schemas.microsoft.com/office/drawing/2014/main" id="{2AC75AB6-3718-B25E-4934-1C3570EA4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830" y="2584658"/>
                <a:ext cx="1994652" cy="440799"/>
              </a:xfrm>
              <a:prstGeom prst="roundRect">
                <a:avLst/>
              </a:prstGeom>
              <a:blipFill>
                <a:blip r:embed="rId7"/>
                <a:stretch>
                  <a:fillRect t="-4878" b="-24390"/>
                </a:stretch>
              </a:blipFill>
              <a:ln w="6032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2">
                <a:extLst>
                  <a:ext uri="{FF2B5EF4-FFF2-40B4-BE49-F238E27FC236}">
                    <a16:creationId xmlns:a16="http://schemas.microsoft.com/office/drawing/2014/main" id="{C04E0AC3-D3BF-7979-E490-56F33542439D}"/>
                  </a:ext>
                </a:extLst>
              </p:cNvPr>
              <p:cNvSpPr/>
              <p:nvPr/>
            </p:nvSpPr>
            <p:spPr>
              <a:xfrm>
                <a:off x="8734466" y="3194285"/>
                <a:ext cx="1994652" cy="440799"/>
              </a:xfrm>
              <a:prstGeom prst="roundRect">
                <a:avLst/>
              </a:prstGeom>
              <a:ln w="6032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VN" sz="2400" b="1" dirty="0">
                    <a:solidFill>
                      <a:srgbClr val="C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VN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VN" sz="2400" b="1" dirty="0">
                    <a:solidFill>
                      <a:srgbClr val="C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VN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VN" sz="2400" b="1" dirty="0">
                    <a:solidFill>
                      <a:srgbClr val="C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6</a:t>
                </a:r>
              </a:p>
            </p:txBody>
          </p:sp>
        </mc:Choice>
        <mc:Fallback xmlns="">
          <p:sp>
            <p:nvSpPr>
              <p:cNvPr id="14" name="Rounded Rectangle 12">
                <a:extLst>
                  <a:ext uri="{FF2B5EF4-FFF2-40B4-BE49-F238E27FC236}">
                    <a16:creationId xmlns:a16="http://schemas.microsoft.com/office/drawing/2014/main" id="{C04E0AC3-D3BF-7979-E490-56F3354243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466" y="3194285"/>
                <a:ext cx="1994652" cy="440799"/>
              </a:xfrm>
              <a:prstGeom prst="roundRect">
                <a:avLst/>
              </a:prstGeom>
              <a:blipFill>
                <a:blip r:embed="rId8"/>
                <a:stretch>
                  <a:fillRect t="-4878" b="-24390"/>
                </a:stretch>
              </a:blipFill>
              <a:ln w="6032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E1101B44-6EA3-EAE8-8724-51C7062ECFAA}"/>
                  </a:ext>
                </a:extLst>
              </p:cNvPr>
              <p:cNvSpPr/>
              <p:nvPr/>
            </p:nvSpPr>
            <p:spPr>
              <a:xfrm>
                <a:off x="8668206" y="3834032"/>
                <a:ext cx="1994652" cy="440799"/>
              </a:xfrm>
              <a:prstGeom prst="roundRect">
                <a:avLst/>
              </a:prstGeom>
              <a:ln w="6032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VN" sz="2400" b="1" dirty="0">
                    <a:solidFill>
                      <a:srgbClr val="C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VN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VN" sz="2400" b="1" dirty="0">
                    <a:solidFill>
                      <a:srgbClr val="C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VN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VN" sz="2400" b="1" dirty="0">
                    <a:solidFill>
                      <a:srgbClr val="C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6</a:t>
                </a: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E1101B44-6EA3-EAE8-8724-51C7062EC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8206" y="3834032"/>
                <a:ext cx="1994652" cy="440799"/>
              </a:xfrm>
              <a:prstGeom prst="roundRect">
                <a:avLst/>
              </a:prstGeom>
              <a:blipFill>
                <a:blip r:embed="rId9"/>
                <a:stretch>
                  <a:fillRect t="-4878" b="-24390"/>
                </a:stretch>
              </a:blipFill>
              <a:ln w="6032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5">
                <a:extLst>
                  <a:ext uri="{FF2B5EF4-FFF2-40B4-BE49-F238E27FC236}">
                    <a16:creationId xmlns:a16="http://schemas.microsoft.com/office/drawing/2014/main" id="{CB46EB0D-4FF6-FAD3-4438-61891DD13FBA}"/>
                  </a:ext>
                </a:extLst>
              </p:cNvPr>
              <p:cNvSpPr/>
              <p:nvPr/>
            </p:nvSpPr>
            <p:spPr>
              <a:xfrm>
                <a:off x="8628448" y="4487950"/>
                <a:ext cx="1994652" cy="440799"/>
              </a:xfrm>
              <a:prstGeom prst="roundRect">
                <a:avLst/>
              </a:prstGeom>
              <a:ln w="6032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VN" sz="2400" b="1" dirty="0">
                    <a:solidFill>
                      <a:srgbClr val="C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VN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VN" sz="2400" b="1" dirty="0">
                    <a:solidFill>
                      <a:srgbClr val="C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VN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VN" sz="2400" b="1" dirty="0">
                    <a:solidFill>
                      <a:srgbClr val="C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9" name="Rounded Rectangle 15">
                <a:extLst>
                  <a:ext uri="{FF2B5EF4-FFF2-40B4-BE49-F238E27FC236}">
                    <a16:creationId xmlns:a16="http://schemas.microsoft.com/office/drawing/2014/main" id="{CB46EB0D-4FF6-FAD3-4438-61891DD13F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8448" y="4487950"/>
                <a:ext cx="1994652" cy="440799"/>
              </a:xfrm>
              <a:prstGeom prst="roundRect">
                <a:avLst/>
              </a:prstGeom>
              <a:blipFill>
                <a:blip r:embed="rId10"/>
                <a:stretch>
                  <a:fillRect t="-4819" b="-22892"/>
                </a:stretch>
              </a:blipFill>
              <a:ln w="6032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6">
                <a:extLst>
                  <a:ext uri="{FF2B5EF4-FFF2-40B4-BE49-F238E27FC236}">
                    <a16:creationId xmlns:a16="http://schemas.microsoft.com/office/drawing/2014/main" id="{AA296D08-6800-3290-5038-819765B3F744}"/>
                  </a:ext>
                </a:extLst>
              </p:cNvPr>
              <p:cNvSpPr/>
              <p:nvPr/>
            </p:nvSpPr>
            <p:spPr>
              <a:xfrm>
                <a:off x="8734466" y="5106509"/>
                <a:ext cx="1994652" cy="440799"/>
              </a:xfrm>
              <a:prstGeom prst="roundRect">
                <a:avLst/>
              </a:prstGeom>
              <a:ln w="6032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VN" sz="2400" b="1" dirty="0">
                    <a:solidFill>
                      <a:srgbClr val="C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VN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VN" sz="2400" b="1" dirty="0">
                    <a:solidFill>
                      <a:srgbClr val="C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9 </a:t>
                </a:r>
                <a14:m>
                  <m:oMath xmlns:m="http://schemas.openxmlformats.org/officeDocument/2006/math">
                    <m:r>
                      <a:rPr lang="en-VN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VN" sz="2400" b="1" dirty="0">
                    <a:solidFill>
                      <a:srgbClr val="C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45</a:t>
                </a:r>
              </a:p>
            </p:txBody>
          </p:sp>
        </mc:Choice>
        <mc:Fallback xmlns="">
          <p:sp>
            <p:nvSpPr>
              <p:cNvPr id="20" name="Rounded Rectangle 16">
                <a:extLst>
                  <a:ext uri="{FF2B5EF4-FFF2-40B4-BE49-F238E27FC236}">
                    <a16:creationId xmlns:a16="http://schemas.microsoft.com/office/drawing/2014/main" id="{AA296D08-6800-3290-5038-819765B3F7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466" y="5106509"/>
                <a:ext cx="1994652" cy="440799"/>
              </a:xfrm>
              <a:prstGeom prst="roundRect">
                <a:avLst/>
              </a:prstGeom>
              <a:blipFill>
                <a:blip r:embed="rId11"/>
                <a:stretch>
                  <a:fillRect t="-6098" b="-23171"/>
                </a:stretch>
              </a:blipFill>
              <a:ln w="6032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097779F-E8BC-486A-B819-0292E604E70F}" vid="{4DC8568B-4BA0-4F21-A01E-F1C82C7A139D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768</Words>
  <Application>Microsoft Office PowerPoint</Application>
  <PresentationFormat>Widescreen</PresentationFormat>
  <Paragraphs>65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Cambria Math</vt:lpstr>
      <vt:lpstr>Arial</vt:lpstr>
      <vt:lpstr>Calibri</vt:lpstr>
      <vt:lpstr>UTM Avo</vt:lpstr>
      <vt:lpstr>Aptos</vt:lpstr>
      <vt:lpstr>1_Office Theme</vt:lpstr>
      <vt:lpstr>Office Theme</vt:lpstr>
      <vt:lpstr>Theme1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Loan Nguyễn</cp:lastModifiedBy>
  <cp:revision>18</cp:revision>
  <dcterms:created xsi:type="dcterms:W3CDTF">2023-10-24T04:45:10Z</dcterms:created>
  <dcterms:modified xsi:type="dcterms:W3CDTF">2024-12-16T08:36:47Z</dcterms:modified>
</cp:coreProperties>
</file>