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</p:sldMasterIdLst>
  <p:notesMasterIdLst>
    <p:notesMasterId r:id="rId20"/>
  </p:notesMasterIdLst>
  <p:sldIdLst>
    <p:sldId id="281" r:id="rId3"/>
    <p:sldId id="259" r:id="rId4"/>
    <p:sldId id="266" r:id="rId5"/>
    <p:sldId id="282" r:id="rId6"/>
    <p:sldId id="257" r:id="rId7"/>
    <p:sldId id="267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63" r:id="rId16"/>
    <p:sldId id="270" r:id="rId17"/>
    <p:sldId id="383" r:id="rId18"/>
    <p:sldId id="279" r:id="rId19"/>
  </p:sldIdLst>
  <p:sldSz cx="12192000" cy="6858000"/>
  <p:notesSz cx="6858000" cy="9144000"/>
  <p:embeddedFontLst>
    <p:embeddedFont>
      <p:font typeface="UTM Avo" panose="02040603050506020204" pitchFamily="18" charset="0"/>
      <p:regular r:id="rId21"/>
      <p:bold r:id="rId22"/>
      <p:boldItalic r:id="rId23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04"/>
  </p:normalViewPr>
  <p:slideViewPr>
    <p:cSldViewPr snapToGrid="0">
      <p:cViewPr varScale="1">
        <p:scale>
          <a:sx n="83" d="100"/>
          <a:sy n="83" d="100"/>
        </p:scale>
        <p:origin x="2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0BC39-4D34-4B16-8C31-1272394631AE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80223-E38A-46F6-9924-1239C2955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35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https://www.youtube.com/@hoc1biet10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C9BC2-C9DC-46E9-89FE-D9A19A127D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49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B359-C368-FAAB-58D5-0D02FBB3D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32F6F-935E-C66B-8985-FCC117989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BAB38-F9B1-12E8-4194-CD76A9D9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0F5B9-0BBA-6237-AA41-7C8A68FB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3F7DC-A0D2-2B59-3108-A6C6969B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10C0-86E6-71B8-02C1-6ADF1124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FDAF7-A048-683D-CCCC-A63BA5B51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BC5C8-39F6-6DD7-9FBA-7C02F011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DA172-8CFC-0C43-AABF-1121A5E1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E851D-8129-DE77-B672-9040F1A2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6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A3BDA-1EAA-353D-F8DE-1FA3FAC25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14AA8-3789-CBC3-5C55-CAEDF3B88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B3290-4B06-5823-1D14-C03BE4FA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E6A11-9C61-AEB0-DA00-C59F4DD3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08BEB-E646-E98F-031B-DAA706C8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4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3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4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6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4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0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D68C-4EF3-3E93-F0E4-7A1EAF30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A9882-3F56-BADC-45F5-A1FA9E28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AE65-1C31-E61D-C80A-17679EA4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17C64-8BD3-3E2A-43D6-03E98421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A8E1E-00B5-FF84-1631-BE2FDBC6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4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1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4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7DA0A-999E-F79D-3D7B-BC0F80AB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3E550-A2B2-1FD4-FC5E-0155D7D38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FD8D4-E3E9-3387-ECDD-20703B53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3999-2E2F-4649-76D3-B231DD652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3A913-02D6-7024-9DDD-B530DE88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5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10D7-43E2-27E6-B52B-80214C7A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B1AF0-1660-95CB-8909-C7079FB0B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CF109-C42D-ABD0-92C8-8E04F6898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3B5F6-C21A-532C-A7A0-20FFA9B8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4B400-062F-F623-23E7-2F390EBF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765A9-6170-524F-1675-81BB3793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0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7FFF5-B0CD-4F13-AC32-B2D3C699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59DCE-D1E5-36F7-3C1C-28022F721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AE6A7-B025-35F2-355E-7BB5EAA86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4B650-45FF-38E4-C8D8-C877757FA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899E66-9168-3AF3-51A1-AC9160720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3256E-39DB-9C33-4E7F-391F27F0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8C339-1E2E-D100-3748-06F1DA82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C3A0B-C84F-EB4D-66BA-36B5DCDD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1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6ED7-C03A-95E1-BC49-5FD53FCD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AF172-E041-99AC-255A-8B5AB21F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00131-E27D-75AB-A7EA-C5355539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67D31-2DC5-DB2A-29BF-E0835B10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0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01730-6A3E-18EC-47DD-A614769C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E3FDD-3A6C-B024-AEC6-BED99AB0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CE5AC-7F66-41A2-B146-4000CBB9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3546-C49D-9798-0C37-F80C1935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CA46A-6FFF-8B45-A293-C794CFBD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69AA1-2D1A-3054-CDD6-567969990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2BBB5-2CDF-8FC1-981F-4A0C5518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FD70F-5533-0BBF-9AEF-91CAC5B0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8F2FB-2DEE-F0A1-465D-C673D139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2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39B4-E217-B28D-30FF-2C0AB0D7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43FFDC-E88F-1F0C-ECF0-7AA21FFA7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E10CB-D284-A341-F846-78EED0D97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62789-07EF-DBB0-122A-BEA8179E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C2917-4D78-E2C5-B240-2C83A2A0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E6FDF-BCDB-7F7A-F813-4FDA4DCA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CE697A-28CD-EDD6-6415-D3C701EC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A0CBA-D392-B3C6-11C8-2B7A43CDA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FCAAC-A88B-1C44-0137-1A638B2A3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5F583-0148-4553-964E-C48E0D09F0A7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EEFD4-4D1A-FAD6-8C8F-648DA608D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C7197-0211-521E-ABF8-E35EA0FC8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96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49BE-1264-40E4-BDA5-77919F8C2881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2/1/388/10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hoc1biet1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2/1/388/1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2/1/388/1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4;p1">
            <a:extLst>
              <a:ext uri="{FF2B5EF4-FFF2-40B4-BE49-F238E27FC236}">
                <a16:creationId xmlns:a16="http://schemas.microsoft.com/office/drawing/2014/main" id="{C8F29496-1A23-93BD-8B98-920D11615CB0}"/>
              </a:ext>
            </a:extLst>
          </p:cNvPr>
          <p:cNvSpPr txBox="1">
            <a:spLocks/>
          </p:cNvSpPr>
          <p:nvPr/>
        </p:nvSpPr>
        <p:spPr>
          <a:xfrm>
            <a:off x="73689" y="2491674"/>
            <a:ext cx="12044621" cy="2484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sym typeface="Calibri"/>
              </a:rPr>
              <a:t>Tuần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sym typeface="Calibri"/>
              </a:rPr>
              <a:t> </a:t>
            </a:r>
            <a:r>
              <a:rPr lang="en-US" sz="4800" b="1" kern="0" dirty="0">
                <a:solidFill>
                  <a:srgbClr val="002060"/>
                </a:solidFill>
                <a:latin typeface="UTM Avo" panose="02040603050506020204" pitchFamily="18"/>
              </a:rPr>
              <a:t>20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/>
              <a:sym typeface="Calibri"/>
            </a:endParaRP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  <a:sym typeface="Calibri"/>
              </a:rPr>
              <a:t>Bài viết 3</a:t>
            </a: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  <a:sym typeface="Calibri"/>
              </a:rPr>
              <a:t>: 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lang="en-US" sz="4800" b="1" i="0" u="none" strike="noStrike">
                <a:solidFill>
                  <a:srgbClr val="FF0000"/>
                </a:solidFill>
                <a:effectLst/>
                <a:latin typeface="UTM Avo" panose="02040603050506020204" pitchFamily="18"/>
              </a:rPr>
              <a:t>Luyện </a:t>
            </a:r>
            <a:r>
              <a:rPr lang="en-US" sz="4800" b="1" i="0" u="none" strike="noStrike" dirty="0" err="1">
                <a:solidFill>
                  <a:srgbClr val="FF0000"/>
                </a:solidFill>
                <a:effectLst/>
                <a:latin typeface="UTM Avo" panose="02040603050506020204" pitchFamily="18"/>
              </a:rPr>
              <a:t>tập</a:t>
            </a:r>
            <a:r>
              <a:rPr lang="en-US" sz="4800" b="1" i="0" u="none" strike="noStrike" dirty="0">
                <a:solidFill>
                  <a:srgbClr val="FF0000"/>
                </a:solidFill>
                <a:effectLst/>
                <a:latin typeface="UTM Avo" panose="02040603050506020204" pitchFamily="18"/>
              </a:rPr>
              <a:t> </a:t>
            </a:r>
            <a:r>
              <a:rPr lang="en-US" sz="4800" b="1" i="0" u="none" strike="noStrike" dirty="0" err="1">
                <a:solidFill>
                  <a:srgbClr val="FF0000"/>
                </a:solidFill>
                <a:effectLst/>
                <a:latin typeface="UTM Avo" panose="02040603050506020204" pitchFamily="18"/>
              </a:rPr>
              <a:t>viết</a:t>
            </a:r>
            <a:r>
              <a:rPr lang="en-US" sz="4800" b="1" i="0" u="none" strike="noStrike" dirty="0">
                <a:solidFill>
                  <a:srgbClr val="FF0000"/>
                </a:solidFill>
                <a:effectLst/>
                <a:latin typeface="UTM Avo" panose="02040603050506020204" pitchFamily="18"/>
              </a:rPr>
              <a:t> </a:t>
            </a:r>
            <a:r>
              <a:rPr lang="en-US" sz="4800" b="1" i="0" u="none" strike="noStrike" dirty="0" err="1">
                <a:solidFill>
                  <a:srgbClr val="FF0000"/>
                </a:solidFill>
                <a:effectLst/>
                <a:latin typeface="UTM Avo" panose="02040603050506020204" pitchFamily="18"/>
              </a:rPr>
              <a:t>thư</a:t>
            </a:r>
            <a:r>
              <a:rPr lang="en-US" sz="4800" b="1" i="0" u="none" strike="noStrike" dirty="0">
                <a:solidFill>
                  <a:srgbClr val="FF0000"/>
                </a:solidFill>
                <a:effectLst/>
                <a:latin typeface="UTM Avo" panose="02040603050506020204" pitchFamily="18"/>
              </a:rPr>
              <a:t> </a:t>
            </a:r>
            <a:r>
              <a:rPr lang="en-US" sz="4800" b="1" i="0" u="none" strike="noStrike" dirty="0" err="1">
                <a:solidFill>
                  <a:srgbClr val="FF0000"/>
                </a:solidFill>
                <a:effectLst/>
                <a:latin typeface="UTM Avo" panose="02040603050506020204" pitchFamily="18"/>
              </a:rPr>
              <a:t>thăm</a:t>
            </a:r>
            <a:r>
              <a:rPr lang="en-US" sz="4800" b="1" i="0" u="none" strike="noStrike" dirty="0">
                <a:solidFill>
                  <a:srgbClr val="FF0000"/>
                </a:solidFill>
                <a:effectLst/>
                <a:latin typeface="UTM Avo" panose="02040603050506020204" pitchFamily="18"/>
              </a:rPr>
              <a:t> </a:t>
            </a:r>
            <a:r>
              <a:rPr lang="en-US" sz="4800" b="1" i="0" u="none" strike="noStrike" err="1">
                <a:solidFill>
                  <a:srgbClr val="FF0000"/>
                </a:solidFill>
                <a:effectLst/>
                <a:latin typeface="UTM Avo" panose="02040603050506020204" pitchFamily="18"/>
              </a:rPr>
              <a:t>hỏi</a:t>
            </a:r>
            <a:r>
              <a:rPr lang="en-US" sz="4800" b="1" i="0" u="none" strike="noStrike">
                <a:solidFill>
                  <a:srgbClr val="FF0000"/>
                </a:solidFill>
                <a:effectLst/>
                <a:latin typeface="UTM Avo" panose="02040603050506020204" pitchFamily="18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lang="en-US" sz="4800" b="1" i="0" u="none" strike="noStrike">
                <a:solidFill>
                  <a:srgbClr val="FF0000"/>
                </a:solidFill>
                <a:effectLst/>
                <a:latin typeface="UTM Avo" panose="02040603050506020204" pitchFamily="18"/>
              </a:rPr>
              <a:t>(</a:t>
            </a:r>
            <a:r>
              <a:rPr lang="en-US" sz="4800" b="1" i="0" u="none" strike="noStrike" dirty="0" err="1">
                <a:solidFill>
                  <a:srgbClr val="FF0000"/>
                </a:solidFill>
                <a:effectLst/>
                <a:latin typeface="UTM Avo" panose="02040603050506020204" pitchFamily="18"/>
              </a:rPr>
              <a:t>Thự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/>
              </a:rPr>
              <a:t>c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/>
              </a:rPr>
              <a:t>hành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/>
              </a:rPr>
              <a:t>viết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/>
              </a:rPr>
              <a:t>)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F50952-C3AA-0DA7-501F-3C8841BFFE53}"/>
              </a:ext>
            </a:extLst>
          </p:cNvPr>
          <p:cNvSpPr txBox="1"/>
          <p:nvPr/>
        </p:nvSpPr>
        <p:spPr>
          <a:xfrm>
            <a:off x="8910084" y="141514"/>
            <a:ext cx="328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 VIỆT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CAFAE6-6A63-972C-89E4-39C8906555F1}"/>
              </a:ext>
            </a:extLst>
          </p:cNvPr>
          <p:cNvSpPr txBox="1"/>
          <p:nvPr/>
        </p:nvSpPr>
        <p:spPr>
          <a:xfrm>
            <a:off x="10551042" y="764328"/>
            <a:ext cx="1673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Tập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05994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10">
            <a:extLst>
              <a:ext uri="{FF2B5EF4-FFF2-40B4-BE49-F238E27FC236}">
                <a16:creationId xmlns:a16="http://schemas.microsoft.com/office/drawing/2014/main" id="{01085E1D-F76F-6F2E-8D28-E61823B9F61F}"/>
              </a:ext>
            </a:extLst>
          </p:cNvPr>
          <p:cNvSpPr txBox="1"/>
          <p:nvPr/>
        </p:nvSpPr>
        <p:spPr>
          <a:xfrm>
            <a:off x="5118100" y="1371601"/>
            <a:ext cx="19558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UTM Avo" panose="02040603050506020204" pitchFamily="18"/>
              </a:rPr>
              <a:t>Gợi ý</a:t>
            </a:r>
          </a:p>
        </p:txBody>
      </p:sp>
      <p:sp>
        <p:nvSpPr>
          <p:cNvPr id="5" name="Google Shape;171;p10">
            <a:extLst>
              <a:ext uri="{FF2B5EF4-FFF2-40B4-BE49-F238E27FC236}">
                <a16:creationId xmlns:a16="http://schemas.microsoft.com/office/drawing/2014/main" id="{0446E1CB-F299-2E51-82D4-7CF128ADF314}"/>
              </a:ext>
            </a:extLst>
          </p:cNvPr>
          <p:cNvSpPr/>
          <p:nvPr/>
        </p:nvSpPr>
        <p:spPr>
          <a:xfrm>
            <a:off x="152400" y="2387600"/>
            <a:ext cx="3962400" cy="812801"/>
          </a:xfrm>
          <a:prstGeom prst="wedgeRectCallout">
            <a:avLst>
              <a:gd name="adj1" fmla="val 57134"/>
              <a:gd name="adj2" fmla="val 37498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30467" rIns="240000" bIns="16800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sz="2200" b="1">
                <a:solidFill>
                  <a:schemeClr val="bg1"/>
                </a:solidFill>
                <a:latin typeface="UTM Avo" panose="02040603050506020204" pitchFamily="18"/>
              </a:rPr>
              <a:t>Em định viết thư cho ai?</a:t>
            </a:r>
            <a:endParaRPr sz="2200" b="1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6" name="Google Shape;172;p10">
            <a:extLst>
              <a:ext uri="{FF2B5EF4-FFF2-40B4-BE49-F238E27FC236}">
                <a16:creationId xmlns:a16="http://schemas.microsoft.com/office/drawing/2014/main" id="{D5982447-A825-F472-D918-3A12725DD81C}"/>
              </a:ext>
            </a:extLst>
          </p:cNvPr>
          <p:cNvSpPr/>
          <p:nvPr/>
        </p:nvSpPr>
        <p:spPr>
          <a:xfrm>
            <a:off x="1043506" y="3379006"/>
            <a:ext cx="2570107" cy="3478994"/>
          </a:xfrm>
          <a:custGeom>
            <a:avLst/>
            <a:gdLst/>
            <a:ahLst/>
            <a:cxnLst/>
            <a:rect l="l" t="t" r="r" b="b"/>
            <a:pathLst>
              <a:path w="821281" h="1111717" extrusionOk="0">
                <a:moveTo>
                  <a:pt x="0" y="0"/>
                </a:moveTo>
                <a:lnTo>
                  <a:pt x="821281" y="0"/>
                </a:lnTo>
                <a:lnTo>
                  <a:pt x="821281" y="1111717"/>
                </a:lnTo>
                <a:lnTo>
                  <a:pt x="0" y="11117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Google Shape;173;p10">
            <a:extLst>
              <a:ext uri="{FF2B5EF4-FFF2-40B4-BE49-F238E27FC236}">
                <a16:creationId xmlns:a16="http://schemas.microsoft.com/office/drawing/2014/main" id="{72AB49C3-59F2-4C5B-E35D-41E1182B9CC2}"/>
              </a:ext>
            </a:extLst>
          </p:cNvPr>
          <p:cNvSpPr txBox="1"/>
          <p:nvPr/>
        </p:nvSpPr>
        <p:spPr>
          <a:xfrm>
            <a:off x="4449838" y="2240604"/>
            <a:ext cx="7742162" cy="31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190510" indent="-190510" algn="just">
              <a:lnSpc>
                <a:spcPct val="150000"/>
              </a:lnSpc>
              <a:buSzPct val="100000"/>
              <a:buFont typeface="Arial"/>
              <a:buChar char="•"/>
            </a:pPr>
            <a:r>
              <a:rPr lang="vi-VN" sz="2200" dirty="0">
                <a:solidFill>
                  <a:schemeClr val="bg1"/>
                </a:solidFill>
                <a:latin typeface="UTM Avo" panose="02040603050506020204" pitchFamily="18"/>
              </a:rPr>
              <a:t>Ông bà hoặc cô bác ở xa.</a:t>
            </a:r>
            <a:endParaRPr sz="22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marL="190510" indent="-190510" algn="just">
              <a:lnSpc>
                <a:spcPct val="150000"/>
              </a:lnSpc>
              <a:buSzPct val="100000"/>
              <a:buFont typeface="Arial"/>
              <a:buChar char="•"/>
            </a:pPr>
            <a:r>
              <a:rPr lang="vi-VN" sz="2200" dirty="0">
                <a:solidFill>
                  <a:schemeClr val="bg1"/>
                </a:solidFill>
                <a:latin typeface="UTM Avo" panose="02040603050506020204" pitchFamily="18"/>
              </a:rPr>
              <a:t>Bạn ở nơi khác mà em quen trong dịp nghỉ hè.</a:t>
            </a:r>
            <a:endParaRPr sz="22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marL="190510" indent="-190510" algn="just">
              <a:lnSpc>
                <a:spcPct val="150000"/>
              </a:lnSpc>
              <a:buSzPct val="100000"/>
              <a:buFont typeface="Arial"/>
              <a:buChar char="•"/>
            </a:pPr>
            <a:r>
              <a:rPr lang="vi-VN" sz="2200" dirty="0">
                <a:solidFill>
                  <a:schemeClr val="bg1"/>
                </a:solidFill>
                <a:latin typeface="UTM Avo" panose="02040603050506020204" pitchFamily="18"/>
              </a:rPr>
              <a:t>Bạn học cũ đã theo bố mẹ chuyển đến một nơi khác.</a:t>
            </a:r>
            <a:endParaRPr sz="22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marL="190510" indent="-190510" algn="just">
              <a:lnSpc>
                <a:spcPct val="150000"/>
              </a:lnSpc>
              <a:buSzPct val="100000"/>
              <a:buFont typeface="Arial"/>
              <a:buChar char="•"/>
            </a:pPr>
            <a:r>
              <a:rPr lang="vi-VN" sz="2200" dirty="0">
                <a:solidFill>
                  <a:schemeClr val="bg1"/>
                </a:solidFill>
                <a:latin typeface="UTM Avo" panose="02040603050506020204" pitchFamily="18"/>
              </a:rPr>
              <a:t>Một bạn vừa đạt thành tích xuất sắc về học tập hoặc thể thao, văn nghệ.</a:t>
            </a:r>
            <a:endParaRPr sz="22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marL="190510" indent="-190510" algn="just">
              <a:lnSpc>
                <a:spcPct val="150000"/>
              </a:lnSpc>
              <a:buSzPct val="100000"/>
              <a:buFont typeface="Arial"/>
              <a:buChar char="•"/>
            </a:pPr>
            <a:r>
              <a:rPr lang="vi-VN" sz="2200" dirty="0">
                <a:solidFill>
                  <a:schemeClr val="bg1"/>
                </a:solidFill>
                <a:latin typeface="UTM Avo" panose="02040603050506020204" pitchFamily="18"/>
              </a:rPr>
              <a:t>Một bạn có hoàn cảnh khó khăn...</a:t>
            </a:r>
            <a:endParaRPr sz="22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19097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1;p11">
            <a:extLst>
              <a:ext uri="{FF2B5EF4-FFF2-40B4-BE49-F238E27FC236}">
                <a16:creationId xmlns:a16="http://schemas.microsoft.com/office/drawing/2014/main" id="{166DD60E-31C8-945D-867A-FAA3D5210C2F}"/>
              </a:ext>
            </a:extLst>
          </p:cNvPr>
          <p:cNvSpPr/>
          <p:nvPr/>
        </p:nvSpPr>
        <p:spPr>
          <a:xfrm>
            <a:off x="1956781" y="3429000"/>
            <a:ext cx="2570107" cy="3478994"/>
          </a:xfrm>
          <a:custGeom>
            <a:avLst/>
            <a:gdLst/>
            <a:ahLst/>
            <a:cxnLst/>
            <a:rect l="l" t="t" r="r" b="b"/>
            <a:pathLst>
              <a:path w="821281" h="1111717" extrusionOk="0">
                <a:moveTo>
                  <a:pt x="0" y="0"/>
                </a:moveTo>
                <a:lnTo>
                  <a:pt x="821281" y="0"/>
                </a:lnTo>
                <a:lnTo>
                  <a:pt x="821281" y="1111717"/>
                </a:lnTo>
                <a:lnTo>
                  <a:pt x="0" y="11117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Google Shape;182;p11">
            <a:extLst>
              <a:ext uri="{FF2B5EF4-FFF2-40B4-BE49-F238E27FC236}">
                <a16:creationId xmlns:a16="http://schemas.microsoft.com/office/drawing/2014/main" id="{7A25763D-2403-38F7-AE70-C5171A5502C7}"/>
              </a:ext>
            </a:extLst>
          </p:cNvPr>
          <p:cNvSpPr txBox="1"/>
          <p:nvPr/>
        </p:nvSpPr>
        <p:spPr>
          <a:xfrm>
            <a:off x="6094441" y="3612566"/>
            <a:ext cx="3548000" cy="227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</a:rPr>
              <a:t>Em viết thư để: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marL="381019" indent="-381019" algn="just">
              <a:lnSpc>
                <a:spcPct val="150000"/>
              </a:lnSpc>
              <a:buSzPts val="4000"/>
              <a:buFont typeface="Arial"/>
              <a:buChar char="•"/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Thăm hỏi. 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marL="381019" indent="-381019" algn="just">
              <a:lnSpc>
                <a:spcPct val="150000"/>
              </a:lnSpc>
              <a:buSzPts val="4000"/>
              <a:buFont typeface="Arial"/>
              <a:buChar char="•"/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Chia vui, chia buồn. 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marL="381019" indent="-381019" algn="just">
              <a:lnSpc>
                <a:spcPct val="150000"/>
              </a:lnSpc>
              <a:buSzPts val="4000"/>
              <a:buFont typeface="Arial"/>
              <a:buChar char="•"/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Làm quen,...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7" name="Google Shape;183;p11">
            <a:extLst>
              <a:ext uri="{FF2B5EF4-FFF2-40B4-BE49-F238E27FC236}">
                <a16:creationId xmlns:a16="http://schemas.microsoft.com/office/drawing/2014/main" id="{965653C2-A034-348C-B290-F387692DE371}"/>
              </a:ext>
            </a:extLst>
          </p:cNvPr>
          <p:cNvSpPr/>
          <p:nvPr/>
        </p:nvSpPr>
        <p:spPr>
          <a:xfrm>
            <a:off x="2886804" y="2236974"/>
            <a:ext cx="6415275" cy="1008461"/>
          </a:xfrm>
          <a:prstGeom prst="wedgeRectCallout">
            <a:avLst>
              <a:gd name="adj1" fmla="val -34844"/>
              <a:gd name="adj2" fmla="val 86501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30467" rIns="240000" bIns="16800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</a:rPr>
              <a:t>Em viết thư cho người đó để làm gì?</a:t>
            </a:r>
            <a:endParaRPr sz="2400" b="1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8" name="Google Shape;168;p10">
            <a:extLst>
              <a:ext uri="{FF2B5EF4-FFF2-40B4-BE49-F238E27FC236}">
                <a16:creationId xmlns:a16="http://schemas.microsoft.com/office/drawing/2014/main" id="{13D5F66E-B049-B384-14D7-78D87CC41A3F}"/>
              </a:ext>
            </a:extLst>
          </p:cNvPr>
          <p:cNvSpPr txBox="1"/>
          <p:nvPr/>
        </p:nvSpPr>
        <p:spPr>
          <a:xfrm>
            <a:off x="5118100" y="1371601"/>
            <a:ext cx="19558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UTM Avo" panose="02040603050506020204" pitchFamily="18"/>
              </a:rPr>
              <a:t>Gợi ý</a:t>
            </a:r>
          </a:p>
        </p:txBody>
      </p:sp>
    </p:spTree>
    <p:extLst>
      <p:ext uri="{BB962C8B-B14F-4D97-AF65-F5344CB8AC3E}">
        <p14:creationId xmlns:p14="http://schemas.microsoft.com/office/powerpoint/2010/main" val="151765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8;p12">
            <a:extLst>
              <a:ext uri="{FF2B5EF4-FFF2-40B4-BE49-F238E27FC236}">
                <a16:creationId xmlns:a16="http://schemas.microsoft.com/office/drawing/2014/main" id="{76F817BA-DC7D-1B7D-863D-28386CA7C245}"/>
              </a:ext>
            </a:extLst>
          </p:cNvPr>
          <p:cNvSpPr/>
          <p:nvPr/>
        </p:nvSpPr>
        <p:spPr>
          <a:xfrm>
            <a:off x="6012411" y="1218367"/>
            <a:ext cx="5866615" cy="5813281"/>
          </a:xfrm>
          <a:custGeom>
            <a:avLst/>
            <a:gdLst/>
            <a:ahLst/>
            <a:cxnLst/>
            <a:rect l="l" t="t" r="r" b="b"/>
            <a:pathLst>
              <a:path w="8799922" h="8719922" extrusionOk="0">
                <a:moveTo>
                  <a:pt x="0" y="0"/>
                </a:moveTo>
                <a:lnTo>
                  <a:pt x="8799922" y="0"/>
                </a:lnTo>
                <a:lnTo>
                  <a:pt x="8799922" y="8719922"/>
                </a:lnTo>
                <a:lnTo>
                  <a:pt x="0" y="8719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Google Shape;189;p12">
            <a:extLst>
              <a:ext uri="{FF2B5EF4-FFF2-40B4-BE49-F238E27FC236}">
                <a16:creationId xmlns:a16="http://schemas.microsoft.com/office/drawing/2014/main" id="{28BD8C9C-4FCC-126E-D4C6-7257F2CE842B}"/>
              </a:ext>
            </a:extLst>
          </p:cNvPr>
          <p:cNvSpPr/>
          <p:nvPr/>
        </p:nvSpPr>
        <p:spPr>
          <a:xfrm>
            <a:off x="7582823" y="1789868"/>
            <a:ext cx="3208392" cy="4421265"/>
          </a:xfrm>
          <a:custGeom>
            <a:avLst/>
            <a:gdLst/>
            <a:ahLst/>
            <a:cxnLst/>
            <a:rect l="l" t="t" r="r" b="b"/>
            <a:pathLst>
              <a:path w="4812588" h="6631898" extrusionOk="0">
                <a:moveTo>
                  <a:pt x="0" y="0"/>
                </a:moveTo>
                <a:lnTo>
                  <a:pt x="4812589" y="0"/>
                </a:lnTo>
                <a:lnTo>
                  <a:pt x="4812589" y="6631898"/>
                </a:lnTo>
                <a:lnTo>
                  <a:pt x="0" y="66318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Google Shape;190;p12">
            <a:extLst>
              <a:ext uri="{FF2B5EF4-FFF2-40B4-BE49-F238E27FC236}">
                <a16:creationId xmlns:a16="http://schemas.microsoft.com/office/drawing/2014/main" id="{F3F216EF-9D83-4277-D797-737FDAE308B3}"/>
              </a:ext>
            </a:extLst>
          </p:cNvPr>
          <p:cNvSpPr/>
          <p:nvPr/>
        </p:nvSpPr>
        <p:spPr>
          <a:xfrm>
            <a:off x="877094" y="2679700"/>
            <a:ext cx="4929402" cy="3098800"/>
          </a:xfrm>
          <a:prstGeom prst="cloudCallout">
            <a:avLst>
              <a:gd name="adj1" fmla="val 92691"/>
              <a:gd name="adj2" fmla="val -27604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16800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sz="4800" b="1" dirty="0">
                <a:solidFill>
                  <a:schemeClr val="dk1"/>
                </a:solidFill>
                <a:latin typeface="UTM Avo" panose="02040603050506020204" pitchFamily="18"/>
              </a:rPr>
              <a:t>02. </a:t>
            </a:r>
            <a:endParaRPr sz="622" dirty="0">
              <a:latin typeface="UTM Avo" panose="02040603050506020204" pitchFamily="18"/>
            </a:endParaRPr>
          </a:p>
          <a:p>
            <a:pPr algn="ctr">
              <a:lnSpc>
                <a:spcPct val="150000"/>
              </a:lnSpc>
            </a:pPr>
            <a:r>
              <a:rPr lang="vi-VN" sz="4800" b="1" dirty="0">
                <a:solidFill>
                  <a:schemeClr val="dk1"/>
                </a:solidFill>
                <a:latin typeface="UTM Avo" panose="02040603050506020204" pitchFamily="18"/>
              </a:rPr>
              <a:t>VIẾT THƯ</a:t>
            </a:r>
            <a:endParaRPr sz="622" dirty="0"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33433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7;p13">
            <a:extLst>
              <a:ext uri="{FF2B5EF4-FFF2-40B4-BE49-F238E27FC236}">
                <a16:creationId xmlns:a16="http://schemas.microsoft.com/office/drawing/2014/main" id="{2E7E4250-EEC1-A321-D563-E979BC9C2D2E}"/>
              </a:ext>
            </a:extLst>
          </p:cNvPr>
          <p:cNvSpPr/>
          <p:nvPr/>
        </p:nvSpPr>
        <p:spPr>
          <a:xfrm>
            <a:off x="1799695" y="1748361"/>
            <a:ext cx="8592609" cy="372534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30467" rIns="240000" bIns="168000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dk1"/>
                </a:solidFill>
                <a:latin typeface="UTM Avo" panose="02040603050506020204" pitchFamily="18"/>
              </a:rPr>
              <a:t>Dựa vào dàn ý đã lập ở những tiết học trước, hãy viết một bức thư theo đề bài em đã chọn:</a:t>
            </a:r>
            <a:endParaRPr sz="622" dirty="0">
              <a:latin typeface="UTM Avo" panose="02040603050506020204" pitchFamily="18"/>
            </a:endParaRPr>
          </a:p>
          <a:p>
            <a:pPr marL="228611" indent="-228611" algn="just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vi-VN" sz="2400" dirty="0">
                <a:solidFill>
                  <a:schemeClr val="dk1"/>
                </a:solidFill>
                <a:latin typeface="UTM Avo" panose="02040603050506020204" pitchFamily="18"/>
              </a:rPr>
              <a:t> Thư gửi người thân.</a:t>
            </a:r>
            <a:endParaRPr sz="622" dirty="0">
              <a:latin typeface="UTM Avo" panose="02040603050506020204" pitchFamily="18"/>
            </a:endParaRPr>
          </a:p>
          <a:p>
            <a:pPr marL="228611" indent="-228611" algn="just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vi-VN" sz="2400" dirty="0">
                <a:solidFill>
                  <a:schemeClr val="dk1"/>
                </a:solidFill>
                <a:latin typeface="UTM Avo" panose="02040603050506020204" pitchFamily="18"/>
              </a:rPr>
              <a:t> Thư gửi thầy cô.</a:t>
            </a:r>
            <a:endParaRPr sz="622" dirty="0">
              <a:latin typeface="UTM Avo" panose="02040603050506020204" pitchFamily="18"/>
            </a:endParaRPr>
          </a:p>
          <a:p>
            <a:pPr marL="228611" indent="-228611" algn="just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vi-VN" sz="2400" dirty="0">
                <a:solidFill>
                  <a:schemeClr val="dk1"/>
                </a:solidFill>
                <a:latin typeface="UTM Avo" panose="02040603050506020204" pitchFamily="18"/>
              </a:rPr>
              <a:t> Thư gửi bạn.</a:t>
            </a:r>
            <a:endParaRPr sz="622" dirty="0">
              <a:latin typeface="UTM Avo" panose="02040603050506020204" pitchFamily="18"/>
            </a:endParaRPr>
          </a:p>
          <a:p>
            <a:pPr marL="228611" indent="-228611" algn="just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vi-VN" sz="2400" dirty="0">
                <a:solidFill>
                  <a:schemeClr val="dk1"/>
                </a:solidFill>
                <a:latin typeface="UTM Avo" panose="02040603050506020204" pitchFamily="18"/>
              </a:rPr>
              <a:t> Thư gửi một người khác.</a:t>
            </a:r>
            <a:endParaRPr sz="622" dirty="0">
              <a:latin typeface="UTM Avo" panose="02040603050506020204" pitchFamily="18"/>
            </a:endParaRPr>
          </a:p>
        </p:txBody>
      </p:sp>
      <p:sp>
        <p:nvSpPr>
          <p:cNvPr id="5" name="Google Shape;198;p13">
            <a:extLst>
              <a:ext uri="{FF2B5EF4-FFF2-40B4-BE49-F238E27FC236}">
                <a16:creationId xmlns:a16="http://schemas.microsoft.com/office/drawing/2014/main" id="{356F4A28-729E-910B-BA71-08C821B01AF3}"/>
              </a:ext>
            </a:extLst>
          </p:cNvPr>
          <p:cNvSpPr/>
          <p:nvPr/>
        </p:nvSpPr>
        <p:spPr>
          <a:xfrm>
            <a:off x="-151606" y="4533701"/>
            <a:ext cx="2844800" cy="2428749"/>
          </a:xfrm>
          <a:custGeom>
            <a:avLst/>
            <a:gdLst/>
            <a:ahLst/>
            <a:cxnLst/>
            <a:rect l="l" t="t" r="r" b="b"/>
            <a:pathLst>
              <a:path w="1001276" h="854839" extrusionOk="0">
                <a:moveTo>
                  <a:pt x="0" y="0"/>
                </a:moveTo>
                <a:lnTo>
                  <a:pt x="1001276" y="0"/>
                </a:lnTo>
                <a:lnTo>
                  <a:pt x="1001276" y="854839"/>
                </a:lnTo>
                <a:lnTo>
                  <a:pt x="0" y="8548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6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4B63DE65-91FF-80FB-2989-37D065D91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059" y="2971565"/>
            <a:ext cx="3111881" cy="172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3;p24">
            <a:extLst>
              <a:ext uri="{FF2B5EF4-FFF2-40B4-BE49-F238E27FC236}">
                <a16:creationId xmlns:a16="http://schemas.microsoft.com/office/drawing/2014/main" id="{3AA3E7B8-6086-ADF2-1030-D3141E06BFEC}"/>
              </a:ext>
            </a:extLst>
          </p:cNvPr>
          <p:cNvSpPr/>
          <p:nvPr/>
        </p:nvSpPr>
        <p:spPr>
          <a:xfrm>
            <a:off x="7457179" y="1124790"/>
            <a:ext cx="3686672" cy="4925594"/>
          </a:xfrm>
          <a:custGeom>
            <a:avLst/>
            <a:gdLst/>
            <a:ahLst/>
            <a:cxnLst/>
            <a:rect l="l" t="t" r="r" b="b"/>
            <a:pathLst>
              <a:path w="5530008" h="7388391" extrusionOk="0">
                <a:moveTo>
                  <a:pt x="0" y="0"/>
                </a:moveTo>
                <a:lnTo>
                  <a:pt x="5530008" y="0"/>
                </a:lnTo>
                <a:lnTo>
                  <a:pt x="5530008" y="7388392"/>
                </a:lnTo>
                <a:lnTo>
                  <a:pt x="0" y="73883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Google Shape;205;p24">
            <a:extLst>
              <a:ext uri="{FF2B5EF4-FFF2-40B4-BE49-F238E27FC236}">
                <a16:creationId xmlns:a16="http://schemas.microsoft.com/office/drawing/2014/main" id="{C7993322-7AC3-33F7-C567-2834076E5C65}"/>
              </a:ext>
            </a:extLst>
          </p:cNvPr>
          <p:cNvSpPr/>
          <p:nvPr/>
        </p:nvSpPr>
        <p:spPr>
          <a:xfrm>
            <a:off x="1048149" y="2018621"/>
            <a:ext cx="6350000" cy="1778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sz="2667">
                <a:solidFill>
                  <a:schemeClr val="bg1"/>
                </a:solidFill>
                <a:latin typeface="UTM Avo" panose="02040603050506020204" pitchFamily="18"/>
              </a:rPr>
              <a:t>Lắng nghe nhận xét của </a:t>
            </a:r>
            <a:endParaRPr sz="622">
              <a:solidFill>
                <a:schemeClr val="bg1"/>
              </a:solidFill>
              <a:latin typeface="UTM Avo" panose="02040603050506020204" pitchFamily="18"/>
            </a:endParaRPr>
          </a:p>
          <a:p>
            <a:pPr algn="ctr">
              <a:lnSpc>
                <a:spcPct val="150000"/>
              </a:lnSpc>
            </a:pPr>
            <a:r>
              <a:rPr lang="vi-VN" sz="2667">
                <a:solidFill>
                  <a:schemeClr val="bg1"/>
                </a:solidFill>
                <a:latin typeface="UTM Avo" panose="02040603050506020204" pitchFamily="18"/>
              </a:rPr>
              <a:t>giáo viên để cả lớp rút kinh nghiệm</a:t>
            </a:r>
            <a:endParaRPr sz="2667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5" name="Google Shape;206;p24">
            <a:extLst>
              <a:ext uri="{FF2B5EF4-FFF2-40B4-BE49-F238E27FC236}">
                <a16:creationId xmlns:a16="http://schemas.microsoft.com/office/drawing/2014/main" id="{5DC36E05-FB13-FC75-68C9-3EF20EAFDFD5}"/>
              </a:ext>
            </a:extLst>
          </p:cNvPr>
          <p:cNvSpPr/>
          <p:nvPr/>
        </p:nvSpPr>
        <p:spPr>
          <a:xfrm>
            <a:off x="1048149" y="4272384"/>
            <a:ext cx="6350000" cy="1778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lnSpc>
                <a:spcPct val="114000"/>
              </a:lnSpc>
            </a:pPr>
            <a:r>
              <a:rPr lang="vi-VN" sz="2667" dirty="0">
                <a:solidFill>
                  <a:schemeClr val="bg1"/>
                </a:solidFill>
                <a:latin typeface="UTM Avo" panose="02040603050506020204" pitchFamily="18"/>
              </a:rPr>
              <a:t>Chuẩn bị bài</a:t>
            </a:r>
            <a:endParaRPr sz="2667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algn="ctr">
              <a:lnSpc>
                <a:spcPct val="114000"/>
              </a:lnSpc>
            </a:pPr>
            <a:r>
              <a:rPr lang="vi-VN" sz="2667" b="1" dirty="0">
                <a:solidFill>
                  <a:schemeClr val="bg1"/>
                </a:solidFill>
                <a:latin typeface="UTM Avo" panose="02040603050506020204" pitchFamily="18"/>
              </a:rPr>
              <a:t>Trao đổi: </a:t>
            </a:r>
            <a:r>
              <a:rPr lang="vi-VN" sz="2667" b="1" i="1" dirty="0">
                <a:solidFill>
                  <a:schemeClr val="bg1"/>
                </a:solidFill>
                <a:latin typeface="UTM Avo" panose="02040603050506020204" pitchFamily="18"/>
              </a:rPr>
              <a:t>Lòng nhân ái</a:t>
            </a:r>
            <a:endParaRPr sz="2667" b="1" i="1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51549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qr cod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343DE31A-F937-679E-1D1C-2449DBA2CD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1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54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922B9963-47AA-E4D3-0E27-23CDFAB7B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059" y="2913691"/>
            <a:ext cx="3111881" cy="172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5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1;p2">
            <a:extLst>
              <a:ext uri="{FF2B5EF4-FFF2-40B4-BE49-F238E27FC236}">
                <a16:creationId xmlns:a16="http://schemas.microsoft.com/office/drawing/2014/main" id="{2F2F3E32-7895-021A-3A40-E9887B2C509F}"/>
              </a:ext>
            </a:extLst>
          </p:cNvPr>
          <p:cNvSpPr/>
          <p:nvPr/>
        </p:nvSpPr>
        <p:spPr>
          <a:xfrm>
            <a:off x="5926349" y="716921"/>
            <a:ext cx="5866615" cy="5813281"/>
          </a:xfrm>
          <a:custGeom>
            <a:avLst/>
            <a:gdLst/>
            <a:ahLst/>
            <a:cxnLst/>
            <a:rect l="l" t="t" r="r" b="b"/>
            <a:pathLst>
              <a:path w="8799922" h="8719922" extrusionOk="0">
                <a:moveTo>
                  <a:pt x="0" y="0"/>
                </a:moveTo>
                <a:lnTo>
                  <a:pt x="8799922" y="0"/>
                </a:lnTo>
                <a:lnTo>
                  <a:pt x="8799922" y="8719922"/>
                </a:lnTo>
                <a:lnTo>
                  <a:pt x="0" y="8719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Google Shape;92;p2">
            <a:extLst>
              <a:ext uri="{FF2B5EF4-FFF2-40B4-BE49-F238E27FC236}">
                <a16:creationId xmlns:a16="http://schemas.microsoft.com/office/drawing/2014/main" id="{01B297A3-14F0-1DF6-4499-E2FE5F4C0CE8}"/>
              </a:ext>
            </a:extLst>
          </p:cNvPr>
          <p:cNvSpPr/>
          <p:nvPr/>
        </p:nvSpPr>
        <p:spPr>
          <a:xfrm>
            <a:off x="7925594" y="1762700"/>
            <a:ext cx="1868124" cy="4604265"/>
          </a:xfrm>
          <a:custGeom>
            <a:avLst/>
            <a:gdLst/>
            <a:ahLst/>
            <a:cxnLst/>
            <a:rect l="l" t="t" r="r" b="b"/>
            <a:pathLst>
              <a:path w="2802186" h="6906398" extrusionOk="0">
                <a:moveTo>
                  <a:pt x="0" y="0"/>
                </a:moveTo>
                <a:lnTo>
                  <a:pt x="2802186" y="0"/>
                </a:lnTo>
                <a:lnTo>
                  <a:pt x="2802186" y="6906398"/>
                </a:lnTo>
                <a:lnTo>
                  <a:pt x="0" y="6906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Google Shape;93;p2">
            <a:extLst>
              <a:ext uri="{FF2B5EF4-FFF2-40B4-BE49-F238E27FC236}">
                <a16:creationId xmlns:a16="http://schemas.microsoft.com/office/drawing/2014/main" id="{565DC734-5C8B-20CD-045E-7E76902FFE0E}"/>
              </a:ext>
            </a:extLst>
          </p:cNvPr>
          <p:cNvSpPr/>
          <p:nvPr/>
        </p:nvSpPr>
        <p:spPr>
          <a:xfrm>
            <a:off x="1060231" y="2439232"/>
            <a:ext cx="5035769" cy="3251200"/>
          </a:xfrm>
          <a:prstGeom prst="cloudCallout">
            <a:avLst>
              <a:gd name="adj1" fmla="val 86807"/>
              <a:gd name="adj2" fmla="val -16562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16800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sz="2933">
                <a:solidFill>
                  <a:schemeClr val="bg1"/>
                </a:solidFill>
                <a:latin typeface="UTM Avo" panose="02040603050506020204" pitchFamily="18"/>
              </a:rPr>
              <a:t>Em hãy nhắc lại cấu tạo của một bức thư thăm hỏi</a:t>
            </a:r>
            <a:endParaRPr sz="2933">
              <a:solidFill>
                <a:schemeClr val="bg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419613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9;p3">
            <a:extLst>
              <a:ext uri="{FF2B5EF4-FFF2-40B4-BE49-F238E27FC236}">
                <a16:creationId xmlns:a16="http://schemas.microsoft.com/office/drawing/2014/main" id="{60A0B825-18DD-9925-5518-9272624FF7A1}"/>
              </a:ext>
            </a:extLst>
          </p:cNvPr>
          <p:cNvSpPr/>
          <p:nvPr/>
        </p:nvSpPr>
        <p:spPr>
          <a:xfrm>
            <a:off x="2387600" y="1594572"/>
            <a:ext cx="7416800" cy="762000"/>
          </a:xfrm>
          <a:prstGeom prst="homePlate">
            <a:avLst>
              <a:gd name="adj" fmla="val 50000"/>
            </a:avLst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UTM Avo" panose="02040603050506020204" pitchFamily="18"/>
              </a:rPr>
              <a:t>Cấu tạo của một bức thư thăm hỏi</a:t>
            </a:r>
            <a:endParaRPr sz="2800" b="1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7" name="Google Shape;100;p3">
            <a:extLst>
              <a:ext uri="{FF2B5EF4-FFF2-40B4-BE49-F238E27FC236}">
                <a16:creationId xmlns:a16="http://schemas.microsoft.com/office/drawing/2014/main" id="{05552721-63F7-77E5-CD99-AE4F9833EFBB}"/>
              </a:ext>
            </a:extLst>
          </p:cNvPr>
          <p:cNvSpPr/>
          <p:nvPr/>
        </p:nvSpPr>
        <p:spPr>
          <a:xfrm>
            <a:off x="3940442" y="2402872"/>
            <a:ext cx="7619206" cy="394969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30467" rIns="360000" bIns="120000" anchor="ctr" anchorCtr="0">
            <a:noAutofit/>
          </a:bodyPr>
          <a:lstStyle/>
          <a:p>
            <a:pPr algn="r">
              <a:lnSpc>
                <a:spcPct val="150000"/>
              </a:lnSpc>
            </a:pPr>
            <a:r>
              <a:rPr lang="vi-VN" sz="2400" i="1" dirty="0">
                <a:solidFill>
                  <a:schemeClr val="bg1"/>
                </a:solidFill>
                <a:latin typeface="UTM Avo" panose="02040603050506020204" pitchFamily="18"/>
              </a:rPr>
              <a:t>Địa điểm, thời gian viết thư</a:t>
            </a:r>
            <a:endParaRPr sz="2400" i="1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marL="587616" lvl="1" indent="-342917">
              <a:lnSpc>
                <a:spcPct val="150000"/>
              </a:lnSpc>
              <a:buSzPct val="100000"/>
              <a:buFont typeface="Calibri"/>
              <a:buAutoNum type="arabicPeriod"/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Lời chào 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marL="587616" lvl="1" indent="-342917">
              <a:lnSpc>
                <a:spcPct val="150000"/>
              </a:lnSpc>
              <a:buSzPct val="100000"/>
              <a:buFont typeface="Calibri"/>
              <a:buAutoNum type="arabicPeriod"/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Lời tự giới thiệu (nếu cần)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marL="587616" lvl="1" indent="-342917">
              <a:lnSpc>
                <a:spcPct val="150000"/>
              </a:lnSpc>
              <a:buSzPct val="100000"/>
              <a:buFont typeface="Calibri"/>
              <a:buAutoNum type="arabicPeriod"/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Lời thăm hỏi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marL="587616" lvl="1" indent="-342917">
              <a:lnSpc>
                <a:spcPct val="150000"/>
              </a:lnSpc>
              <a:buSzPct val="100000"/>
              <a:buFont typeface="Calibri"/>
              <a:buAutoNum type="arabicPeriod"/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Thông tin về tình hình bản thân 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marL="587616" lvl="1" indent="-342917">
              <a:lnSpc>
                <a:spcPct val="150000"/>
              </a:lnSpc>
              <a:buSzPct val="100000"/>
              <a:buFont typeface="Calibri"/>
              <a:buAutoNum type="arabicPeriod"/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Lời chúc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algn="r">
              <a:lnSpc>
                <a:spcPct val="150000"/>
              </a:lnSpc>
            </a:pPr>
            <a:r>
              <a:rPr lang="vi-VN" sz="2400" i="1" dirty="0">
                <a:solidFill>
                  <a:schemeClr val="bg1"/>
                </a:solidFill>
                <a:latin typeface="UTM Avo" panose="02040603050506020204" pitchFamily="18"/>
              </a:rPr>
              <a:t>Chữ kí và họ tên người viết thư</a:t>
            </a:r>
            <a:endParaRPr sz="2400" i="1" dirty="0">
              <a:solidFill>
                <a:schemeClr val="bg1"/>
              </a:solidFill>
              <a:latin typeface="UTM Avo" panose="02040603050506020204" pitchFamily="18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01;p3">
            <a:extLst>
              <a:ext uri="{FF2B5EF4-FFF2-40B4-BE49-F238E27FC236}">
                <a16:creationId xmlns:a16="http://schemas.microsoft.com/office/drawing/2014/main" id="{ADA7B36F-385B-11D7-89AD-555315CA0560}"/>
              </a:ext>
            </a:extLst>
          </p:cNvPr>
          <p:cNvSpPr/>
          <p:nvPr/>
        </p:nvSpPr>
        <p:spPr>
          <a:xfrm>
            <a:off x="794" y="3519149"/>
            <a:ext cx="3939648" cy="3338851"/>
          </a:xfrm>
          <a:custGeom>
            <a:avLst/>
            <a:gdLst/>
            <a:ahLst/>
            <a:cxnLst/>
            <a:rect l="l" t="t" r="r" b="b"/>
            <a:pathLst>
              <a:path w="2492188" h="2112129" extrusionOk="0">
                <a:moveTo>
                  <a:pt x="0" y="0"/>
                </a:moveTo>
                <a:lnTo>
                  <a:pt x="2492188" y="0"/>
                </a:lnTo>
                <a:lnTo>
                  <a:pt x="2492188" y="2112130"/>
                </a:lnTo>
                <a:lnTo>
                  <a:pt x="0" y="21121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2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ếng việt (1)">
            <a:extLst>
              <a:ext uri="{FF2B5EF4-FFF2-40B4-BE49-F238E27FC236}">
                <a16:creationId xmlns:a16="http://schemas.microsoft.com/office/drawing/2014/main" id="{2561DA70-C5C3-4B1C-BCF1-5AE58EB49A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402510CE-99CA-C771-12A7-BE6C39865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059" y="2925266"/>
            <a:ext cx="3111881" cy="172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3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7;p6">
            <a:extLst>
              <a:ext uri="{FF2B5EF4-FFF2-40B4-BE49-F238E27FC236}">
                <a16:creationId xmlns:a16="http://schemas.microsoft.com/office/drawing/2014/main" id="{1FAA8F89-734A-CBB5-5187-F0D100A47913}"/>
              </a:ext>
            </a:extLst>
          </p:cNvPr>
          <p:cNvSpPr/>
          <p:nvPr/>
        </p:nvSpPr>
        <p:spPr>
          <a:xfrm>
            <a:off x="553728" y="1413019"/>
            <a:ext cx="5866615" cy="5813281"/>
          </a:xfrm>
          <a:custGeom>
            <a:avLst/>
            <a:gdLst/>
            <a:ahLst/>
            <a:cxnLst/>
            <a:rect l="l" t="t" r="r" b="b"/>
            <a:pathLst>
              <a:path w="8799922" h="8719922" extrusionOk="0">
                <a:moveTo>
                  <a:pt x="0" y="0"/>
                </a:moveTo>
                <a:lnTo>
                  <a:pt x="8799922" y="0"/>
                </a:lnTo>
                <a:lnTo>
                  <a:pt x="8799922" y="8719923"/>
                </a:lnTo>
                <a:lnTo>
                  <a:pt x="0" y="87199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Google Shape;128;p6">
            <a:extLst>
              <a:ext uri="{FF2B5EF4-FFF2-40B4-BE49-F238E27FC236}">
                <a16:creationId xmlns:a16="http://schemas.microsoft.com/office/drawing/2014/main" id="{DDF95DFB-3D11-95BF-7F7C-D61344A0E2BE}"/>
              </a:ext>
            </a:extLst>
          </p:cNvPr>
          <p:cNvSpPr/>
          <p:nvPr/>
        </p:nvSpPr>
        <p:spPr>
          <a:xfrm>
            <a:off x="1697845" y="4461815"/>
            <a:ext cx="2057400" cy="2057400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EFC7B0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endParaRPr sz="622">
              <a:latin typeface="UTM Avo" panose="02040603050506020204" pitchFamily="18"/>
            </a:endParaRPr>
          </a:p>
        </p:txBody>
      </p:sp>
      <p:sp>
        <p:nvSpPr>
          <p:cNvPr id="4" name="Google Shape;129;p6">
            <a:extLst>
              <a:ext uri="{FF2B5EF4-FFF2-40B4-BE49-F238E27FC236}">
                <a16:creationId xmlns:a16="http://schemas.microsoft.com/office/drawing/2014/main" id="{5C7F89FE-0145-D31F-5F71-CFCAF6328192}"/>
              </a:ext>
            </a:extLst>
          </p:cNvPr>
          <p:cNvSpPr/>
          <p:nvPr/>
        </p:nvSpPr>
        <p:spPr>
          <a:xfrm>
            <a:off x="2473290" y="1711167"/>
            <a:ext cx="2027489" cy="4617903"/>
          </a:xfrm>
          <a:custGeom>
            <a:avLst/>
            <a:gdLst/>
            <a:ahLst/>
            <a:cxnLst/>
            <a:rect l="l" t="t" r="r" b="b"/>
            <a:pathLst>
              <a:path w="3041233" h="6926854" extrusionOk="0">
                <a:moveTo>
                  <a:pt x="3041232" y="0"/>
                </a:moveTo>
                <a:lnTo>
                  <a:pt x="0" y="0"/>
                </a:lnTo>
                <a:lnTo>
                  <a:pt x="0" y="6926854"/>
                </a:lnTo>
                <a:lnTo>
                  <a:pt x="3041232" y="6926854"/>
                </a:lnTo>
                <a:lnTo>
                  <a:pt x="304123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Google Shape;130;p6">
            <a:extLst>
              <a:ext uri="{FF2B5EF4-FFF2-40B4-BE49-F238E27FC236}">
                <a16:creationId xmlns:a16="http://schemas.microsoft.com/office/drawing/2014/main" id="{65DE16FF-C1AA-2674-E587-A1289032F73A}"/>
              </a:ext>
            </a:extLst>
          </p:cNvPr>
          <p:cNvSpPr/>
          <p:nvPr/>
        </p:nvSpPr>
        <p:spPr>
          <a:xfrm>
            <a:off x="6708870" y="1863567"/>
            <a:ext cx="4929402" cy="2927666"/>
          </a:xfrm>
          <a:prstGeom prst="cloudCallout">
            <a:avLst>
              <a:gd name="adj1" fmla="val -103526"/>
              <a:gd name="adj2" fmla="val -20645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16800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sz="4800" b="1" dirty="0">
                <a:solidFill>
                  <a:schemeClr val="dk1"/>
                </a:solidFill>
                <a:latin typeface="UTM Avo" panose="02040603050506020204" pitchFamily="18"/>
              </a:rPr>
              <a:t>01. </a:t>
            </a:r>
            <a:endParaRPr sz="622" dirty="0">
              <a:latin typeface="UTM Avo" panose="02040603050506020204" pitchFamily="18"/>
            </a:endParaRPr>
          </a:p>
          <a:p>
            <a:pPr algn="ctr">
              <a:lnSpc>
                <a:spcPct val="150000"/>
              </a:lnSpc>
            </a:pPr>
            <a:r>
              <a:rPr lang="vi-VN" sz="4800" b="1" dirty="0">
                <a:solidFill>
                  <a:schemeClr val="dk1"/>
                </a:solidFill>
                <a:latin typeface="UTM Avo" panose="02040603050506020204" pitchFamily="18"/>
              </a:rPr>
              <a:t>CHUẨN BỊ</a:t>
            </a:r>
            <a:endParaRPr sz="622" dirty="0"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53137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6;p7">
            <a:extLst>
              <a:ext uri="{FF2B5EF4-FFF2-40B4-BE49-F238E27FC236}">
                <a16:creationId xmlns:a16="http://schemas.microsoft.com/office/drawing/2014/main" id="{CFEF2A06-CA41-5CFD-D38E-CFF0F81DFA7C}"/>
              </a:ext>
            </a:extLst>
          </p:cNvPr>
          <p:cNvSpPr txBox="1"/>
          <p:nvPr/>
        </p:nvSpPr>
        <p:spPr>
          <a:xfrm>
            <a:off x="2273697" y="1503402"/>
            <a:ext cx="764460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</a:rPr>
              <a:t>Dựa vào dàn ý đã lập ở những tiết học trước, hãy viết một bức thư theo đề bài em đã chọn: </a:t>
            </a:r>
            <a:endParaRPr sz="2400" b="1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5" name="Google Shape;138;p7">
            <a:extLst>
              <a:ext uri="{FF2B5EF4-FFF2-40B4-BE49-F238E27FC236}">
                <a16:creationId xmlns:a16="http://schemas.microsoft.com/office/drawing/2014/main" id="{4770F613-7539-A381-AA7D-8FB95609021F}"/>
              </a:ext>
            </a:extLst>
          </p:cNvPr>
          <p:cNvSpPr/>
          <p:nvPr/>
        </p:nvSpPr>
        <p:spPr>
          <a:xfrm>
            <a:off x="3582341" y="2677913"/>
            <a:ext cx="3403600" cy="1986002"/>
          </a:xfrm>
          <a:prstGeom prst="cloud">
            <a:avLst/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a) Thư gửi người thân.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6" name="Google Shape;139;p7">
            <a:extLst>
              <a:ext uri="{FF2B5EF4-FFF2-40B4-BE49-F238E27FC236}">
                <a16:creationId xmlns:a16="http://schemas.microsoft.com/office/drawing/2014/main" id="{6A070132-3C69-FFE9-C73A-3924070222CA}"/>
              </a:ext>
            </a:extLst>
          </p:cNvPr>
          <p:cNvSpPr/>
          <p:nvPr/>
        </p:nvSpPr>
        <p:spPr>
          <a:xfrm>
            <a:off x="7452208" y="2642052"/>
            <a:ext cx="3403600" cy="1986003"/>
          </a:xfrm>
          <a:prstGeom prst="cloud">
            <a:avLst/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b) Thư gửi thầy cô.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7" name="Google Shape;140;p7">
            <a:extLst>
              <a:ext uri="{FF2B5EF4-FFF2-40B4-BE49-F238E27FC236}">
                <a16:creationId xmlns:a16="http://schemas.microsoft.com/office/drawing/2014/main" id="{AA6A1DC2-AAD2-BEBC-5BD6-F5CC464A32B5}"/>
              </a:ext>
            </a:extLst>
          </p:cNvPr>
          <p:cNvSpPr/>
          <p:nvPr/>
        </p:nvSpPr>
        <p:spPr>
          <a:xfrm>
            <a:off x="1145692" y="4663914"/>
            <a:ext cx="3403600" cy="2124233"/>
          </a:xfrm>
          <a:prstGeom prst="cloud">
            <a:avLst/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c) Thư 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  <a:p>
            <a:pPr algn="ctr">
              <a:lnSpc>
                <a:spcPct val="150000"/>
              </a:lnSpc>
            </a:pPr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gửi bạn.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8" name="Google Shape;141;p7">
            <a:extLst>
              <a:ext uri="{FF2B5EF4-FFF2-40B4-BE49-F238E27FC236}">
                <a16:creationId xmlns:a16="http://schemas.microsoft.com/office/drawing/2014/main" id="{2E5BA616-26B8-693E-4065-73EC3392A120}"/>
              </a:ext>
            </a:extLst>
          </p:cNvPr>
          <p:cNvSpPr/>
          <p:nvPr/>
        </p:nvSpPr>
        <p:spPr>
          <a:xfrm>
            <a:off x="5163961" y="4697169"/>
            <a:ext cx="3643959" cy="2090978"/>
          </a:xfrm>
          <a:prstGeom prst="cloud">
            <a:avLst/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d) Thư gửi một người khác.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9" name="Google Shape;142;p7">
            <a:extLst>
              <a:ext uri="{FF2B5EF4-FFF2-40B4-BE49-F238E27FC236}">
                <a16:creationId xmlns:a16="http://schemas.microsoft.com/office/drawing/2014/main" id="{24B707E8-DC08-0DFB-D038-ADACFC4598F1}"/>
              </a:ext>
            </a:extLst>
          </p:cNvPr>
          <p:cNvSpPr/>
          <p:nvPr/>
        </p:nvSpPr>
        <p:spPr>
          <a:xfrm rot="21149359">
            <a:off x="9515356" y="4821086"/>
            <a:ext cx="2546520" cy="2158175"/>
          </a:xfrm>
          <a:custGeom>
            <a:avLst/>
            <a:gdLst/>
            <a:ahLst/>
            <a:cxnLst/>
            <a:rect l="l" t="t" r="r" b="b"/>
            <a:pathLst>
              <a:path w="2492188" h="2112129" extrusionOk="0">
                <a:moveTo>
                  <a:pt x="0" y="0"/>
                </a:moveTo>
                <a:lnTo>
                  <a:pt x="2492188" y="0"/>
                </a:lnTo>
                <a:lnTo>
                  <a:pt x="2492188" y="2112130"/>
                </a:lnTo>
                <a:lnTo>
                  <a:pt x="0" y="21121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7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47;p8">
            <a:extLst>
              <a:ext uri="{FF2B5EF4-FFF2-40B4-BE49-F238E27FC236}">
                <a16:creationId xmlns:a16="http://schemas.microsoft.com/office/drawing/2014/main" id="{7ADFF23E-D73A-72EF-F5C7-25124F596882}"/>
              </a:ext>
            </a:extLst>
          </p:cNvPr>
          <p:cNvSpPr txBox="1"/>
          <p:nvPr/>
        </p:nvSpPr>
        <p:spPr>
          <a:xfrm>
            <a:off x="5118100" y="1399183"/>
            <a:ext cx="19558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UTM Avo" panose="02040603050506020204" pitchFamily="18"/>
              </a:rPr>
              <a:t>Lưu ý</a:t>
            </a:r>
            <a:endParaRPr sz="3200" b="1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12" name="Google Shape;149;p8">
            <a:extLst>
              <a:ext uri="{FF2B5EF4-FFF2-40B4-BE49-F238E27FC236}">
                <a16:creationId xmlns:a16="http://schemas.microsoft.com/office/drawing/2014/main" id="{96F7B27C-4066-4F45-39A6-B7CD93B43D1C}"/>
              </a:ext>
            </a:extLst>
          </p:cNvPr>
          <p:cNvSpPr/>
          <p:nvPr/>
        </p:nvSpPr>
        <p:spPr>
          <a:xfrm>
            <a:off x="621506" y="2232061"/>
            <a:ext cx="3454400" cy="3502059"/>
          </a:xfrm>
          <a:prstGeom prst="foldedCorner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Bức thư cần 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có đủ các phần </a:t>
            </a:r>
          </a:p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cần thiết.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13" name="Google Shape;150;p8">
            <a:extLst>
              <a:ext uri="{FF2B5EF4-FFF2-40B4-BE49-F238E27FC236}">
                <a16:creationId xmlns:a16="http://schemas.microsoft.com/office/drawing/2014/main" id="{F04834FB-4439-512A-87B9-AB80324DD019}"/>
              </a:ext>
            </a:extLst>
          </p:cNvPr>
          <p:cNvSpPr/>
          <p:nvPr/>
        </p:nvSpPr>
        <p:spPr>
          <a:xfrm>
            <a:off x="4370388" y="2238481"/>
            <a:ext cx="3454400" cy="3502059"/>
          </a:xfrm>
          <a:prstGeom prst="foldedCorner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Bức thư cần 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  <a:p>
            <a:pPr algn="ctr">
              <a:lnSpc>
                <a:spcPct val="150000"/>
              </a:lnSpc>
            </a:pPr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thể hiện tình cảm chân thành của em.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14" name="Google Shape;151;p8">
            <a:extLst>
              <a:ext uri="{FF2B5EF4-FFF2-40B4-BE49-F238E27FC236}">
                <a16:creationId xmlns:a16="http://schemas.microsoft.com/office/drawing/2014/main" id="{A93D0C91-C5BD-9573-46C0-65AD5642B8B7}"/>
              </a:ext>
            </a:extLst>
          </p:cNvPr>
          <p:cNvSpPr/>
          <p:nvPr/>
        </p:nvSpPr>
        <p:spPr>
          <a:xfrm>
            <a:off x="8119270" y="2232061"/>
            <a:ext cx="3454400" cy="3502059"/>
          </a:xfrm>
          <a:prstGeom prst="foldedCorner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Viết bức thư đúng 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  <a:p>
            <a:pPr algn="ctr">
              <a:lnSpc>
                <a:spcPct val="150000"/>
              </a:lnSpc>
            </a:pPr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quy tắc chính tả, 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  <a:p>
            <a:pPr algn="ctr">
              <a:lnSpc>
                <a:spcPct val="150000"/>
              </a:lnSpc>
            </a:pPr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dùng từ, đặt câu.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77676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59;p9">
            <a:extLst>
              <a:ext uri="{FF2B5EF4-FFF2-40B4-BE49-F238E27FC236}">
                <a16:creationId xmlns:a16="http://schemas.microsoft.com/office/drawing/2014/main" id="{BED485F0-D4B6-8820-817E-F8756D4AD020}"/>
              </a:ext>
            </a:extLst>
          </p:cNvPr>
          <p:cNvGrpSpPr/>
          <p:nvPr/>
        </p:nvGrpSpPr>
        <p:grpSpPr>
          <a:xfrm>
            <a:off x="2721268" y="1739900"/>
            <a:ext cx="6800264" cy="2501900"/>
            <a:chOff x="3929502" y="685456"/>
            <a:chExt cx="10200396" cy="3752850"/>
          </a:xfrm>
        </p:grpSpPr>
        <p:sp>
          <p:nvSpPr>
            <p:cNvPr id="5" name="Google Shape;160;p9">
              <a:extLst>
                <a:ext uri="{FF2B5EF4-FFF2-40B4-BE49-F238E27FC236}">
                  <a16:creationId xmlns:a16="http://schemas.microsoft.com/office/drawing/2014/main" id="{6CA5EBB2-6821-96D0-0B97-F4BC7687D868}"/>
                </a:ext>
              </a:extLst>
            </p:cNvPr>
            <p:cNvSpPr/>
            <p:nvPr/>
          </p:nvSpPr>
          <p:spPr>
            <a:xfrm>
              <a:off x="5410200" y="685456"/>
              <a:ext cx="7239000" cy="112338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CD81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/>
              <a:r>
                <a:rPr lang="vi-VN" sz="2400" b="1" dirty="0">
                  <a:solidFill>
                    <a:schemeClr val="bg1"/>
                  </a:solidFill>
                  <a:latin typeface="UTM Avo" panose="02040603050506020204" pitchFamily="18"/>
                </a:rPr>
                <a:t>THẢO LUẬN NHÓM</a:t>
              </a:r>
              <a:endParaRPr sz="2400" dirty="0">
                <a:solidFill>
                  <a:schemeClr val="bg1"/>
                </a:solidFill>
                <a:latin typeface="UTM Avo" panose="02040603050506020204" pitchFamily="18"/>
              </a:endParaRPr>
            </a:p>
          </p:txBody>
        </p:sp>
        <p:sp>
          <p:nvSpPr>
            <p:cNvPr id="6" name="Google Shape;161;p9">
              <a:extLst>
                <a:ext uri="{FF2B5EF4-FFF2-40B4-BE49-F238E27FC236}">
                  <a16:creationId xmlns:a16="http://schemas.microsoft.com/office/drawing/2014/main" id="{3D116240-426C-9409-F7D9-23F6A51AF16F}"/>
                </a:ext>
              </a:extLst>
            </p:cNvPr>
            <p:cNvSpPr/>
            <p:nvPr/>
          </p:nvSpPr>
          <p:spPr>
            <a:xfrm>
              <a:off x="3929502" y="1747950"/>
              <a:ext cx="10200396" cy="2690356"/>
            </a:xfrm>
            <a:custGeom>
              <a:avLst/>
              <a:gdLst/>
              <a:ahLst/>
              <a:cxnLst/>
              <a:rect l="l" t="t" r="r" b="b"/>
              <a:pathLst>
                <a:path w="2865843" h="755866" extrusionOk="0">
                  <a:moveTo>
                    <a:pt x="0" y="0"/>
                  </a:moveTo>
                  <a:lnTo>
                    <a:pt x="2865843" y="0"/>
                  </a:lnTo>
                  <a:lnTo>
                    <a:pt x="2865843" y="755866"/>
                  </a:lnTo>
                  <a:lnTo>
                    <a:pt x="0" y="7558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Google Shape;162;p9">
            <a:extLst>
              <a:ext uri="{FF2B5EF4-FFF2-40B4-BE49-F238E27FC236}">
                <a16:creationId xmlns:a16="http://schemas.microsoft.com/office/drawing/2014/main" id="{ACF51724-CC2F-F0FE-82FA-2FB0AC04F0AB}"/>
              </a:ext>
            </a:extLst>
          </p:cNvPr>
          <p:cNvSpPr/>
          <p:nvPr/>
        </p:nvSpPr>
        <p:spPr>
          <a:xfrm>
            <a:off x="2261393" y="4499054"/>
            <a:ext cx="3403600" cy="1793571"/>
          </a:xfrm>
          <a:prstGeom prst="wedgeRectCallout">
            <a:avLst>
              <a:gd name="adj1" fmla="val -21970"/>
              <a:gd name="adj2" fmla="val -57908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30467" rIns="240000" bIns="16800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Em định 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  <a:p>
            <a:pPr algn="ctr">
              <a:lnSpc>
                <a:spcPct val="150000"/>
              </a:lnSpc>
            </a:pPr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viết thư cho ai?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8" name="Google Shape;163;p9">
            <a:extLst>
              <a:ext uri="{FF2B5EF4-FFF2-40B4-BE49-F238E27FC236}">
                <a16:creationId xmlns:a16="http://schemas.microsoft.com/office/drawing/2014/main" id="{239FABA6-629E-5912-3BF4-E9700C483FFC}"/>
              </a:ext>
            </a:extLst>
          </p:cNvPr>
          <p:cNvSpPr/>
          <p:nvPr/>
        </p:nvSpPr>
        <p:spPr>
          <a:xfrm>
            <a:off x="6410222" y="4499054"/>
            <a:ext cx="3539229" cy="1793571"/>
          </a:xfrm>
          <a:prstGeom prst="wedgeRectCallout">
            <a:avLst>
              <a:gd name="adj1" fmla="val -20549"/>
              <a:gd name="adj2" fmla="val -57568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30467" rIns="240000" bIns="16800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Em viết thư cho người đó để làm gì?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36158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6ED58AA-6044-4063-A2D9-5C566FADBD0E}" vid="{6929B544-CFDD-4290-A91C-DFD0546A7D3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375</Words>
  <Application>Microsoft Office PowerPoint</Application>
  <PresentationFormat>Widescreen</PresentationFormat>
  <Paragraphs>62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Aptos</vt:lpstr>
      <vt:lpstr>UTM Avo</vt:lpstr>
      <vt:lpstr>Calibri Light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OnePercent</dc:creator>
  <cp:lastModifiedBy>nt Hoa</cp:lastModifiedBy>
  <cp:revision>28</cp:revision>
  <dcterms:created xsi:type="dcterms:W3CDTF">2023-10-19T01:39:18Z</dcterms:created>
  <dcterms:modified xsi:type="dcterms:W3CDTF">2024-12-23T10:20:37Z</dcterms:modified>
</cp:coreProperties>
</file>