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27" r:id="rId2"/>
    <p:sldId id="407" r:id="rId3"/>
    <p:sldId id="408" r:id="rId4"/>
    <p:sldId id="446" r:id="rId5"/>
    <p:sldId id="448" r:id="rId6"/>
    <p:sldId id="340" r:id="rId7"/>
  </p:sldIdLst>
  <p:sldSz cx="16276638" cy="9144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3399"/>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83" d="100"/>
          <a:sy n="83" d="100"/>
        </p:scale>
        <p:origin x="426"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6096000"/>
            <a:ext cx="1532049"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3886200"/>
            <a:ext cx="13639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TRAO ĐỔI: EM ĐỌC SÁCH BÁO</a:t>
            </a:r>
          </a:p>
        </p:txBody>
      </p:sp>
      <p:sp>
        <p:nvSpPr>
          <p:cNvPr id="2059" name="Text Box 17"/>
          <p:cNvSpPr txBox="1">
            <a:spLocks noChangeArrowheads="1"/>
          </p:cNvSpPr>
          <p:nvPr/>
        </p:nvSpPr>
        <p:spPr bwMode="auto">
          <a:xfrm>
            <a:off x="2480250" y="19050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3771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176" y="557058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36385" y="6183135"/>
            <a:ext cx="1086631" cy="7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1183" y="5670136"/>
            <a:ext cx="3552194" cy="253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853451"/>
            <a:ext cx="2039906" cy="1690349"/>
          </a:xfrm>
          <a:prstGeom prst="rect">
            <a:avLst/>
          </a:prstGeom>
        </p:spPr>
      </p:pic>
      <p:pic>
        <p:nvPicPr>
          <p:cNvPr id="25" name="Picture 24">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43" name="Picture 42">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894987"/>
            <a:ext cx="1970313" cy="1454879"/>
          </a:xfrm>
          <a:prstGeom prst="rect">
            <a:avLst/>
          </a:prstGeom>
        </p:spPr>
      </p:pic>
      <p:sp>
        <p:nvSpPr>
          <p:cNvPr id="44"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45" name="Rectangle 44"/>
          <p:cNvSpPr/>
          <p:nvPr/>
        </p:nvSpPr>
        <p:spPr>
          <a:xfrm>
            <a:off x="1898950"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măng cụt</a:t>
            </a:r>
          </a:p>
        </p:txBody>
      </p:sp>
      <p:sp>
        <p:nvSpPr>
          <p:cNvPr id="46" name="Rectangle 45"/>
          <p:cNvSpPr/>
          <p:nvPr/>
        </p:nvSpPr>
        <p:spPr>
          <a:xfrm>
            <a:off x="5647567"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Bưởi</a:t>
            </a:r>
          </a:p>
        </p:txBody>
      </p:sp>
      <p:sp>
        <p:nvSpPr>
          <p:cNvPr id="47" name="Rectangle 46"/>
          <p:cNvSpPr/>
          <p:nvPr/>
        </p:nvSpPr>
        <p:spPr>
          <a:xfrm>
            <a:off x="9162928"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Sầu riêng</a:t>
            </a:r>
          </a:p>
        </p:txBody>
      </p:sp>
      <p:sp>
        <p:nvSpPr>
          <p:cNvPr id="48" name="Rectangle 47"/>
          <p:cNvSpPr/>
          <p:nvPr/>
        </p:nvSpPr>
        <p:spPr>
          <a:xfrm>
            <a:off x="12727322"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Xoài</a:t>
            </a:r>
          </a:p>
        </p:txBody>
      </p:sp>
      <p:sp>
        <p:nvSpPr>
          <p:cNvPr id="49" name="Rectangle 48"/>
          <p:cNvSpPr/>
          <p:nvPr/>
        </p:nvSpPr>
        <p:spPr>
          <a:xfrm>
            <a:off x="1644759" y="7702764"/>
            <a:ext cx="245496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Chôm chôm</a:t>
            </a:r>
          </a:p>
        </p:txBody>
      </p:sp>
      <p:sp>
        <p:nvSpPr>
          <p:cNvPr id="50" name="Rectangle 49"/>
          <p:cNvSpPr/>
          <p:nvPr/>
        </p:nvSpPr>
        <p:spPr>
          <a:xfrm>
            <a:off x="5638536" y="77027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Na</a:t>
            </a:r>
          </a:p>
        </p:txBody>
      </p:sp>
      <p:sp>
        <p:nvSpPr>
          <p:cNvPr id="51" name="Rectangle 50"/>
          <p:cNvSpPr/>
          <p:nvPr/>
        </p:nvSpPr>
        <p:spPr>
          <a:xfrm>
            <a:off x="9205119" y="7710188"/>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Bình bát</a:t>
            </a:r>
          </a:p>
        </p:txBody>
      </p:sp>
      <p:sp>
        <p:nvSpPr>
          <p:cNvPr id="52" name="Rectangle 51"/>
          <p:cNvSpPr/>
          <p:nvPr/>
        </p:nvSpPr>
        <p:spPr>
          <a:xfrm>
            <a:off x="12938919" y="77210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Trái trâm</a:t>
            </a:r>
          </a:p>
        </p:txBody>
      </p:sp>
      <p:pic>
        <p:nvPicPr>
          <p:cNvPr id="53"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7976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8118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2"/>
                                        </p:tgtEl>
                                        <p:attrNameLst>
                                          <p:attrName>r</p:attrName>
                                        </p:attrNameLst>
                                      </p:cBhvr>
                                    </p:animRot>
                                    <p:animRot by="-240000">
                                      <p:cBhvr>
                                        <p:cTn id="7" dur="200" fill="hold">
                                          <p:stCondLst>
                                            <p:cond delay="200"/>
                                          </p:stCondLst>
                                        </p:cTn>
                                        <p:tgtEl>
                                          <p:spTgt spid="42"/>
                                        </p:tgtEl>
                                        <p:attrNameLst>
                                          <p:attrName>r</p:attrName>
                                        </p:attrNameLst>
                                      </p:cBhvr>
                                    </p:animRot>
                                    <p:animRot by="240000">
                                      <p:cBhvr>
                                        <p:cTn id="8" dur="200" fill="hold">
                                          <p:stCondLst>
                                            <p:cond delay="400"/>
                                          </p:stCondLst>
                                        </p:cTn>
                                        <p:tgtEl>
                                          <p:spTgt spid="42"/>
                                        </p:tgtEl>
                                        <p:attrNameLst>
                                          <p:attrName>r</p:attrName>
                                        </p:attrNameLst>
                                      </p:cBhvr>
                                    </p:animRot>
                                    <p:animRot by="-240000">
                                      <p:cBhvr>
                                        <p:cTn id="9" dur="200" fill="hold">
                                          <p:stCondLst>
                                            <p:cond delay="600"/>
                                          </p:stCondLst>
                                        </p:cTn>
                                        <p:tgtEl>
                                          <p:spTgt spid="42"/>
                                        </p:tgtEl>
                                        <p:attrNameLst>
                                          <p:attrName>r</p:attrName>
                                        </p:attrNameLst>
                                      </p:cBhvr>
                                    </p:animRot>
                                    <p:animRot by="120000">
                                      <p:cBhvr>
                                        <p:cTn id="10" dur="200" fill="hold">
                                          <p:stCondLst>
                                            <p:cond delay="800"/>
                                          </p:stCondLst>
                                        </p:cTn>
                                        <p:tgtEl>
                                          <p:spTgt spid="42"/>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41"/>
                                        </p:tgtEl>
                                        <p:attrNameLst>
                                          <p:attrName>r</p:attrName>
                                        </p:attrNameLst>
                                      </p:cBhvr>
                                    </p:animRot>
                                    <p:animRot by="-240000">
                                      <p:cBhvr>
                                        <p:cTn id="14" dur="200" fill="hold">
                                          <p:stCondLst>
                                            <p:cond delay="200"/>
                                          </p:stCondLst>
                                        </p:cTn>
                                        <p:tgtEl>
                                          <p:spTgt spid="41"/>
                                        </p:tgtEl>
                                        <p:attrNameLst>
                                          <p:attrName>r</p:attrName>
                                        </p:attrNameLst>
                                      </p:cBhvr>
                                    </p:animRot>
                                    <p:animRot by="240000">
                                      <p:cBhvr>
                                        <p:cTn id="15" dur="200" fill="hold">
                                          <p:stCondLst>
                                            <p:cond delay="400"/>
                                          </p:stCondLst>
                                        </p:cTn>
                                        <p:tgtEl>
                                          <p:spTgt spid="41"/>
                                        </p:tgtEl>
                                        <p:attrNameLst>
                                          <p:attrName>r</p:attrName>
                                        </p:attrNameLst>
                                      </p:cBhvr>
                                    </p:animRot>
                                    <p:animRot by="-240000">
                                      <p:cBhvr>
                                        <p:cTn id="16" dur="200" fill="hold">
                                          <p:stCondLst>
                                            <p:cond delay="600"/>
                                          </p:stCondLst>
                                        </p:cTn>
                                        <p:tgtEl>
                                          <p:spTgt spid="41"/>
                                        </p:tgtEl>
                                        <p:attrNameLst>
                                          <p:attrName>r</p:attrName>
                                        </p:attrNameLst>
                                      </p:cBhvr>
                                    </p:animRot>
                                    <p:animRot by="120000">
                                      <p:cBhvr>
                                        <p:cTn id="17" dur="200" fill="hold">
                                          <p:stCondLst>
                                            <p:cond delay="800"/>
                                          </p:stCondLst>
                                        </p:cTn>
                                        <p:tgtEl>
                                          <p:spTgt spid="41"/>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40"/>
                                        </p:tgtEl>
                                        <p:attrNameLst>
                                          <p:attrName>r</p:attrName>
                                        </p:attrNameLst>
                                      </p:cBhvr>
                                    </p:animRot>
                                    <p:animRot by="-240000">
                                      <p:cBhvr>
                                        <p:cTn id="21" dur="200" fill="hold">
                                          <p:stCondLst>
                                            <p:cond delay="200"/>
                                          </p:stCondLst>
                                        </p:cTn>
                                        <p:tgtEl>
                                          <p:spTgt spid="40"/>
                                        </p:tgtEl>
                                        <p:attrNameLst>
                                          <p:attrName>r</p:attrName>
                                        </p:attrNameLst>
                                      </p:cBhvr>
                                    </p:animRot>
                                    <p:animRot by="240000">
                                      <p:cBhvr>
                                        <p:cTn id="22" dur="200" fill="hold">
                                          <p:stCondLst>
                                            <p:cond delay="400"/>
                                          </p:stCondLst>
                                        </p:cTn>
                                        <p:tgtEl>
                                          <p:spTgt spid="40"/>
                                        </p:tgtEl>
                                        <p:attrNameLst>
                                          <p:attrName>r</p:attrName>
                                        </p:attrNameLst>
                                      </p:cBhvr>
                                    </p:animRot>
                                    <p:animRot by="-240000">
                                      <p:cBhvr>
                                        <p:cTn id="23" dur="200" fill="hold">
                                          <p:stCondLst>
                                            <p:cond delay="600"/>
                                          </p:stCondLst>
                                        </p:cTn>
                                        <p:tgtEl>
                                          <p:spTgt spid="40"/>
                                        </p:tgtEl>
                                        <p:attrNameLst>
                                          <p:attrName>r</p:attrName>
                                        </p:attrNameLst>
                                      </p:cBhvr>
                                    </p:animRot>
                                    <p:animRot by="120000">
                                      <p:cBhvr>
                                        <p:cTn id="24" dur="200" fill="hold">
                                          <p:stCondLst>
                                            <p:cond delay="800"/>
                                          </p:stCondLst>
                                        </p:cTn>
                                        <p:tgtEl>
                                          <p:spTgt spid="4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25"/>
                                        </p:tgtEl>
                                        <p:attrNameLst>
                                          <p:attrName>r</p:attrName>
                                        </p:attrNameLst>
                                      </p:cBhvr>
                                    </p:animRot>
                                    <p:animRot by="-240000">
                                      <p:cBhvr>
                                        <p:cTn id="28" dur="200" fill="hold">
                                          <p:stCondLst>
                                            <p:cond delay="200"/>
                                          </p:stCondLst>
                                        </p:cTn>
                                        <p:tgtEl>
                                          <p:spTgt spid="25"/>
                                        </p:tgtEl>
                                        <p:attrNameLst>
                                          <p:attrName>r</p:attrName>
                                        </p:attrNameLst>
                                      </p:cBhvr>
                                    </p:animRot>
                                    <p:animRot by="240000">
                                      <p:cBhvr>
                                        <p:cTn id="29" dur="200" fill="hold">
                                          <p:stCondLst>
                                            <p:cond delay="400"/>
                                          </p:stCondLst>
                                        </p:cTn>
                                        <p:tgtEl>
                                          <p:spTgt spid="25"/>
                                        </p:tgtEl>
                                        <p:attrNameLst>
                                          <p:attrName>r</p:attrName>
                                        </p:attrNameLst>
                                      </p:cBhvr>
                                    </p:animRot>
                                    <p:animRot by="-240000">
                                      <p:cBhvr>
                                        <p:cTn id="30" dur="200" fill="hold">
                                          <p:stCondLst>
                                            <p:cond delay="600"/>
                                          </p:stCondLst>
                                        </p:cTn>
                                        <p:tgtEl>
                                          <p:spTgt spid="25"/>
                                        </p:tgtEl>
                                        <p:attrNameLst>
                                          <p:attrName>r</p:attrName>
                                        </p:attrNameLst>
                                      </p:cBhvr>
                                    </p:animRot>
                                    <p:animRot by="120000">
                                      <p:cBhvr>
                                        <p:cTn id="31" dur="200" fill="hold">
                                          <p:stCondLst>
                                            <p:cond delay="800"/>
                                          </p:stCondLst>
                                        </p:cTn>
                                        <p:tgtEl>
                                          <p:spTgt spid="25"/>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43"/>
                                        </p:tgtEl>
                                        <p:attrNameLst>
                                          <p:attrName>r</p:attrName>
                                        </p:attrNameLst>
                                      </p:cBhvr>
                                    </p:animRot>
                                    <p:animRot by="-240000">
                                      <p:cBhvr>
                                        <p:cTn id="42" dur="200" fill="hold">
                                          <p:stCondLst>
                                            <p:cond delay="200"/>
                                          </p:stCondLst>
                                        </p:cTn>
                                        <p:tgtEl>
                                          <p:spTgt spid="43"/>
                                        </p:tgtEl>
                                        <p:attrNameLst>
                                          <p:attrName>r</p:attrName>
                                        </p:attrNameLst>
                                      </p:cBhvr>
                                    </p:animRot>
                                    <p:animRot by="240000">
                                      <p:cBhvr>
                                        <p:cTn id="43" dur="200" fill="hold">
                                          <p:stCondLst>
                                            <p:cond delay="400"/>
                                          </p:stCondLst>
                                        </p:cTn>
                                        <p:tgtEl>
                                          <p:spTgt spid="43"/>
                                        </p:tgtEl>
                                        <p:attrNameLst>
                                          <p:attrName>r</p:attrName>
                                        </p:attrNameLst>
                                      </p:cBhvr>
                                    </p:animRot>
                                    <p:animRot by="-240000">
                                      <p:cBhvr>
                                        <p:cTn id="44" dur="200" fill="hold">
                                          <p:stCondLst>
                                            <p:cond delay="600"/>
                                          </p:stCondLst>
                                        </p:cTn>
                                        <p:tgtEl>
                                          <p:spTgt spid="43"/>
                                        </p:tgtEl>
                                        <p:attrNameLst>
                                          <p:attrName>r</p:attrName>
                                        </p:attrNameLst>
                                      </p:cBhvr>
                                    </p:animRot>
                                    <p:animRot by="120000">
                                      <p:cBhvr>
                                        <p:cTn id="45" dur="200" fill="hold">
                                          <p:stCondLst>
                                            <p:cond delay="800"/>
                                          </p:stCondLst>
                                        </p:cTn>
                                        <p:tgtEl>
                                          <p:spTgt spid="43"/>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53"/>
                                        </p:tgtEl>
                                        <p:attrNameLst>
                                          <p:attrName>r</p:attrName>
                                        </p:attrNameLst>
                                      </p:cBhvr>
                                    </p:animRot>
                                    <p:animRot by="-240000">
                                      <p:cBhvr>
                                        <p:cTn id="49" dur="200" fill="hold">
                                          <p:stCondLst>
                                            <p:cond delay="200"/>
                                          </p:stCondLst>
                                        </p:cTn>
                                        <p:tgtEl>
                                          <p:spTgt spid="53"/>
                                        </p:tgtEl>
                                        <p:attrNameLst>
                                          <p:attrName>r</p:attrName>
                                        </p:attrNameLst>
                                      </p:cBhvr>
                                    </p:animRot>
                                    <p:animRot by="240000">
                                      <p:cBhvr>
                                        <p:cTn id="50" dur="200" fill="hold">
                                          <p:stCondLst>
                                            <p:cond delay="400"/>
                                          </p:stCondLst>
                                        </p:cTn>
                                        <p:tgtEl>
                                          <p:spTgt spid="53"/>
                                        </p:tgtEl>
                                        <p:attrNameLst>
                                          <p:attrName>r</p:attrName>
                                        </p:attrNameLst>
                                      </p:cBhvr>
                                    </p:animRot>
                                    <p:animRot by="-240000">
                                      <p:cBhvr>
                                        <p:cTn id="51" dur="200" fill="hold">
                                          <p:stCondLst>
                                            <p:cond delay="600"/>
                                          </p:stCondLst>
                                        </p:cTn>
                                        <p:tgtEl>
                                          <p:spTgt spid="53"/>
                                        </p:tgtEl>
                                        <p:attrNameLst>
                                          <p:attrName>r</p:attrName>
                                        </p:attrNameLst>
                                      </p:cBhvr>
                                    </p:animRot>
                                    <p:animRot by="120000">
                                      <p:cBhvr>
                                        <p:cTn id="52" dur="200" fill="hold">
                                          <p:stCondLst>
                                            <p:cond delay="800"/>
                                          </p:stCondLst>
                                        </p:cTn>
                                        <p:tgtEl>
                                          <p:spTgt spid="53"/>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54"/>
                                        </p:tgtEl>
                                        <p:attrNameLst>
                                          <p:attrName>r</p:attrName>
                                        </p:attrNameLst>
                                      </p:cBhvr>
                                    </p:animRot>
                                    <p:animRot by="-240000">
                                      <p:cBhvr>
                                        <p:cTn id="56" dur="200" fill="hold">
                                          <p:stCondLst>
                                            <p:cond delay="200"/>
                                          </p:stCondLst>
                                        </p:cTn>
                                        <p:tgtEl>
                                          <p:spTgt spid="54"/>
                                        </p:tgtEl>
                                        <p:attrNameLst>
                                          <p:attrName>r</p:attrName>
                                        </p:attrNameLst>
                                      </p:cBhvr>
                                    </p:animRot>
                                    <p:animRot by="240000">
                                      <p:cBhvr>
                                        <p:cTn id="57" dur="200" fill="hold">
                                          <p:stCondLst>
                                            <p:cond delay="400"/>
                                          </p:stCondLst>
                                        </p:cTn>
                                        <p:tgtEl>
                                          <p:spTgt spid="54"/>
                                        </p:tgtEl>
                                        <p:attrNameLst>
                                          <p:attrName>r</p:attrName>
                                        </p:attrNameLst>
                                      </p:cBhvr>
                                    </p:animRot>
                                    <p:animRot by="-240000">
                                      <p:cBhvr>
                                        <p:cTn id="58" dur="200" fill="hold">
                                          <p:stCondLst>
                                            <p:cond delay="600"/>
                                          </p:stCondLst>
                                        </p:cTn>
                                        <p:tgtEl>
                                          <p:spTgt spid="54"/>
                                        </p:tgtEl>
                                        <p:attrNameLst>
                                          <p:attrName>r</p:attrName>
                                        </p:attrNameLst>
                                      </p:cBhvr>
                                    </p:animRot>
                                    <p:animRot by="120000">
                                      <p:cBhvr>
                                        <p:cTn id="59" dur="200" fill="hold">
                                          <p:stCondLst>
                                            <p:cond delay="800"/>
                                          </p:stCondLst>
                                        </p:cTn>
                                        <p:tgtEl>
                                          <p:spTgt spid="54"/>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43"/>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2"/>
                                        </p:tgtEl>
                                      </p:cBhvr>
                                    </p:animEffect>
                                    <p:animScale>
                                      <p:cBhvr>
                                        <p:cTn id="67" dur="250" autoRev="1" fill="hold"/>
                                        <p:tgtEl>
                                          <p:spTgt spid="42"/>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41"/>
                                        </p:tgtEl>
                                      </p:cBhvr>
                                    </p:animEffect>
                                    <p:animScale>
                                      <p:cBhvr>
                                        <p:cTn id="71" dur="250" autoRev="1" fill="hold"/>
                                        <p:tgtEl>
                                          <p:spTgt spid="41"/>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40"/>
                                        </p:tgtEl>
                                      </p:cBhvr>
                                    </p:animEffect>
                                    <p:animScale>
                                      <p:cBhvr>
                                        <p:cTn id="75" dur="250" autoRev="1" fill="hold"/>
                                        <p:tgtEl>
                                          <p:spTgt spid="40"/>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24"/>
                                        </p:tgtEl>
                                      </p:cBhvr>
                                    </p:animEffect>
                                    <p:animScale>
                                      <p:cBhvr>
                                        <p:cTn id="83" dur="250" autoRev="1" fill="hold"/>
                                        <p:tgtEl>
                                          <p:spTgt spid="24"/>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43"/>
                                        </p:tgtEl>
                                      </p:cBhvr>
                                    </p:animEffect>
                                    <p:animScale>
                                      <p:cBhvr>
                                        <p:cTn id="87" dur="250" autoRev="1" fill="hold"/>
                                        <p:tgtEl>
                                          <p:spTgt spid="43"/>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53"/>
                                        </p:tgtEl>
                                      </p:cBhvr>
                                    </p:animEffect>
                                    <p:animScale>
                                      <p:cBhvr>
                                        <p:cTn id="91" dur="250" autoRev="1" fill="hold"/>
                                        <p:tgtEl>
                                          <p:spTgt spid="53"/>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54"/>
                                        </p:tgtEl>
                                      </p:cBhvr>
                                    </p:animEffect>
                                    <p:animScale>
                                      <p:cBhvr>
                                        <p:cTn id="95" dur="250" autoRev="1" fill="hold"/>
                                        <p:tgtEl>
                                          <p:spTgt spid="54"/>
                                        </p:tgtEl>
                                      </p:cBhvr>
                                      <p:by x="105000" y="105000"/>
                                    </p:animScale>
                                  </p:childTnLst>
                                </p:cTn>
                              </p:par>
                            </p:childTnLst>
                          </p:cTn>
                        </p:par>
                        <p:par>
                          <p:cTn id="96" fill="hold">
                            <p:stCondLst>
                              <p:cond delay="4000"/>
                            </p:stCondLst>
                            <p:childTnLst>
                              <p:par>
                                <p:cTn id="97" presetID="6" presetClass="emph" presetSubtype="0" fill="hold" nodeType="afterEffect">
                                  <p:stCondLst>
                                    <p:cond delay="0"/>
                                  </p:stCondLst>
                                  <p:childTnLst>
                                    <p:animScale>
                                      <p:cBhvr>
                                        <p:cTn id="98" dur="2000" fill="hold"/>
                                        <p:tgtEl>
                                          <p:spTgt spid="25"/>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42"/>
                                        </p:tgtEl>
                                      </p:cBhvr>
                                    </p:animEffect>
                                    <p:animScale>
                                      <p:cBhvr>
                                        <p:cTn id="103" dur="250" autoRev="1" fill="hold"/>
                                        <p:tgtEl>
                                          <p:spTgt spid="42"/>
                                        </p:tgtEl>
                                      </p:cBhvr>
                                      <p:by x="105000" y="105000"/>
                                    </p:animScale>
                                  </p:childTnLst>
                                </p:cTn>
                              </p:par>
                            </p:childTnLst>
                          </p:cTn>
                        </p:par>
                        <p:par>
                          <p:cTn id="104" fill="hold">
                            <p:stCondLst>
                              <p:cond delay="500"/>
                            </p:stCondLst>
                            <p:childTnLst>
                              <p:par>
                                <p:cTn id="105" presetID="26" presetClass="emph" presetSubtype="0" fill="hold" nodeType="afterEffect">
                                  <p:stCondLst>
                                    <p:cond delay="0"/>
                                  </p:stCondLst>
                                  <p:childTnLst>
                                    <p:animEffect transition="out" filter="fade">
                                      <p:cBhvr>
                                        <p:cTn id="106" dur="500" tmFilter="0, 0; .2, .5; .8, .5; 1, 0"/>
                                        <p:tgtEl>
                                          <p:spTgt spid="41"/>
                                        </p:tgtEl>
                                      </p:cBhvr>
                                    </p:animEffect>
                                    <p:animScale>
                                      <p:cBhvr>
                                        <p:cTn id="107" dur="250" autoRev="1" fill="hold"/>
                                        <p:tgtEl>
                                          <p:spTgt spid="41"/>
                                        </p:tgtEl>
                                      </p:cBhvr>
                                      <p:by x="105000" y="105000"/>
                                    </p:animScale>
                                  </p:childTnLst>
                                </p:cTn>
                              </p:par>
                            </p:childTnLst>
                          </p:cTn>
                        </p:par>
                        <p:par>
                          <p:cTn id="108" fill="hold">
                            <p:stCondLst>
                              <p:cond delay="1000"/>
                            </p:stCondLst>
                            <p:childTnLst>
                              <p:par>
                                <p:cTn id="109" presetID="26" presetClass="emph" presetSubtype="0" fill="hold" nodeType="afterEffect">
                                  <p:stCondLst>
                                    <p:cond delay="0"/>
                                  </p:stCondLst>
                                  <p:childTnLst>
                                    <p:animEffect transition="out" filter="fade">
                                      <p:cBhvr>
                                        <p:cTn id="110" dur="500" tmFilter="0, 0; .2, .5; .8, .5; 1, 0"/>
                                        <p:tgtEl>
                                          <p:spTgt spid="40"/>
                                        </p:tgtEl>
                                      </p:cBhvr>
                                    </p:animEffect>
                                    <p:animScale>
                                      <p:cBhvr>
                                        <p:cTn id="111" dur="250" autoRev="1" fill="hold"/>
                                        <p:tgtEl>
                                          <p:spTgt spid="40"/>
                                        </p:tgtEl>
                                      </p:cBhvr>
                                      <p:by x="105000" y="105000"/>
                                    </p:animScale>
                                  </p:childTnLst>
                                </p:cTn>
                              </p:par>
                            </p:childTnLst>
                          </p:cTn>
                        </p:par>
                        <p:par>
                          <p:cTn id="112" fill="hold">
                            <p:stCondLst>
                              <p:cond delay="1500"/>
                            </p:stCondLst>
                            <p:childTnLst>
                              <p:par>
                                <p:cTn id="113" presetID="26" presetClass="emph" presetSubtype="0" fill="hold" nodeType="afterEffect">
                                  <p:stCondLst>
                                    <p:cond delay="0"/>
                                  </p:stCondLst>
                                  <p:childTnLst>
                                    <p:animEffect transition="out" filter="fade">
                                      <p:cBhvr>
                                        <p:cTn id="114" dur="500" tmFilter="0, 0; .2, .5; .8, .5; 1, 0"/>
                                        <p:tgtEl>
                                          <p:spTgt spid="25"/>
                                        </p:tgtEl>
                                      </p:cBhvr>
                                    </p:animEffect>
                                    <p:animScale>
                                      <p:cBhvr>
                                        <p:cTn id="115" dur="250" autoRev="1" fill="hold"/>
                                        <p:tgtEl>
                                          <p:spTgt spid="25"/>
                                        </p:tgtEl>
                                      </p:cBhvr>
                                      <p:by x="105000" y="105000"/>
                                    </p:animScale>
                                  </p:childTnLst>
                                </p:cTn>
                              </p:par>
                            </p:childTnLst>
                          </p:cTn>
                        </p:par>
                        <p:par>
                          <p:cTn id="116" fill="hold">
                            <p:stCondLst>
                              <p:cond delay="2000"/>
                            </p:stCondLst>
                            <p:childTnLst>
                              <p:par>
                                <p:cTn id="117" presetID="26" presetClass="emph" presetSubtype="0" fill="hold" nodeType="afterEffect">
                                  <p:stCondLst>
                                    <p:cond delay="0"/>
                                  </p:stCondLst>
                                  <p:childTnLst>
                                    <p:animEffect transition="out" filter="fade">
                                      <p:cBhvr>
                                        <p:cTn id="118" dur="500" tmFilter="0, 0; .2, .5; .8, .5; 1, 0"/>
                                        <p:tgtEl>
                                          <p:spTgt spid="24"/>
                                        </p:tgtEl>
                                      </p:cBhvr>
                                    </p:animEffect>
                                    <p:animScale>
                                      <p:cBhvr>
                                        <p:cTn id="119" dur="250" autoRev="1" fill="hold"/>
                                        <p:tgtEl>
                                          <p:spTgt spid="24"/>
                                        </p:tgtEl>
                                      </p:cBhvr>
                                      <p:by x="105000" y="105000"/>
                                    </p:animScale>
                                  </p:childTnLst>
                                </p:cTn>
                              </p:par>
                            </p:childTnLst>
                          </p:cTn>
                        </p:par>
                        <p:par>
                          <p:cTn id="120" fill="hold">
                            <p:stCondLst>
                              <p:cond delay="2500"/>
                            </p:stCondLst>
                            <p:childTnLst>
                              <p:par>
                                <p:cTn id="121" presetID="26" presetClass="emph" presetSubtype="0" fill="hold" nodeType="afterEffect">
                                  <p:stCondLst>
                                    <p:cond delay="0"/>
                                  </p:stCondLst>
                                  <p:childTnLst>
                                    <p:animEffect transition="out" filter="fade">
                                      <p:cBhvr>
                                        <p:cTn id="122" dur="500" tmFilter="0, 0; .2, .5; .8, .5; 1, 0"/>
                                        <p:tgtEl>
                                          <p:spTgt spid="43"/>
                                        </p:tgtEl>
                                      </p:cBhvr>
                                    </p:animEffect>
                                    <p:animScale>
                                      <p:cBhvr>
                                        <p:cTn id="123" dur="250" autoRev="1" fill="hold"/>
                                        <p:tgtEl>
                                          <p:spTgt spid="43"/>
                                        </p:tgtEl>
                                      </p:cBhvr>
                                      <p:by x="105000" y="105000"/>
                                    </p:animScale>
                                  </p:childTnLst>
                                </p:cTn>
                              </p:par>
                            </p:childTnLst>
                          </p:cTn>
                        </p:par>
                        <p:par>
                          <p:cTn id="124" fill="hold">
                            <p:stCondLst>
                              <p:cond delay="3000"/>
                            </p:stCondLst>
                            <p:childTnLst>
                              <p:par>
                                <p:cTn id="125" presetID="26" presetClass="emph" presetSubtype="0" fill="hold" nodeType="afterEffect">
                                  <p:stCondLst>
                                    <p:cond delay="0"/>
                                  </p:stCondLst>
                                  <p:childTnLst>
                                    <p:animEffect transition="out" filter="fade">
                                      <p:cBhvr>
                                        <p:cTn id="126" dur="500" tmFilter="0, 0; .2, .5; .8, .5; 1, 0"/>
                                        <p:tgtEl>
                                          <p:spTgt spid="53"/>
                                        </p:tgtEl>
                                      </p:cBhvr>
                                    </p:animEffect>
                                    <p:animScale>
                                      <p:cBhvr>
                                        <p:cTn id="127" dur="250" autoRev="1" fill="hold"/>
                                        <p:tgtEl>
                                          <p:spTgt spid="53"/>
                                        </p:tgtEl>
                                      </p:cBhvr>
                                      <p:by x="105000" y="105000"/>
                                    </p:animScale>
                                  </p:childTnLst>
                                </p:cTn>
                              </p:par>
                            </p:childTnLst>
                          </p:cTn>
                        </p:par>
                        <p:par>
                          <p:cTn id="128" fill="hold">
                            <p:stCondLst>
                              <p:cond delay="3500"/>
                            </p:stCondLst>
                            <p:childTnLst>
                              <p:par>
                                <p:cTn id="129" presetID="26" presetClass="emph" presetSubtype="0" fill="hold" nodeType="afterEffect">
                                  <p:stCondLst>
                                    <p:cond delay="0"/>
                                  </p:stCondLst>
                                  <p:childTnLst>
                                    <p:animEffect transition="out" filter="fade">
                                      <p:cBhvr>
                                        <p:cTn id="130" dur="500" tmFilter="0, 0; .2, .5; .8, .5; 1, 0"/>
                                        <p:tgtEl>
                                          <p:spTgt spid="54"/>
                                        </p:tgtEl>
                                      </p:cBhvr>
                                    </p:animEffect>
                                    <p:animScale>
                                      <p:cBhvr>
                                        <p:cTn id="131" dur="250" autoRev="1" fill="hold"/>
                                        <p:tgtEl>
                                          <p:spTgt spid="54"/>
                                        </p:tgtEl>
                                      </p:cBhvr>
                                      <p:by x="105000" y="105000"/>
                                    </p:animScale>
                                  </p:childTnLst>
                                </p:cTn>
                              </p:par>
                            </p:childTnLst>
                          </p:cTn>
                        </p:par>
                        <p:par>
                          <p:cTn id="132" fill="hold">
                            <p:stCondLst>
                              <p:cond delay="4000"/>
                            </p:stCondLst>
                            <p:childTnLst>
                              <p:par>
                                <p:cTn id="133" presetID="6" presetClass="emph" presetSubtype="0" fill="hold" nodeType="afterEffect">
                                  <p:stCondLst>
                                    <p:cond delay="0"/>
                                  </p:stCondLst>
                                  <p:childTnLst>
                                    <p:animScale>
                                      <p:cBhvr>
                                        <p:cTn id="134" dur="2000" fill="hold"/>
                                        <p:tgtEl>
                                          <p:spTgt spid="54"/>
                                        </p:tgtEl>
                                      </p:cBhvr>
                                      <p:by x="150000" y="150000"/>
                                    </p:animScale>
                                  </p:childTnLst>
                                </p:cTn>
                              </p:par>
                            </p:childTnLst>
                          </p:cTn>
                        </p:par>
                      </p:childTnLst>
                    </p:cTn>
                  </p:par>
                  <p:par>
                    <p:cTn id="135" fill="hold">
                      <p:stCondLst>
                        <p:cond delay="indefinite"/>
                      </p:stCondLst>
                      <p:childTnLst>
                        <p:par>
                          <p:cTn id="136" fill="hold">
                            <p:stCondLst>
                              <p:cond delay="0"/>
                            </p:stCondLst>
                            <p:childTnLst>
                              <p:par>
                                <p:cTn id="137" presetID="26" presetClass="emph" presetSubtype="0" fill="hold" nodeType="clickEffect">
                                  <p:stCondLst>
                                    <p:cond delay="0"/>
                                  </p:stCondLst>
                                  <p:childTnLst>
                                    <p:animEffect transition="out" filter="fade">
                                      <p:cBhvr>
                                        <p:cTn id="138" dur="500" tmFilter="0, 0; .2, .5; .8, .5; 1, 0"/>
                                        <p:tgtEl>
                                          <p:spTgt spid="42"/>
                                        </p:tgtEl>
                                      </p:cBhvr>
                                    </p:animEffect>
                                    <p:animScale>
                                      <p:cBhvr>
                                        <p:cTn id="139" dur="250" autoRev="1" fill="hold"/>
                                        <p:tgtEl>
                                          <p:spTgt spid="42"/>
                                        </p:tgtEl>
                                      </p:cBhvr>
                                      <p:by x="105000" y="105000"/>
                                    </p:animScale>
                                  </p:childTnLst>
                                </p:cTn>
                              </p:par>
                            </p:childTnLst>
                          </p:cTn>
                        </p:par>
                        <p:par>
                          <p:cTn id="140" fill="hold">
                            <p:stCondLst>
                              <p:cond delay="500"/>
                            </p:stCondLst>
                            <p:childTnLst>
                              <p:par>
                                <p:cTn id="141" presetID="26" presetClass="emph" presetSubtype="0" fill="hold" nodeType="afterEffect">
                                  <p:stCondLst>
                                    <p:cond delay="0"/>
                                  </p:stCondLst>
                                  <p:childTnLst>
                                    <p:animEffect transition="out" filter="fade">
                                      <p:cBhvr>
                                        <p:cTn id="142" dur="500" tmFilter="0, 0; .2, .5; .8, .5; 1, 0"/>
                                        <p:tgtEl>
                                          <p:spTgt spid="41"/>
                                        </p:tgtEl>
                                      </p:cBhvr>
                                    </p:animEffect>
                                    <p:animScale>
                                      <p:cBhvr>
                                        <p:cTn id="143" dur="250" autoRev="1" fill="hold"/>
                                        <p:tgtEl>
                                          <p:spTgt spid="41"/>
                                        </p:tgtEl>
                                      </p:cBhvr>
                                      <p:by x="105000" y="105000"/>
                                    </p:animScale>
                                  </p:childTnLst>
                                </p:cTn>
                              </p:par>
                            </p:childTnLst>
                          </p:cTn>
                        </p:par>
                        <p:par>
                          <p:cTn id="144" fill="hold">
                            <p:stCondLst>
                              <p:cond delay="1000"/>
                            </p:stCondLst>
                            <p:childTnLst>
                              <p:par>
                                <p:cTn id="145" presetID="26" presetClass="emph" presetSubtype="0" fill="hold" nodeType="afterEffect">
                                  <p:stCondLst>
                                    <p:cond delay="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childTnLst>
                          </p:cTn>
                        </p:par>
                        <p:par>
                          <p:cTn id="148" fill="hold">
                            <p:stCondLst>
                              <p:cond delay="1500"/>
                            </p:stCondLst>
                            <p:childTnLst>
                              <p:par>
                                <p:cTn id="149" presetID="26" presetClass="emph" presetSubtype="0" fill="hold" nodeType="afterEffect">
                                  <p:stCondLst>
                                    <p:cond delay="0"/>
                                  </p:stCondLst>
                                  <p:childTnLst>
                                    <p:animEffect transition="out" filter="fade">
                                      <p:cBhvr>
                                        <p:cTn id="150" dur="500" tmFilter="0, 0; .2, .5; .8, .5; 1, 0"/>
                                        <p:tgtEl>
                                          <p:spTgt spid="25"/>
                                        </p:tgtEl>
                                      </p:cBhvr>
                                    </p:animEffect>
                                    <p:animScale>
                                      <p:cBhvr>
                                        <p:cTn id="151" dur="250" autoRev="1" fill="hold"/>
                                        <p:tgtEl>
                                          <p:spTgt spid="25"/>
                                        </p:tgtEl>
                                      </p:cBhvr>
                                      <p:by x="105000" y="105000"/>
                                    </p:animScale>
                                  </p:childTnLst>
                                </p:cTn>
                              </p:par>
                            </p:childTnLst>
                          </p:cTn>
                        </p:par>
                        <p:par>
                          <p:cTn id="152" fill="hold">
                            <p:stCondLst>
                              <p:cond delay="2000"/>
                            </p:stCondLst>
                            <p:childTnLst>
                              <p:par>
                                <p:cTn id="153" presetID="26" presetClass="emph" presetSubtype="0" fill="hold" nodeType="afterEffect">
                                  <p:stCondLst>
                                    <p:cond delay="0"/>
                                  </p:stCondLst>
                                  <p:childTnLst>
                                    <p:animEffect transition="out" filter="fade">
                                      <p:cBhvr>
                                        <p:cTn id="154" dur="500" tmFilter="0, 0; .2, .5; .8, .5; 1, 0"/>
                                        <p:tgtEl>
                                          <p:spTgt spid="24"/>
                                        </p:tgtEl>
                                      </p:cBhvr>
                                    </p:animEffect>
                                    <p:animScale>
                                      <p:cBhvr>
                                        <p:cTn id="155" dur="250" autoRev="1" fill="hold"/>
                                        <p:tgtEl>
                                          <p:spTgt spid="24"/>
                                        </p:tgtEl>
                                      </p:cBhvr>
                                      <p:by x="105000" y="105000"/>
                                    </p:animScale>
                                  </p:childTnLst>
                                </p:cTn>
                              </p:par>
                            </p:childTnLst>
                          </p:cTn>
                        </p:par>
                        <p:par>
                          <p:cTn id="156" fill="hold">
                            <p:stCondLst>
                              <p:cond delay="2500"/>
                            </p:stCondLst>
                            <p:childTnLst>
                              <p:par>
                                <p:cTn id="157" presetID="26" presetClass="emph" presetSubtype="0" fill="hold" nodeType="afterEffect">
                                  <p:stCondLst>
                                    <p:cond delay="0"/>
                                  </p:stCondLst>
                                  <p:childTnLst>
                                    <p:animEffect transition="out" filter="fade">
                                      <p:cBhvr>
                                        <p:cTn id="158" dur="500" tmFilter="0, 0; .2, .5; .8, .5; 1, 0"/>
                                        <p:tgtEl>
                                          <p:spTgt spid="43"/>
                                        </p:tgtEl>
                                      </p:cBhvr>
                                    </p:animEffect>
                                    <p:animScale>
                                      <p:cBhvr>
                                        <p:cTn id="159" dur="250" autoRev="1" fill="hold"/>
                                        <p:tgtEl>
                                          <p:spTgt spid="43"/>
                                        </p:tgtEl>
                                      </p:cBhvr>
                                      <p:by x="105000" y="105000"/>
                                    </p:animScale>
                                  </p:childTnLst>
                                </p:cTn>
                              </p:par>
                            </p:childTnLst>
                          </p:cTn>
                        </p:par>
                        <p:par>
                          <p:cTn id="160" fill="hold">
                            <p:stCondLst>
                              <p:cond delay="3000"/>
                            </p:stCondLst>
                            <p:childTnLst>
                              <p:par>
                                <p:cTn id="161" presetID="26" presetClass="emph" presetSubtype="0" fill="hold" nodeType="afterEffect">
                                  <p:stCondLst>
                                    <p:cond delay="0"/>
                                  </p:stCondLst>
                                  <p:childTnLst>
                                    <p:animEffect transition="out" filter="fade">
                                      <p:cBhvr>
                                        <p:cTn id="162" dur="500" tmFilter="0, 0; .2, .5; .8, .5; 1, 0"/>
                                        <p:tgtEl>
                                          <p:spTgt spid="53"/>
                                        </p:tgtEl>
                                      </p:cBhvr>
                                    </p:animEffect>
                                    <p:animScale>
                                      <p:cBhvr>
                                        <p:cTn id="163" dur="250" autoRev="1" fill="hold"/>
                                        <p:tgtEl>
                                          <p:spTgt spid="53"/>
                                        </p:tgtEl>
                                      </p:cBhvr>
                                      <p:by x="105000" y="105000"/>
                                    </p:animScale>
                                  </p:childTnLst>
                                </p:cTn>
                              </p:par>
                            </p:childTnLst>
                          </p:cTn>
                        </p:par>
                        <p:par>
                          <p:cTn id="164" fill="hold">
                            <p:stCondLst>
                              <p:cond delay="3500"/>
                            </p:stCondLst>
                            <p:childTnLst>
                              <p:par>
                                <p:cTn id="165" presetID="26" presetClass="emph" presetSubtype="0" fill="hold" nodeType="afterEffect">
                                  <p:stCondLst>
                                    <p:cond delay="0"/>
                                  </p:stCondLst>
                                  <p:childTnLst>
                                    <p:animEffect transition="out" filter="fade">
                                      <p:cBhvr>
                                        <p:cTn id="166" dur="500" tmFilter="0, 0; .2, .5; .8, .5; 1, 0"/>
                                        <p:tgtEl>
                                          <p:spTgt spid="54"/>
                                        </p:tgtEl>
                                      </p:cBhvr>
                                    </p:animEffect>
                                    <p:animScale>
                                      <p:cBhvr>
                                        <p:cTn id="167" dur="250" autoRev="1" fill="hold"/>
                                        <p:tgtEl>
                                          <p:spTgt spid="54"/>
                                        </p:tgtEl>
                                      </p:cBhvr>
                                      <p:by x="105000" y="105000"/>
                                    </p:animScale>
                                  </p:childTnLst>
                                </p:cTn>
                              </p:par>
                            </p:childTnLst>
                          </p:cTn>
                        </p:par>
                        <p:par>
                          <p:cTn id="168" fill="hold">
                            <p:stCondLst>
                              <p:cond delay="4000"/>
                            </p:stCondLst>
                            <p:childTnLst>
                              <p:par>
                                <p:cTn id="169" presetID="6" presetClass="emph" presetSubtype="0" fill="hold" nodeType="afterEffect">
                                  <p:stCondLst>
                                    <p:cond delay="0"/>
                                  </p:stCondLst>
                                  <p:childTnLst>
                                    <p:animScale>
                                      <p:cBhvr>
                                        <p:cTn id="17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27919" y="1676400"/>
            <a:ext cx="14401800" cy="1261884"/>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a:t>
            </a:r>
            <a:r>
              <a:rPr lang="vi-VN" sz="3800" b="1">
                <a:solidFill>
                  <a:srgbClr val="FF0066"/>
                </a:solidFill>
                <a:latin typeface="Times New Roman" pitchFamily="18" charset="0"/>
                <a:cs typeface="Times New Roman" pitchFamily="18" charset="0"/>
              </a:rPr>
              <a:t>Kể hoặc đọc lại một câu chuyện (bài thơ, bài văn) về cảnh đẹp quê hương, đất nước mà em đã đọc ở nhà.</a:t>
            </a:r>
          </a:p>
        </p:txBody>
      </p:sp>
      <p:grpSp>
        <p:nvGrpSpPr>
          <p:cNvPr id="3" name="Group 2">
            <a:extLst>
              <a:ext uri="{FF2B5EF4-FFF2-40B4-BE49-F238E27FC236}">
                <a16:creationId xmlns:a16="http://schemas.microsoft.com/office/drawing/2014/main" id="{157067E0-B58C-4B76-96D5-DF2798E0BA9E}"/>
              </a:ext>
            </a:extLst>
          </p:cNvPr>
          <p:cNvGrpSpPr/>
          <p:nvPr/>
        </p:nvGrpSpPr>
        <p:grpSpPr>
          <a:xfrm>
            <a:off x="5063845" y="149573"/>
            <a:ext cx="5620449" cy="1373236"/>
            <a:chOff x="5063845" y="149573"/>
            <a:chExt cx="5620449" cy="1373236"/>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203056" y="646495"/>
                  <a:ext cx="3022494"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11</a:t>
                  </a:r>
                </a:p>
              </p:txBody>
            </p:sp>
          </p:grpSp>
          <p:cxnSp>
            <p:nvCxnSpPr>
              <p:cNvPr id="16" name="Straight Connector 15"/>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5063845" y="999589"/>
              <a:ext cx="5620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TRAO ĐỔI: EM ĐỌC SÁCH BÁO</a:t>
              </a:r>
            </a:p>
          </p:txBody>
        </p:sp>
      </p:grpSp>
      <p:sp>
        <p:nvSpPr>
          <p:cNvPr id="23" name="Rectangle 22">
            <a:extLst>
              <a:ext uri="{FF2B5EF4-FFF2-40B4-BE49-F238E27FC236}">
                <a16:creationId xmlns:a16="http://schemas.microsoft.com/office/drawing/2014/main" id="{EBAF821B-29A7-4AD5-9D42-2A4CEC9FD151}"/>
              </a:ext>
            </a:extLst>
          </p:cNvPr>
          <p:cNvSpPr/>
          <p:nvPr/>
        </p:nvSpPr>
        <p:spPr>
          <a:xfrm>
            <a:off x="1127919" y="2819400"/>
            <a:ext cx="14401800" cy="677108"/>
          </a:xfrm>
          <a:prstGeom prst="rect">
            <a:avLst/>
          </a:prstGeom>
        </p:spPr>
        <p:txBody>
          <a:bodyPr wrap="square">
            <a:spAutoFit/>
          </a:bodyPr>
          <a:lstStyle/>
          <a:p>
            <a:r>
              <a:rPr lang="en-US" sz="3800" b="1">
                <a:solidFill>
                  <a:srgbClr val="0000CC"/>
                </a:solidFill>
                <a:latin typeface="Times New Roman" pitchFamily="18" charset="0"/>
                <a:cs typeface="Times New Roman" pitchFamily="18" charset="0"/>
              </a:rPr>
              <a:t>a. Giới thiệu bài </a:t>
            </a:r>
            <a:r>
              <a:rPr lang="vi-VN" sz="3800" b="1">
                <a:solidFill>
                  <a:srgbClr val="0000CC"/>
                </a:solidFill>
                <a:latin typeface="Times New Roman" pitchFamily="18" charset="0"/>
                <a:cs typeface="Times New Roman" pitchFamily="18" charset="0"/>
              </a:rPr>
              <a:t>thơ, bài văn mình định kể cho các bạn cùng nghe.</a:t>
            </a:r>
          </a:p>
        </p:txBody>
      </p:sp>
      <p:sp>
        <p:nvSpPr>
          <p:cNvPr id="24" name="Rectangle 23">
            <a:extLst>
              <a:ext uri="{FF2B5EF4-FFF2-40B4-BE49-F238E27FC236}">
                <a16:creationId xmlns:a16="http://schemas.microsoft.com/office/drawing/2014/main" id="{03A30472-99A1-4F06-B626-996163118A48}"/>
              </a:ext>
            </a:extLst>
          </p:cNvPr>
          <p:cNvSpPr/>
          <p:nvPr/>
        </p:nvSpPr>
        <p:spPr>
          <a:xfrm>
            <a:off x="1127919" y="3496508"/>
            <a:ext cx="5029200" cy="677108"/>
          </a:xfrm>
          <a:prstGeom prst="rect">
            <a:avLst/>
          </a:prstGeom>
        </p:spPr>
        <p:txBody>
          <a:bodyPr wrap="square">
            <a:spAutoFit/>
          </a:bodyPr>
          <a:lstStyle/>
          <a:p>
            <a:r>
              <a:rPr lang="en-US" sz="3800" b="1">
                <a:solidFill>
                  <a:srgbClr val="0000CC"/>
                </a:solidFill>
                <a:latin typeface="Times New Roman" pitchFamily="18" charset="0"/>
                <a:cs typeface="Times New Roman" pitchFamily="18" charset="0"/>
              </a:rPr>
              <a:t>b. Giới thiệu bài </a:t>
            </a:r>
            <a:r>
              <a:rPr lang="vi-VN" sz="3800" b="1">
                <a:solidFill>
                  <a:srgbClr val="0000CC"/>
                </a:solidFill>
                <a:latin typeface="Times New Roman" pitchFamily="18" charset="0"/>
                <a:cs typeface="Times New Roman" pitchFamily="18" charset="0"/>
              </a:rPr>
              <a:t>thơ:</a:t>
            </a:r>
          </a:p>
        </p:txBody>
      </p:sp>
      <p:pic>
        <p:nvPicPr>
          <p:cNvPr id="8" name="Picture 7">
            <a:extLst>
              <a:ext uri="{FF2B5EF4-FFF2-40B4-BE49-F238E27FC236}">
                <a16:creationId xmlns:a16="http://schemas.microsoft.com/office/drawing/2014/main" id="{0F54F0F3-1D03-4337-8B00-5E0DCF9CA57F}"/>
              </a:ext>
            </a:extLst>
          </p:cNvPr>
          <p:cNvPicPr>
            <a:picLocks noChangeAspect="1"/>
          </p:cNvPicPr>
          <p:nvPr/>
        </p:nvPicPr>
        <p:blipFill rotWithShape="1">
          <a:blip r:embed="rId2"/>
          <a:srcRect l="54174" t="26972" r="38750" b="34167"/>
          <a:stretch/>
        </p:blipFill>
        <p:spPr>
          <a:xfrm>
            <a:off x="6413842" y="3560917"/>
            <a:ext cx="4533736" cy="5154930"/>
          </a:xfrm>
          <a:prstGeom prst="rect">
            <a:avLst/>
          </a:prstGeom>
        </p:spPr>
      </p:pic>
      <p:pic>
        <p:nvPicPr>
          <p:cNvPr id="25" name="Picture 24">
            <a:extLst>
              <a:ext uri="{FF2B5EF4-FFF2-40B4-BE49-F238E27FC236}">
                <a16:creationId xmlns:a16="http://schemas.microsoft.com/office/drawing/2014/main" id="{A72CD2E0-0D23-4B75-A012-E4052396F391}"/>
              </a:ext>
            </a:extLst>
          </p:cNvPr>
          <p:cNvPicPr>
            <a:picLocks noChangeAspect="1"/>
          </p:cNvPicPr>
          <p:nvPr/>
        </p:nvPicPr>
        <p:blipFill rotWithShape="1">
          <a:blip r:embed="rId2"/>
          <a:srcRect l="70157" t="26666" r="20468" b="45834"/>
          <a:stretch/>
        </p:blipFill>
        <p:spPr>
          <a:xfrm>
            <a:off x="11204301" y="3560917"/>
            <a:ext cx="4419600" cy="5154930"/>
          </a:xfrm>
          <a:prstGeom prst="rect">
            <a:avLst/>
          </a:prstGeom>
        </p:spPr>
      </p:pic>
      <p:sp>
        <p:nvSpPr>
          <p:cNvPr id="13" name="Rectangle 12">
            <a:extLst>
              <a:ext uri="{FF2B5EF4-FFF2-40B4-BE49-F238E27FC236}">
                <a16:creationId xmlns:a16="http://schemas.microsoft.com/office/drawing/2014/main" id="{BF0F197E-C64C-474C-A358-902A9F3A357C}"/>
              </a:ext>
            </a:extLst>
          </p:cNvPr>
          <p:cNvSpPr/>
          <p:nvPr/>
        </p:nvSpPr>
        <p:spPr>
          <a:xfrm>
            <a:off x="1127919" y="4181854"/>
            <a:ext cx="4724400" cy="4770537"/>
          </a:xfrm>
          <a:prstGeom prst="rect">
            <a:avLst/>
          </a:prstGeom>
        </p:spPr>
        <p:txBody>
          <a:bodyPr wrap="square">
            <a:spAutoFit/>
          </a:bodyPr>
          <a:lstStyle/>
          <a:p>
            <a:pPr lvl="0" algn="ctr"/>
            <a:r>
              <a:rPr lang="vi-VN" sz="3800" b="1">
                <a:solidFill>
                  <a:srgbClr val="FF0000"/>
                </a:solidFill>
                <a:latin typeface="Times New Roman" pitchFamily="18" charset="0"/>
                <a:cs typeface="Times New Roman" pitchFamily="18" charset="0"/>
              </a:rPr>
              <a:t>Vẽ quê hương</a:t>
            </a:r>
          </a:p>
          <a:p>
            <a:pPr lvl="0" algn="just"/>
            <a:r>
              <a:rPr lang="vi-VN" sz="3800" b="1">
                <a:solidFill>
                  <a:srgbClr val="0000CC"/>
                </a:solidFill>
                <a:latin typeface="Times New Roman" pitchFamily="18" charset="0"/>
                <a:cs typeface="Times New Roman" pitchFamily="18" charset="0"/>
              </a:rPr>
              <a:t>    Đây là một bài thơ hay nói về tình yêu quê hương của một bạn nhỏ. Với tình yêu quê hương, bạn đã vẽ nên một bức tranh quê rất đẹp</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circle(in)">
                                      <p:cBhvr>
                                        <p:cTn id="3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61319" y="1496161"/>
            <a:ext cx="8610600" cy="646331"/>
            <a:chOff x="1508919" y="1888664"/>
            <a:chExt cx="11814465" cy="646331"/>
          </a:xfrm>
        </p:grpSpPr>
        <p:sp>
          <p:nvSpPr>
            <p:cNvPr id="10" name="Rectangle 9"/>
            <p:cNvSpPr/>
            <p:nvPr/>
          </p:nvSpPr>
          <p:spPr>
            <a:xfrm>
              <a:off x="1508919" y="1888664"/>
              <a:ext cx="11814465"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2. Trao đổi nội dung bài th</a:t>
              </a:r>
              <a:r>
                <a:rPr lang="vi-VN" sz="3600" b="1">
                  <a:solidFill>
                    <a:srgbClr val="FF0066"/>
                  </a:solidFill>
                  <a:latin typeface="Times New Roman" pitchFamily="18" charset="0"/>
                  <a:cs typeface="Times New Roman" pitchFamily="18" charset="0"/>
                </a:rPr>
                <a:t>ơ</a:t>
              </a:r>
              <a:r>
                <a:rPr lang="en-US" sz="3600" b="1">
                  <a:solidFill>
                    <a:srgbClr val="FF0066"/>
                  </a:solidFill>
                  <a:latin typeface="Times New Roman" pitchFamily="18" charset="0"/>
                  <a:cs typeface="Times New Roman" pitchFamily="18" charset="0"/>
                </a:rPr>
                <a:t> Vẽ quê h</a:t>
              </a:r>
              <a:r>
                <a:rPr lang="vi-VN" sz="3600" b="1">
                  <a:solidFill>
                    <a:srgbClr val="FF0066"/>
                  </a:solidFill>
                  <a:latin typeface="Times New Roman" pitchFamily="18" charset="0"/>
                  <a:cs typeface="Times New Roman" pitchFamily="18" charset="0"/>
                </a:rPr>
                <a:t>ư</a:t>
              </a:r>
              <a:r>
                <a:rPr lang="en-US" sz="3600" b="1">
                  <a:solidFill>
                    <a:srgbClr val="FF0066"/>
                  </a:solidFill>
                  <a:latin typeface="Times New Roman" pitchFamily="18" charset="0"/>
                  <a:cs typeface="Times New Roman" pitchFamily="18" charset="0"/>
                </a:rPr>
                <a:t>ơng.</a:t>
              </a:r>
            </a:p>
          </p:txBody>
        </p:sp>
        <p:cxnSp>
          <p:nvCxnSpPr>
            <p:cNvPr id="11" name="Straight Connector 10"/>
            <p:cNvCxnSpPr>
              <a:cxnSpLocks/>
            </p:cNvCxnSpPr>
            <p:nvPr/>
          </p:nvCxnSpPr>
          <p:spPr>
            <a:xfrm>
              <a:off x="1718025" y="2452544"/>
              <a:ext cx="1118714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4" name="Rectangle 3">
            <a:extLst>
              <a:ext uri="{FF2B5EF4-FFF2-40B4-BE49-F238E27FC236}">
                <a16:creationId xmlns:a16="http://schemas.microsoft.com/office/drawing/2014/main" id="{8F595372-A1B8-4348-BE67-21D00D573E0D}"/>
              </a:ext>
            </a:extLst>
          </p:cNvPr>
          <p:cNvSpPr/>
          <p:nvPr/>
        </p:nvSpPr>
        <p:spPr>
          <a:xfrm>
            <a:off x="1737519" y="2173269"/>
            <a:ext cx="12801600" cy="6494085"/>
          </a:xfrm>
          <a:prstGeom prst="rect">
            <a:avLst/>
          </a:prstGeom>
        </p:spPr>
        <p:txBody>
          <a:bodyPr wrap="square">
            <a:spAutoFit/>
          </a:bodyPr>
          <a:lstStyle/>
          <a:p>
            <a:r>
              <a:rPr lang="vi-VN" sz="3200" b="1">
                <a:solidFill>
                  <a:srgbClr val="FF0066"/>
                </a:solidFill>
                <a:latin typeface="Times New Roman" panose="02020603050405020304" pitchFamily="18" charset="0"/>
                <a:cs typeface="Times New Roman" panose="02020603050405020304" pitchFamily="18" charset="0"/>
              </a:rPr>
              <a:t>-  Bạn nhỏ vẽ gì trong bức tranh của mình? </a:t>
            </a:r>
          </a:p>
          <a:p>
            <a:r>
              <a:rPr lang="vi-VN" sz="3200" b="1">
                <a:solidFill>
                  <a:srgbClr val="0000CC"/>
                </a:solidFill>
                <a:latin typeface="Times New Roman" panose="02020603050405020304" pitchFamily="18" charset="0"/>
                <a:cs typeface="Times New Roman" panose="02020603050405020304" pitchFamily="18" charset="0"/>
              </a:rPr>
              <a:t>   Bạn nhỏ vẽ làng xóm, tre, lúa, sông, trời mây, nhà, trường học, cây gạo nở hoa, nắng, Mặt Trời, lá cờ.</a:t>
            </a:r>
          </a:p>
          <a:p>
            <a:r>
              <a:rPr lang="vi-VN" sz="3200" b="1">
                <a:solidFill>
                  <a:srgbClr val="FF0066"/>
                </a:solidFill>
                <a:latin typeface="Times New Roman" panose="02020603050405020304" pitchFamily="18" charset="0"/>
                <a:cs typeface="Times New Roman" panose="02020603050405020304" pitchFamily="18" charset="0"/>
              </a:rPr>
              <a:t>-  Bài thơ này nói về nông thôn hay thành thị? </a:t>
            </a:r>
          </a:p>
          <a:p>
            <a:r>
              <a:rPr lang="vi-VN" sz="3200" b="1">
                <a:solidFill>
                  <a:srgbClr val="0000CC"/>
                </a:solidFill>
                <a:latin typeface="Times New Roman" panose="02020603050405020304" pitchFamily="18" charset="0"/>
                <a:cs typeface="Times New Roman" panose="02020603050405020304" pitchFamily="18" charset="0"/>
              </a:rPr>
              <a:t>   Bài thơ này viết về nông thôn. Trong bài thơ có hình ảnh thường thấy ở nông thôn: làng xóm, tre, lúa, sông máng, nhà ngói, cây gạo.</a:t>
            </a:r>
          </a:p>
          <a:p>
            <a:r>
              <a:rPr lang="vi-VN" sz="3200" b="1">
                <a:solidFill>
                  <a:srgbClr val="FF0066"/>
                </a:solidFill>
                <a:latin typeface="Times New Roman" panose="02020603050405020304" pitchFamily="18" charset="0"/>
                <a:cs typeface="Times New Roman" panose="02020603050405020304" pitchFamily="18" charset="0"/>
              </a:rPr>
              <a:t>-  Vì sao bạn nhỏ thấy bức tranh quê hương rất đẹp? </a:t>
            </a:r>
          </a:p>
          <a:p>
            <a:r>
              <a:rPr lang="vi-VN" sz="3200" b="1">
                <a:solidFill>
                  <a:srgbClr val="0000CC"/>
                </a:solidFill>
                <a:latin typeface="Times New Roman" panose="02020603050405020304" pitchFamily="18" charset="0"/>
                <a:cs typeface="Times New Roman" panose="02020603050405020304" pitchFamily="18" charset="0"/>
              </a:rPr>
              <a:t>   Vì bạn nhỏ yêu quê hương mình. / Vì bức tranh vẽ cảnh quen thuộc của quê hương. / Vì màu sắc của bức tranh rất rực rỡ. /...</a:t>
            </a:r>
          </a:p>
          <a:p>
            <a:r>
              <a:rPr lang="vi-VN" sz="3200" b="1">
                <a:solidFill>
                  <a:srgbClr val="FF0066"/>
                </a:solidFill>
                <a:latin typeface="Times New Roman" panose="02020603050405020304" pitchFamily="18" charset="0"/>
                <a:cs typeface="Times New Roman" panose="02020603050405020304" pitchFamily="18" charset="0"/>
              </a:rPr>
              <a:t>-  Em thích nhất điều gì ở bài thơ này?  </a:t>
            </a:r>
          </a:p>
          <a:p>
            <a:r>
              <a:rPr lang="vi-VN" sz="3200" b="1">
                <a:solidFill>
                  <a:srgbClr val="0000CC"/>
                </a:solidFill>
                <a:latin typeface="Times New Roman" panose="02020603050405020304" pitchFamily="18" charset="0"/>
                <a:cs typeface="Times New Roman" panose="02020603050405020304" pitchFamily="18" charset="0"/>
              </a:rPr>
              <a:t>    Em thích bức tranh của bạn nhỏ. Chỉ với một cây bút chì màu mà bạn đã vẽ nên một bức tranh đẹp có màu sắc rất tươi sáng,...Chắc chắn là bạn nhỏ rất yêu quê hương mình nên mới vẽ đẹp như thế...</a:t>
            </a:r>
          </a:p>
        </p:txBody>
      </p:sp>
      <p:grpSp>
        <p:nvGrpSpPr>
          <p:cNvPr id="19" name="Group 18">
            <a:extLst>
              <a:ext uri="{FF2B5EF4-FFF2-40B4-BE49-F238E27FC236}">
                <a16:creationId xmlns:a16="http://schemas.microsoft.com/office/drawing/2014/main" id="{39F70ECC-6FF9-4451-945A-81243B56C000}"/>
              </a:ext>
            </a:extLst>
          </p:cNvPr>
          <p:cNvGrpSpPr/>
          <p:nvPr/>
        </p:nvGrpSpPr>
        <p:grpSpPr>
          <a:xfrm>
            <a:off x="5063845" y="149573"/>
            <a:ext cx="5620449" cy="1373236"/>
            <a:chOff x="5063845" y="149573"/>
            <a:chExt cx="5620449" cy="1373236"/>
          </a:xfrm>
        </p:grpSpPr>
        <p:grpSp>
          <p:nvGrpSpPr>
            <p:cNvPr id="20" name="Group 19">
              <a:extLst>
                <a:ext uri="{FF2B5EF4-FFF2-40B4-BE49-F238E27FC236}">
                  <a16:creationId xmlns:a16="http://schemas.microsoft.com/office/drawing/2014/main" id="{F587A23F-D1E1-4C3B-A978-A5FAD1FAD323}"/>
                </a:ext>
              </a:extLst>
            </p:cNvPr>
            <p:cNvGrpSpPr/>
            <p:nvPr/>
          </p:nvGrpSpPr>
          <p:grpSpPr>
            <a:xfrm>
              <a:off x="5084510" y="149573"/>
              <a:ext cx="5492209" cy="897628"/>
              <a:chOff x="4998717" y="210532"/>
              <a:chExt cx="5399539" cy="897628"/>
            </a:xfrm>
          </p:grpSpPr>
          <p:grpSp>
            <p:nvGrpSpPr>
              <p:cNvPr id="23" name="Group 22">
                <a:extLst>
                  <a:ext uri="{FF2B5EF4-FFF2-40B4-BE49-F238E27FC236}">
                    <a16:creationId xmlns:a16="http://schemas.microsoft.com/office/drawing/2014/main" id="{150373A7-628E-4972-839D-5C0A0DB03820}"/>
                  </a:ext>
                </a:extLst>
              </p:cNvPr>
              <p:cNvGrpSpPr/>
              <p:nvPr/>
            </p:nvGrpSpPr>
            <p:grpSpPr>
              <a:xfrm>
                <a:off x="4998717" y="210532"/>
                <a:ext cx="5399539" cy="897628"/>
                <a:chOff x="4998717" y="210532"/>
                <a:chExt cx="5399539" cy="897628"/>
              </a:xfrm>
            </p:grpSpPr>
            <p:sp>
              <p:nvSpPr>
                <p:cNvPr id="25" name="TextBox 24">
                  <a:extLst>
                    <a:ext uri="{FF2B5EF4-FFF2-40B4-BE49-F238E27FC236}">
                      <a16:creationId xmlns:a16="http://schemas.microsoft.com/office/drawing/2014/main" id="{DEBA59D0-7D9F-4AF5-8433-514B0E95C79E}"/>
                    </a:ext>
                  </a:extLst>
                </p:cNvPr>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6" name="TextBox 25">
                  <a:extLst>
                    <a:ext uri="{FF2B5EF4-FFF2-40B4-BE49-F238E27FC236}">
                      <a16:creationId xmlns:a16="http://schemas.microsoft.com/office/drawing/2014/main" id="{82D982C0-2D70-45A7-A0CA-49114F31117D}"/>
                    </a:ext>
                  </a:extLst>
                </p:cNvPr>
                <p:cNvSpPr txBox="1"/>
                <p:nvPr/>
              </p:nvSpPr>
              <p:spPr>
                <a:xfrm>
                  <a:off x="6203056" y="646495"/>
                  <a:ext cx="3022494"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11</a:t>
                  </a:r>
                </a:p>
              </p:txBody>
            </p:sp>
          </p:grpSp>
          <p:cxnSp>
            <p:nvCxnSpPr>
              <p:cNvPr id="24" name="Straight Connector 23">
                <a:extLst>
                  <a:ext uri="{FF2B5EF4-FFF2-40B4-BE49-F238E27FC236}">
                    <a16:creationId xmlns:a16="http://schemas.microsoft.com/office/drawing/2014/main" id="{5E9F3BB9-5AE0-4AF2-9F83-34875B907EEC}"/>
                  </a:ext>
                </a:extLst>
              </p:cNvPr>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Rectangle 95">
              <a:extLst>
                <a:ext uri="{FF2B5EF4-FFF2-40B4-BE49-F238E27FC236}">
                  <a16:creationId xmlns:a16="http://schemas.microsoft.com/office/drawing/2014/main" id="{355B611B-4BAE-4285-9A91-2025A831EFF8}"/>
                </a:ext>
              </a:extLst>
            </p:cNvPr>
            <p:cNvSpPr>
              <a:spLocks noChangeArrowheads="1"/>
            </p:cNvSpPr>
            <p:nvPr/>
          </p:nvSpPr>
          <p:spPr bwMode="auto">
            <a:xfrm>
              <a:off x="5063845" y="999589"/>
              <a:ext cx="5620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TRAO ĐỔI: EM ĐỌC SÁCH BÁO</a:t>
              </a:r>
            </a:p>
          </p:txBody>
        </p:sp>
      </p:grpSp>
    </p:spTree>
    <p:extLst>
      <p:ext uri="{BB962C8B-B14F-4D97-AF65-F5344CB8AC3E}">
        <p14:creationId xmlns:p14="http://schemas.microsoft.com/office/powerpoint/2010/main" val="32703151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371600"/>
            <a:ext cx="14173200" cy="646331"/>
            <a:chOff x="1508919" y="1888664"/>
            <a:chExt cx="11935021" cy="646331"/>
          </a:xfrm>
        </p:grpSpPr>
        <p:sp>
          <p:nvSpPr>
            <p:cNvPr id="10" name="Rectangle 9"/>
            <p:cNvSpPr/>
            <p:nvPr/>
          </p:nvSpPr>
          <p:spPr>
            <a:xfrm>
              <a:off x="1508919" y="1888664"/>
              <a:ext cx="11935021"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3. </a:t>
              </a:r>
              <a:r>
                <a:rPr lang="vi-VN" sz="3600" b="1">
                  <a:solidFill>
                    <a:srgbClr val="FF0066"/>
                  </a:solidFill>
                  <a:latin typeface="Times New Roman" pitchFamily="18" charset="0"/>
                  <a:cs typeface="Times New Roman" pitchFamily="18" charset="0"/>
                </a:rPr>
                <a:t>Kể hoặc đọc lại câu chuyện (bài thơ, bài văn) và trao đổi trong nhóm</a:t>
              </a:r>
              <a:r>
                <a:rPr lang="en-US" sz="3600" b="1">
                  <a:solidFill>
                    <a:srgbClr val="FF0066"/>
                  </a:solidFill>
                  <a:latin typeface="Times New Roman" pitchFamily="18" charset="0"/>
                  <a:cs typeface="Times New Roman" pitchFamily="18" charset="0"/>
                </a:rPr>
                <a:t>.</a:t>
              </a:r>
            </a:p>
          </p:txBody>
        </p:sp>
        <p:cxnSp>
          <p:nvCxnSpPr>
            <p:cNvPr id="11" name="Straight Connector 10"/>
            <p:cNvCxnSpPr>
              <a:cxnSpLocks/>
            </p:cNvCxnSpPr>
            <p:nvPr/>
          </p:nvCxnSpPr>
          <p:spPr>
            <a:xfrm>
              <a:off x="1643020" y="2452544"/>
              <a:ext cx="1154425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13" name="Group 12">
            <a:extLst>
              <a:ext uri="{FF2B5EF4-FFF2-40B4-BE49-F238E27FC236}">
                <a16:creationId xmlns:a16="http://schemas.microsoft.com/office/drawing/2014/main" id="{90FB2F94-C178-4602-BA82-D66591409593}"/>
              </a:ext>
            </a:extLst>
          </p:cNvPr>
          <p:cNvGrpSpPr/>
          <p:nvPr/>
        </p:nvGrpSpPr>
        <p:grpSpPr>
          <a:xfrm>
            <a:off x="5063845" y="149573"/>
            <a:ext cx="5620449" cy="1373236"/>
            <a:chOff x="5063845" y="149573"/>
            <a:chExt cx="5620449" cy="1373236"/>
          </a:xfrm>
        </p:grpSpPr>
        <p:grpSp>
          <p:nvGrpSpPr>
            <p:cNvPr id="19" name="Group 18">
              <a:extLst>
                <a:ext uri="{FF2B5EF4-FFF2-40B4-BE49-F238E27FC236}">
                  <a16:creationId xmlns:a16="http://schemas.microsoft.com/office/drawing/2014/main" id="{E2D64A89-CBB3-45A9-8B28-1D94DB0A6164}"/>
                </a:ext>
              </a:extLst>
            </p:cNvPr>
            <p:cNvGrpSpPr/>
            <p:nvPr/>
          </p:nvGrpSpPr>
          <p:grpSpPr>
            <a:xfrm>
              <a:off x="5084510" y="149573"/>
              <a:ext cx="5492209" cy="897628"/>
              <a:chOff x="4998717" y="210532"/>
              <a:chExt cx="5399539" cy="897628"/>
            </a:xfrm>
          </p:grpSpPr>
          <p:grpSp>
            <p:nvGrpSpPr>
              <p:cNvPr id="22" name="Group 21">
                <a:extLst>
                  <a:ext uri="{FF2B5EF4-FFF2-40B4-BE49-F238E27FC236}">
                    <a16:creationId xmlns:a16="http://schemas.microsoft.com/office/drawing/2014/main" id="{18D4D0D5-5AEE-41BC-8918-1987753EE2AB}"/>
                  </a:ext>
                </a:extLst>
              </p:cNvPr>
              <p:cNvGrpSpPr/>
              <p:nvPr/>
            </p:nvGrpSpPr>
            <p:grpSpPr>
              <a:xfrm>
                <a:off x="4998717" y="210532"/>
                <a:ext cx="5399539" cy="897628"/>
                <a:chOff x="4998717" y="210532"/>
                <a:chExt cx="5399539" cy="897628"/>
              </a:xfrm>
            </p:grpSpPr>
            <p:sp>
              <p:nvSpPr>
                <p:cNvPr id="24" name="TextBox 23">
                  <a:extLst>
                    <a:ext uri="{FF2B5EF4-FFF2-40B4-BE49-F238E27FC236}">
                      <a16:creationId xmlns:a16="http://schemas.microsoft.com/office/drawing/2014/main" id="{0F8E1DB3-C926-4F02-B282-DF346DC99EF6}"/>
                    </a:ext>
                  </a:extLst>
                </p:cNvPr>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5" name="TextBox 24">
                  <a:extLst>
                    <a:ext uri="{FF2B5EF4-FFF2-40B4-BE49-F238E27FC236}">
                      <a16:creationId xmlns:a16="http://schemas.microsoft.com/office/drawing/2014/main" id="{31D3785D-700E-4885-B4BC-63953ED11988}"/>
                    </a:ext>
                  </a:extLst>
                </p:cNvPr>
                <p:cNvSpPr txBox="1"/>
                <p:nvPr/>
              </p:nvSpPr>
              <p:spPr>
                <a:xfrm>
                  <a:off x="6203056" y="646495"/>
                  <a:ext cx="3022494"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11</a:t>
                  </a:r>
                </a:p>
              </p:txBody>
            </p:sp>
          </p:grpSp>
          <p:cxnSp>
            <p:nvCxnSpPr>
              <p:cNvPr id="23" name="Straight Connector 22">
                <a:extLst>
                  <a:ext uri="{FF2B5EF4-FFF2-40B4-BE49-F238E27FC236}">
                    <a16:creationId xmlns:a16="http://schemas.microsoft.com/office/drawing/2014/main" id="{3C9CB07A-FCDF-4116-B999-31BC9C1D819A}"/>
                  </a:ext>
                </a:extLst>
              </p:cNvPr>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Rectangle 95">
              <a:extLst>
                <a:ext uri="{FF2B5EF4-FFF2-40B4-BE49-F238E27FC236}">
                  <a16:creationId xmlns:a16="http://schemas.microsoft.com/office/drawing/2014/main" id="{3E35FB33-90CB-4DF6-81BB-DDB9662AB764}"/>
                </a:ext>
              </a:extLst>
            </p:cNvPr>
            <p:cNvSpPr>
              <a:spLocks noChangeArrowheads="1"/>
            </p:cNvSpPr>
            <p:nvPr/>
          </p:nvSpPr>
          <p:spPr bwMode="auto">
            <a:xfrm>
              <a:off x="5063845" y="999589"/>
              <a:ext cx="5620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TRAO ĐỔI: EM ĐỌC SÁCH BÁO</a:t>
              </a:r>
            </a:p>
          </p:txBody>
        </p:sp>
      </p:grpSp>
      <p:sp>
        <p:nvSpPr>
          <p:cNvPr id="26" name="Rectangle 25">
            <a:extLst>
              <a:ext uri="{FF2B5EF4-FFF2-40B4-BE49-F238E27FC236}">
                <a16:creationId xmlns:a16="http://schemas.microsoft.com/office/drawing/2014/main" id="{1F27D9A4-FF1E-4836-9871-C01E86C779A3}"/>
              </a:ext>
            </a:extLst>
          </p:cNvPr>
          <p:cNvSpPr/>
          <p:nvPr/>
        </p:nvSpPr>
        <p:spPr>
          <a:xfrm>
            <a:off x="1508919" y="2164080"/>
            <a:ext cx="13868400" cy="1754326"/>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Chúng ta cùng thảo luận nhóm, kể hoặc đọc lại câu chuyện trong nhóm. Các bạn trong nhóm góp ý chân thành cho bạn mình sau khi nghe bạn kể chuyện.</a:t>
            </a:r>
          </a:p>
        </p:txBody>
      </p:sp>
      <p:grpSp>
        <p:nvGrpSpPr>
          <p:cNvPr id="27" name="Group 26">
            <a:extLst>
              <a:ext uri="{FF2B5EF4-FFF2-40B4-BE49-F238E27FC236}">
                <a16:creationId xmlns:a16="http://schemas.microsoft.com/office/drawing/2014/main" id="{509484DA-2AA9-4187-9C3C-A58987C721F4}"/>
              </a:ext>
            </a:extLst>
          </p:cNvPr>
          <p:cNvGrpSpPr/>
          <p:nvPr/>
        </p:nvGrpSpPr>
        <p:grpSpPr>
          <a:xfrm>
            <a:off x="1661319" y="3956149"/>
            <a:ext cx="14173200" cy="646331"/>
            <a:chOff x="1508919" y="1888664"/>
            <a:chExt cx="11935021" cy="646331"/>
          </a:xfrm>
        </p:grpSpPr>
        <p:sp>
          <p:nvSpPr>
            <p:cNvPr id="28" name="Rectangle 27">
              <a:extLst>
                <a:ext uri="{FF2B5EF4-FFF2-40B4-BE49-F238E27FC236}">
                  <a16:creationId xmlns:a16="http://schemas.microsoft.com/office/drawing/2014/main" id="{06EF1C49-66B4-4399-B79D-62461C19D46C}"/>
                </a:ext>
              </a:extLst>
            </p:cNvPr>
            <p:cNvSpPr/>
            <p:nvPr/>
          </p:nvSpPr>
          <p:spPr>
            <a:xfrm>
              <a:off x="1508919" y="1888664"/>
              <a:ext cx="11935021"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4. </a:t>
              </a:r>
              <a:r>
                <a:rPr lang="vi-VN" sz="3600" b="1">
                  <a:solidFill>
                    <a:srgbClr val="FF0066"/>
                  </a:solidFill>
                  <a:latin typeface="Times New Roman" pitchFamily="18" charset="0"/>
                  <a:cs typeface="Times New Roman" pitchFamily="18" charset="0"/>
                </a:rPr>
                <a:t>Kể hoặc đọc lại câu chuyện (bài thơ, bài văn) và trao đổi trước </a:t>
              </a:r>
              <a:r>
                <a:rPr lang="en-US" sz="3600" b="1">
                  <a:solidFill>
                    <a:srgbClr val="FF0066"/>
                  </a:solidFill>
                  <a:latin typeface="Times New Roman" pitchFamily="18" charset="0"/>
                  <a:cs typeface="Times New Roman" pitchFamily="18" charset="0"/>
                </a:rPr>
                <a:t>lớp.</a:t>
              </a:r>
            </a:p>
          </p:txBody>
        </p:sp>
        <p:cxnSp>
          <p:nvCxnSpPr>
            <p:cNvPr id="29" name="Straight Connector 28">
              <a:extLst>
                <a:ext uri="{FF2B5EF4-FFF2-40B4-BE49-F238E27FC236}">
                  <a16:creationId xmlns:a16="http://schemas.microsoft.com/office/drawing/2014/main" id="{9C3737C3-8D62-4A74-A024-98ADAE1F2E6E}"/>
                </a:ext>
              </a:extLst>
            </p:cNvPr>
            <p:cNvCxnSpPr>
              <a:cxnSpLocks/>
            </p:cNvCxnSpPr>
            <p:nvPr/>
          </p:nvCxnSpPr>
          <p:spPr>
            <a:xfrm>
              <a:off x="1643020" y="2452544"/>
              <a:ext cx="1154425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0" name="Rectangle 29">
            <a:extLst>
              <a:ext uri="{FF2B5EF4-FFF2-40B4-BE49-F238E27FC236}">
                <a16:creationId xmlns:a16="http://schemas.microsoft.com/office/drawing/2014/main" id="{A0F8E5E9-8BFE-4D3F-932D-B86A72544734}"/>
              </a:ext>
            </a:extLst>
          </p:cNvPr>
          <p:cNvSpPr/>
          <p:nvPr/>
        </p:nvSpPr>
        <p:spPr>
          <a:xfrm>
            <a:off x="1668168" y="4749225"/>
            <a:ext cx="13868400" cy="1754326"/>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Các nhóm cử đại diện kể trước lớp. </a:t>
            </a:r>
            <a:r>
              <a:rPr lang="vi-VN" sz="3600" b="1">
                <a:solidFill>
                  <a:srgbClr val="0000CC"/>
                </a:solidFill>
                <a:latin typeface="Times New Roman" pitchFamily="18" charset="0"/>
                <a:cs typeface="Times New Roman" pitchFamily="18" charset="0"/>
              </a:rPr>
              <a:t>Sau mỗi câu chuyện (bài thơ, bài văn), HS trong lớp đặt câu hỏi nếu có chi tiết các em chưa rõ  về câu chuyện, nhân vật trong câu chuyện (nội dung bài thơ, bài văn). </a:t>
            </a:r>
            <a:endParaRPr lang="en-US" sz="3600" b="1">
              <a:solidFill>
                <a:srgbClr val="0000CC"/>
              </a:solidFill>
              <a:latin typeface="Times New Roman" pitchFamily="18" charset="0"/>
              <a:cs typeface="Times New Roman" pitchFamily="18" charset="0"/>
            </a:endParaRPr>
          </a:p>
        </p:txBody>
      </p:sp>
      <p:sp>
        <p:nvSpPr>
          <p:cNvPr id="31" name="Rectangle 30">
            <a:extLst>
              <a:ext uri="{FF2B5EF4-FFF2-40B4-BE49-F238E27FC236}">
                <a16:creationId xmlns:a16="http://schemas.microsoft.com/office/drawing/2014/main" id="{92C3EB2B-8548-4CB1-B68C-649E6D986F8D}"/>
              </a:ext>
            </a:extLst>
          </p:cNvPr>
          <p:cNvSpPr/>
          <p:nvPr/>
        </p:nvSpPr>
        <p:spPr>
          <a:xfrm>
            <a:off x="1668168" y="6502130"/>
            <a:ext cx="13868400" cy="2308324"/>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Gợi ý nội dung trao đổi:</a:t>
            </a:r>
            <a:endParaRPr lang="vi-VN" sz="3600" b="1">
              <a:solidFill>
                <a:srgbClr val="FF0066"/>
              </a:solidFill>
              <a:latin typeface="Times New Roman" pitchFamily="18" charset="0"/>
              <a:cs typeface="Times New Roman" pitchFamily="18" charset="0"/>
            </a:endParaRPr>
          </a:p>
          <a:p>
            <a:pPr algn="just"/>
            <a:r>
              <a:rPr lang="vi-VN" sz="3600" b="1">
                <a:solidFill>
                  <a:srgbClr val="0000CC"/>
                </a:solidFill>
                <a:latin typeface="Times New Roman" pitchFamily="18" charset="0"/>
                <a:cs typeface="Times New Roman" pitchFamily="18" charset="0"/>
              </a:rPr>
              <a:t>+ Bạn thích nhân vật (hoặc chi tiết, hình ảnh) nào trong câu chuyện (bài thơ, bài văn) đó? Vì sao? </a:t>
            </a:r>
          </a:p>
          <a:p>
            <a:pPr algn="just"/>
            <a:r>
              <a:rPr lang="vi-VN" sz="3600" b="1">
                <a:solidFill>
                  <a:srgbClr val="0000CC"/>
                </a:solidFill>
                <a:latin typeface="Times New Roman" pitchFamily="18" charset="0"/>
                <a:cs typeface="Times New Roman" pitchFamily="18" charset="0"/>
              </a:rPr>
              <a:t>+ Câu chuyện (bài thơ, bài văn) đó nói lên điều gì?</a:t>
            </a:r>
          </a:p>
        </p:txBody>
      </p:sp>
    </p:spTree>
    <p:extLst>
      <p:ext uri="{BB962C8B-B14F-4D97-AF65-F5344CB8AC3E}">
        <p14:creationId xmlns:p14="http://schemas.microsoft.com/office/powerpoint/2010/main" val="12430303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18719" y="4114800"/>
            <a:ext cx="90678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10024</TotalTime>
  <Words>625</Words>
  <Application>Microsoft Office PowerPoint</Application>
  <PresentationFormat>Custom</PresentationFormat>
  <Paragraphs>51</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Tuyết Trương</dc:creator>
  <cp:lastModifiedBy>Admin</cp:lastModifiedBy>
  <cp:revision>1180</cp:revision>
  <dcterms:created xsi:type="dcterms:W3CDTF">2008-09-09T22:52:10Z</dcterms:created>
  <dcterms:modified xsi:type="dcterms:W3CDTF">2022-08-02T02:19:26Z</dcterms:modified>
</cp:coreProperties>
</file>