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sldIdLst>
    <p:sldId id="256" r:id="rId3"/>
    <p:sldId id="269" r:id="rId4"/>
    <p:sldId id="272" r:id="rId5"/>
    <p:sldId id="281" r:id="rId6"/>
    <p:sldId id="282" r:id="rId7"/>
    <p:sldId id="283" r:id="rId8"/>
    <p:sldId id="284" r:id="rId9"/>
    <p:sldId id="275" r:id="rId10"/>
    <p:sldId id="277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71" r:id="rId25"/>
    <p:sldId id="263" r:id="rId26"/>
    <p:sldId id="312" r:id="rId27"/>
    <p:sldId id="313" r:id="rId28"/>
    <p:sldId id="314" r:id="rId29"/>
    <p:sldId id="309" r:id="rId30"/>
    <p:sldId id="310" r:id="rId31"/>
    <p:sldId id="311" r:id="rId32"/>
    <p:sldId id="321" r:id="rId33"/>
    <p:sldId id="322" r:id="rId34"/>
    <p:sldId id="323" r:id="rId35"/>
    <p:sldId id="267" r:id="rId36"/>
    <p:sldId id="301" r:id="rId37"/>
    <p:sldId id="302" r:id="rId38"/>
    <p:sldId id="318" r:id="rId39"/>
    <p:sldId id="319" r:id="rId40"/>
    <p:sldId id="320" r:id="rId41"/>
    <p:sldId id="328" r:id="rId42"/>
    <p:sldId id="329" r:id="rId43"/>
    <p:sldId id="330" r:id="rId44"/>
    <p:sldId id="315" r:id="rId45"/>
    <p:sldId id="316" r:id="rId46"/>
    <p:sldId id="317" r:id="rId47"/>
    <p:sldId id="324" r:id="rId48"/>
    <p:sldId id="278" r:id="rId49"/>
    <p:sldId id="280" r:id="rId50"/>
    <p:sldId id="279" r:id="rId51"/>
    <p:sldId id="331" r:id="rId52"/>
    <p:sldId id="332" r:id="rId53"/>
    <p:sldId id="265" r:id="rId54"/>
    <p:sldId id="26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FEDBB-2692-9442-949D-31191799C057}" type="datetimeFigureOut">
              <a:rPr lang="en-VN" smtClean="0"/>
              <a:t>01/03/2024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0DA1A-C00C-F341-AC42-79B832CF9FF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089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0DA1A-C00C-F341-AC42-79B832CF9FFA}" type="slidenum">
              <a:rPr lang="en-VN" smtClean="0"/>
              <a:t>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5321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71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05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A-B-C-D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34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688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98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A-B-C-D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9DAA0-514F-CE47-908B-5BFFA975AC97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405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233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52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A-B-C-D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9DAA0-514F-CE47-908B-5BFFA975AC97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241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26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bắt đầu để bắt đầu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9DAA0-514F-CE47-908B-5BFFA975AC97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66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32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A-B-C-D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9DAA0-514F-CE47-908B-5BFFA975AC97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19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6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1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A-B-C-D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9DAA0-514F-CE47-908B-5BFFA975AC97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403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17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A-B-C-D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9DAA0-514F-CE47-908B-5BFFA975AC97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46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7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6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A-B-C-D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9DAA0-514F-CE47-908B-5BFFA975AC97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92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63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2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41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2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0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7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22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2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80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95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7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7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86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91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jpg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slide" Target="slide35.xml"/><Relationship Id="rId2" Type="http://schemas.openxmlformats.org/officeDocument/2006/relationships/notesSlide" Target="../notesSlides/notesSlide3.xml"/><Relationship Id="rId16" Type="http://schemas.openxmlformats.org/officeDocument/2006/relationships/slide" Target="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jpg"/><Relationship Id="rId15" Type="http://schemas.openxmlformats.org/officeDocument/2006/relationships/image" Target="../media/image59.jpeg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9.png"/><Relationship Id="rId4" Type="http://schemas.openxmlformats.org/officeDocument/2006/relationships/audio" Target="../media/media3.mp3"/><Relationship Id="rId9" Type="http://schemas.openxmlformats.org/officeDocument/2006/relationships/image" Target="../media/image68.png"/><Relationship Id="rId1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5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9.jpeg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audio" Target="../media/media5.mp3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slide" Target="slide50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jpg"/><Relationship Id="rId15" Type="http://schemas.openxmlformats.org/officeDocument/2006/relationships/image" Target="../media/image66.png"/><Relationship Id="rId10" Type="http://schemas.openxmlformats.org/officeDocument/2006/relationships/slide" Target="slide30.xml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9.png"/><Relationship Id="rId4" Type="http://schemas.openxmlformats.org/officeDocument/2006/relationships/audio" Target="../media/media3.mp3"/><Relationship Id="rId9" Type="http://schemas.openxmlformats.org/officeDocument/2006/relationships/image" Target="../media/image68.png"/><Relationship Id="rId1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5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9.jpeg"/><Relationship Id="rId1" Type="http://schemas.microsoft.com/office/2007/relationships/media" Target="../media/media4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audio" Target="../media/media5.mp3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slide" Target="slide35.xml"/><Relationship Id="rId2" Type="http://schemas.openxmlformats.org/officeDocument/2006/relationships/notesSlide" Target="../notesSlides/notesSlide9.xml"/><Relationship Id="rId16" Type="http://schemas.openxmlformats.org/officeDocument/2006/relationships/slide" Target="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jpg"/><Relationship Id="rId15" Type="http://schemas.openxmlformats.org/officeDocument/2006/relationships/image" Target="../media/image59.jpeg"/><Relationship Id="rId10" Type="http://schemas.openxmlformats.org/officeDocument/2006/relationships/slide" Target="slide32.xml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9.png"/><Relationship Id="rId4" Type="http://schemas.openxmlformats.org/officeDocument/2006/relationships/audio" Target="../media/media3.mp3"/><Relationship Id="rId9" Type="http://schemas.openxmlformats.org/officeDocument/2006/relationships/image" Target="../media/image68.png"/><Relationship Id="rId1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5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9.jpeg"/><Relationship Id="rId1" Type="http://schemas.microsoft.com/office/2007/relationships/media" Target="../media/media4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audio" Target="../media/media5.mp3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5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0.jpg"/><Relationship Id="rId12" Type="http://schemas.openxmlformats.org/officeDocument/2006/relationships/slide" Target="slide35.xml"/><Relationship Id="rId17" Type="http://schemas.openxmlformats.org/officeDocument/2006/relationships/image" Target="../media/image55.png"/><Relationship Id="rId2" Type="http://schemas.openxmlformats.org/officeDocument/2006/relationships/audio" Target="../media/media6.mp3"/><Relationship Id="rId16" Type="http://schemas.openxmlformats.org/officeDocument/2006/relationships/image" Target="../media/image64.png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63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10" Type="http://schemas.openxmlformats.org/officeDocument/2006/relationships/slide" Target="slide36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2.png"/><Relationship Id="rId1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9.png"/><Relationship Id="rId4" Type="http://schemas.openxmlformats.org/officeDocument/2006/relationships/audio" Target="../media/media3.mp3"/><Relationship Id="rId9" Type="http://schemas.openxmlformats.org/officeDocument/2006/relationships/image" Target="../media/image68.png"/><Relationship Id="rId1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5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9.jpeg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audio" Target="../media/media5.mp3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jpg"/><Relationship Id="rId15" Type="http://schemas.openxmlformats.org/officeDocument/2006/relationships/image" Target="../media/image59.jpeg"/><Relationship Id="rId10" Type="http://schemas.openxmlformats.org/officeDocument/2006/relationships/slide" Target="slide38.xml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9.png"/><Relationship Id="rId4" Type="http://schemas.openxmlformats.org/officeDocument/2006/relationships/audio" Target="../media/media3.mp3"/><Relationship Id="rId9" Type="http://schemas.openxmlformats.org/officeDocument/2006/relationships/image" Target="../media/image68.png"/><Relationship Id="rId1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5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9.jpe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audio" Target="../media/media5.mp3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slide" Target="slide50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jpg"/><Relationship Id="rId15" Type="http://schemas.openxmlformats.org/officeDocument/2006/relationships/image" Target="../media/image66.png"/><Relationship Id="rId10" Type="http://schemas.openxmlformats.org/officeDocument/2006/relationships/slide" Target="slide30.xml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9.png"/><Relationship Id="rId4" Type="http://schemas.openxmlformats.org/officeDocument/2006/relationships/audio" Target="../media/media3.mp3"/><Relationship Id="rId9" Type="http://schemas.openxmlformats.org/officeDocument/2006/relationships/image" Target="../media/image68.png"/><Relationship Id="rId1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5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9.jpeg"/><Relationship Id="rId1" Type="http://schemas.microsoft.com/office/2007/relationships/media" Target="../media/media4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audio" Target="../media/media5.mp3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slide" Target="slide36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jpg"/><Relationship Id="rId15" Type="http://schemas.openxmlformats.org/officeDocument/2006/relationships/slide" Target="slide35.xml"/><Relationship Id="rId10" Type="http://schemas.openxmlformats.org/officeDocument/2006/relationships/slide" Target="slide44.xml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9.png"/><Relationship Id="rId4" Type="http://schemas.openxmlformats.org/officeDocument/2006/relationships/audio" Target="../media/media3.mp3"/><Relationship Id="rId9" Type="http://schemas.openxmlformats.org/officeDocument/2006/relationships/image" Target="../media/image68.png"/><Relationship Id="rId1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5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59.jpeg"/><Relationship Id="rId1" Type="http://schemas.microsoft.com/office/2007/relationships/media" Target="../media/media4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audio" Target="../media/media5.mp3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5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9.png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2.png"/><Relationship Id="rId10" Type="http://schemas.openxmlformats.org/officeDocument/2006/relationships/image" Target="../media/image82.png"/><Relationship Id="rId4" Type="http://schemas.openxmlformats.org/officeDocument/2006/relationships/image" Target="../media/image77.jpg"/><Relationship Id="rId9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91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5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c10fb/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microsoft.com/office/2007/relationships/hdphoto" Target="../media/hdphoto2.wdp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86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2B339AF-2686-25A9-4ED1-F2AD230CAC9F}"/>
              </a:ext>
            </a:extLst>
          </p:cNvPr>
          <p:cNvSpPr txBox="1">
            <a:spLocks/>
          </p:cNvSpPr>
          <p:nvPr/>
        </p:nvSpPr>
        <p:spPr>
          <a:xfrm>
            <a:off x="-130629" y="2601119"/>
            <a:ext cx="12453257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16. Dân cư, hoạt động 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sản xuất và một số nét văn hoá 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ở vùng Tây Nguyên 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1, 2)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E1C2E-8B00-0B32-7A5B-371EAC16EFA9}"/>
              </a:ext>
            </a:extLst>
          </p:cNvPr>
          <p:cNvSpPr txBox="1"/>
          <p:nvPr/>
        </p:nvSpPr>
        <p:spPr>
          <a:xfrm>
            <a:off x="1307277" y="1700789"/>
            <a:ext cx="10257705" cy="102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Vùng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Tây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Nguyên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AAE49A-B38D-C2DA-7DD4-B8CF6C601444}"/>
              </a:ext>
            </a:extLst>
          </p:cNvPr>
          <p:cNvSpPr txBox="1">
            <a:spLocks/>
          </p:cNvSpPr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5180CE68-9FA7-12AC-052D-036577A812B7}"/>
              </a:ext>
            </a:extLst>
          </p:cNvPr>
          <p:cNvSpPr/>
          <p:nvPr/>
        </p:nvSpPr>
        <p:spPr>
          <a:xfrm>
            <a:off x="2642393" y="1695944"/>
            <a:ext cx="6908800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Một số dân tộc ở Tây Nguyên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866DAB-776C-105D-CCBE-7563B73CBE00}"/>
              </a:ext>
            </a:extLst>
          </p:cNvPr>
          <p:cNvGrpSpPr/>
          <p:nvPr/>
        </p:nvGrpSpPr>
        <p:grpSpPr>
          <a:xfrm>
            <a:off x="1481448" y="2553017"/>
            <a:ext cx="5247528" cy="2895188"/>
            <a:chOff x="14287" y="2223062"/>
            <a:chExt cx="9735811" cy="5371482"/>
          </a:xfrm>
        </p:grpSpPr>
        <p:pic>
          <p:nvPicPr>
            <p:cNvPr id="22" name="Picture 2" descr="Giọt nước của người Gia Rai">
              <a:extLst>
                <a:ext uri="{FF2B5EF4-FFF2-40B4-BE49-F238E27FC236}">
                  <a16:creationId xmlns:a16="http://schemas.microsoft.com/office/drawing/2014/main" id="{7A6C3AF3-7AEA-B7F7-FE72-3A67166DFB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88"/>
            <a:stretch/>
          </p:blipFill>
          <p:spPr bwMode="auto">
            <a:xfrm>
              <a:off x="14287" y="2223062"/>
              <a:ext cx="9735811" cy="5371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751609-04EF-140F-EAAD-CC5741EC0CE8}"/>
                </a:ext>
              </a:extLst>
            </p:cNvPr>
            <p:cNvSpPr/>
            <p:nvPr/>
          </p:nvSpPr>
          <p:spPr>
            <a:xfrm>
              <a:off x="5334000" y="6572166"/>
              <a:ext cx="4261808" cy="838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Người Gia Rai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1C0880-39DC-8252-162C-EECCEAB8B70D}"/>
              </a:ext>
            </a:extLst>
          </p:cNvPr>
          <p:cNvGrpSpPr/>
          <p:nvPr/>
        </p:nvGrpSpPr>
        <p:grpSpPr>
          <a:xfrm>
            <a:off x="7234276" y="3551143"/>
            <a:ext cx="4633835" cy="3093085"/>
            <a:chOff x="10058400" y="4884990"/>
            <a:chExt cx="8057224" cy="5378197"/>
          </a:xfrm>
        </p:grpSpPr>
        <p:pic>
          <p:nvPicPr>
            <p:cNvPr id="25" name="Picture 4" descr="Giới thiệu về người Ê Đê ở Tây Nguyên - daktip.com.vn">
              <a:extLst>
                <a:ext uri="{FF2B5EF4-FFF2-40B4-BE49-F238E27FC236}">
                  <a16:creationId xmlns:a16="http://schemas.microsoft.com/office/drawing/2014/main" id="{3BDCD169-CC77-40EF-6BD2-C66A7FDA0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8400" y="4884990"/>
              <a:ext cx="8057224" cy="5378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28F057-5DD5-CCAB-0F52-B8D54A2B203B}"/>
                </a:ext>
              </a:extLst>
            </p:cNvPr>
            <p:cNvSpPr/>
            <p:nvPr/>
          </p:nvSpPr>
          <p:spPr>
            <a:xfrm>
              <a:off x="13716000" y="9296400"/>
              <a:ext cx="4261808" cy="838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Người Ê Đê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8A5B1E2D-4C30-BA27-A385-253F35CEAA93}"/>
              </a:ext>
            </a:extLst>
          </p:cNvPr>
          <p:cNvSpPr/>
          <p:nvPr/>
        </p:nvSpPr>
        <p:spPr>
          <a:xfrm>
            <a:off x="108324" y="4841381"/>
            <a:ext cx="867823" cy="2000744"/>
          </a:xfrm>
          <a:custGeom>
            <a:avLst/>
            <a:gdLst/>
            <a:ahLst/>
            <a:cxnLst/>
            <a:rect l="l" t="t" r="r" b="b"/>
            <a:pathLst>
              <a:path w="3569589" h="8229600">
                <a:moveTo>
                  <a:pt x="0" y="0"/>
                </a:moveTo>
                <a:lnTo>
                  <a:pt x="3569589" y="0"/>
                </a:lnTo>
                <a:lnTo>
                  <a:pt x="35695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5D43AA13-DA15-7C06-5540-CDC97058872B}"/>
              </a:ext>
            </a:extLst>
          </p:cNvPr>
          <p:cNvSpPr/>
          <p:nvPr/>
        </p:nvSpPr>
        <p:spPr>
          <a:xfrm>
            <a:off x="1160914" y="4841381"/>
            <a:ext cx="838645" cy="2000744"/>
          </a:xfrm>
          <a:custGeom>
            <a:avLst/>
            <a:gdLst/>
            <a:ahLst/>
            <a:cxnLst/>
            <a:rect l="l" t="t" r="r" b="b"/>
            <a:pathLst>
              <a:path w="3449574" h="8229600">
                <a:moveTo>
                  <a:pt x="0" y="0"/>
                </a:moveTo>
                <a:lnTo>
                  <a:pt x="3449574" y="0"/>
                </a:lnTo>
                <a:lnTo>
                  <a:pt x="34495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347B38A4-5D03-BE0B-EB19-9B27B2D4FB09}"/>
              </a:ext>
            </a:extLst>
          </p:cNvPr>
          <p:cNvSpPr/>
          <p:nvPr/>
        </p:nvSpPr>
        <p:spPr>
          <a:xfrm>
            <a:off x="2107509" y="4857256"/>
            <a:ext cx="1015377" cy="2000744"/>
          </a:xfrm>
          <a:custGeom>
            <a:avLst/>
            <a:gdLst/>
            <a:ahLst/>
            <a:cxnLst/>
            <a:rect l="l" t="t" r="r" b="b"/>
            <a:pathLst>
              <a:path w="4176522" h="8229600">
                <a:moveTo>
                  <a:pt x="0" y="0"/>
                </a:moveTo>
                <a:lnTo>
                  <a:pt x="4176522" y="0"/>
                </a:lnTo>
                <a:lnTo>
                  <a:pt x="41765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5967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5180CE68-9FA7-12AC-052D-036577A812B7}"/>
              </a:ext>
            </a:extLst>
          </p:cNvPr>
          <p:cNvSpPr/>
          <p:nvPr/>
        </p:nvSpPr>
        <p:spPr>
          <a:xfrm>
            <a:off x="2642393" y="1695944"/>
            <a:ext cx="6908800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Một số dân tộc ở Tây Nguyên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DD2AC2-14A7-FDD1-6F57-48518F00C80D}"/>
              </a:ext>
            </a:extLst>
          </p:cNvPr>
          <p:cNvGrpSpPr/>
          <p:nvPr/>
        </p:nvGrpSpPr>
        <p:grpSpPr>
          <a:xfrm>
            <a:off x="2366711" y="2579864"/>
            <a:ext cx="4340128" cy="2723613"/>
            <a:chOff x="1269362" y="2095500"/>
            <a:chExt cx="8560438" cy="5372035"/>
          </a:xfrm>
        </p:grpSpPr>
        <p:pic>
          <p:nvPicPr>
            <p:cNvPr id="3" name="Picture 2" descr="Dân tộc Ba na">
              <a:extLst>
                <a:ext uri="{FF2B5EF4-FFF2-40B4-BE49-F238E27FC236}">
                  <a16:creationId xmlns:a16="http://schemas.microsoft.com/office/drawing/2014/main" id="{631503BC-BE05-EA8D-24C1-DE97B55E0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362" y="2095500"/>
              <a:ext cx="8560438" cy="537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28B116-4618-6E78-89E4-D0893BB7A18D}"/>
                </a:ext>
              </a:extLst>
            </p:cNvPr>
            <p:cNvSpPr/>
            <p:nvPr/>
          </p:nvSpPr>
          <p:spPr>
            <a:xfrm>
              <a:off x="5413702" y="6520804"/>
              <a:ext cx="42618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67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Người Ba Na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73A19-14D0-3A36-C9B9-D6764E7997E1}"/>
              </a:ext>
            </a:extLst>
          </p:cNvPr>
          <p:cNvGrpSpPr/>
          <p:nvPr/>
        </p:nvGrpSpPr>
        <p:grpSpPr>
          <a:xfrm>
            <a:off x="6966041" y="3323602"/>
            <a:ext cx="4757162" cy="3333294"/>
            <a:chOff x="9534525" y="4319922"/>
            <a:chExt cx="8298507" cy="5814678"/>
          </a:xfrm>
        </p:grpSpPr>
        <p:pic>
          <p:nvPicPr>
            <p:cNvPr id="6" name="Picture 4" descr="Trẻ em H'Mông xúng xính đón tết ở Mộc Châu - VnExpress Du lịch">
              <a:extLst>
                <a:ext uri="{FF2B5EF4-FFF2-40B4-BE49-F238E27FC236}">
                  <a16:creationId xmlns:a16="http://schemas.microsoft.com/office/drawing/2014/main" id="{BC5C68B7-A001-51FC-89CC-5AAF58B7B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4525" y="4319922"/>
              <a:ext cx="8298507" cy="581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8EED61-75F0-FB84-0009-FEBDDCE9B6DA}"/>
                </a:ext>
              </a:extLst>
            </p:cNvPr>
            <p:cNvSpPr/>
            <p:nvPr/>
          </p:nvSpPr>
          <p:spPr>
            <a:xfrm>
              <a:off x="13411200" y="9105900"/>
              <a:ext cx="42618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67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Người H’Mông</a:t>
              </a:r>
            </a:p>
          </p:txBody>
        </p:sp>
      </p:grpSp>
      <p:sp>
        <p:nvSpPr>
          <p:cNvPr id="8" name="Freeform 4">
            <a:extLst>
              <a:ext uri="{FF2B5EF4-FFF2-40B4-BE49-F238E27FC236}">
                <a16:creationId xmlns:a16="http://schemas.microsoft.com/office/drawing/2014/main" id="{19D8A7E5-0483-C469-6EDA-781D43DAEC9E}"/>
              </a:ext>
            </a:extLst>
          </p:cNvPr>
          <p:cNvSpPr/>
          <p:nvPr/>
        </p:nvSpPr>
        <p:spPr>
          <a:xfrm>
            <a:off x="108324" y="4841381"/>
            <a:ext cx="867823" cy="2000744"/>
          </a:xfrm>
          <a:custGeom>
            <a:avLst/>
            <a:gdLst/>
            <a:ahLst/>
            <a:cxnLst/>
            <a:rect l="l" t="t" r="r" b="b"/>
            <a:pathLst>
              <a:path w="3569589" h="8229600">
                <a:moveTo>
                  <a:pt x="0" y="0"/>
                </a:moveTo>
                <a:lnTo>
                  <a:pt x="3569589" y="0"/>
                </a:lnTo>
                <a:lnTo>
                  <a:pt x="35695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5FD9393-7085-0F6F-0415-1F3E2EBC68B6}"/>
              </a:ext>
            </a:extLst>
          </p:cNvPr>
          <p:cNvSpPr/>
          <p:nvPr/>
        </p:nvSpPr>
        <p:spPr>
          <a:xfrm>
            <a:off x="1160914" y="4841381"/>
            <a:ext cx="838645" cy="2000744"/>
          </a:xfrm>
          <a:custGeom>
            <a:avLst/>
            <a:gdLst/>
            <a:ahLst/>
            <a:cxnLst/>
            <a:rect l="l" t="t" r="r" b="b"/>
            <a:pathLst>
              <a:path w="3449574" h="8229600">
                <a:moveTo>
                  <a:pt x="0" y="0"/>
                </a:moveTo>
                <a:lnTo>
                  <a:pt x="3449574" y="0"/>
                </a:lnTo>
                <a:lnTo>
                  <a:pt x="34495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719E1476-AEB0-BBC7-73DB-B89BE9B2C756}"/>
              </a:ext>
            </a:extLst>
          </p:cNvPr>
          <p:cNvSpPr/>
          <p:nvPr/>
        </p:nvSpPr>
        <p:spPr>
          <a:xfrm>
            <a:off x="2107509" y="4857256"/>
            <a:ext cx="1015377" cy="2000744"/>
          </a:xfrm>
          <a:custGeom>
            <a:avLst/>
            <a:gdLst/>
            <a:ahLst/>
            <a:cxnLst/>
            <a:rect l="l" t="t" r="r" b="b"/>
            <a:pathLst>
              <a:path w="4176522" h="8229600">
                <a:moveTo>
                  <a:pt x="0" y="0"/>
                </a:moveTo>
                <a:lnTo>
                  <a:pt x="4176522" y="0"/>
                </a:lnTo>
                <a:lnTo>
                  <a:pt x="41765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79246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B0F98-1DD5-2B5A-8FAC-AC68AFC3CDE5}"/>
              </a:ext>
            </a:extLst>
          </p:cNvPr>
          <p:cNvGrpSpPr/>
          <p:nvPr/>
        </p:nvGrpSpPr>
        <p:grpSpPr>
          <a:xfrm>
            <a:off x="0" y="1588795"/>
            <a:ext cx="5537994" cy="5264497"/>
            <a:chOff x="174144" y="1181101"/>
            <a:chExt cx="8817456" cy="8382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27D025-10AD-8D9D-5156-AC8DA20DAED7}"/>
                </a:ext>
              </a:extLst>
            </p:cNvPr>
            <p:cNvSpPr/>
            <p:nvPr/>
          </p:nvSpPr>
          <p:spPr>
            <a:xfrm>
              <a:off x="174144" y="1181101"/>
              <a:ext cx="8817456" cy="838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13" name="Picture 2" descr="Nơi hội tụ những giá trị di sản Tây Nguyên">
              <a:extLst>
                <a:ext uri="{FF2B5EF4-FFF2-40B4-BE49-F238E27FC236}">
                  <a16:creationId xmlns:a16="http://schemas.microsoft.com/office/drawing/2014/main" id="{63594617-3E0D-5A1C-E22D-1765AE53B1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401"/>
            <a:stretch/>
          </p:blipFill>
          <p:spPr bwMode="auto">
            <a:xfrm>
              <a:off x="367385" y="1415654"/>
              <a:ext cx="8430973" cy="791289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7F60F688-76D1-7EDC-83A8-CFA07F0D43A5}"/>
              </a:ext>
            </a:extLst>
          </p:cNvPr>
          <p:cNvSpPr/>
          <p:nvPr/>
        </p:nvSpPr>
        <p:spPr>
          <a:xfrm>
            <a:off x="7204899" y="1588795"/>
            <a:ext cx="2946400" cy="76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Kết luận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4429A-AF4E-60FD-B876-ED324F15DBEE}"/>
              </a:ext>
            </a:extLst>
          </p:cNvPr>
          <p:cNvSpPr txBox="1"/>
          <p:nvPr/>
        </p:nvSpPr>
        <p:spPr>
          <a:xfrm>
            <a:off x="5659363" y="2397457"/>
            <a:ext cx="6411268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</a:rPr>
              <a:t>Vùng Tây Nguyên có nhiều dân tộc cùng chung sống như: Gia Rai, Ê Đê, Ba Na, Mnông, Kinh, Mông, Tày, Thái, Nùng,... 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</a:rPr>
              <a:t>Đây là vùng thưa dân nhất ở nước ta. Dân cư phân bố không đều, tập trung nhiều hơn ở các đô thị và ven trục giao thông chính.</a:t>
            </a:r>
          </a:p>
        </p:txBody>
      </p:sp>
    </p:spTree>
    <p:extLst>
      <p:ext uri="{BB962C8B-B14F-4D97-AF65-F5344CB8AC3E}">
        <p14:creationId xmlns:p14="http://schemas.microsoft.com/office/powerpoint/2010/main" val="40422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8364BC7-CE25-833B-25AA-20FECDED54E2}"/>
              </a:ext>
            </a:extLst>
          </p:cNvPr>
          <p:cNvSpPr txBox="1"/>
          <p:nvPr/>
        </p:nvSpPr>
        <p:spPr>
          <a:xfrm>
            <a:off x="2743200" y="158170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Trồng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nghiệp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lâu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năm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67FFED4-9243-ED39-BC53-BFA365486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510111"/>
              </p:ext>
            </p:extLst>
          </p:nvPr>
        </p:nvGraphicFramePr>
        <p:xfrm>
          <a:off x="6960394" y="3483337"/>
          <a:ext cx="4978400" cy="3227070"/>
        </p:xfrm>
        <a:graphic>
          <a:graphicData uri="http://schemas.openxmlformats.org/drawingml/2006/table">
            <a:tbl>
              <a:tblPr firstRow="1" bandRow="1"/>
              <a:tblGrid>
                <a:gridCol w="2692400">
                  <a:extLst>
                    <a:ext uri="{9D8B030D-6E8A-4147-A177-3AD203B41FA5}">
                      <a16:colId xmlns:a16="http://schemas.microsoft.com/office/drawing/2014/main" val="93997980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66529068"/>
                    </a:ext>
                  </a:extLst>
                </a:gridCol>
              </a:tblGrid>
              <a:tr h="918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lâu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E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Diện tích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(ha)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144529"/>
                  </a:ext>
                </a:extLst>
              </a:tr>
              <a:tr h="461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Cà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phê</a:t>
                      </a:r>
                      <a:endParaRPr lang="en-US" sz="1800" dirty="0">
                        <a:solidFill>
                          <a:schemeClr val="tx1"/>
                        </a:solidFill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639 300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76396"/>
                  </a:ext>
                </a:extLst>
              </a:tr>
              <a:tr h="461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Cao su</a:t>
                      </a:r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226 000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795196"/>
                  </a:ext>
                </a:extLst>
              </a:tr>
              <a:tr h="461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Điều</a:t>
                      </a:r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82 500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188935"/>
                  </a:ext>
                </a:extLst>
              </a:tr>
              <a:tr h="461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Chè </a:t>
                      </a:r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11 700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41640"/>
                  </a:ext>
                </a:extLst>
              </a:tr>
              <a:tr h="461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Hồ tiêu</a:t>
                      </a:r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83 600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23758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068DD2B-92D6-B9B0-764D-4400C9741A6E}"/>
              </a:ext>
            </a:extLst>
          </p:cNvPr>
          <p:cNvSpPr txBox="1"/>
          <p:nvPr/>
        </p:nvSpPr>
        <p:spPr>
          <a:xfrm>
            <a:off x="6960394" y="2599028"/>
            <a:ext cx="4978400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/>
                <a:cs typeface="Arial" panose="020B0604020202020204" pitchFamily="34" charset="0"/>
              </a:rPr>
              <a:t>Bảng</a:t>
            </a:r>
            <a:r>
              <a:rPr lang="en-US" b="1" dirty="0">
                <a:latin typeface="UTM Avo" panose="02040603050506020204" pitchFamily="18"/>
                <a:cs typeface="Arial" panose="020B0604020202020204" pitchFamily="34" charset="0"/>
              </a:rPr>
              <a:t> 2.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Diện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tích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nghiệp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lâu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năm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Tây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năm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2020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7D9C6E-BF81-011A-FEDF-97C20384EA33}"/>
              </a:ext>
            </a:extLst>
          </p:cNvPr>
          <p:cNvGrpSpPr/>
          <p:nvPr/>
        </p:nvGrpSpPr>
        <p:grpSpPr>
          <a:xfrm>
            <a:off x="97061" y="2272158"/>
            <a:ext cx="6527854" cy="4487233"/>
            <a:chOff x="-38181" y="2211971"/>
            <a:chExt cx="9791781" cy="67308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D8D6D1-9329-F5FD-710D-2E22509519F6}"/>
                </a:ext>
              </a:extLst>
            </p:cNvPr>
            <p:cNvSpPr/>
            <p:nvPr/>
          </p:nvSpPr>
          <p:spPr>
            <a:xfrm>
              <a:off x="457200" y="3238501"/>
              <a:ext cx="9296400" cy="570432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93A199-E363-B33E-34CA-70F6864730DD}"/>
                </a:ext>
              </a:extLst>
            </p:cNvPr>
            <p:cNvSpPr txBox="1"/>
            <p:nvPr/>
          </p:nvSpPr>
          <p:spPr>
            <a:xfrm>
              <a:off x="535781" y="3238500"/>
              <a:ext cx="9139237" cy="558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tin,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quan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bảng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2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thực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yêu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cầu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</a:p>
            <a:p>
              <a:pPr marL="381019" marR="0" lvl="0" indent="-381019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Kể tên một số cây công nghiệp lâu năm và cho biết cây công nghiệp nào được trồng nhiều nhất ở vùng Tây Nguyên. </a:t>
              </a:r>
            </a:p>
            <a:p>
              <a:pPr marL="381019" marR="0" lvl="0" indent="-381019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Nêu những thuận lợi và khó khăn trong việc trồng cây công nghiệp lâu năm ở vùng Tây Nguyên.</a:t>
              </a: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47EE2CC-D90A-1921-4FFF-C3336C36DCEC}"/>
                </a:ext>
              </a:extLst>
            </p:cNvPr>
            <p:cNvSpPr/>
            <p:nvPr/>
          </p:nvSpPr>
          <p:spPr>
            <a:xfrm>
              <a:off x="-38181" y="2211971"/>
              <a:ext cx="1554480" cy="1138656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BAF9AB2-65E0-63E1-CAD9-F26602283DA8}"/>
              </a:ext>
            </a:extLst>
          </p:cNvPr>
          <p:cNvSpPr txBox="1"/>
          <p:nvPr/>
        </p:nvSpPr>
        <p:spPr>
          <a:xfrm>
            <a:off x="3025254" y="1006222"/>
            <a:ext cx="6141492" cy="575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4144"/>
              </a:lnSpc>
            </a:pPr>
            <a:r>
              <a:rPr lang="en-US" sz="3200" b="1" spc="80" dirty="0">
                <a:latin typeface="UTM Avo" panose="02040603050506020204" pitchFamily="18"/>
                <a:cs typeface="Arial" panose="020B0604020202020204" pitchFamily="34" charset="0"/>
              </a:rPr>
              <a:t>2. </a:t>
            </a:r>
            <a:r>
              <a:rPr lang="en-US" sz="3200" b="1" spc="80" dirty="0" err="1">
                <a:latin typeface="UTM Avo" panose="02040603050506020204" pitchFamily="18"/>
                <a:cs typeface="Arial" panose="020B0604020202020204" pitchFamily="34" charset="0"/>
              </a:rPr>
              <a:t>Hoạt</a:t>
            </a:r>
            <a:r>
              <a:rPr lang="en-US" sz="3200" b="1" spc="8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spc="80" dirty="0" err="1">
                <a:latin typeface="UTM Avo" panose="02040603050506020204" pitchFamily="18"/>
                <a:cs typeface="Arial" panose="020B0604020202020204" pitchFamily="34" charset="0"/>
              </a:rPr>
              <a:t>động</a:t>
            </a:r>
            <a:r>
              <a:rPr lang="en-US" sz="3200" b="1" spc="8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spc="80" dirty="0" err="1">
                <a:latin typeface="UTM Avo" panose="02040603050506020204" pitchFamily="18"/>
                <a:cs typeface="Arial" panose="020B0604020202020204" pitchFamily="34" charset="0"/>
              </a:rPr>
              <a:t>sản</a:t>
            </a:r>
            <a:r>
              <a:rPr lang="en-US" sz="3200" b="1" spc="8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spc="80" dirty="0" err="1">
                <a:latin typeface="UTM Avo" panose="02040603050506020204" pitchFamily="18"/>
                <a:cs typeface="Arial" panose="020B0604020202020204" pitchFamily="34" charset="0"/>
              </a:rPr>
              <a:t>xuất</a:t>
            </a:r>
            <a:endParaRPr lang="en-US" sz="3200" b="1" spc="8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EA7E41-FEBD-E4F8-C9F3-A43387C06668}"/>
              </a:ext>
            </a:extLst>
          </p:cNvPr>
          <p:cNvSpPr txBox="1"/>
          <p:nvPr/>
        </p:nvSpPr>
        <p:spPr>
          <a:xfrm>
            <a:off x="605114" y="2494846"/>
            <a:ext cx="58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LÀM VIỆC NHÓM </a:t>
            </a:r>
          </a:p>
        </p:txBody>
      </p:sp>
    </p:spTree>
    <p:extLst>
      <p:ext uri="{BB962C8B-B14F-4D97-AF65-F5344CB8AC3E}">
        <p14:creationId xmlns:p14="http://schemas.microsoft.com/office/powerpoint/2010/main" val="21089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182F0194-74AD-40DA-DA61-9A618ED59372}"/>
              </a:ext>
            </a:extLst>
          </p:cNvPr>
          <p:cNvSpPr/>
          <p:nvPr/>
        </p:nvSpPr>
        <p:spPr>
          <a:xfrm>
            <a:off x="2693194" y="1668203"/>
            <a:ext cx="6807200" cy="711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Cây công nghiệp chủ yếu</a:t>
            </a:r>
          </a:p>
        </p:txBody>
      </p:sp>
      <p:pic>
        <p:nvPicPr>
          <p:cNvPr id="28" name="Picture 2" descr="Công dụng và lưu ý khi dùng hạt điều - KHouse">
            <a:extLst>
              <a:ext uri="{FF2B5EF4-FFF2-40B4-BE49-F238E27FC236}">
                <a16:creationId xmlns:a16="http://schemas.microsoft.com/office/drawing/2014/main" id="{08D1D932-31F8-E374-A219-767AE6AF1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r="33555"/>
          <a:stretch/>
        </p:blipFill>
        <p:spPr bwMode="auto">
          <a:xfrm>
            <a:off x="347024" y="3613855"/>
            <a:ext cx="1821773" cy="3152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9" name="Picture 4" descr="Cây cà phê: Đặc điểm và thông tin bạn nên biết | Vườn An Nam">
            <a:extLst>
              <a:ext uri="{FF2B5EF4-FFF2-40B4-BE49-F238E27FC236}">
                <a16:creationId xmlns:a16="http://schemas.microsoft.com/office/drawing/2014/main" id="{1003AFA4-C13C-0AA1-F40B-390F31C10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4" r="35834"/>
          <a:stretch/>
        </p:blipFill>
        <p:spPr bwMode="auto">
          <a:xfrm>
            <a:off x="2731113" y="3613854"/>
            <a:ext cx="1821773" cy="3152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0" name="Picture 6" descr="Giá tiêu hôm nay 16/11: Tiếp tục xu hướng đi ngang">
            <a:extLst>
              <a:ext uri="{FF2B5EF4-FFF2-40B4-BE49-F238E27FC236}">
                <a16:creationId xmlns:a16="http://schemas.microsoft.com/office/drawing/2014/main" id="{5B71002B-8005-D431-D70F-20B7CB2C7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4" r="14010"/>
          <a:stretch/>
        </p:blipFill>
        <p:spPr bwMode="auto">
          <a:xfrm>
            <a:off x="5173695" y="3626967"/>
            <a:ext cx="1844610" cy="3125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1" name="Picture 8" descr="Xuất khẩu năm 2021 đạt trên 3 tỷ USD, ngành cao su trở lại thời &quot;hoàng kim&quot;  - Nhịp sống kinh tế Việt Nam &amp; Thế giới">
            <a:extLst>
              <a:ext uri="{FF2B5EF4-FFF2-40B4-BE49-F238E27FC236}">
                <a16:creationId xmlns:a16="http://schemas.microsoft.com/office/drawing/2014/main" id="{A9C7240A-5C18-8D0A-E455-2DCFB237E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2" t="19006" r="42992"/>
          <a:stretch/>
        </p:blipFill>
        <p:spPr bwMode="auto">
          <a:xfrm>
            <a:off x="7640182" y="3588902"/>
            <a:ext cx="1821773" cy="32017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2" name="Picture 10" descr="KỸ THUẬT TRỒNG VÀ TƯỚI CÂY CHÈ GIÚP ĐẠT HIỆU QUẢ CAO">
            <a:extLst>
              <a:ext uri="{FF2B5EF4-FFF2-40B4-BE49-F238E27FC236}">
                <a16:creationId xmlns:a16="http://schemas.microsoft.com/office/drawing/2014/main" id="{E2080BA8-0183-EDBF-05A2-7DB34FE28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 r="36569"/>
          <a:stretch/>
        </p:blipFill>
        <p:spPr bwMode="auto">
          <a:xfrm>
            <a:off x="9995513" y="3613854"/>
            <a:ext cx="1821774" cy="3152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E00F8F9-6C11-F38E-D08A-3B79D820026D}"/>
              </a:ext>
            </a:extLst>
          </p:cNvPr>
          <p:cNvSpPr/>
          <p:nvPr/>
        </p:nvSpPr>
        <p:spPr>
          <a:xfrm>
            <a:off x="289200" y="2819400"/>
            <a:ext cx="1930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6D75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Điều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E4B41D-9FD9-E06A-7631-AE94AE26C6D9}"/>
              </a:ext>
            </a:extLst>
          </p:cNvPr>
          <p:cNvSpPr/>
          <p:nvPr/>
        </p:nvSpPr>
        <p:spPr>
          <a:xfrm>
            <a:off x="2676800" y="2819400"/>
            <a:ext cx="1930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6D75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Cà phê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F959C8-518D-8E1B-18B9-D65966AF4EEB}"/>
              </a:ext>
            </a:extLst>
          </p:cNvPr>
          <p:cNvSpPr/>
          <p:nvPr/>
        </p:nvSpPr>
        <p:spPr>
          <a:xfrm>
            <a:off x="5131594" y="2819400"/>
            <a:ext cx="1930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6D75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Hồ tiêu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E9B4966-B11A-E00F-158C-CCF9A0E5E897}"/>
              </a:ext>
            </a:extLst>
          </p:cNvPr>
          <p:cNvSpPr/>
          <p:nvPr/>
        </p:nvSpPr>
        <p:spPr>
          <a:xfrm>
            <a:off x="7585869" y="2819400"/>
            <a:ext cx="1930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6D75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Cao su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F64C27C-8194-9266-CC88-D1990C14DFF5}"/>
              </a:ext>
            </a:extLst>
          </p:cNvPr>
          <p:cNvSpPr/>
          <p:nvPr/>
        </p:nvSpPr>
        <p:spPr>
          <a:xfrm>
            <a:off x="9941200" y="2819400"/>
            <a:ext cx="1930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6D75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Chè </a:t>
            </a:r>
          </a:p>
        </p:txBody>
      </p:sp>
      <p:cxnSp>
        <p:nvCxnSpPr>
          <p:cNvPr id="38" name="Straight Connector 15">
            <a:extLst>
              <a:ext uri="{FF2B5EF4-FFF2-40B4-BE49-F238E27FC236}">
                <a16:creationId xmlns:a16="http://schemas.microsoft.com/office/drawing/2014/main" id="{15F8F017-40FB-64D1-D44D-A53A31FADF33}"/>
              </a:ext>
            </a:extLst>
          </p:cNvPr>
          <p:cNvCxnSpPr>
            <a:stCxn id="27" idx="2"/>
            <a:endCxn id="33" idx="0"/>
          </p:cNvCxnSpPr>
          <p:nvPr/>
        </p:nvCxnSpPr>
        <p:spPr>
          <a:xfrm rot="5400000">
            <a:off x="3455599" y="178204"/>
            <a:ext cx="439997" cy="4842394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658A9F"/>
            </a:solidFill>
            <a:prstDash val="solid"/>
          </a:ln>
          <a:effectLst/>
        </p:spPr>
      </p:cxnSp>
      <p:cxnSp>
        <p:nvCxnSpPr>
          <p:cNvPr id="39" name="Straight Connector 16">
            <a:extLst>
              <a:ext uri="{FF2B5EF4-FFF2-40B4-BE49-F238E27FC236}">
                <a16:creationId xmlns:a16="http://schemas.microsoft.com/office/drawing/2014/main" id="{13956375-219D-D7F2-2DFA-8CE9F63D07D6}"/>
              </a:ext>
            </a:extLst>
          </p:cNvPr>
          <p:cNvCxnSpPr>
            <a:cxnSpLocks/>
            <a:stCxn id="27" idx="2"/>
            <a:endCxn id="34" idx="0"/>
          </p:cNvCxnSpPr>
          <p:nvPr/>
        </p:nvCxnSpPr>
        <p:spPr>
          <a:xfrm rot="5400000">
            <a:off x="4649399" y="1372004"/>
            <a:ext cx="439997" cy="2454794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658A9F"/>
            </a:solidFill>
            <a:prstDash val="soli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453A37F-F9F0-10FB-8380-4E57FFFC2FA5}"/>
              </a:ext>
            </a:extLst>
          </p:cNvPr>
          <p:cNvCxnSpPr>
            <a:cxnSpLocks/>
            <a:stCxn id="27" idx="2"/>
            <a:endCxn id="35" idx="0"/>
          </p:cNvCxnSpPr>
          <p:nvPr/>
        </p:nvCxnSpPr>
        <p:spPr>
          <a:xfrm>
            <a:off x="6096794" y="2379403"/>
            <a:ext cx="0" cy="439997"/>
          </a:xfrm>
          <a:prstGeom prst="line">
            <a:avLst/>
          </a:prstGeom>
          <a:noFill/>
          <a:ln w="28575" cap="flat" cmpd="sng" algn="ctr">
            <a:solidFill>
              <a:srgbClr val="658A9F"/>
            </a:solidFill>
            <a:prstDash val="solid"/>
          </a:ln>
          <a:effectLst/>
        </p:spPr>
      </p:cxnSp>
      <p:cxnSp>
        <p:nvCxnSpPr>
          <p:cNvPr id="41" name="Straight Connector 22">
            <a:extLst>
              <a:ext uri="{FF2B5EF4-FFF2-40B4-BE49-F238E27FC236}">
                <a16:creationId xmlns:a16="http://schemas.microsoft.com/office/drawing/2014/main" id="{13906F35-A5A0-5BD3-EC86-806E81F5D62B}"/>
              </a:ext>
            </a:extLst>
          </p:cNvPr>
          <p:cNvCxnSpPr>
            <a:cxnSpLocks/>
            <a:stCxn id="27" idx="2"/>
            <a:endCxn id="36" idx="0"/>
          </p:cNvCxnSpPr>
          <p:nvPr/>
        </p:nvCxnSpPr>
        <p:spPr>
          <a:xfrm rot="16200000" flipH="1">
            <a:off x="7103933" y="1372263"/>
            <a:ext cx="439997" cy="2454275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658A9F"/>
            </a:solidFill>
            <a:prstDash val="solid"/>
          </a:ln>
          <a:effectLst/>
        </p:spPr>
      </p:cxnSp>
      <p:cxnSp>
        <p:nvCxnSpPr>
          <p:cNvPr id="42" name="Straight Connector 25">
            <a:extLst>
              <a:ext uri="{FF2B5EF4-FFF2-40B4-BE49-F238E27FC236}">
                <a16:creationId xmlns:a16="http://schemas.microsoft.com/office/drawing/2014/main" id="{6D9703AD-3D3B-A76A-B027-F985CE72A55F}"/>
              </a:ext>
            </a:extLst>
          </p:cNvPr>
          <p:cNvCxnSpPr>
            <a:cxnSpLocks/>
            <a:stCxn id="27" idx="2"/>
            <a:endCxn id="37" idx="0"/>
          </p:cNvCxnSpPr>
          <p:nvPr/>
        </p:nvCxnSpPr>
        <p:spPr>
          <a:xfrm rot="16200000" flipH="1">
            <a:off x="8281599" y="194598"/>
            <a:ext cx="439997" cy="4809606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658A9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20400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ưu Tập Hình Ảnh Cây Cà Phê Cực Chất Full 4K Với Hơn 999+ Hình Ảnh">
            <a:extLst>
              <a:ext uri="{FF2B5EF4-FFF2-40B4-BE49-F238E27FC236}">
                <a16:creationId xmlns:a16="http://schemas.microsoft.com/office/drawing/2014/main" id="{E4548BC7-0E4A-80DD-E469-EBE371A85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2"/>
          <a:stretch/>
        </p:blipFill>
        <p:spPr bwMode="auto">
          <a:xfrm>
            <a:off x="-330200" y="3156766"/>
            <a:ext cx="12852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38BFBB25-E9D3-41C2-A9E1-4679EA86E97B}"/>
              </a:ext>
            </a:extLst>
          </p:cNvPr>
          <p:cNvSpPr/>
          <p:nvPr/>
        </p:nvSpPr>
        <p:spPr>
          <a:xfrm>
            <a:off x="4165600" y="2699566"/>
            <a:ext cx="38608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D5A80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Cà phê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EF67F-4DC2-0156-F144-EC53E0361F1F}"/>
              </a:ext>
            </a:extLst>
          </p:cNvPr>
          <p:cNvSpPr txBox="1"/>
          <p:nvPr/>
        </p:nvSpPr>
        <p:spPr>
          <a:xfrm>
            <a:off x="596900" y="1714603"/>
            <a:ext cx="109982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9375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5">
            <a:extLst>
              <a:ext uri="{FF2B5EF4-FFF2-40B4-BE49-F238E27FC236}">
                <a16:creationId xmlns:a16="http://schemas.microsoft.com/office/drawing/2014/main" id="{1D49926E-13D3-399B-6C60-F72AE152BF2B}"/>
              </a:ext>
            </a:extLst>
          </p:cNvPr>
          <p:cNvSpPr/>
          <p:nvPr/>
        </p:nvSpPr>
        <p:spPr>
          <a:xfrm>
            <a:off x="457200" y="1783861"/>
            <a:ext cx="11277600" cy="5029171"/>
          </a:xfrm>
          <a:prstGeom prst="roundRect">
            <a:avLst>
              <a:gd name="adj" fmla="val 6917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UTM Avo" panose="02040603050506020204" pitchFamily="18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28BCE484-CC91-2053-8F3E-2DE236015105}"/>
              </a:ext>
            </a:extLst>
          </p:cNvPr>
          <p:cNvSpPr/>
          <p:nvPr/>
        </p:nvSpPr>
        <p:spPr>
          <a:xfrm>
            <a:off x="4445001" y="2063261"/>
            <a:ext cx="3302000" cy="711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kiện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4F0CA9-DFFE-C8BB-330A-A547C7E1D33C}"/>
              </a:ext>
            </a:extLst>
          </p:cNvPr>
          <p:cNvGrpSpPr/>
          <p:nvPr/>
        </p:nvGrpSpPr>
        <p:grpSpPr>
          <a:xfrm>
            <a:off x="1409701" y="4047684"/>
            <a:ext cx="3505200" cy="1851026"/>
            <a:chOff x="2993230" y="6210300"/>
            <a:chExt cx="5257800" cy="2776539"/>
          </a:xfrm>
        </p:grpSpPr>
        <p:pic>
          <p:nvPicPr>
            <p:cNvPr id="8" name="Picture 2" descr="Đất đỏ bazan Đak lak dùng để trồng rau, trồng hoa.(2kg) | Lazada.vn">
              <a:extLst>
                <a:ext uri="{FF2B5EF4-FFF2-40B4-BE49-F238E27FC236}">
                  <a16:creationId xmlns:a16="http://schemas.microsoft.com/office/drawing/2014/main" id="{01BC87D9-CBD6-F13E-5925-C1CD3681C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761" y="6896100"/>
              <a:ext cx="2090739" cy="20907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FD949F-91F1-B657-EF9E-85DCA9640FFF}"/>
                </a:ext>
              </a:extLst>
            </p:cNvPr>
            <p:cNvSpPr txBox="1"/>
            <p:nvPr/>
          </p:nvSpPr>
          <p:spPr>
            <a:xfrm>
              <a:off x="2993230" y="6210300"/>
              <a:ext cx="5257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Đất đỏ badan</a:t>
              </a:r>
            </a:p>
          </p:txBody>
        </p:sp>
      </p:grp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8EE8806A-A3B6-E9AA-F5CC-868A99CF0867}"/>
              </a:ext>
            </a:extLst>
          </p:cNvPr>
          <p:cNvSpPr/>
          <p:nvPr/>
        </p:nvSpPr>
        <p:spPr>
          <a:xfrm>
            <a:off x="2133601" y="2984805"/>
            <a:ext cx="2057400" cy="58032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Thuận lợi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38455F33-F530-2019-A342-D8CB55836E5A}"/>
              </a:ext>
            </a:extLst>
          </p:cNvPr>
          <p:cNvSpPr/>
          <p:nvPr/>
        </p:nvSpPr>
        <p:spPr>
          <a:xfrm>
            <a:off x="7994652" y="2984805"/>
            <a:ext cx="2057400" cy="58032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Khó khăn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CFFAD-7C44-801C-55D9-7D92C5AC56AF}"/>
              </a:ext>
            </a:extLst>
          </p:cNvPr>
          <p:cNvGrpSpPr/>
          <p:nvPr/>
        </p:nvGrpSpPr>
        <p:grpSpPr>
          <a:xfrm>
            <a:off x="7296152" y="4047684"/>
            <a:ext cx="3505200" cy="1851026"/>
            <a:chOff x="9525000" y="6210300"/>
            <a:chExt cx="5257800" cy="2776539"/>
          </a:xfrm>
        </p:grpSpPr>
        <p:pic>
          <p:nvPicPr>
            <p:cNvPr id="13" name="Picture 4" descr="Mê mẩn mùa thu vàng ngay ở Việt Nam | VIETRAVEL - Vietravel">
              <a:extLst>
                <a:ext uri="{FF2B5EF4-FFF2-40B4-BE49-F238E27FC236}">
                  <a16:creationId xmlns:a16="http://schemas.microsoft.com/office/drawing/2014/main" id="{36AAE0D5-5109-53BE-1D13-AF534581CE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17"/>
            <a:stretch/>
          </p:blipFill>
          <p:spPr bwMode="auto">
            <a:xfrm>
              <a:off x="11077688" y="6896100"/>
              <a:ext cx="2152424" cy="20907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E12F92-2227-2A14-3D49-03672995E8B1}"/>
                </a:ext>
              </a:extLst>
            </p:cNvPr>
            <p:cNvSpPr txBox="1"/>
            <p:nvPr/>
          </p:nvSpPr>
          <p:spPr>
            <a:xfrm>
              <a:off x="9525000" y="6210300"/>
              <a:ext cx="5257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Mùa khô</a:t>
              </a:r>
            </a:p>
          </p:txBody>
        </p:sp>
      </p:grp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C3FA91BA-763B-F52C-7559-40C5C9CEFD6F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5400000">
            <a:off x="4523979" y="1412783"/>
            <a:ext cx="210344" cy="293370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41563241-812C-0222-17C1-2497D9580D7B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16200000" flipH="1">
            <a:off x="7454504" y="1415957"/>
            <a:ext cx="210344" cy="292735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9">
            <a:extLst>
              <a:ext uri="{FF2B5EF4-FFF2-40B4-BE49-F238E27FC236}">
                <a16:creationId xmlns:a16="http://schemas.microsoft.com/office/drawing/2014/main" id="{CD08E41C-1C63-ED6C-9433-0443B49E53E8}"/>
              </a:ext>
            </a:extLst>
          </p:cNvPr>
          <p:cNvCxnSpPr>
            <a:cxnSpLocks/>
          </p:cNvCxnSpPr>
          <p:nvPr/>
        </p:nvCxnSpPr>
        <p:spPr>
          <a:xfrm>
            <a:off x="3162301" y="3565133"/>
            <a:ext cx="0" cy="45720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4BDA3FD8-998C-17E6-F892-A25899B290A3}"/>
              </a:ext>
            </a:extLst>
          </p:cNvPr>
          <p:cNvCxnSpPr>
            <a:cxnSpLocks/>
          </p:cNvCxnSpPr>
          <p:nvPr/>
        </p:nvCxnSpPr>
        <p:spPr>
          <a:xfrm>
            <a:off x="9048752" y="3565133"/>
            <a:ext cx="0" cy="45720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21890FB-594F-E1C3-B5BE-11E1E11D4167}"/>
              </a:ext>
            </a:extLst>
          </p:cNvPr>
          <p:cNvSpPr txBox="1"/>
          <p:nvPr/>
        </p:nvSpPr>
        <p:spPr>
          <a:xfrm>
            <a:off x="1010408" y="5811190"/>
            <a:ext cx="4318000" cy="95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</a:rPr>
              <a:t>Có diện tích đất đỏ badan tơi xốp và khí hậu thuận tiện.</a:t>
            </a:r>
            <a:endParaRPr lang="en-US" sz="2000" dirty="0">
              <a:latin typeface="UTM Avo" panose="02040603050506020204" pitchFamily="1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316D96-1EB4-ABDE-93E2-A740C1DA6DD3}"/>
              </a:ext>
            </a:extLst>
          </p:cNvPr>
          <p:cNvSpPr txBox="1"/>
          <p:nvPr/>
        </p:nvSpPr>
        <p:spPr>
          <a:xfrm>
            <a:off x="6797601" y="5811393"/>
            <a:ext cx="4667249" cy="95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</a:rPr>
              <a:t>Thiếu nước tưới vào mùa khô, thị trường tiêu thụ chưa ổn định.</a:t>
            </a:r>
            <a:endParaRPr lang="en-US" sz="2000" dirty="0">
              <a:latin typeface="UTM Avo" panose="02040603050506020204" pitchFamily="18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416922B3-90C2-86B1-4121-51C959E6A22A}"/>
              </a:ext>
            </a:extLst>
          </p:cNvPr>
          <p:cNvSpPr/>
          <p:nvPr/>
        </p:nvSpPr>
        <p:spPr>
          <a:xfrm>
            <a:off x="107957" y="1713060"/>
            <a:ext cx="1608663" cy="1411602"/>
          </a:xfrm>
          <a:custGeom>
            <a:avLst/>
            <a:gdLst/>
            <a:ahLst/>
            <a:cxnLst/>
            <a:rect l="l" t="t" r="r" b="b"/>
            <a:pathLst>
              <a:path w="6285549" h="5515569">
                <a:moveTo>
                  <a:pt x="0" y="0"/>
                </a:moveTo>
                <a:lnTo>
                  <a:pt x="6285549" y="0"/>
                </a:lnTo>
                <a:lnTo>
                  <a:pt x="6285549" y="5515569"/>
                </a:lnTo>
                <a:lnTo>
                  <a:pt x="0" y="55155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3728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401435-A613-4444-696C-1DE3F6DA8277}"/>
              </a:ext>
            </a:extLst>
          </p:cNvPr>
          <p:cNvGrpSpPr/>
          <p:nvPr/>
        </p:nvGrpSpPr>
        <p:grpSpPr>
          <a:xfrm>
            <a:off x="6953031" y="3928920"/>
            <a:ext cx="4649076" cy="2886114"/>
            <a:chOff x="7086600" y="4673845"/>
            <a:chExt cx="7543800" cy="47574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16277A-E35E-32D3-74FD-8C5651A3E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79" r="4456" b="12052"/>
            <a:stretch/>
          </p:blipFill>
          <p:spPr>
            <a:xfrm>
              <a:off x="7086600" y="4673845"/>
              <a:ext cx="7543800" cy="427965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E30AD-74C6-175B-1640-AFAB27CE1784}"/>
                </a:ext>
              </a:extLst>
            </p:cNvPr>
            <p:cNvSpPr txBox="1"/>
            <p:nvPr/>
          </p:nvSpPr>
          <p:spPr>
            <a:xfrm>
              <a:off x="7086600" y="8877300"/>
              <a:ext cx="7543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UTM Avo" panose="02040603050506020204" pitchFamily="18"/>
                  <a:cs typeface="Arial" panose="020B0604020202020204" pitchFamily="34" charset="0"/>
                </a:rPr>
                <a:t>Hình 2. </a:t>
              </a:r>
              <a:r>
                <a:rPr lang="en-US">
                  <a:latin typeface="UTM Avo" panose="02040603050506020204" pitchFamily="18"/>
                  <a:cs typeface="Arial" panose="020B0604020202020204" pitchFamily="34" charset="0"/>
                </a:rPr>
                <a:t>Chăn nuôi bò ở tỉnh Đắk Lắk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47DFD11-E20E-44C5-EDA5-0F224D276EBF}"/>
              </a:ext>
            </a:extLst>
          </p:cNvPr>
          <p:cNvSpPr txBox="1"/>
          <p:nvPr/>
        </p:nvSpPr>
        <p:spPr>
          <a:xfrm>
            <a:off x="-57150" y="1715327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Chăn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nuôi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súc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926EDB8-C6A9-B89B-501D-FCD7CBF5D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798800"/>
              </p:ext>
            </p:extLst>
          </p:nvPr>
        </p:nvGraphicFramePr>
        <p:xfrm>
          <a:off x="6585169" y="2307404"/>
          <a:ext cx="5384800" cy="1682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877">
                  <a:extLst>
                    <a:ext uri="{9D8B030D-6E8A-4147-A177-3AD203B41FA5}">
                      <a16:colId xmlns:a16="http://schemas.microsoft.com/office/drawing/2014/main" val="939979808"/>
                    </a:ext>
                  </a:extLst>
                </a:gridCol>
                <a:gridCol w="3186923">
                  <a:extLst>
                    <a:ext uri="{9D8B030D-6E8A-4147-A177-3AD203B41FA5}">
                      <a16:colId xmlns:a16="http://schemas.microsoft.com/office/drawing/2014/main" val="1966529068"/>
                    </a:ext>
                  </a:extLst>
                </a:gridCol>
              </a:tblGrid>
              <a:tr h="5609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nuôi</a:t>
                      </a:r>
                      <a:endParaRPr lang="en-US" sz="1800" dirty="0">
                        <a:solidFill>
                          <a:schemeClr val="tx1"/>
                        </a:solidFill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Số lượng (</a:t>
                      </a:r>
                      <a:r>
                        <a:rPr lang="en-US" sz="1800" b="0" i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nghìn con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144529"/>
                  </a:ext>
                </a:extLst>
              </a:tr>
              <a:tr h="5609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96,4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76396"/>
                  </a:ext>
                </a:extLst>
              </a:tr>
              <a:tr h="5609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latin typeface="UTM Avo" panose="02040603050506020204" pitchFamily="18"/>
                          <a:cs typeface="Arial" panose="020B0604020202020204" pitchFamily="34" charset="0"/>
                        </a:rPr>
                        <a:t>Bò </a:t>
                      </a:r>
                    </a:p>
                  </a:txBody>
                  <a:tcPr marL="60960" marR="60960" marT="30480" marB="3048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831,5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79519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B089A8C4-0389-25CB-0074-8B9ED74B7058}"/>
              </a:ext>
            </a:extLst>
          </p:cNvPr>
          <p:cNvSpPr txBox="1"/>
          <p:nvPr/>
        </p:nvSpPr>
        <p:spPr>
          <a:xfrm>
            <a:off x="6229569" y="1768418"/>
            <a:ext cx="6096000" cy="4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/>
                <a:cs typeface="Arial" panose="020B0604020202020204" pitchFamily="34" charset="0"/>
              </a:rPr>
              <a:t>Bảng</a:t>
            </a:r>
            <a:r>
              <a:rPr lang="en-US" b="1" dirty="0">
                <a:latin typeface="UTM Avo" panose="02040603050506020204" pitchFamily="18"/>
                <a:cs typeface="Arial" panose="020B0604020202020204" pitchFamily="34" charset="0"/>
              </a:rPr>
              <a:t> 3.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lượng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trâu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bò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Tây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năm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2020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CF34AA-8B2E-012C-523B-F2269A4B96D5}"/>
              </a:ext>
            </a:extLst>
          </p:cNvPr>
          <p:cNvGrpSpPr/>
          <p:nvPr/>
        </p:nvGrpSpPr>
        <p:grpSpPr>
          <a:xfrm>
            <a:off x="355600" y="2374870"/>
            <a:ext cx="5740400" cy="4201934"/>
            <a:chOff x="457200" y="2283843"/>
            <a:chExt cx="8610600" cy="630290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E73A42-E890-002D-1D50-EE9F345A34C0}"/>
                </a:ext>
              </a:extLst>
            </p:cNvPr>
            <p:cNvSpPr/>
            <p:nvPr/>
          </p:nvSpPr>
          <p:spPr>
            <a:xfrm>
              <a:off x="457200" y="3497222"/>
              <a:ext cx="8610600" cy="508952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E8D7CD-1F29-14A8-D23A-5463D37BBCFD}"/>
                </a:ext>
              </a:extLst>
            </p:cNvPr>
            <p:cNvSpPr txBox="1"/>
            <p:nvPr/>
          </p:nvSpPr>
          <p:spPr>
            <a:xfrm>
              <a:off x="666750" y="4160975"/>
              <a:ext cx="8401050" cy="4195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Thảo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tin,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quan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thực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yêu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cs typeface="Arial" panose="020B0604020202020204" pitchFamily="34" charset="0"/>
                </a:rPr>
                <a:t>cầu</a:t>
              </a:r>
              <a:r>
                <a:rPr lang="en-US" sz="2000" i="1" dirty="0"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</a:p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Cho biết gia súc nào được nuôi nhiều ở vùng Tây Nguyên.</a:t>
              </a:r>
            </a:p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Trình bày hoạt động chăn nuôi gia súc ở vùng Tây Nguyên.</a:t>
              </a: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B512527-DC31-D818-BC95-FC02686BB424}"/>
                </a:ext>
              </a:extLst>
            </p:cNvPr>
            <p:cNvSpPr/>
            <p:nvPr/>
          </p:nvSpPr>
          <p:spPr>
            <a:xfrm>
              <a:off x="3585957" y="2283843"/>
              <a:ext cx="2562636" cy="1877131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21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CACC3CF9-AC5D-2A8C-11D4-C326FD704CC8}"/>
              </a:ext>
            </a:extLst>
          </p:cNvPr>
          <p:cNvSpPr/>
          <p:nvPr/>
        </p:nvSpPr>
        <p:spPr>
          <a:xfrm>
            <a:off x="762794" y="6031213"/>
            <a:ext cx="5232400" cy="948168"/>
          </a:xfrm>
          <a:custGeom>
            <a:avLst/>
            <a:gdLst/>
            <a:ahLst/>
            <a:cxnLst/>
            <a:rect l="l" t="t" r="r" b="b"/>
            <a:pathLst>
              <a:path w="16230600" h="6370510">
                <a:moveTo>
                  <a:pt x="0" y="0"/>
                </a:moveTo>
                <a:lnTo>
                  <a:pt x="16230600" y="0"/>
                </a:lnTo>
                <a:lnTo>
                  <a:pt x="16230600" y="6370510"/>
                </a:lnTo>
                <a:lnTo>
                  <a:pt x="0" y="6370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1C8AABD8-5BA8-85F3-7A64-38A09B49375A}"/>
              </a:ext>
            </a:extLst>
          </p:cNvPr>
          <p:cNvSpPr/>
          <p:nvPr/>
        </p:nvSpPr>
        <p:spPr>
          <a:xfrm>
            <a:off x="4191794" y="6080594"/>
            <a:ext cx="5232400" cy="948168"/>
          </a:xfrm>
          <a:custGeom>
            <a:avLst/>
            <a:gdLst/>
            <a:ahLst/>
            <a:cxnLst/>
            <a:rect l="l" t="t" r="r" b="b"/>
            <a:pathLst>
              <a:path w="16230600" h="6370510">
                <a:moveTo>
                  <a:pt x="0" y="0"/>
                </a:moveTo>
                <a:lnTo>
                  <a:pt x="16230600" y="0"/>
                </a:lnTo>
                <a:lnTo>
                  <a:pt x="16230600" y="6370510"/>
                </a:lnTo>
                <a:lnTo>
                  <a:pt x="0" y="6370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ACDE982-63B2-46D3-8828-C85C526510B3}"/>
              </a:ext>
            </a:extLst>
          </p:cNvPr>
          <p:cNvSpPr/>
          <p:nvPr/>
        </p:nvSpPr>
        <p:spPr>
          <a:xfrm>
            <a:off x="6299994" y="6031213"/>
            <a:ext cx="5232400" cy="948168"/>
          </a:xfrm>
          <a:custGeom>
            <a:avLst/>
            <a:gdLst/>
            <a:ahLst/>
            <a:cxnLst/>
            <a:rect l="l" t="t" r="r" b="b"/>
            <a:pathLst>
              <a:path w="16230600" h="6370510">
                <a:moveTo>
                  <a:pt x="0" y="0"/>
                </a:moveTo>
                <a:lnTo>
                  <a:pt x="16230600" y="0"/>
                </a:lnTo>
                <a:lnTo>
                  <a:pt x="16230600" y="6370510"/>
                </a:lnTo>
                <a:lnTo>
                  <a:pt x="0" y="6370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7FFC856F-7D92-1356-794D-37C8259B4B83}"/>
              </a:ext>
            </a:extLst>
          </p:cNvPr>
          <p:cNvSpPr/>
          <p:nvPr/>
        </p:nvSpPr>
        <p:spPr>
          <a:xfrm rot="21379275">
            <a:off x="1315452" y="3738515"/>
            <a:ext cx="4223847" cy="3315719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7" y="0"/>
                </a:lnTo>
                <a:lnTo>
                  <a:pt x="104835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E324E4D8-5458-3244-F8A3-0464777A3E59}"/>
              </a:ext>
            </a:extLst>
          </p:cNvPr>
          <p:cNvSpPr/>
          <p:nvPr/>
        </p:nvSpPr>
        <p:spPr>
          <a:xfrm>
            <a:off x="5946070" y="3940030"/>
            <a:ext cx="5261859" cy="3032145"/>
          </a:xfrm>
          <a:custGeom>
            <a:avLst/>
            <a:gdLst/>
            <a:ahLst/>
            <a:cxnLst/>
            <a:rect l="l" t="t" r="r" b="b"/>
            <a:pathLst>
              <a:path w="14281302" h="8229600">
                <a:moveTo>
                  <a:pt x="0" y="0"/>
                </a:moveTo>
                <a:lnTo>
                  <a:pt x="14281302" y="0"/>
                </a:lnTo>
                <a:lnTo>
                  <a:pt x="142813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7" name="Speech Bubble: Oval 10">
            <a:extLst>
              <a:ext uri="{FF2B5EF4-FFF2-40B4-BE49-F238E27FC236}">
                <a16:creationId xmlns:a16="http://schemas.microsoft.com/office/drawing/2014/main" id="{C57946DB-7AE1-1173-04CC-7EE1B7337B8A}"/>
              </a:ext>
            </a:extLst>
          </p:cNvPr>
          <p:cNvSpPr/>
          <p:nvPr/>
        </p:nvSpPr>
        <p:spPr>
          <a:xfrm>
            <a:off x="1675607" y="1793014"/>
            <a:ext cx="3708400" cy="1458561"/>
          </a:xfrm>
          <a:prstGeom prst="wedgeEllipseCallout">
            <a:avLst>
              <a:gd name="adj1" fmla="val 34712"/>
              <a:gd name="adj2" fmla="val 51366"/>
            </a:avLst>
          </a:prstGeom>
          <a:solidFill>
            <a:srgbClr val="F79646">
              <a:lumMod val="20000"/>
              <a:lumOff val="80000"/>
            </a:srgbClr>
          </a:solidFill>
          <a:ln w="38100" cap="flat" cmpd="sng" algn="ctr">
            <a:solidFill>
              <a:srgbClr val="4BACC6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Bò </a:t>
            </a:r>
          </a:p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831,5 nghìn con </a:t>
            </a:r>
          </a:p>
        </p:txBody>
      </p:sp>
      <p:sp>
        <p:nvSpPr>
          <p:cNvPr id="18" name="Speech Bubble: Oval 12">
            <a:extLst>
              <a:ext uri="{FF2B5EF4-FFF2-40B4-BE49-F238E27FC236}">
                <a16:creationId xmlns:a16="http://schemas.microsoft.com/office/drawing/2014/main" id="{9F77612D-02F7-C956-52A0-8A3835985A65}"/>
              </a:ext>
            </a:extLst>
          </p:cNvPr>
          <p:cNvSpPr/>
          <p:nvPr/>
        </p:nvSpPr>
        <p:spPr>
          <a:xfrm>
            <a:off x="6807994" y="1793015"/>
            <a:ext cx="3454129" cy="1989454"/>
          </a:xfrm>
          <a:prstGeom prst="wedgeEllipseCallout">
            <a:avLst>
              <a:gd name="adj1" fmla="val -20194"/>
              <a:gd name="adj2" fmla="val 60447"/>
            </a:avLst>
          </a:prstGeom>
          <a:solidFill>
            <a:srgbClr val="F79646">
              <a:lumMod val="20000"/>
              <a:lumOff val="80000"/>
            </a:srgbClr>
          </a:solidFill>
          <a:ln w="38100" cap="flat" cmpd="sng" algn="ctr">
            <a:solidFill>
              <a:srgbClr val="4BACC6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Trâu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 </a:t>
            </a:r>
          </a:p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96,4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nghìn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869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13E75264-297F-90B0-7352-C35955F18D27}"/>
              </a:ext>
            </a:extLst>
          </p:cNvPr>
          <p:cNvSpPr/>
          <p:nvPr/>
        </p:nvSpPr>
        <p:spPr>
          <a:xfrm>
            <a:off x="-19050" y="1671145"/>
            <a:ext cx="12211050" cy="5186855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9A9F44CD-9A10-A8A2-1476-79D044D7D047}"/>
              </a:ext>
            </a:extLst>
          </p:cNvPr>
          <p:cNvSpPr/>
          <p:nvPr/>
        </p:nvSpPr>
        <p:spPr>
          <a:xfrm>
            <a:off x="571500" y="4264572"/>
            <a:ext cx="11049000" cy="2235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Tây Nguyên có nhiều đồng cỏ thuận lợi để chăn nuôi gia súc. Hiện nay, chăn nuôi gia súc ở đây đang được phát triển với nhiều hình thức như chăn thả tự nhiên và chăn nuôi chuồng trại.</a:t>
            </a:r>
            <a:endParaRPr lang="en-US" sz="2400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80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CB16EC5-239E-6A0A-97E2-29B891B5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5D8A1B-EE47-1922-EAAF-5344A1D7C7A4}"/>
              </a:ext>
            </a:extLst>
          </p:cNvPr>
          <p:cNvSpPr txBox="1"/>
          <p:nvPr/>
        </p:nvSpPr>
        <p:spPr>
          <a:xfrm>
            <a:off x="2743200" y="110457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Phát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triển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thủy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điện</a:t>
            </a:r>
            <a:endParaRPr lang="en-US" sz="28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713D3-10AA-A8A5-2C99-BF735252E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598" y="1566235"/>
            <a:ext cx="2645028" cy="52202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1C9BE8-4FE6-980D-DA0C-9136F89B0A9A}"/>
              </a:ext>
            </a:extLst>
          </p:cNvPr>
          <p:cNvGrpSpPr/>
          <p:nvPr/>
        </p:nvGrpSpPr>
        <p:grpSpPr>
          <a:xfrm>
            <a:off x="0" y="2360745"/>
            <a:ext cx="3946020" cy="4425756"/>
            <a:chOff x="304800" y="3543300"/>
            <a:chExt cx="5919030" cy="663863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166CCE6-337D-39A1-A8EB-E4B1578803A6}"/>
                </a:ext>
              </a:extLst>
            </p:cNvPr>
            <p:cNvSpPr/>
            <p:nvPr/>
          </p:nvSpPr>
          <p:spPr>
            <a:xfrm>
              <a:off x="914400" y="4651278"/>
              <a:ext cx="5309430" cy="5530656"/>
            </a:xfrm>
            <a:custGeom>
              <a:avLst/>
              <a:gdLst/>
              <a:ahLst/>
              <a:cxnLst/>
              <a:rect l="l" t="t" r="r" b="b"/>
              <a:pathLst>
                <a:path w="3950208" h="4114800">
                  <a:moveTo>
                    <a:pt x="0" y="0"/>
                  </a:moveTo>
                  <a:lnTo>
                    <a:pt x="3950208" y="0"/>
                  </a:lnTo>
                  <a:lnTo>
                    <a:pt x="39502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80F9C0-C5F7-DF14-624C-3B16EF328D6B}"/>
                </a:ext>
              </a:extLst>
            </p:cNvPr>
            <p:cNvSpPr txBox="1"/>
            <p:nvPr/>
          </p:nvSpPr>
          <p:spPr>
            <a:xfrm>
              <a:off x="304800" y="3543300"/>
              <a:ext cx="579120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>
                  <a:latin typeface="UTM Avo" panose="02040603050506020204" pitchFamily="18"/>
                  <a:cs typeface="Arial" panose="020B0604020202020204" pitchFamily="34" charset="0"/>
                </a:rPr>
                <a:t>LÀM VIỆC NHÓM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73802DF-61F9-90B8-C4AB-47A4C5321CE4}"/>
              </a:ext>
            </a:extLst>
          </p:cNvPr>
          <p:cNvSpPr txBox="1"/>
          <p:nvPr/>
        </p:nvSpPr>
        <p:spPr>
          <a:xfrm>
            <a:off x="4224069" y="2230451"/>
            <a:ext cx="4867679" cy="4445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máy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thuỷ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máy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bày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lợi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ích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thuỷ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881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D0038BA-FEC3-CD85-70BA-096150E5FF57}"/>
              </a:ext>
            </a:extLst>
          </p:cNvPr>
          <p:cNvGrpSpPr/>
          <p:nvPr/>
        </p:nvGrpSpPr>
        <p:grpSpPr>
          <a:xfrm>
            <a:off x="305463" y="1605444"/>
            <a:ext cx="12039731" cy="2912353"/>
            <a:chOff x="441245" y="1943100"/>
            <a:chExt cx="18059596" cy="4368530"/>
          </a:xfrm>
        </p:grpSpPr>
        <p:pic>
          <p:nvPicPr>
            <p:cNvPr id="17" name="Picture 16" descr="Đến thăm công trình thuỷ điện Yaly hoành tráng ở Gia Lai - Vntrip.vn">
              <a:extLst>
                <a:ext uri="{FF2B5EF4-FFF2-40B4-BE49-F238E27FC236}">
                  <a16:creationId xmlns:a16="http://schemas.microsoft.com/office/drawing/2014/main" id="{6887DA75-3DE5-1DF5-41E8-B2791C218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83" y="2108926"/>
              <a:ext cx="5156624" cy="320677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Thủy điện An Khê - Ka Nak: Một năm thích ứng an toàn, linh hoạt và hiệu quả  | Tạp chí Năng lượng Việt Nam">
              <a:extLst>
                <a:ext uri="{FF2B5EF4-FFF2-40B4-BE49-F238E27FC236}">
                  <a16:creationId xmlns:a16="http://schemas.microsoft.com/office/drawing/2014/main" id="{E0CB6D4B-E329-3E5D-0967-B2AF39AB8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6115" y="1989535"/>
              <a:ext cx="5527100" cy="333569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Nhà máy Thủy điện Đồng Nai 3">
              <a:extLst>
                <a:ext uri="{FF2B5EF4-FFF2-40B4-BE49-F238E27FC236}">
                  <a16:creationId xmlns:a16="http://schemas.microsoft.com/office/drawing/2014/main" id="{8631C65C-340A-AF63-4910-A4F016960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1816" y="1943100"/>
              <a:ext cx="5063967" cy="337260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D0BC0C-7850-0F93-A215-74FB64115B5B}"/>
                </a:ext>
              </a:extLst>
            </p:cNvPr>
            <p:cNvSpPr txBox="1"/>
            <p:nvPr/>
          </p:nvSpPr>
          <p:spPr>
            <a:xfrm>
              <a:off x="441245" y="5676899"/>
              <a:ext cx="49530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Thủy điện Yaly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7125F6-7B4A-5641-8B72-89FA48DBEEAA}"/>
                </a:ext>
              </a:extLst>
            </p:cNvPr>
            <p:cNvSpPr txBox="1"/>
            <p:nvPr/>
          </p:nvSpPr>
          <p:spPr>
            <a:xfrm>
              <a:off x="6185964" y="5676899"/>
              <a:ext cx="5867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Thủy điện An Khê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F0AC20-3C5F-266A-584D-CA5033EDEF2A}"/>
                </a:ext>
              </a:extLst>
            </p:cNvPr>
            <p:cNvSpPr txBox="1"/>
            <p:nvPr/>
          </p:nvSpPr>
          <p:spPr>
            <a:xfrm>
              <a:off x="11826756" y="5711465"/>
              <a:ext cx="6674085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Thủy điện Đồng Nai 3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E6B3BD-9714-9FBF-49F0-CA5BE026134E}"/>
              </a:ext>
            </a:extLst>
          </p:cNvPr>
          <p:cNvSpPr txBox="1"/>
          <p:nvPr/>
        </p:nvSpPr>
        <p:spPr>
          <a:xfrm>
            <a:off x="218752" y="4549329"/>
            <a:ext cx="11744647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rPr>
              <a:t>Tây Nguyên có nhiều công trình thuỷ điện, cung cấp điện cho sản xuất và đời sống của người dân.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rPr>
              <a:t>Các hồ thuỷ điện đem lại nguồn nước tưới vào mùa khô, là nơi nuôi trồng thuỷ sản và tạo cảnh đẹp để phát triển du lịch.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397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B40C32B0-AC46-CCD8-B17F-68B4E29E16AF}"/>
              </a:ext>
            </a:extLst>
          </p:cNvPr>
          <p:cNvSpPr/>
          <p:nvPr/>
        </p:nvSpPr>
        <p:spPr>
          <a:xfrm>
            <a:off x="3923590" y="1677938"/>
            <a:ext cx="4165600" cy="6651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máy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điện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cxnSp>
        <p:nvCxnSpPr>
          <p:cNvPr id="30" name="Straight Connector 13">
            <a:extLst>
              <a:ext uri="{FF2B5EF4-FFF2-40B4-BE49-F238E27FC236}">
                <a16:creationId xmlns:a16="http://schemas.microsoft.com/office/drawing/2014/main" id="{7FF5B775-0456-AE91-CDBA-78EA796B3494}"/>
              </a:ext>
            </a:extLst>
          </p:cNvPr>
          <p:cNvCxnSpPr>
            <a:cxnSpLocks/>
            <a:stCxn id="29" idx="2"/>
            <a:endCxn id="33" idx="0"/>
          </p:cNvCxnSpPr>
          <p:nvPr/>
        </p:nvCxnSpPr>
        <p:spPr>
          <a:xfrm rot="5400000">
            <a:off x="4177201" y="1000499"/>
            <a:ext cx="486552" cy="3171826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11EDF3FD-C5ED-6904-7DE7-2D2565B4F61F}"/>
              </a:ext>
            </a:extLst>
          </p:cNvPr>
          <p:cNvCxnSpPr>
            <a:cxnSpLocks/>
            <a:stCxn id="29" idx="2"/>
            <a:endCxn id="36" idx="0"/>
          </p:cNvCxnSpPr>
          <p:nvPr/>
        </p:nvCxnSpPr>
        <p:spPr>
          <a:xfrm rot="16200000" flipH="1">
            <a:off x="7302990" y="1046536"/>
            <a:ext cx="480201" cy="3073400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DA34F5-8E13-204D-F828-12EE970C2622}"/>
              </a:ext>
            </a:extLst>
          </p:cNvPr>
          <p:cNvGrpSpPr/>
          <p:nvPr/>
        </p:nvGrpSpPr>
        <p:grpSpPr>
          <a:xfrm>
            <a:off x="1564564" y="2829688"/>
            <a:ext cx="2540000" cy="2235200"/>
            <a:chOff x="2534841" y="3533775"/>
            <a:chExt cx="3810000" cy="3352800"/>
          </a:xfrm>
        </p:grpSpPr>
        <p:pic>
          <p:nvPicPr>
            <p:cNvPr id="33" name="Picture 2" descr="Một số cơ hội và thách thức trong việc phát triển Công viên địa chất toàn  cầu UNESCO Đăk Nông - Thông tin dành cho du khách - Đắk Nông">
              <a:extLst>
                <a:ext uri="{FF2B5EF4-FFF2-40B4-BE49-F238E27FC236}">
                  <a16:creationId xmlns:a16="http://schemas.microsoft.com/office/drawing/2014/main" id="{2BE8A4A4-651F-C626-188B-8B9EA65ED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1" t="12869" r="12722"/>
            <a:stretch/>
          </p:blipFill>
          <p:spPr bwMode="auto">
            <a:xfrm>
              <a:off x="2953941" y="3533775"/>
              <a:ext cx="2971799" cy="267108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BCF306C-9DE8-2866-261C-A4464ECACAFF}"/>
                </a:ext>
              </a:extLst>
            </p:cNvPr>
            <p:cNvSpPr txBox="1"/>
            <p:nvPr/>
          </p:nvSpPr>
          <p:spPr>
            <a:xfrm>
              <a:off x="2534841" y="6332577"/>
              <a:ext cx="38100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</a:rPr>
                <a:t>Krông Bơ Lan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975A657-1934-B674-4CAA-E467962625A8}"/>
              </a:ext>
            </a:extLst>
          </p:cNvPr>
          <p:cNvGrpSpPr/>
          <p:nvPr/>
        </p:nvGrpSpPr>
        <p:grpSpPr>
          <a:xfrm>
            <a:off x="7809789" y="2823337"/>
            <a:ext cx="2540000" cy="2241551"/>
            <a:chOff x="11902678" y="3524249"/>
            <a:chExt cx="3810000" cy="3362326"/>
          </a:xfrm>
        </p:grpSpPr>
        <p:pic>
          <p:nvPicPr>
            <p:cNvPr id="36" name="Picture 4" descr="Hoàng hôn trên sông Krông Ana - Báo Đắk Lắk điện tử">
              <a:extLst>
                <a:ext uri="{FF2B5EF4-FFF2-40B4-BE49-F238E27FC236}">
                  <a16:creationId xmlns:a16="http://schemas.microsoft.com/office/drawing/2014/main" id="{942CB873-B456-04A3-38BB-963A938667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2" r="17613"/>
            <a:stretch/>
          </p:blipFill>
          <p:spPr bwMode="auto">
            <a:xfrm>
              <a:off x="12321779" y="3524249"/>
              <a:ext cx="2971799" cy="267108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B60E6D-EC98-A5BD-ABCB-A0C2D551D469}"/>
                </a:ext>
              </a:extLst>
            </p:cNvPr>
            <p:cNvSpPr txBox="1"/>
            <p:nvPr/>
          </p:nvSpPr>
          <p:spPr>
            <a:xfrm>
              <a:off x="11902678" y="6332577"/>
              <a:ext cx="38100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</a:rPr>
                <a:t>Đắk Krông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DEBD2CC-C447-D984-8A69-17D84CD78BA0}"/>
              </a:ext>
            </a:extLst>
          </p:cNvPr>
          <p:cNvSpPr/>
          <p:nvPr/>
        </p:nvSpPr>
        <p:spPr>
          <a:xfrm>
            <a:off x="131052" y="5928488"/>
            <a:ext cx="1712913" cy="812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I-a-ly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0F12C9-DFF5-8049-9A70-75BCDFBC8FA5}"/>
              </a:ext>
            </a:extLst>
          </p:cNvPr>
          <p:cNvSpPr/>
          <p:nvPr/>
        </p:nvSpPr>
        <p:spPr>
          <a:xfrm>
            <a:off x="2109076" y="5928488"/>
            <a:ext cx="1712913" cy="812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Sê San 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CA4C00-A0AE-7981-E6FE-48A082B9104E}"/>
              </a:ext>
            </a:extLst>
          </p:cNvPr>
          <p:cNvSpPr/>
          <p:nvPr/>
        </p:nvSpPr>
        <p:spPr>
          <a:xfrm>
            <a:off x="4087101" y="5934838"/>
            <a:ext cx="1712913" cy="812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Sê San 3A </a:t>
            </a:r>
          </a:p>
        </p:txBody>
      </p:sp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9D65C5AF-CB06-FB40-F3E1-19C734D60398}"/>
              </a:ext>
            </a:extLst>
          </p:cNvPr>
          <p:cNvCxnSpPr>
            <a:cxnSpLocks/>
            <a:endCxn id="38" idx="0"/>
          </p:cNvCxnSpPr>
          <p:nvPr/>
        </p:nvCxnSpPr>
        <p:spPr>
          <a:xfrm flipH="1">
            <a:off x="987508" y="5150036"/>
            <a:ext cx="1564481" cy="778453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2" name="Straight Connector 13">
            <a:extLst>
              <a:ext uri="{FF2B5EF4-FFF2-40B4-BE49-F238E27FC236}">
                <a16:creationId xmlns:a16="http://schemas.microsoft.com/office/drawing/2014/main" id="{3EF170BD-FA2A-0046-DDF1-4E07CB02F964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2965533" y="5150036"/>
            <a:ext cx="0" cy="778453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3" name="Straight Connector 13">
            <a:extLst>
              <a:ext uri="{FF2B5EF4-FFF2-40B4-BE49-F238E27FC236}">
                <a16:creationId xmlns:a16="http://schemas.microsoft.com/office/drawing/2014/main" id="{ED7D44B8-90F0-1A99-0074-39D7ECF665DF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3350105" y="5150035"/>
            <a:ext cx="1593453" cy="784803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0131CF5-80CC-0FB8-DEF2-32806236F658}"/>
              </a:ext>
            </a:extLst>
          </p:cNvPr>
          <p:cNvSpPr/>
          <p:nvPr/>
        </p:nvSpPr>
        <p:spPr>
          <a:xfrm>
            <a:off x="6245308" y="5928488"/>
            <a:ext cx="1712913" cy="812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Srê Pôk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40BA7B-55C0-1536-2A77-833C935B08B2}"/>
              </a:ext>
            </a:extLst>
          </p:cNvPr>
          <p:cNvSpPr/>
          <p:nvPr/>
        </p:nvSpPr>
        <p:spPr>
          <a:xfrm>
            <a:off x="10201358" y="5934838"/>
            <a:ext cx="1712913" cy="812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Đrây H’ling </a:t>
            </a:r>
          </a:p>
        </p:txBody>
      </p:sp>
      <p:cxnSp>
        <p:nvCxnSpPr>
          <p:cNvPr id="46" name="Straight Connector 13">
            <a:extLst>
              <a:ext uri="{FF2B5EF4-FFF2-40B4-BE49-F238E27FC236}">
                <a16:creationId xmlns:a16="http://schemas.microsoft.com/office/drawing/2014/main" id="{1B7DB3C3-EAB2-C711-D704-DF3E289E5455}"/>
              </a:ext>
            </a:extLst>
          </p:cNvPr>
          <p:cNvCxnSpPr>
            <a:cxnSpLocks/>
            <a:endCxn id="44" idx="0"/>
          </p:cNvCxnSpPr>
          <p:nvPr/>
        </p:nvCxnSpPr>
        <p:spPr>
          <a:xfrm flipH="1">
            <a:off x="7101765" y="5150036"/>
            <a:ext cx="1564481" cy="778453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7" name="Straight Connector 13">
            <a:extLst>
              <a:ext uri="{FF2B5EF4-FFF2-40B4-BE49-F238E27FC236}">
                <a16:creationId xmlns:a16="http://schemas.microsoft.com/office/drawing/2014/main" id="{940BD42F-A54F-C45A-DBBB-58FB83694B25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9464362" y="5150035"/>
            <a:ext cx="1593453" cy="784803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8946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8" grpId="0" animBg="1"/>
      <p:bldP spid="39" grpId="0" animBg="1"/>
      <p:bldP spid="40" grpId="0" animBg="1"/>
      <p:bldP spid="44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F156869-ACD3-5D7C-D70C-4FEA68F65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A1EE808-ECA4-C5BD-5F96-85A95185AC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89" y="3392891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1355" y="586715"/>
            <a:ext cx="677788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333333"/>
                </a:solidFill>
                <a:latin typeface="UTM Avo" panose="02040603050506020204" pitchFamily="18"/>
              </a:rPr>
              <a:t>Câu 1:</a:t>
            </a:r>
            <a:r>
              <a:rPr lang="vi-VN" sz="3200" dirty="0">
                <a:solidFill>
                  <a:srgbClr val="333333"/>
                </a:solidFill>
                <a:latin typeface="UTM Avo" panose="02040603050506020204" pitchFamily="18"/>
              </a:rPr>
              <a:t> Tây Nguyên là nơi sinh sống của các dân tộc</a:t>
            </a: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D10314E-31A3-3728-F234-FBF41A17B42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  <p:sp>
        <p:nvSpPr>
          <p:cNvPr id="9" name="TextBox 8">
            <a:hlinkClick r:id="rId16" action="ppaction://hlinksldjump"/>
            <a:extLst>
              <a:ext uri="{FF2B5EF4-FFF2-40B4-BE49-F238E27FC236}">
                <a16:creationId xmlns:a16="http://schemas.microsoft.com/office/drawing/2014/main" id="{694B0486-8510-63DE-B04A-FEF28B193700}"/>
              </a:ext>
            </a:extLst>
          </p:cNvPr>
          <p:cNvSpPr txBox="1"/>
          <p:nvPr/>
        </p:nvSpPr>
        <p:spPr>
          <a:xfrm>
            <a:off x="1340417" y="3591606"/>
            <a:ext cx="2562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</a:rPr>
              <a:t>Mông, Thái, Mường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0" name="TextBox 9">
            <a:hlinkClick r:id="rId17" action="ppaction://hlinksldjump"/>
            <a:extLst>
              <a:ext uri="{FF2B5EF4-FFF2-40B4-BE49-F238E27FC236}">
                <a16:creationId xmlns:a16="http://schemas.microsoft.com/office/drawing/2014/main" id="{101507F5-4972-D6DA-8DC3-17A551B591C6}"/>
              </a:ext>
            </a:extLst>
          </p:cNvPr>
          <p:cNvSpPr txBox="1"/>
          <p:nvPr/>
        </p:nvSpPr>
        <p:spPr>
          <a:xfrm>
            <a:off x="7990167" y="3618203"/>
            <a:ext cx="2594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r>
              <a:rPr lang="vi-VN" dirty="0"/>
              <a:t>Gia Rai, Ê Đê, Ba Na</a:t>
            </a:r>
            <a:r>
              <a:rPr lang="en-US" dirty="0"/>
              <a:t>.</a:t>
            </a:r>
          </a:p>
        </p:txBody>
      </p:sp>
      <p:sp>
        <p:nvSpPr>
          <p:cNvPr id="11" name="TextBox 10">
            <a:hlinkClick r:id="rId17" action="ppaction://hlinksldjump"/>
            <a:extLst>
              <a:ext uri="{FF2B5EF4-FFF2-40B4-BE49-F238E27FC236}">
                <a16:creationId xmlns:a16="http://schemas.microsoft.com/office/drawing/2014/main" id="{F1FA1293-1EB9-E047-0BDA-1C556182AD55}"/>
              </a:ext>
            </a:extLst>
          </p:cNvPr>
          <p:cNvSpPr txBox="1"/>
          <p:nvPr/>
        </p:nvSpPr>
        <p:spPr>
          <a:xfrm>
            <a:off x="1340417" y="5323627"/>
            <a:ext cx="2549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r>
              <a:rPr lang="vi-VN" dirty="0"/>
              <a:t>Dao, Hoa, Kinh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12" name="TextBox 11">
            <a:hlinkClick r:id="rId17" action="ppaction://hlinksldjump"/>
            <a:extLst>
              <a:ext uri="{FF2B5EF4-FFF2-40B4-BE49-F238E27FC236}">
                <a16:creationId xmlns:a16="http://schemas.microsoft.com/office/drawing/2014/main" id="{88EC43B0-62E5-4065-CEC9-A4E8265DB67B}"/>
              </a:ext>
            </a:extLst>
          </p:cNvPr>
          <p:cNvSpPr txBox="1"/>
          <p:nvPr/>
        </p:nvSpPr>
        <p:spPr>
          <a:xfrm>
            <a:off x="8086979" y="5550127"/>
            <a:ext cx="2401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r>
              <a:rPr lang="vi-VN" dirty="0"/>
              <a:t>Chăm, Hoa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D644BED-D6F5-FB04-B241-C3957B59D0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CC405A-1DBE-1299-C926-3F9420DE33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66180" y="586715"/>
            <a:ext cx="683076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333333"/>
                </a:solidFill>
                <a:latin typeface="UTM Avo" panose="02040603050506020204" pitchFamily="18"/>
              </a:rPr>
              <a:t>Câu 2:</a:t>
            </a:r>
            <a:r>
              <a:rPr lang="vi-VN" sz="3200" dirty="0">
                <a:solidFill>
                  <a:srgbClr val="333333"/>
                </a:solidFill>
                <a:latin typeface="UTM Avo" panose="02040603050506020204" pitchFamily="18"/>
              </a:rPr>
              <a:t> </a:t>
            </a:r>
            <a:r>
              <a:rPr lang="en-US" sz="3200" dirty="0" err="1">
                <a:solidFill>
                  <a:srgbClr val="333333"/>
                </a:solidFill>
                <a:latin typeface="UTM Avo" panose="02040603050506020204" pitchFamily="18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UTM Avo" panose="02040603050506020204" pitchFamily="18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UTM Avo" panose="02040603050506020204" pitchFamily="18"/>
              </a:rPr>
              <a:t>điểm</a:t>
            </a:r>
            <a:r>
              <a:rPr lang="en-US" sz="3200" dirty="0">
                <a:solidFill>
                  <a:srgbClr val="333333"/>
                </a:solidFill>
                <a:latin typeface="UTM Avo" panose="02040603050506020204" pitchFamily="18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UTM Avo" panose="02040603050506020204" pitchFamily="18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UTM Avo" panose="02040603050506020204" pitchFamily="18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UTM Avo" panose="02040603050506020204" pitchFamily="18"/>
              </a:rPr>
              <a:t>dân</a:t>
            </a:r>
            <a:r>
              <a:rPr lang="en-US" sz="3200" dirty="0">
                <a:solidFill>
                  <a:srgbClr val="333333"/>
                </a:solidFill>
                <a:latin typeface="UTM Avo" panose="02040603050506020204" pitchFamily="18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UTM Avo" panose="02040603050506020204" pitchFamily="18"/>
              </a:rPr>
              <a:t>cư</a:t>
            </a:r>
            <a:r>
              <a:rPr lang="en-US" sz="3200" dirty="0">
                <a:solidFill>
                  <a:srgbClr val="333333"/>
                </a:solidFill>
                <a:latin typeface="UTM Avo" panose="02040603050506020204" pitchFamily="18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UTM Avo" panose="02040603050506020204" pitchFamily="18"/>
              </a:rPr>
              <a:t> của vùng</a:t>
            </a:r>
            <a:r>
              <a:rPr lang="en-US" sz="3200" dirty="0">
                <a:solidFill>
                  <a:srgbClr val="333333"/>
                </a:solidFill>
                <a:latin typeface="UTM Avo" panose="02040603050506020204" pitchFamily="18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UTM Avo" panose="02040603050506020204" pitchFamily="18"/>
              </a:rPr>
              <a:t>Tây</a:t>
            </a:r>
            <a:r>
              <a:rPr lang="en-US" sz="3200" dirty="0">
                <a:solidFill>
                  <a:srgbClr val="333333"/>
                </a:solidFill>
                <a:latin typeface="UTM Avo" panose="02040603050506020204" pitchFamily="18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UTM Avo" panose="02040603050506020204" pitchFamily="18"/>
              </a:rPr>
              <a:t>Nguyên</a:t>
            </a:r>
            <a:r>
              <a:rPr lang="en-US" sz="3200" dirty="0">
                <a:solidFill>
                  <a:srgbClr val="333333"/>
                </a:solidFill>
                <a:latin typeface="UTM Avo" panose="02040603050506020204" pitchFamily="18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UTM Avo" panose="02040603050506020204" pitchFamily="18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UTM Avo" panose="02040603050506020204" pitchFamily="18"/>
              </a:rPr>
              <a:t>:</a:t>
            </a:r>
            <a:endParaRPr lang="vi-VN" sz="3200" dirty="0">
              <a:solidFill>
                <a:srgbClr val="333333"/>
              </a:solidFill>
              <a:latin typeface="UTM Avo" panose="02040603050506020204" pitchFamily="18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74688" y="4649303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1060049" y="5548144"/>
            <a:ext cx="313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r>
              <a:rPr lang="vi-VN" dirty="0"/>
              <a:t>Ít nhất cả nước</a:t>
            </a:r>
            <a:r>
              <a:rPr lang="en-US" dirty="0"/>
              <a:t>.</a:t>
            </a: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8142090" y="5548144"/>
            <a:ext cx="2805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r>
              <a:rPr lang="vi-VN" dirty="0"/>
              <a:t>Không có dân</a:t>
            </a:r>
            <a:r>
              <a:rPr lang="en-US" dirty="0"/>
              <a:t>.</a:t>
            </a: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8010290" y="3594545"/>
            <a:ext cx="2554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r>
              <a:rPr lang="vi-VN" dirty="0"/>
              <a:t>Nhiều nhất cả nước</a:t>
            </a:r>
            <a:r>
              <a:rPr lang="en-US" dirty="0"/>
              <a:t>.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1213189" y="3833647"/>
            <a:ext cx="2690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r>
              <a:rPr lang="vi-VN" dirty="0"/>
              <a:t>Hơi thưa thớt</a:t>
            </a:r>
            <a:r>
              <a:rPr lang="en-US" dirty="0"/>
              <a:t>.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4E66736-4359-30CD-A478-794455A6AC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489871-5F91-A6F0-9483-2A963D3101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8">
            <a:extLst>
              <a:ext uri="{FF2B5EF4-FFF2-40B4-BE49-F238E27FC236}">
                <a16:creationId xmlns:a16="http://schemas.microsoft.com/office/drawing/2014/main" id="{EAD303A8-F314-E217-DF7B-69AAC2920FD4}"/>
              </a:ext>
            </a:extLst>
          </p:cNvPr>
          <p:cNvGrpSpPr/>
          <p:nvPr/>
        </p:nvGrpSpPr>
        <p:grpSpPr>
          <a:xfrm>
            <a:off x="1243502" y="6635417"/>
            <a:ext cx="182825" cy="182825"/>
            <a:chOff x="0" y="0"/>
            <a:chExt cx="812800" cy="812800"/>
          </a:xfrm>
        </p:grpSpPr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57F5A733-31BA-5CB7-A06F-62D048083B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4736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BA3CF754-ADB4-A7F8-E075-5006F708F519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63" name="Group 14">
            <a:extLst>
              <a:ext uri="{FF2B5EF4-FFF2-40B4-BE49-F238E27FC236}">
                <a16:creationId xmlns:a16="http://schemas.microsoft.com/office/drawing/2014/main" id="{7F4ABECA-2486-514B-0DC9-3F6F0E1223D1}"/>
              </a:ext>
            </a:extLst>
          </p:cNvPr>
          <p:cNvGrpSpPr/>
          <p:nvPr/>
        </p:nvGrpSpPr>
        <p:grpSpPr>
          <a:xfrm>
            <a:off x="10350074" y="7120493"/>
            <a:ext cx="182825" cy="182825"/>
            <a:chOff x="0" y="0"/>
            <a:chExt cx="812800" cy="812800"/>
          </a:xfrm>
        </p:grpSpPr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D3870600-3445-D901-1025-F10E9CBC1B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4736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7014EA4A-A03E-0676-C209-A3673D6C3BB6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69" name="Group 23">
            <a:extLst>
              <a:ext uri="{FF2B5EF4-FFF2-40B4-BE49-F238E27FC236}">
                <a16:creationId xmlns:a16="http://schemas.microsoft.com/office/drawing/2014/main" id="{9238C707-0686-1256-9745-DE088FABE608}"/>
              </a:ext>
            </a:extLst>
          </p:cNvPr>
          <p:cNvGrpSpPr/>
          <p:nvPr/>
        </p:nvGrpSpPr>
        <p:grpSpPr>
          <a:xfrm>
            <a:off x="216140" y="6343280"/>
            <a:ext cx="182825" cy="182825"/>
            <a:chOff x="0" y="0"/>
            <a:chExt cx="812800" cy="812800"/>
          </a:xfrm>
        </p:grpSpPr>
        <p:sp>
          <p:nvSpPr>
            <p:cNvPr id="70" name="Freeform 24">
              <a:extLst>
                <a:ext uri="{FF2B5EF4-FFF2-40B4-BE49-F238E27FC236}">
                  <a16:creationId xmlns:a16="http://schemas.microsoft.com/office/drawing/2014/main" id="{E66DA207-F7DF-39A8-7637-31263F75AB3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BBFF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71" name="TextBox 25">
              <a:extLst>
                <a:ext uri="{FF2B5EF4-FFF2-40B4-BE49-F238E27FC236}">
                  <a16:creationId xmlns:a16="http://schemas.microsoft.com/office/drawing/2014/main" id="{28383C82-3E56-A6B8-691A-AE40BED00442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75" name="Group 29">
            <a:extLst>
              <a:ext uri="{FF2B5EF4-FFF2-40B4-BE49-F238E27FC236}">
                <a16:creationId xmlns:a16="http://schemas.microsoft.com/office/drawing/2014/main" id="{A6912801-DAE2-C42B-C631-F3E3CF96978C}"/>
              </a:ext>
            </a:extLst>
          </p:cNvPr>
          <p:cNvGrpSpPr/>
          <p:nvPr/>
        </p:nvGrpSpPr>
        <p:grpSpPr>
          <a:xfrm>
            <a:off x="1334914" y="3081299"/>
            <a:ext cx="182825" cy="182825"/>
            <a:chOff x="0" y="0"/>
            <a:chExt cx="812800" cy="812800"/>
          </a:xfrm>
        </p:grpSpPr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436EC5D6-96C7-B592-7C7C-0A3CF3B2DE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BF8D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77" name="TextBox 31">
              <a:extLst>
                <a:ext uri="{FF2B5EF4-FFF2-40B4-BE49-F238E27FC236}">
                  <a16:creationId xmlns:a16="http://schemas.microsoft.com/office/drawing/2014/main" id="{0A19801D-E97C-10D5-0A4B-DAA1FF256B28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78" name="Group 32">
            <a:extLst>
              <a:ext uri="{FF2B5EF4-FFF2-40B4-BE49-F238E27FC236}">
                <a16:creationId xmlns:a16="http://schemas.microsoft.com/office/drawing/2014/main" id="{CDA5B5A4-F1B2-8614-82A3-6FFB1CB81544}"/>
              </a:ext>
            </a:extLst>
          </p:cNvPr>
          <p:cNvGrpSpPr/>
          <p:nvPr/>
        </p:nvGrpSpPr>
        <p:grpSpPr>
          <a:xfrm>
            <a:off x="3647530" y="6818242"/>
            <a:ext cx="182825" cy="182825"/>
            <a:chOff x="0" y="0"/>
            <a:chExt cx="812800" cy="812800"/>
          </a:xfrm>
        </p:grpSpPr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id="{3F6481D4-3276-608B-FA2F-A6A180523A3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BF8D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80" name="TextBox 34">
              <a:extLst>
                <a:ext uri="{FF2B5EF4-FFF2-40B4-BE49-F238E27FC236}">
                  <a16:creationId xmlns:a16="http://schemas.microsoft.com/office/drawing/2014/main" id="{0D5FADD6-381C-5FE9-98CF-B377F326B9D8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87" name="Group 41">
            <a:extLst>
              <a:ext uri="{FF2B5EF4-FFF2-40B4-BE49-F238E27FC236}">
                <a16:creationId xmlns:a16="http://schemas.microsoft.com/office/drawing/2014/main" id="{C510F954-1F31-367D-0D76-5CB8A72903E5}"/>
              </a:ext>
            </a:extLst>
          </p:cNvPr>
          <p:cNvGrpSpPr/>
          <p:nvPr/>
        </p:nvGrpSpPr>
        <p:grpSpPr>
          <a:xfrm>
            <a:off x="932166" y="4557670"/>
            <a:ext cx="182825" cy="182825"/>
            <a:chOff x="0" y="0"/>
            <a:chExt cx="812800" cy="812800"/>
          </a:xfrm>
        </p:grpSpPr>
        <p:sp>
          <p:nvSpPr>
            <p:cNvPr id="88" name="Freeform 42">
              <a:extLst>
                <a:ext uri="{FF2B5EF4-FFF2-40B4-BE49-F238E27FC236}">
                  <a16:creationId xmlns:a16="http://schemas.microsoft.com/office/drawing/2014/main" id="{41221E69-96DC-EB92-1389-727F13B7C6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63A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100D40F9-B878-82DF-1F34-F4E438D69CF2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90" name="Group 44">
            <a:extLst>
              <a:ext uri="{FF2B5EF4-FFF2-40B4-BE49-F238E27FC236}">
                <a16:creationId xmlns:a16="http://schemas.microsoft.com/office/drawing/2014/main" id="{7370B4C2-9010-54DF-5885-2798FE24637C}"/>
              </a:ext>
            </a:extLst>
          </p:cNvPr>
          <p:cNvGrpSpPr/>
          <p:nvPr/>
        </p:nvGrpSpPr>
        <p:grpSpPr>
          <a:xfrm>
            <a:off x="4756216" y="6343280"/>
            <a:ext cx="182825" cy="182825"/>
            <a:chOff x="0" y="0"/>
            <a:chExt cx="812800" cy="812800"/>
          </a:xfrm>
        </p:grpSpPr>
        <p:sp>
          <p:nvSpPr>
            <p:cNvPr id="91" name="Freeform 45">
              <a:extLst>
                <a:ext uri="{FF2B5EF4-FFF2-40B4-BE49-F238E27FC236}">
                  <a16:creationId xmlns:a16="http://schemas.microsoft.com/office/drawing/2014/main" id="{F9AC9A8D-44C1-0464-FD1A-2A319F5F2B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63A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92" name="TextBox 46">
              <a:extLst>
                <a:ext uri="{FF2B5EF4-FFF2-40B4-BE49-F238E27FC236}">
                  <a16:creationId xmlns:a16="http://schemas.microsoft.com/office/drawing/2014/main" id="{34766F1B-5BD7-7439-A483-AB2F68D7BFBE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93" name="Group 11">
            <a:extLst>
              <a:ext uri="{FF2B5EF4-FFF2-40B4-BE49-F238E27FC236}">
                <a16:creationId xmlns:a16="http://schemas.microsoft.com/office/drawing/2014/main" id="{FB645317-64B2-6F0C-1428-29622D128DF5}"/>
              </a:ext>
            </a:extLst>
          </p:cNvPr>
          <p:cNvGrpSpPr/>
          <p:nvPr/>
        </p:nvGrpSpPr>
        <p:grpSpPr>
          <a:xfrm>
            <a:off x="11337457" y="6163784"/>
            <a:ext cx="182825" cy="182825"/>
            <a:chOff x="0" y="0"/>
            <a:chExt cx="812800" cy="812800"/>
          </a:xfrm>
        </p:grpSpPr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E7C57FBE-9EFB-9F9F-408E-4A37B7171AB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4736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95" name="TextBox 13">
              <a:extLst>
                <a:ext uri="{FF2B5EF4-FFF2-40B4-BE49-F238E27FC236}">
                  <a16:creationId xmlns:a16="http://schemas.microsoft.com/office/drawing/2014/main" id="{B002926F-343B-6F84-2B53-B772BF7FDCBF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96" name="Group 20">
            <a:extLst>
              <a:ext uri="{FF2B5EF4-FFF2-40B4-BE49-F238E27FC236}">
                <a16:creationId xmlns:a16="http://schemas.microsoft.com/office/drawing/2014/main" id="{213EFC76-6D8B-F4D6-873E-FE5CD323F625}"/>
              </a:ext>
            </a:extLst>
          </p:cNvPr>
          <p:cNvGrpSpPr/>
          <p:nvPr/>
        </p:nvGrpSpPr>
        <p:grpSpPr>
          <a:xfrm>
            <a:off x="7603276" y="6073087"/>
            <a:ext cx="182825" cy="182825"/>
            <a:chOff x="0" y="0"/>
            <a:chExt cx="812800" cy="812800"/>
          </a:xfrm>
        </p:grpSpPr>
        <p:sp>
          <p:nvSpPr>
            <p:cNvPr id="97" name="Freeform 21">
              <a:extLst>
                <a:ext uri="{FF2B5EF4-FFF2-40B4-BE49-F238E27FC236}">
                  <a16:creationId xmlns:a16="http://schemas.microsoft.com/office/drawing/2014/main" id="{98F73577-9921-4796-F50D-24C46E3D9D2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BBFF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98" name="TextBox 22">
              <a:extLst>
                <a:ext uri="{FF2B5EF4-FFF2-40B4-BE49-F238E27FC236}">
                  <a16:creationId xmlns:a16="http://schemas.microsoft.com/office/drawing/2014/main" id="{A1C69D5C-CEFC-786C-CB53-D38EFADFA511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99" name="Group 26">
            <a:extLst>
              <a:ext uri="{FF2B5EF4-FFF2-40B4-BE49-F238E27FC236}">
                <a16:creationId xmlns:a16="http://schemas.microsoft.com/office/drawing/2014/main" id="{6695470C-8B2F-B0FA-30A3-9C69869977EF}"/>
              </a:ext>
            </a:extLst>
          </p:cNvPr>
          <p:cNvGrpSpPr/>
          <p:nvPr/>
        </p:nvGrpSpPr>
        <p:grpSpPr>
          <a:xfrm>
            <a:off x="11660838" y="5595635"/>
            <a:ext cx="182825" cy="182825"/>
            <a:chOff x="0" y="0"/>
            <a:chExt cx="812800" cy="812800"/>
          </a:xfrm>
        </p:grpSpPr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66F9B89B-252C-92AC-A067-4F7D569285F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BF8D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01" name="TextBox 28">
              <a:extLst>
                <a:ext uri="{FF2B5EF4-FFF2-40B4-BE49-F238E27FC236}">
                  <a16:creationId xmlns:a16="http://schemas.microsoft.com/office/drawing/2014/main" id="{96CCB032-375C-D545-FCEE-21455972F325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102" name="Group 35">
            <a:extLst>
              <a:ext uri="{FF2B5EF4-FFF2-40B4-BE49-F238E27FC236}">
                <a16:creationId xmlns:a16="http://schemas.microsoft.com/office/drawing/2014/main" id="{4C418037-E2E1-2234-4B7A-C3E614510EAA}"/>
              </a:ext>
            </a:extLst>
          </p:cNvPr>
          <p:cNvGrpSpPr/>
          <p:nvPr/>
        </p:nvGrpSpPr>
        <p:grpSpPr>
          <a:xfrm>
            <a:off x="6867083" y="5879709"/>
            <a:ext cx="182825" cy="182825"/>
            <a:chOff x="0" y="0"/>
            <a:chExt cx="812800" cy="812800"/>
          </a:xfrm>
        </p:grpSpPr>
        <p:sp>
          <p:nvSpPr>
            <p:cNvPr id="103" name="Freeform 36">
              <a:extLst>
                <a:ext uri="{FF2B5EF4-FFF2-40B4-BE49-F238E27FC236}">
                  <a16:creationId xmlns:a16="http://schemas.microsoft.com/office/drawing/2014/main" id="{81916F62-2330-461A-8FD8-49B77BAF18F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BF8D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04" name="TextBox 37">
              <a:extLst>
                <a:ext uri="{FF2B5EF4-FFF2-40B4-BE49-F238E27FC236}">
                  <a16:creationId xmlns:a16="http://schemas.microsoft.com/office/drawing/2014/main" id="{9EFF5BCA-9F87-6479-47D0-1292838211C0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105" name="Group 38">
            <a:extLst>
              <a:ext uri="{FF2B5EF4-FFF2-40B4-BE49-F238E27FC236}">
                <a16:creationId xmlns:a16="http://schemas.microsoft.com/office/drawing/2014/main" id="{04456A88-1EBC-D232-E615-DB1E5D16F656}"/>
              </a:ext>
            </a:extLst>
          </p:cNvPr>
          <p:cNvGrpSpPr/>
          <p:nvPr/>
        </p:nvGrpSpPr>
        <p:grpSpPr>
          <a:xfrm>
            <a:off x="10971458" y="5889547"/>
            <a:ext cx="182825" cy="182825"/>
            <a:chOff x="0" y="0"/>
            <a:chExt cx="812800" cy="812800"/>
          </a:xfrm>
        </p:grpSpPr>
        <p:sp>
          <p:nvSpPr>
            <p:cNvPr id="106" name="Freeform 39">
              <a:extLst>
                <a:ext uri="{FF2B5EF4-FFF2-40B4-BE49-F238E27FC236}">
                  <a16:creationId xmlns:a16="http://schemas.microsoft.com/office/drawing/2014/main" id="{3285F61B-8B52-A8C6-5060-0B8009CCDC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63A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07" name="TextBox 40">
              <a:extLst>
                <a:ext uri="{FF2B5EF4-FFF2-40B4-BE49-F238E27FC236}">
                  <a16:creationId xmlns:a16="http://schemas.microsoft.com/office/drawing/2014/main" id="{C718CACE-01E4-C96F-D9C0-8559DDC71D7B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pic>
        <p:nvPicPr>
          <p:cNvPr id="108" name="Picture 2" descr="Say cà phê là gì? Có biểu hiện gì? Tại sao chúng ta lại bị say cà phê?">
            <a:extLst>
              <a:ext uri="{FF2B5EF4-FFF2-40B4-BE49-F238E27FC236}">
                <a16:creationId xmlns:a16="http://schemas.microsoft.com/office/drawing/2014/main" id="{0CE3F324-FD78-732E-52C2-0D2FE0604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6" b="17682"/>
          <a:stretch/>
        </p:blipFill>
        <p:spPr bwMode="auto">
          <a:xfrm>
            <a:off x="837702" y="3429000"/>
            <a:ext cx="10829498" cy="3295687"/>
          </a:xfrm>
          <a:prstGeom prst="roundRect">
            <a:avLst>
              <a:gd name="adj" fmla="val 72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CE6C03C-8B66-9D19-5630-FB86BA81FE9B}"/>
              </a:ext>
            </a:extLst>
          </p:cNvPr>
          <p:cNvGrpSpPr/>
          <p:nvPr/>
        </p:nvGrpSpPr>
        <p:grpSpPr>
          <a:xfrm>
            <a:off x="541660" y="1838379"/>
            <a:ext cx="11108679" cy="1121846"/>
            <a:chOff x="936582" y="2095500"/>
            <a:chExt cx="16663018" cy="1682769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6080E07-4367-37E3-5FB7-576CCDDBA627}"/>
                </a:ext>
              </a:extLst>
            </p:cNvPr>
            <p:cNvSpPr txBox="1"/>
            <p:nvPr/>
          </p:nvSpPr>
          <p:spPr>
            <a:xfrm>
              <a:off x="2438400" y="2095500"/>
              <a:ext cx="15161200" cy="1682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</a:rPr>
                <a:t>Hãy nêu tên một anh hùng, lễ hội hoặc sản phẩm 1 cây công nghiệp nổi tiếng ở Tây Nguyên.</a:t>
              </a:r>
              <a:endParaRPr lang="en-US" sz="2400" dirty="0">
                <a:latin typeface="UTM Avo" panose="02040603050506020204" pitchFamily="18"/>
              </a:endParaRPr>
            </a:p>
          </p:txBody>
        </p:sp>
        <p:sp>
          <p:nvSpPr>
            <p:cNvPr id="111" name="Freeform 10">
              <a:extLst>
                <a:ext uri="{FF2B5EF4-FFF2-40B4-BE49-F238E27FC236}">
                  <a16:creationId xmlns:a16="http://schemas.microsoft.com/office/drawing/2014/main" id="{A5F25BF7-3D00-DC0E-6C41-97C95B49561C}"/>
                </a:ext>
              </a:extLst>
            </p:cNvPr>
            <p:cNvSpPr/>
            <p:nvPr/>
          </p:nvSpPr>
          <p:spPr>
            <a:xfrm>
              <a:off x="936582" y="2297057"/>
              <a:ext cx="1270323" cy="1270323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5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AE777D5-A6F6-C5E7-9D81-8DB1958152D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0" y="3134410"/>
            <a:ext cx="3943803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8" y="5098536"/>
            <a:ext cx="3861560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586715"/>
            <a:ext cx="665684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vi-VN" sz="2800" b="1" dirty="0">
                <a:solidFill>
                  <a:srgbClr val="333333"/>
                </a:solidFill>
                <a:latin typeface="UTM Avo" panose="02040603050506020204" pitchFamily="18"/>
              </a:rPr>
              <a:t>Câu 3: </a:t>
            </a:r>
            <a:r>
              <a:rPr lang="vi-VN" sz="2800" dirty="0">
                <a:solidFill>
                  <a:srgbClr val="333333"/>
                </a:solidFill>
                <a:latin typeface="UTM Avo" panose="02040603050506020204" pitchFamily="18"/>
              </a:rPr>
              <a:t>Số dân ở vùng Tây Nguyên là</a:t>
            </a: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8" y="3239685"/>
            <a:ext cx="3957143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8" y="5098536"/>
            <a:ext cx="3943803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425676" y="306069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90025" y="4664331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1611" cy="1438333"/>
            <a:chOff x="6250629" y="3037489"/>
            <a:chExt cx="1001611" cy="1438333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662463" y="303748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30049" y="4683256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7971668-3792-28B6-BFB0-B8DE86D167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  <p:sp>
        <p:nvSpPr>
          <p:cNvPr id="9" name="TextBox 8">
            <a:hlinkClick r:id="rId16" action="ppaction://hlinksldjump"/>
            <a:extLst>
              <a:ext uri="{FF2B5EF4-FFF2-40B4-BE49-F238E27FC236}">
                <a16:creationId xmlns:a16="http://schemas.microsoft.com/office/drawing/2014/main" id="{261E9196-9D90-A512-59D6-29AFEEDDC0DD}"/>
              </a:ext>
            </a:extLst>
          </p:cNvPr>
          <p:cNvSpPr txBox="1"/>
          <p:nvPr/>
        </p:nvSpPr>
        <p:spPr>
          <a:xfrm>
            <a:off x="625268" y="3449170"/>
            <a:ext cx="3623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pPr algn="ctr"/>
            <a:r>
              <a:rPr lang="vi-VN" dirty="0"/>
              <a:t>Gần 5 triệu người (Năm 2020)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11" name="TextBox 10">
            <a:hlinkClick r:id="rId17" action="ppaction://hlinksldjump"/>
            <a:extLst>
              <a:ext uri="{FF2B5EF4-FFF2-40B4-BE49-F238E27FC236}">
                <a16:creationId xmlns:a16="http://schemas.microsoft.com/office/drawing/2014/main" id="{5B5957F9-BEC3-F25C-9524-4B88CDBD2023}"/>
              </a:ext>
            </a:extLst>
          </p:cNvPr>
          <p:cNvSpPr txBox="1"/>
          <p:nvPr/>
        </p:nvSpPr>
        <p:spPr>
          <a:xfrm>
            <a:off x="7830384" y="3462680"/>
            <a:ext cx="3384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pPr algn="ctr"/>
            <a:r>
              <a:rPr lang="vi-VN" dirty="0"/>
              <a:t>Gần 6 triệu người (Năm 2020)</a:t>
            </a:r>
            <a:r>
              <a:rPr lang="en-US" dirty="0"/>
              <a:t>.</a:t>
            </a:r>
          </a:p>
        </p:txBody>
      </p:sp>
      <p:sp>
        <p:nvSpPr>
          <p:cNvPr id="12" name="TextBox 11">
            <a:hlinkClick r:id="rId17" action="ppaction://hlinksldjump"/>
            <a:extLst>
              <a:ext uri="{FF2B5EF4-FFF2-40B4-BE49-F238E27FC236}">
                <a16:creationId xmlns:a16="http://schemas.microsoft.com/office/drawing/2014/main" id="{0C056D37-5A36-4751-5401-E6624208C8E9}"/>
              </a:ext>
            </a:extLst>
          </p:cNvPr>
          <p:cNvSpPr txBox="1"/>
          <p:nvPr/>
        </p:nvSpPr>
        <p:spPr>
          <a:xfrm>
            <a:off x="592004" y="5383363"/>
            <a:ext cx="3448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pPr algn="ctr"/>
            <a:r>
              <a:rPr lang="vi-VN" dirty="0"/>
              <a:t>Gần 7 triệu người (Năm 2020)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14" name="TextBox 13">
            <a:hlinkClick r:id="rId17" action="ppaction://hlinksldjump"/>
            <a:extLst>
              <a:ext uri="{FF2B5EF4-FFF2-40B4-BE49-F238E27FC236}">
                <a16:creationId xmlns:a16="http://schemas.microsoft.com/office/drawing/2014/main" id="{8C289325-10F7-968D-9BF8-6099A1CFCD71}"/>
              </a:ext>
            </a:extLst>
          </p:cNvPr>
          <p:cNvSpPr txBox="1"/>
          <p:nvPr/>
        </p:nvSpPr>
        <p:spPr>
          <a:xfrm>
            <a:off x="7866119" y="5416510"/>
            <a:ext cx="3384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pPr algn="ctr"/>
            <a:r>
              <a:rPr lang="vi-VN" dirty="0"/>
              <a:t>Gần 8 triệu người (Năm 2020)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865A5EF-CBB7-60A6-A8E3-03D811872C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B47E5DE-3069-E3A4-3223-7C3B5D2486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1355303" y="3833647"/>
            <a:ext cx="2562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r>
              <a:rPr lang="vi-VN" dirty="0"/>
              <a:t>Buôn làng</a:t>
            </a:r>
            <a:r>
              <a:rPr lang="en-US" dirty="0"/>
              <a:t>.</a:t>
            </a:r>
            <a:endParaRPr lang="vi-VN" dirty="0"/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407649" cy="1882225"/>
            <a:chOff x="935980" y="4683256"/>
            <a:chExt cx="4407649" cy="1882225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  <a:noFill/>
          </p:spPr>
        </p:pic>
        <p:grpSp>
          <p:nvGrpSpPr>
            <p:cNvPr id="36" name="Group 35"/>
            <p:cNvGrpSpPr/>
            <p:nvPr/>
          </p:nvGrpSpPr>
          <p:grpSpPr>
            <a:xfrm>
              <a:off x="4010565" y="4683256"/>
              <a:ext cx="1333064" cy="1882225"/>
              <a:chOff x="4010565" y="4683256"/>
              <a:chExt cx="1333064" cy="1882225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33556" y="5155408"/>
                <a:ext cx="1487082" cy="1333064"/>
              </a:xfrm>
              <a:prstGeom prst="rect">
                <a:avLst/>
              </a:prstGeom>
              <a:noFill/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2" action="ppaction://hlinksldjump"/>
            </p:cNvPr>
            <p:cNvSpPr txBox="1"/>
            <p:nvPr/>
          </p:nvSpPr>
          <p:spPr>
            <a:xfrm>
              <a:off x="1331336" y="5560330"/>
              <a:ext cx="2562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UTM Avo" panose="02040603050506020204" pitchFamily="18"/>
                </a:defRPr>
              </a:lvl1pPr>
            </a:lstStyle>
            <a:p>
              <a:r>
                <a:rPr lang="vi-VN" dirty="0"/>
                <a:t>Nhóm người</a:t>
              </a:r>
              <a:r>
                <a:rPr lang="en-US" dirty="0"/>
                <a:t>.</a:t>
              </a:r>
              <a:endParaRPr lang="vi-VN" dirty="0"/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8006823" y="3833647"/>
            <a:ext cx="259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UTM Avo" panose="02040603050506020204" pitchFamily="18"/>
              </a:defRPr>
            </a:lvl1pPr>
          </a:lstStyle>
          <a:p>
            <a:r>
              <a:rPr lang="vi-VN" dirty="0"/>
              <a:t>Dòng tộc</a:t>
            </a:r>
            <a:r>
              <a:rPr lang="en-US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  <a:noFill/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8001114" y="5545036"/>
              <a:ext cx="26003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Một vùng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09220" y="4683256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0D21A3-650A-4B05-52CA-AD8EABFD575F}"/>
              </a:ext>
            </a:extLst>
          </p:cNvPr>
          <p:cNvSpPr/>
          <p:nvPr/>
        </p:nvSpPr>
        <p:spPr>
          <a:xfrm>
            <a:off x="3441699" y="586715"/>
            <a:ext cx="7494069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333333"/>
                </a:solidFill>
                <a:latin typeface="UTM Avo" panose="02040603050506020204" pitchFamily="18"/>
              </a:rPr>
              <a:t>Câu 4: </a:t>
            </a:r>
            <a:r>
              <a:rPr lang="vi-VN" sz="3200" dirty="0">
                <a:solidFill>
                  <a:srgbClr val="333333"/>
                </a:solidFill>
                <a:latin typeface="UTM Avo" panose="02040603050506020204" pitchFamily="18"/>
              </a:rPr>
              <a:t>Các dân tộc thường sống tập trung thành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98D5CE0-5359-189E-6300-2AC95C0CE55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88DEC0B-0849-A548-64DE-FB2EB2E95E5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D9C75E4-0D43-5DBE-580D-A1DCDBE19C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586715"/>
            <a:ext cx="6930209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vi-VN" sz="3200" b="1" dirty="0">
                <a:solidFill>
                  <a:srgbClr val="333333"/>
                </a:solidFill>
                <a:latin typeface="UTM Avo" panose="02040603050506020204" pitchFamily="18"/>
              </a:rPr>
              <a:t>Câu </a:t>
            </a:r>
            <a:r>
              <a:rPr lang="en-US" sz="3200" b="1" dirty="0">
                <a:solidFill>
                  <a:srgbClr val="333333"/>
                </a:solidFill>
                <a:latin typeface="UTM Avo" panose="02040603050506020204" pitchFamily="18"/>
              </a:rPr>
              <a:t>5</a:t>
            </a:r>
            <a:r>
              <a:rPr lang="vi-VN" sz="3200" b="1" dirty="0">
                <a:solidFill>
                  <a:srgbClr val="333333"/>
                </a:solidFill>
                <a:latin typeface="UTM Avo" panose="02040603050506020204" pitchFamily="18"/>
              </a:rPr>
              <a:t>: </a:t>
            </a:r>
            <a:r>
              <a:rPr lang="vi-VN" sz="3200" dirty="0">
                <a:solidFill>
                  <a:srgbClr val="333333"/>
                </a:solidFill>
                <a:latin typeface="UTM Avo" panose="02040603050506020204" pitchFamily="18"/>
              </a:rPr>
              <a:t>Tây Nguyên là vùng trồng</a:t>
            </a: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1205932" y="3676757"/>
            <a:ext cx="281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Cây công nghiệp lâu 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8142090" y="5568029"/>
            <a:ext cx="25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defRPr>
            </a:lvl1pPr>
          </a:lstStyle>
          <a:p>
            <a:r>
              <a:rPr lang="vi-VN" dirty="0"/>
              <a:t>Cây mướp</a:t>
            </a:r>
            <a:r>
              <a:rPr lang="en-US" dirty="0"/>
              <a:t>.</a:t>
            </a:r>
          </a:p>
        </p:txBody>
      </p: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7934307" y="3681085"/>
            <a:ext cx="2960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defRPr>
            </a:lvl1pPr>
          </a:lstStyle>
          <a:p>
            <a:r>
              <a:rPr lang="vi-VN" dirty="0"/>
              <a:t>Cây công nghiệp ngắn ngày</a:t>
            </a:r>
            <a:r>
              <a:rPr lang="en-US" dirty="0"/>
              <a:t>.</a:t>
            </a:r>
          </a:p>
        </p:txBody>
      </p: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1195961" y="5578921"/>
            <a:ext cx="2748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Cây ăn 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76F8815-4319-9AE4-7A6F-90A451515B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8B115EB-2C37-603F-105A-689849A74C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82F850E2-D16E-EBE4-E2BC-97B8D54293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3">
            <a:extLst>
              <a:ext uri="{FF2B5EF4-FFF2-40B4-BE49-F238E27FC236}">
                <a16:creationId xmlns:a16="http://schemas.microsoft.com/office/drawing/2014/main" id="{2398AD9F-DF40-18B8-D71F-ED431386AD97}"/>
              </a:ext>
            </a:extLst>
          </p:cNvPr>
          <p:cNvSpPr/>
          <p:nvPr/>
        </p:nvSpPr>
        <p:spPr>
          <a:xfrm>
            <a:off x="4216400" y="1585413"/>
            <a:ext cx="3759200" cy="722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hùng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A433F7-EDD3-78E3-8FCC-B3EC7559F1F3}"/>
              </a:ext>
            </a:extLst>
          </p:cNvPr>
          <p:cNvGrpSpPr/>
          <p:nvPr/>
        </p:nvGrpSpPr>
        <p:grpSpPr>
          <a:xfrm>
            <a:off x="577468" y="2642574"/>
            <a:ext cx="4932144" cy="4089008"/>
            <a:chOff x="1071942" y="2752281"/>
            <a:chExt cx="7398216" cy="613351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9A7D0C-5681-30C0-0C29-EC4FAD3B2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942" y="2752281"/>
              <a:ext cx="7398216" cy="5541521"/>
            </a:xfrm>
            <a:prstGeom prst="round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2154A-D8D5-6B14-CD50-B155480A11EB}"/>
                </a:ext>
              </a:extLst>
            </p:cNvPr>
            <p:cNvSpPr txBox="1"/>
            <p:nvPr/>
          </p:nvSpPr>
          <p:spPr>
            <a:xfrm>
              <a:off x="1303950" y="8285628"/>
              <a:ext cx="6934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Ama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Jhao</a:t>
              </a:r>
              <a:endParaRPr lang="en-US" sz="20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266ED6-A361-6E65-D588-30D2D721E904}"/>
              </a:ext>
            </a:extLst>
          </p:cNvPr>
          <p:cNvGrpSpPr/>
          <p:nvPr/>
        </p:nvGrpSpPr>
        <p:grpSpPr>
          <a:xfrm>
            <a:off x="5674901" y="2642550"/>
            <a:ext cx="6023699" cy="4097839"/>
            <a:chOff x="8718091" y="2752244"/>
            <a:chExt cx="9035549" cy="6146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6FA6B4-2DE1-DED1-6BDD-4130C80B7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3" r="3954" b="22961"/>
            <a:stretch/>
          </p:blipFill>
          <p:spPr>
            <a:xfrm>
              <a:off x="8718091" y="2752244"/>
              <a:ext cx="9035549" cy="5541521"/>
            </a:xfrm>
            <a:prstGeom prst="round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4A66F3-8222-9DCF-A0C7-7B9387C60309}"/>
                </a:ext>
              </a:extLst>
            </p:cNvPr>
            <p:cNvSpPr txBox="1"/>
            <p:nvPr/>
          </p:nvSpPr>
          <p:spPr>
            <a:xfrm>
              <a:off x="9768765" y="8298837"/>
              <a:ext cx="6934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Tượng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đài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N’Trang Gưh</a:t>
              </a:r>
              <a:endParaRPr lang="en-US" sz="20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62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66180" y="586715"/>
            <a:ext cx="683076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 Cây cà phê phân bố</a:t>
            </a: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74688" y="4649303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1184118" y="5548144"/>
            <a:ext cx="2824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defRPr>
            </a:lvl1pPr>
          </a:lstStyle>
          <a:p>
            <a:r>
              <a:rPr lang="vi-VN" dirty="0"/>
              <a:t>Khắp Tây Nguyên</a:t>
            </a:r>
            <a:endParaRPr lang="en-US" dirty="0"/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8142089" y="5548144"/>
            <a:ext cx="242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defRPr>
            </a:lvl1pPr>
          </a:lstStyle>
          <a:p>
            <a:r>
              <a:rPr lang="vi-VN" dirty="0"/>
              <a:t>Khắp Nam bộ</a:t>
            </a:r>
            <a:endParaRPr lang="en-US" dirty="0"/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8010290" y="3833646"/>
            <a:ext cx="255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defRPr>
            </a:lvl1pPr>
          </a:lstStyle>
          <a:p>
            <a:pPr algn="ctr"/>
            <a:r>
              <a:rPr lang="vi-VN" dirty="0"/>
              <a:t>Khắp sông</a:t>
            </a:r>
            <a:endParaRPr lang="en-US" dirty="0"/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1016015" y="3849218"/>
            <a:ext cx="3161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defRPr>
            </a:lvl1pPr>
          </a:lstStyle>
          <a:p>
            <a:r>
              <a:rPr lang="vi-VN" dirty="0"/>
              <a:t>Ở các cao nguyên</a:t>
            </a:r>
            <a:endParaRPr lang="en-US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4E66736-4359-30CD-A478-794455A6AC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1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489871-5F91-A6F0-9483-2A963D3101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AE777D5-A6F6-C5E7-9D81-8DB1958152D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45728" y="558098"/>
            <a:ext cx="704633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333333"/>
                </a:solidFill>
                <a:latin typeface="UTM Avo" panose="02040603050506020204" pitchFamily="18"/>
              </a:rPr>
              <a:t>Câu </a:t>
            </a:r>
            <a:r>
              <a:rPr lang="en-US" sz="3200" b="1" dirty="0">
                <a:solidFill>
                  <a:srgbClr val="333333"/>
                </a:solidFill>
                <a:latin typeface="UTM Avo" panose="02040603050506020204" pitchFamily="18"/>
              </a:rPr>
              <a:t>7</a:t>
            </a:r>
            <a:r>
              <a:rPr lang="vi-VN" sz="3200" b="1" dirty="0">
                <a:solidFill>
                  <a:srgbClr val="333333"/>
                </a:solidFill>
                <a:latin typeface="UTM Avo" panose="02040603050506020204" pitchFamily="18"/>
              </a:rPr>
              <a:t>:</a:t>
            </a:r>
            <a:r>
              <a:rPr lang="vi-VN" sz="3200" dirty="0">
                <a:solidFill>
                  <a:srgbClr val="333333"/>
                </a:solidFill>
                <a:latin typeface="UTM Avo" panose="02040603050506020204" pitchFamily="18"/>
              </a:rPr>
              <a:t> Tây Nguyên là vùng trồng cà phê lớn thứ mấy cả nước</a:t>
            </a:r>
            <a:r>
              <a:rPr lang="en-US" sz="3200" dirty="0">
                <a:solidFill>
                  <a:srgbClr val="333333"/>
                </a:solidFill>
                <a:latin typeface="UTM Avo" panose="02040603050506020204" pitchFamily="18"/>
              </a:rPr>
              <a:t>?</a:t>
            </a:r>
            <a:endParaRPr lang="vi-VN" sz="3200" dirty="0">
              <a:solidFill>
                <a:srgbClr val="333333"/>
              </a:solidFill>
              <a:latin typeface="UTM Avo" panose="02040603050506020204" pitchFamily="1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677703" y="4658620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8344EFC-2305-56AE-47AD-BA58BC37369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  <p:sp>
        <p:nvSpPr>
          <p:cNvPr id="9" name="TextBox 8">
            <a:hlinkClick r:id="rId17" action="ppaction://hlinksldjump"/>
            <a:extLst>
              <a:ext uri="{FF2B5EF4-FFF2-40B4-BE49-F238E27FC236}">
                <a16:creationId xmlns:a16="http://schemas.microsoft.com/office/drawing/2014/main" id="{3BA20FB1-23A1-D256-2EAA-DF20225114AB}"/>
              </a:ext>
            </a:extLst>
          </p:cNvPr>
          <p:cNvSpPr txBox="1"/>
          <p:nvPr/>
        </p:nvSpPr>
        <p:spPr>
          <a:xfrm>
            <a:off x="1340418" y="3809891"/>
            <a:ext cx="2562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defRPr>
            </a:lvl1pPr>
          </a:lstStyle>
          <a:p>
            <a:r>
              <a:rPr lang="vi-VN" dirty="0"/>
              <a:t>Thứ nhất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10" name="TextBox 9">
            <a:hlinkClick r:id="rId15" action="ppaction://hlinksldjump"/>
            <a:extLst>
              <a:ext uri="{FF2B5EF4-FFF2-40B4-BE49-F238E27FC236}">
                <a16:creationId xmlns:a16="http://schemas.microsoft.com/office/drawing/2014/main" id="{336BE55C-8755-870C-1AB1-956A2219A401}"/>
              </a:ext>
            </a:extLst>
          </p:cNvPr>
          <p:cNvSpPr txBox="1"/>
          <p:nvPr/>
        </p:nvSpPr>
        <p:spPr>
          <a:xfrm>
            <a:off x="7990168" y="3807049"/>
            <a:ext cx="259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defRPr>
            </a:lvl1pPr>
          </a:lstStyle>
          <a:p>
            <a:r>
              <a:rPr lang="vi-VN" dirty="0"/>
              <a:t>Thứ hai</a:t>
            </a:r>
            <a:r>
              <a:rPr lang="en-US" dirty="0"/>
              <a:t>.</a:t>
            </a:r>
          </a:p>
        </p:txBody>
      </p:sp>
      <p:sp>
        <p:nvSpPr>
          <p:cNvPr id="11" name="TextBox 10">
            <a:hlinkClick r:id="rId15" action="ppaction://hlinksldjump"/>
            <a:extLst>
              <a:ext uri="{FF2B5EF4-FFF2-40B4-BE49-F238E27FC236}">
                <a16:creationId xmlns:a16="http://schemas.microsoft.com/office/drawing/2014/main" id="{E3378822-90BF-59B8-3196-E063CDC9186C}"/>
              </a:ext>
            </a:extLst>
          </p:cNvPr>
          <p:cNvSpPr txBox="1"/>
          <p:nvPr/>
        </p:nvSpPr>
        <p:spPr>
          <a:xfrm>
            <a:off x="1352823" y="5548144"/>
            <a:ext cx="254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defRPr>
            </a:lvl1pPr>
          </a:lstStyle>
          <a:p>
            <a:r>
              <a:rPr lang="vi-VN" dirty="0"/>
              <a:t>Thứ ba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12" name="TextBox 11">
            <a:hlinkClick r:id="rId15" action="ppaction://hlinksldjump"/>
            <a:extLst>
              <a:ext uri="{FF2B5EF4-FFF2-40B4-BE49-F238E27FC236}">
                <a16:creationId xmlns:a16="http://schemas.microsoft.com/office/drawing/2014/main" id="{13D5AD6E-4683-7262-7130-0F5F077786FC}"/>
              </a:ext>
            </a:extLst>
          </p:cNvPr>
          <p:cNvSpPr txBox="1"/>
          <p:nvPr/>
        </p:nvSpPr>
        <p:spPr>
          <a:xfrm>
            <a:off x="8086980" y="5539071"/>
            <a:ext cx="2401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defRPr>
            </a:lvl1pPr>
          </a:lstStyle>
          <a:p>
            <a:r>
              <a:rPr lang="vi-VN" dirty="0"/>
              <a:t>Thứ tư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96A905-A05B-2CE5-1440-94015481FB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A711E12-AA10-1E74-6120-FF1E45A622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BC21F9B-6280-684B-ECC3-ECA8E69C7C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D5983E4-819D-FCE9-4F2A-DC1CF0F4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3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069D48-A9A7-995C-A31D-1C8D545A855B}"/>
              </a:ext>
            </a:extLst>
          </p:cNvPr>
          <p:cNvSpPr txBox="1"/>
          <p:nvPr/>
        </p:nvSpPr>
        <p:spPr>
          <a:xfrm>
            <a:off x="711199" y="2501937"/>
            <a:ext cx="10769601" cy="1854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vụ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Em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hiểu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giới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thiệu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xuất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phê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trồng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phê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phê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ngoài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34530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CCA11D-88EE-4511-319D-E4C629E5DB3D}"/>
              </a:ext>
            </a:extLst>
          </p:cNvPr>
          <p:cNvGrpSpPr/>
          <p:nvPr/>
        </p:nvGrpSpPr>
        <p:grpSpPr>
          <a:xfrm>
            <a:off x="9733306" y="5687009"/>
            <a:ext cx="2444559" cy="631977"/>
            <a:chOff x="0" y="0"/>
            <a:chExt cx="3623462" cy="9367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EE854B-7D76-3BA4-7163-0D2DB752B615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5DE8319-A407-A959-97D1-383C0AE67EB4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C559ED7-C6AB-2ABD-B5EF-1CEE9941F5DA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19A435A-186D-DAA2-05D6-0B60833B5725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 sz="80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E5EA840-B58C-A39A-FA74-FB53F2422A02}"/>
              </a:ext>
            </a:extLst>
          </p:cNvPr>
          <p:cNvGrpSpPr/>
          <p:nvPr/>
        </p:nvGrpSpPr>
        <p:grpSpPr>
          <a:xfrm>
            <a:off x="9696410" y="1970993"/>
            <a:ext cx="2444559" cy="631977"/>
            <a:chOff x="0" y="0"/>
            <a:chExt cx="3623462" cy="93675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DE150F3-159C-5EA6-7117-4956D59748AB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31EF259-6142-17FA-EBBA-2EB5AC3E99E9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DD29C21-6EFE-DD8C-46A1-FE19EF040C1F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8141CCF-AEE0-AB02-8C4F-EDBDF059FCE2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 sz="800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C67C236-F01C-26CA-4273-906CE7E91C3A}"/>
              </a:ext>
            </a:extLst>
          </p:cNvPr>
          <p:cNvGrpSpPr/>
          <p:nvPr/>
        </p:nvGrpSpPr>
        <p:grpSpPr>
          <a:xfrm>
            <a:off x="9716170" y="3755344"/>
            <a:ext cx="2444559" cy="631977"/>
            <a:chOff x="0" y="0"/>
            <a:chExt cx="3623462" cy="93675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3E4A1EA-9D58-84E8-36DC-D6C4BA76AA62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6E17077-0E1E-A7E9-7474-4271CE4B29A3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32E6D9F-5D0C-B8D2-2571-FEC3938B1390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EFC7369-CD3F-D91E-0AF1-FC9672FC0FBA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 sz="800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8900F8E-41B3-DD7C-77B4-18232DC9C129}"/>
              </a:ext>
            </a:extLst>
          </p:cNvPr>
          <p:cNvGrpSpPr/>
          <p:nvPr/>
        </p:nvGrpSpPr>
        <p:grpSpPr>
          <a:xfrm>
            <a:off x="0" y="1778863"/>
            <a:ext cx="11532083" cy="4558876"/>
            <a:chOff x="0" y="-38100"/>
            <a:chExt cx="4521135" cy="2459286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30833B1-6FDC-B46D-E878-0631FF804F36}"/>
                </a:ext>
              </a:extLst>
            </p:cNvPr>
            <p:cNvSpPr/>
            <p:nvPr/>
          </p:nvSpPr>
          <p:spPr>
            <a:xfrm>
              <a:off x="0" y="0"/>
              <a:ext cx="4521135" cy="2421186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12FB4FEF-E716-2D4E-23A9-5BA6F8AE694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2586F7-B4B3-AAB2-79EE-3123F0156735}"/>
              </a:ext>
            </a:extLst>
          </p:cNvPr>
          <p:cNvSpPr txBox="1"/>
          <p:nvPr/>
        </p:nvSpPr>
        <p:spPr>
          <a:xfrm>
            <a:off x="256078" y="1993922"/>
            <a:ext cx="10844447" cy="389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Gợi</a:t>
            </a:r>
            <a:r>
              <a:rPr lang="en-US" sz="2400" b="1" i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400" b="1" i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Điều kiện trồng cà phê: đất đỏ badan tơi xốp, khí hậu nhiệt đới nóng ẩm rất thích hợp cho sự phát triển của cây cà phê.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Nơi trồng nhiều cà phê: Buôn Ma Thuột (Đắk Lắk), Đắk Mil (Đắk Nông), Đắk Hà (Kon Tum), Chư Sê (Gia Lai).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Các sản phẩm cà phê ở Tây Nguyên: cà phê Robusta, cà phê Arabica, cà phê Cherry, cà phê Moka, cà phê Culi,...</a:t>
            </a:r>
          </a:p>
        </p:txBody>
      </p:sp>
    </p:spTree>
    <p:extLst>
      <p:ext uri="{BB962C8B-B14F-4D97-AF65-F5344CB8AC3E}">
        <p14:creationId xmlns:p14="http://schemas.microsoft.com/office/powerpoint/2010/main" val="13251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63">
            <a:extLst>
              <a:ext uri="{FF2B5EF4-FFF2-40B4-BE49-F238E27FC236}">
                <a16:creationId xmlns:a16="http://schemas.microsoft.com/office/drawing/2014/main" id="{0E6F5C47-2594-7BD7-D476-3D8B9330F2FE}"/>
              </a:ext>
            </a:extLst>
          </p:cNvPr>
          <p:cNvSpPr/>
          <p:nvPr/>
        </p:nvSpPr>
        <p:spPr>
          <a:xfrm>
            <a:off x="4216400" y="1833966"/>
            <a:ext cx="3759200" cy="722850"/>
          </a:xfrm>
          <a:prstGeom prst="roundRect">
            <a:avLst/>
          </a:prstGeom>
          <a:solidFill>
            <a:srgbClr val="D883FF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Một số lễ hội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6F1890-B301-F944-C5D7-459138628976}"/>
              </a:ext>
            </a:extLst>
          </p:cNvPr>
          <p:cNvGrpSpPr/>
          <p:nvPr/>
        </p:nvGrpSpPr>
        <p:grpSpPr>
          <a:xfrm>
            <a:off x="960746" y="2844737"/>
            <a:ext cx="5310009" cy="3663179"/>
            <a:chOff x="2009845" y="1302233"/>
            <a:chExt cx="7965013" cy="54947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1A49C4-4EE6-1E09-E5C5-B783C967B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9845" y="1302233"/>
              <a:ext cx="7965013" cy="4632284"/>
            </a:xfrm>
            <a:prstGeom prst="roundRect">
              <a:avLst>
                <a:gd name="adj" fmla="val 10558"/>
              </a:avLst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5F1334-2C95-118A-8A0D-2AFF6C0DF982}"/>
                </a:ext>
              </a:extLst>
            </p:cNvPr>
            <p:cNvSpPr txBox="1"/>
            <p:nvPr/>
          </p:nvSpPr>
          <p:spPr>
            <a:xfrm>
              <a:off x="2479813" y="6196836"/>
              <a:ext cx="6934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Lễ hội Cồng Chiêng Tây Nguyên 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D41538-0160-A60E-DDBD-FB6CD820555B}"/>
              </a:ext>
            </a:extLst>
          </p:cNvPr>
          <p:cNvGrpSpPr/>
          <p:nvPr/>
        </p:nvGrpSpPr>
        <p:grpSpPr>
          <a:xfrm>
            <a:off x="6755179" y="2876530"/>
            <a:ext cx="4700360" cy="3629601"/>
            <a:chOff x="8195467" y="1477504"/>
            <a:chExt cx="7050540" cy="5444402"/>
          </a:xfrm>
        </p:grpSpPr>
        <p:pic>
          <p:nvPicPr>
            <p:cNvPr id="15" name="Picture 2" descr="Những lễ hội lớn nhất ở Việt Nam trong tháng 3 âm lịch">
              <a:extLst>
                <a:ext uri="{FF2B5EF4-FFF2-40B4-BE49-F238E27FC236}">
                  <a16:creationId xmlns:a16="http://schemas.microsoft.com/office/drawing/2014/main" id="{78D301B1-B884-18F2-CF28-225F6D9F0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467" y="1477504"/>
              <a:ext cx="6801204" cy="4516108"/>
            </a:xfrm>
            <a:prstGeom prst="roundRect">
              <a:avLst>
                <a:gd name="adj" fmla="val 9858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680A3F-17A3-2E52-FD43-872E79DB4811}"/>
                </a:ext>
              </a:extLst>
            </p:cNvPr>
            <p:cNvSpPr txBox="1"/>
            <p:nvPr/>
          </p:nvSpPr>
          <p:spPr>
            <a:xfrm>
              <a:off x="8311807" y="6321741"/>
              <a:ext cx="6934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Lễ hội đua voi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5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4">
            <a:extLst>
              <a:ext uri="{FF2B5EF4-FFF2-40B4-BE49-F238E27FC236}">
                <a16:creationId xmlns:a16="http://schemas.microsoft.com/office/drawing/2014/main" id="{10E6EFDC-572E-7965-E9B1-3394B122F565}"/>
              </a:ext>
            </a:extLst>
          </p:cNvPr>
          <p:cNvGrpSpPr/>
          <p:nvPr/>
        </p:nvGrpSpPr>
        <p:grpSpPr>
          <a:xfrm>
            <a:off x="10640077" y="6185824"/>
            <a:ext cx="182825" cy="182825"/>
            <a:chOff x="0" y="0"/>
            <a:chExt cx="812800" cy="812800"/>
          </a:xfrm>
        </p:grpSpPr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748B7934-39E8-A9CF-0EB8-79B114A4FF8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4736"/>
            </a:solid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BF23FCA0-7D86-8B50-0134-C2797EBABB21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700">
                <a:latin typeface="UTM Avo" panose="02040603050506020204" pitchFamily="18"/>
              </a:endParaRPr>
            </a:p>
          </p:txBody>
        </p:sp>
      </p:grpSp>
      <p:grpSp>
        <p:nvGrpSpPr>
          <p:cNvPr id="39" name="Group 29">
            <a:extLst>
              <a:ext uri="{FF2B5EF4-FFF2-40B4-BE49-F238E27FC236}">
                <a16:creationId xmlns:a16="http://schemas.microsoft.com/office/drawing/2014/main" id="{384FB908-DEAA-8694-2B75-196BE0D28BB5}"/>
              </a:ext>
            </a:extLst>
          </p:cNvPr>
          <p:cNvGrpSpPr/>
          <p:nvPr/>
        </p:nvGrpSpPr>
        <p:grpSpPr>
          <a:xfrm>
            <a:off x="1350154" y="2727394"/>
            <a:ext cx="182825" cy="182825"/>
            <a:chOff x="0" y="0"/>
            <a:chExt cx="812800" cy="812800"/>
          </a:xfrm>
        </p:grpSpPr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4FA649BA-E82F-B3EF-3632-23D61D7BFDC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BF8D"/>
            </a:solid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41" name="TextBox 31">
              <a:extLst>
                <a:ext uri="{FF2B5EF4-FFF2-40B4-BE49-F238E27FC236}">
                  <a16:creationId xmlns:a16="http://schemas.microsoft.com/office/drawing/2014/main" id="{A2E42622-A709-E780-EA36-1872EF79AB9F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700">
                <a:latin typeface="UTM Avo" panose="02040603050506020204" pitchFamily="18"/>
              </a:endParaRPr>
            </a:p>
          </p:txBody>
        </p:sp>
      </p:grpSp>
      <p:grpSp>
        <p:nvGrpSpPr>
          <p:cNvPr id="42" name="Group 32">
            <a:extLst>
              <a:ext uri="{FF2B5EF4-FFF2-40B4-BE49-F238E27FC236}">
                <a16:creationId xmlns:a16="http://schemas.microsoft.com/office/drawing/2014/main" id="{51E6B71B-BF0D-0CF4-6D4B-E1A03856AFF1}"/>
              </a:ext>
            </a:extLst>
          </p:cNvPr>
          <p:cNvGrpSpPr/>
          <p:nvPr/>
        </p:nvGrpSpPr>
        <p:grpSpPr>
          <a:xfrm>
            <a:off x="3662770" y="6464337"/>
            <a:ext cx="182825" cy="182825"/>
            <a:chOff x="0" y="0"/>
            <a:chExt cx="812800" cy="812800"/>
          </a:xfrm>
        </p:grpSpPr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F11D85C8-076D-4B98-F14C-D51A9D469DF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BF8D"/>
            </a:solid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44" name="TextBox 34">
              <a:extLst>
                <a:ext uri="{FF2B5EF4-FFF2-40B4-BE49-F238E27FC236}">
                  <a16:creationId xmlns:a16="http://schemas.microsoft.com/office/drawing/2014/main" id="{D57F6BAF-6DEB-4C42-E974-CC1AFDFFFBAF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700">
                <a:latin typeface="UTM Avo" panose="02040603050506020204" pitchFamily="18"/>
              </a:endParaRPr>
            </a:p>
          </p:txBody>
        </p:sp>
      </p:grpSp>
      <p:grpSp>
        <p:nvGrpSpPr>
          <p:cNvPr id="51" name="Group 41">
            <a:extLst>
              <a:ext uri="{FF2B5EF4-FFF2-40B4-BE49-F238E27FC236}">
                <a16:creationId xmlns:a16="http://schemas.microsoft.com/office/drawing/2014/main" id="{B3BC981D-B9F9-0540-17D7-A8CCD3CD86B8}"/>
              </a:ext>
            </a:extLst>
          </p:cNvPr>
          <p:cNvGrpSpPr/>
          <p:nvPr/>
        </p:nvGrpSpPr>
        <p:grpSpPr>
          <a:xfrm>
            <a:off x="947406" y="4203765"/>
            <a:ext cx="182825" cy="182825"/>
            <a:chOff x="0" y="0"/>
            <a:chExt cx="812800" cy="812800"/>
          </a:xfrm>
        </p:grpSpPr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29D08EE1-12F3-CEF7-F1AF-D3785AAA2A4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63A"/>
            </a:solid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00787718-CA36-7ED9-7313-504CB860AD78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700">
                <a:latin typeface="UTM Avo" panose="02040603050506020204" pitchFamily="18"/>
              </a:endParaRPr>
            </a:p>
          </p:txBody>
        </p:sp>
      </p:grpSp>
      <p:grpSp>
        <p:nvGrpSpPr>
          <p:cNvPr id="54" name="Group 44">
            <a:extLst>
              <a:ext uri="{FF2B5EF4-FFF2-40B4-BE49-F238E27FC236}">
                <a16:creationId xmlns:a16="http://schemas.microsoft.com/office/drawing/2014/main" id="{C34D39B3-7F48-2C72-BE3B-DE8DC0E58F61}"/>
              </a:ext>
            </a:extLst>
          </p:cNvPr>
          <p:cNvGrpSpPr/>
          <p:nvPr/>
        </p:nvGrpSpPr>
        <p:grpSpPr>
          <a:xfrm>
            <a:off x="4771456" y="5989375"/>
            <a:ext cx="182825" cy="182825"/>
            <a:chOff x="0" y="0"/>
            <a:chExt cx="812800" cy="812800"/>
          </a:xfrm>
        </p:grpSpPr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9FC40FF5-6AED-4127-064D-EDFEB2C33C2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63A"/>
            </a:solid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56" name="TextBox 46">
              <a:extLst>
                <a:ext uri="{FF2B5EF4-FFF2-40B4-BE49-F238E27FC236}">
                  <a16:creationId xmlns:a16="http://schemas.microsoft.com/office/drawing/2014/main" id="{D0AAA461-285A-18DD-28F3-F1669E197F79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700">
                <a:latin typeface="UTM Avo" panose="02040603050506020204" pitchFamily="18"/>
              </a:endParaRPr>
            </a:p>
          </p:txBody>
        </p:sp>
      </p:grpSp>
      <p:grpSp>
        <p:nvGrpSpPr>
          <p:cNvPr id="63" name="Group 11">
            <a:extLst>
              <a:ext uri="{FF2B5EF4-FFF2-40B4-BE49-F238E27FC236}">
                <a16:creationId xmlns:a16="http://schemas.microsoft.com/office/drawing/2014/main" id="{7B8CF7DC-0BED-724B-EDC1-E6A0EE03AB94}"/>
              </a:ext>
            </a:extLst>
          </p:cNvPr>
          <p:cNvGrpSpPr/>
          <p:nvPr/>
        </p:nvGrpSpPr>
        <p:grpSpPr>
          <a:xfrm>
            <a:off x="11044629" y="4386341"/>
            <a:ext cx="182825" cy="182825"/>
            <a:chOff x="0" y="0"/>
            <a:chExt cx="812800" cy="812800"/>
          </a:xfrm>
        </p:grpSpPr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0FC37B58-488C-7AA3-7C6A-0DED7649137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4736"/>
            </a:solid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65" name="TextBox 13">
              <a:extLst>
                <a:ext uri="{FF2B5EF4-FFF2-40B4-BE49-F238E27FC236}">
                  <a16:creationId xmlns:a16="http://schemas.microsoft.com/office/drawing/2014/main" id="{4E06D2B6-2DBA-7BD0-4BC1-FC6B3E0C7FBB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700">
                <a:latin typeface="UTM Avo" panose="02040603050506020204" pitchFamily="18"/>
              </a:endParaRPr>
            </a:p>
          </p:txBody>
        </p:sp>
      </p:grpSp>
      <p:grpSp>
        <p:nvGrpSpPr>
          <p:cNvPr id="66" name="Group 20">
            <a:extLst>
              <a:ext uri="{FF2B5EF4-FFF2-40B4-BE49-F238E27FC236}">
                <a16:creationId xmlns:a16="http://schemas.microsoft.com/office/drawing/2014/main" id="{534AC537-7B91-267B-4D5F-E91A422503C9}"/>
              </a:ext>
            </a:extLst>
          </p:cNvPr>
          <p:cNvGrpSpPr/>
          <p:nvPr/>
        </p:nvGrpSpPr>
        <p:grpSpPr>
          <a:xfrm>
            <a:off x="7618516" y="5719182"/>
            <a:ext cx="182825" cy="182825"/>
            <a:chOff x="0" y="0"/>
            <a:chExt cx="812800" cy="812800"/>
          </a:xfrm>
        </p:grpSpPr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CDCCABDE-BCD0-C62E-EE24-8499D869F9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BBFF"/>
            </a:solid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68" name="TextBox 22">
              <a:extLst>
                <a:ext uri="{FF2B5EF4-FFF2-40B4-BE49-F238E27FC236}">
                  <a16:creationId xmlns:a16="http://schemas.microsoft.com/office/drawing/2014/main" id="{D7C201D6-A6E7-7DC6-3AE9-7FC5DF8F03EA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700">
                <a:latin typeface="UTM Avo" panose="02040603050506020204" pitchFamily="18"/>
              </a:endParaRPr>
            </a:p>
          </p:txBody>
        </p:sp>
      </p:grpSp>
      <p:grpSp>
        <p:nvGrpSpPr>
          <p:cNvPr id="69" name="Group 26">
            <a:extLst>
              <a:ext uri="{FF2B5EF4-FFF2-40B4-BE49-F238E27FC236}">
                <a16:creationId xmlns:a16="http://schemas.microsoft.com/office/drawing/2014/main" id="{D00D6948-2114-ACDD-6246-10FED3FE8019}"/>
              </a:ext>
            </a:extLst>
          </p:cNvPr>
          <p:cNvGrpSpPr/>
          <p:nvPr/>
        </p:nvGrpSpPr>
        <p:grpSpPr>
          <a:xfrm>
            <a:off x="11368010" y="3818192"/>
            <a:ext cx="182825" cy="182825"/>
            <a:chOff x="0" y="0"/>
            <a:chExt cx="812800" cy="812800"/>
          </a:xfrm>
        </p:grpSpPr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57CC0C0E-3D4D-91CE-BF94-ABE387188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BF8D"/>
            </a:solid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71" name="TextBox 28">
              <a:extLst>
                <a:ext uri="{FF2B5EF4-FFF2-40B4-BE49-F238E27FC236}">
                  <a16:creationId xmlns:a16="http://schemas.microsoft.com/office/drawing/2014/main" id="{986B3AFD-580C-D4B9-6B2D-AD86F814ADF8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700">
                <a:latin typeface="UTM Avo" panose="02040603050506020204" pitchFamily="18"/>
              </a:endParaRPr>
            </a:p>
          </p:txBody>
        </p:sp>
      </p:grpSp>
      <p:grpSp>
        <p:nvGrpSpPr>
          <p:cNvPr id="72" name="Group 35">
            <a:extLst>
              <a:ext uri="{FF2B5EF4-FFF2-40B4-BE49-F238E27FC236}">
                <a16:creationId xmlns:a16="http://schemas.microsoft.com/office/drawing/2014/main" id="{20D2BD22-EDA1-E6DF-A585-1A3B179A0BC0}"/>
              </a:ext>
            </a:extLst>
          </p:cNvPr>
          <p:cNvGrpSpPr/>
          <p:nvPr/>
        </p:nvGrpSpPr>
        <p:grpSpPr>
          <a:xfrm>
            <a:off x="6882323" y="5525804"/>
            <a:ext cx="182825" cy="182825"/>
            <a:chOff x="0" y="0"/>
            <a:chExt cx="812800" cy="812800"/>
          </a:xfrm>
        </p:grpSpPr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12DA5517-EB43-B1A7-C03D-F89F792C5A2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BF8D"/>
            </a:solid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74" name="TextBox 37">
              <a:extLst>
                <a:ext uri="{FF2B5EF4-FFF2-40B4-BE49-F238E27FC236}">
                  <a16:creationId xmlns:a16="http://schemas.microsoft.com/office/drawing/2014/main" id="{31C26D93-7747-A15C-F9F3-69F9C77E5C9B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700">
                <a:latin typeface="UTM Avo" panose="02040603050506020204" pitchFamily="18"/>
              </a:endParaRPr>
            </a:p>
          </p:txBody>
        </p:sp>
      </p:grpSp>
      <p:grpSp>
        <p:nvGrpSpPr>
          <p:cNvPr id="75" name="Group 38">
            <a:extLst>
              <a:ext uri="{FF2B5EF4-FFF2-40B4-BE49-F238E27FC236}">
                <a16:creationId xmlns:a16="http://schemas.microsoft.com/office/drawing/2014/main" id="{930B4AB4-CF21-EF6B-B067-3175231C5117}"/>
              </a:ext>
            </a:extLst>
          </p:cNvPr>
          <p:cNvGrpSpPr/>
          <p:nvPr/>
        </p:nvGrpSpPr>
        <p:grpSpPr>
          <a:xfrm>
            <a:off x="10678630" y="4112104"/>
            <a:ext cx="182825" cy="182825"/>
            <a:chOff x="0" y="0"/>
            <a:chExt cx="812800" cy="812800"/>
          </a:xfrm>
        </p:grpSpPr>
        <p:sp>
          <p:nvSpPr>
            <p:cNvPr id="76" name="Freeform 39">
              <a:extLst>
                <a:ext uri="{FF2B5EF4-FFF2-40B4-BE49-F238E27FC236}">
                  <a16:creationId xmlns:a16="http://schemas.microsoft.com/office/drawing/2014/main" id="{BB52A727-A2C4-85C4-F9A2-C1BC60905AE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63A"/>
            </a:solidFill>
          </p:spPr>
          <p:txBody>
            <a:bodyPr/>
            <a:lstStyle/>
            <a:p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77" name="TextBox 40">
              <a:extLst>
                <a:ext uri="{FF2B5EF4-FFF2-40B4-BE49-F238E27FC236}">
                  <a16:creationId xmlns:a16="http://schemas.microsoft.com/office/drawing/2014/main" id="{BF28B7C8-FFE6-C0F6-C921-BFC17A770088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3"/>
                </a:lnSpc>
              </a:pPr>
              <a:endParaRPr sz="700">
                <a:latin typeface="UTM Avo" panose="02040603050506020204" pitchFamily="18"/>
              </a:endParaRPr>
            </a:p>
          </p:txBody>
        </p:sp>
      </p:grpSp>
      <p:sp>
        <p:nvSpPr>
          <p:cNvPr id="78" name="Freeform 77">
            <a:extLst>
              <a:ext uri="{FF2B5EF4-FFF2-40B4-BE49-F238E27FC236}">
                <a16:creationId xmlns:a16="http://schemas.microsoft.com/office/drawing/2014/main" id="{55F30E81-1633-1FBC-9C93-4A1B5F22D8A6}"/>
              </a:ext>
            </a:extLst>
          </p:cNvPr>
          <p:cNvSpPr/>
          <p:nvPr/>
        </p:nvSpPr>
        <p:spPr>
          <a:xfrm>
            <a:off x="3488988" y="3355945"/>
            <a:ext cx="5214023" cy="3499913"/>
          </a:xfrm>
          <a:custGeom>
            <a:avLst/>
            <a:gdLst/>
            <a:ahLst/>
            <a:cxnLst/>
            <a:rect l="l" t="t" r="r" b="b"/>
            <a:pathLst>
              <a:path w="12260112" h="8229600">
                <a:moveTo>
                  <a:pt x="0" y="0"/>
                </a:moveTo>
                <a:lnTo>
                  <a:pt x="12260112" y="0"/>
                </a:lnTo>
                <a:lnTo>
                  <a:pt x="122601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pic>
        <p:nvPicPr>
          <p:cNvPr id="79" name="anh-tho-official-audio">
            <a:hlinkClick r:id="" action="ppaction://media"/>
            <a:extLst>
              <a:ext uri="{FF2B5EF4-FFF2-40B4-BE49-F238E27FC236}">
                <a16:creationId xmlns:a16="http://schemas.microsoft.com/office/drawing/2014/main" id="{30284703-4415-B993-F8A5-B3EF2FFCA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146" y="5312547"/>
            <a:ext cx="1302999" cy="1302999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17495D2-22D2-6241-BB90-DDA940C4EC1B}"/>
              </a:ext>
            </a:extLst>
          </p:cNvPr>
          <p:cNvSpPr txBox="1"/>
          <p:nvPr/>
        </p:nvSpPr>
        <p:spPr>
          <a:xfrm>
            <a:off x="528020" y="1628683"/>
            <a:ext cx="11135958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Mời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lắng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nghe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Cô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gái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vót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chông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” -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Tây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endParaRPr lang="en-US" sz="24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7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36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3F9D9F2-A41F-3A1B-A6A9-4A9A297C964D}"/>
              </a:ext>
            </a:extLst>
          </p:cNvPr>
          <p:cNvGrpSpPr>
            <a:grpSpLocks noChangeAspect="1"/>
          </p:cNvGrpSpPr>
          <p:nvPr/>
        </p:nvGrpSpPr>
        <p:grpSpPr>
          <a:xfrm>
            <a:off x="304701" y="1059649"/>
            <a:ext cx="7442200" cy="2976880"/>
            <a:chOff x="0" y="0"/>
            <a:chExt cx="6350000" cy="254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8D41E6-D5E6-5985-7F35-927D5BAA82F4}"/>
                </a:ext>
              </a:extLst>
            </p:cNvPr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3"/>
              <a:stretch>
                <a:fillRect t="-33281" b="-33281"/>
              </a:stretch>
            </a:blipFill>
          </p:spPr>
          <p:txBody>
            <a:bodyPr/>
            <a:lstStyle/>
            <a:p>
              <a:endParaRPr lang="en-US" sz="80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FBF01F7-5018-5E0C-BB7A-F7FF613AE660}"/>
              </a:ext>
            </a:extLst>
          </p:cNvPr>
          <p:cNvGrpSpPr/>
          <p:nvPr/>
        </p:nvGrpSpPr>
        <p:grpSpPr>
          <a:xfrm>
            <a:off x="5359318" y="1760611"/>
            <a:ext cx="6832682" cy="2274389"/>
            <a:chOff x="-938254" y="-260202"/>
            <a:chExt cx="3030439" cy="89852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26049E0-4B76-A2BF-6740-8E3337E2DC81}"/>
                </a:ext>
              </a:extLst>
            </p:cNvPr>
            <p:cNvSpPr/>
            <p:nvPr/>
          </p:nvSpPr>
          <p:spPr>
            <a:xfrm>
              <a:off x="-702442" y="0"/>
              <a:ext cx="2558816" cy="378121"/>
            </a:xfrm>
            <a:custGeom>
              <a:avLst/>
              <a:gdLst/>
              <a:ahLst/>
              <a:cxnLst/>
              <a:rect l="l" t="t" r="r" b="b"/>
              <a:pathLst>
                <a:path w="1856373" h="378121">
                  <a:moveTo>
                    <a:pt x="37345" y="0"/>
                  </a:moveTo>
                  <a:lnTo>
                    <a:pt x="1819028" y="0"/>
                  </a:lnTo>
                  <a:cubicBezTo>
                    <a:pt x="1839653" y="0"/>
                    <a:pt x="1856373" y="16720"/>
                    <a:pt x="1856373" y="37345"/>
                  </a:cubicBezTo>
                  <a:lnTo>
                    <a:pt x="1856373" y="340775"/>
                  </a:lnTo>
                  <a:cubicBezTo>
                    <a:pt x="1856373" y="350680"/>
                    <a:pt x="1852438" y="360179"/>
                    <a:pt x="1845435" y="367182"/>
                  </a:cubicBezTo>
                  <a:cubicBezTo>
                    <a:pt x="1838431" y="374186"/>
                    <a:pt x="1828932" y="378121"/>
                    <a:pt x="1819028" y="378121"/>
                  </a:cubicBezTo>
                  <a:lnTo>
                    <a:pt x="37345" y="378121"/>
                  </a:lnTo>
                  <a:cubicBezTo>
                    <a:pt x="16720" y="378121"/>
                    <a:pt x="0" y="361401"/>
                    <a:pt x="0" y="340775"/>
                  </a:cubicBezTo>
                  <a:lnTo>
                    <a:pt x="0" y="37345"/>
                  </a:lnTo>
                  <a:cubicBezTo>
                    <a:pt x="0" y="16720"/>
                    <a:pt x="16720" y="0"/>
                    <a:pt x="37345" y="0"/>
                  </a:cubicBezTo>
                  <a:close/>
                </a:path>
              </a:pathLst>
            </a:custGeom>
            <a:solidFill>
              <a:srgbClr val="57BBFF"/>
            </a:solidFill>
          </p:spPr>
          <p:txBody>
            <a:bodyPr/>
            <a:lstStyle/>
            <a:p>
              <a:endParaRPr lang="en-US" sz="600">
                <a:latin typeface="UTM Avo" panose="02040603050506020204" pitchFamily="18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F930620-89D0-F943-7EF7-87479D28441A}"/>
                </a:ext>
              </a:extLst>
            </p:cNvPr>
            <p:cNvSpPr txBox="1"/>
            <p:nvPr/>
          </p:nvSpPr>
          <p:spPr>
            <a:xfrm>
              <a:off x="-938254" y="-260202"/>
              <a:ext cx="3030439" cy="8985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4666"/>
                </a:lnSpc>
              </a:pPr>
              <a:r>
                <a:rPr lang="en-US" sz="4000" b="1" dirty="0">
                  <a:latin typeface="UTM Avo" panose="02040603050506020204" pitchFamily="18"/>
                  <a:cs typeface="Arial" panose="020B0604020202020204" pitchFamily="34" charset="0"/>
                </a:rPr>
                <a:t>HƯỚNG DẪN VỀ NHÀ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E3045F-9E4E-8096-7BB2-B2BD0F211ACF}"/>
              </a:ext>
            </a:extLst>
          </p:cNvPr>
          <p:cNvGrpSpPr/>
          <p:nvPr/>
        </p:nvGrpSpPr>
        <p:grpSpPr>
          <a:xfrm>
            <a:off x="336439" y="4196063"/>
            <a:ext cx="12047431" cy="810543"/>
            <a:chOff x="1408381" y="5935637"/>
            <a:chExt cx="16188130" cy="1215814"/>
          </a:xfrm>
        </p:grpSpPr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E9B8F20-D4B6-6DD4-85BE-AE83EE92A140}"/>
                </a:ext>
              </a:extLst>
            </p:cNvPr>
            <p:cNvSpPr txBox="1"/>
            <p:nvPr/>
          </p:nvSpPr>
          <p:spPr>
            <a:xfrm>
              <a:off x="2895599" y="6270346"/>
              <a:ext cx="14700912" cy="500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5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nội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dung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chính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ngày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hôm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nay.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A44AFB-6BF7-49B6-5CA0-9B511F17C809}"/>
                </a:ext>
              </a:extLst>
            </p:cNvPr>
            <p:cNvSpPr txBox="1"/>
            <p:nvPr/>
          </p:nvSpPr>
          <p:spPr>
            <a:xfrm>
              <a:off x="1408381" y="5935637"/>
              <a:ext cx="1474363" cy="1215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67" dirty="0">
                  <a:latin typeface="UTM Avo" panose="02040603050506020204" pitchFamily="18"/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lang="en-US" sz="4667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EAADFD-DFD8-4F5E-A29F-6C457A08C79D}"/>
              </a:ext>
            </a:extLst>
          </p:cNvPr>
          <p:cNvGrpSpPr/>
          <p:nvPr/>
        </p:nvGrpSpPr>
        <p:grpSpPr>
          <a:xfrm>
            <a:off x="336439" y="5165891"/>
            <a:ext cx="12047431" cy="810543"/>
            <a:chOff x="1408381" y="5935637"/>
            <a:chExt cx="16188130" cy="1215814"/>
          </a:xfrm>
        </p:grpSpPr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DC70386D-DF34-C677-9792-55EAE2DD621A}"/>
                </a:ext>
              </a:extLst>
            </p:cNvPr>
            <p:cNvSpPr txBox="1"/>
            <p:nvPr/>
          </p:nvSpPr>
          <p:spPr>
            <a:xfrm>
              <a:off x="2895599" y="6270346"/>
              <a:ext cx="14700912" cy="500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5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Vận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dụng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405606-8052-45ED-A5F1-7F14A7C334F1}"/>
                </a:ext>
              </a:extLst>
            </p:cNvPr>
            <p:cNvSpPr txBox="1"/>
            <p:nvPr/>
          </p:nvSpPr>
          <p:spPr>
            <a:xfrm>
              <a:off x="1408381" y="5935637"/>
              <a:ext cx="1474363" cy="1215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67">
                  <a:latin typeface="UTM Avo" panose="02040603050506020204" pitchFamily="18"/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lang="en-US" sz="4667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44B7B4-F048-942D-193D-4E78E5786760}"/>
              </a:ext>
            </a:extLst>
          </p:cNvPr>
          <p:cNvGrpSpPr/>
          <p:nvPr/>
        </p:nvGrpSpPr>
        <p:grpSpPr>
          <a:xfrm>
            <a:off x="336953" y="6049712"/>
            <a:ext cx="12037864" cy="1185716"/>
            <a:chOff x="1408381" y="5935637"/>
            <a:chExt cx="16175275" cy="1778573"/>
          </a:xfrm>
        </p:grpSpPr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36A8BB41-59CF-4CB3-213D-BB326D27610F}"/>
                </a:ext>
              </a:extLst>
            </p:cNvPr>
            <p:cNvSpPr txBox="1"/>
            <p:nvPr/>
          </p:nvSpPr>
          <p:spPr>
            <a:xfrm>
              <a:off x="2882744" y="5988930"/>
              <a:ext cx="14700912" cy="1725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trước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nội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dung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tiếp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  <a:endParaRPr lang="en-US" sz="2667" b="1" i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8CB5C0-C2DC-3040-EC41-F2A3E3E015A9}"/>
                </a:ext>
              </a:extLst>
            </p:cNvPr>
            <p:cNvSpPr txBox="1"/>
            <p:nvPr/>
          </p:nvSpPr>
          <p:spPr>
            <a:xfrm>
              <a:off x="1408381" y="5935637"/>
              <a:ext cx="1474363" cy="1215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67">
                  <a:latin typeface="UTM Avo" panose="02040603050506020204" pitchFamily="18"/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lang="en-US" sz="4667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5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E01932-A686-0DDB-18C7-95F89E0CDE62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152D6-108C-6A32-7559-E6D5EA78344A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Like fanpage Hoc10 - Học 1 biết 10 để nhận thêm nhiều tài liệu giảng dạy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919115-F817-C3F0-D601-9DAB06BB7A14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</a:t>
            </a:r>
            <a:r>
              <a:rPr lang="en-US" sz="2400" b="1" u="sng" dirty="0" err="1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Học</a:t>
            </a:r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 </a:t>
            </a:r>
            <a:r>
              <a:rPr lang="en-US" sz="2400" b="1" u="sng" dirty="0" err="1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biết</a:t>
            </a:r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10</a:t>
            </a:r>
            <a:endParaRPr lang="en-US" sz="2400" b="1" u="sng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5F9DD-236E-713A-D9A6-0A576FF03D36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1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25E4AA3B-CFA8-B8CB-AE92-531A1D7A0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5490BB-A837-DDDD-AE04-4331DDB644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63">
            <a:extLst>
              <a:ext uri="{FF2B5EF4-FFF2-40B4-BE49-F238E27FC236}">
                <a16:creationId xmlns:a16="http://schemas.microsoft.com/office/drawing/2014/main" id="{0E6F5C47-2594-7BD7-D476-3D8B9330F2FE}"/>
              </a:ext>
            </a:extLst>
          </p:cNvPr>
          <p:cNvSpPr/>
          <p:nvPr/>
        </p:nvSpPr>
        <p:spPr>
          <a:xfrm>
            <a:off x="4216400" y="1846824"/>
            <a:ext cx="3759200" cy="722850"/>
          </a:xfrm>
          <a:prstGeom prst="roundRect">
            <a:avLst/>
          </a:prstGeom>
          <a:solidFill>
            <a:srgbClr val="D883FF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lễ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E23C11-2A12-BEC1-05A8-FD364B62747E}"/>
              </a:ext>
            </a:extLst>
          </p:cNvPr>
          <p:cNvGrpSpPr/>
          <p:nvPr/>
        </p:nvGrpSpPr>
        <p:grpSpPr>
          <a:xfrm>
            <a:off x="6096000" y="2833063"/>
            <a:ext cx="5367895" cy="3948737"/>
            <a:chOff x="9297875" y="2950362"/>
            <a:chExt cx="8051842" cy="59231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15E00F-C060-D73A-1885-89C8D36FB7D5}"/>
                </a:ext>
              </a:extLst>
            </p:cNvPr>
            <p:cNvSpPr txBox="1"/>
            <p:nvPr/>
          </p:nvSpPr>
          <p:spPr>
            <a:xfrm>
              <a:off x="10032029" y="8273303"/>
              <a:ext cx="6934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Lễ bỏ mả </a:t>
              </a:r>
            </a:p>
          </p:txBody>
        </p:sp>
        <p:pic>
          <p:nvPicPr>
            <p:cNvPr id="4" name="Picture 4" descr="Lễ bỏ mả - tín ngưỡng độc đáo ở Tây Nguyên">
              <a:extLst>
                <a:ext uri="{FF2B5EF4-FFF2-40B4-BE49-F238E27FC236}">
                  <a16:creationId xmlns:a16="http://schemas.microsoft.com/office/drawing/2014/main" id="{3AC6AAA5-C4E8-34DF-7242-4CF71572FE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0" r="3964"/>
            <a:stretch/>
          </p:blipFill>
          <p:spPr bwMode="auto">
            <a:xfrm>
              <a:off x="9297875" y="2950362"/>
              <a:ext cx="8051842" cy="494785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C15F629-7E8C-091D-1523-3C506D4A8156}"/>
              </a:ext>
            </a:extLst>
          </p:cNvPr>
          <p:cNvGrpSpPr/>
          <p:nvPr/>
        </p:nvGrpSpPr>
        <p:grpSpPr>
          <a:xfrm>
            <a:off x="844029" y="2819729"/>
            <a:ext cx="4982219" cy="3897622"/>
            <a:chOff x="1419917" y="2930362"/>
            <a:chExt cx="7473329" cy="58464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D698A2-C551-5B60-75F4-54231A910FA4}"/>
                </a:ext>
              </a:extLst>
            </p:cNvPr>
            <p:cNvSpPr txBox="1"/>
            <p:nvPr/>
          </p:nvSpPr>
          <p:spPr>
            <a:xfrm>
              <a:off x="1624820" y="8176630"/>
              <a:ext cx="6934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Lễ mừng cơm mới </a:t>
              </a:r>
            </a:p>
          </p:txBody>
        </p:sp>
        <p:pic>
          <p:nvPicPr>
            <p:cNvPr id="7" name="Picture 6" descr="Làng Văn hóa - Du lịch các dân tộc Việt Nam">
              <a:extLst>
                <a:ext uri="{FF2B5EF4-FFF2-40B4-BE49-F238E27FC236}">
                  <a16:creationId xmlns:a16="http://schemas.microsoft.com/office/drawing/2014/main" id="{45C7D3DC-F760-3AF9-1E08-463EDE039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917" y="2930362"/>
              <a:ext cx="7473329" cy="498221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03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63">
            <a:extLst>
              <a:ext uri="{FF2B5EF4-FFF2-40B4-BE49-F238E27FC236}">
                <a16:creationId xmlns:a16="http://schemas.microsoft.com/office/drawing/2014/main" id="{C3CA828C-CA38-DF33-54FC-872DA06C118D}"/>
              </a:ext>
            </a:extLst>
          </p:cNvPr>
          <p:cNvSpPr/>
          <p:nvPr/>
        </p:nvSpPr>
        <p:spPr>
          <a:xfrm>
            <a:off x="3454400" y="1665603"/>
            <a:ext cx="5283200" cy="722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nghiệp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1EAC48-CF96-8FB9-95DD-3B72D762346F}"/>
              </a:ext>
            </a:extLst>
          </p:cNvPr>
          <p:cNvGrpSpPr/>
          <p:nvPr/>
        </p:nvGrpSpPr>
        <p:grpSpPr>
          <a:xfrm>
            <a:off x="0" y="2604126"/>
            <a:ext cx="4622800" cy="2735206"/>
            <a:chOff x="1664508" y="2561540"/>
            <a:chExt cx="6934200" cy="41028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CD7778-B588-9D67-B345-2F8C69342B93}"/>
                </a:ext>
              </a:extLst>
            </p:cNvPr>
            <p:cNvSpPr txBox="1"/>
            <p:nvPr/>
          </p:nvSpPr>
          <p:spPr>
            <a:xfrm>
              <a:off x="1664508" y="6064184"/>
              <a:ext cx="6934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Cây cà phê </a:t>
              </a:r>
            </a:p>
          </p:txBody>
        </p:sp>
        <p:pic>
          <p:nvPicPr>
            <p:cNvPr id="22" name="Picture 2" descr="Tìm hiểu đặc điểm cafe Việt Nam - Cà phê nguyên chất">
              <a:extLst>
                <a:ext uri="{FF2B5EF4-FFF2-40B4-BE49-F238E27FC236}">
                  <a16:creationId xmlns:a16="http://schemas.microsoft.com/office/drawing/2014/main" id="{F2316F1B-63D6-3020-AD47-4B0682207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652" y="2561540"/>
              <a:ext cx="5086448" cy="339096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83EE66-4728-A392-A622-F971ADCC3A5C}"/>
              </a:ext>
            </a:extLst>
          </p:cNvPr>
          <p:cNvGrpSpPr/>
          <p:nvPr/>
        </p:nvGrpSpPr>
        <p:grpSpPr>
          <a:xfrm>
            <a:off x="7569200" y="2617204"/>
            <a:ext cx="4622800" cy="2719923"/>
            <a:chOff x="9725548" y="2618527"/>
            <a:chExt cx="6934200" cy="4079884"/>
          </a:xfrm>
        </p:grpSpPr>
        <p:pic>
          <p:nvPicPr>
            <p:cNvPr id="24" name="Picture 4" descr="Văn mẫu lớp 9: Thuyết minh về cây cao su (Dàn ý + 8 mẫu) Những bài văn mẫu  lớp 9">
              <a:extLst>
                <a:ext uri="{FF2B5EF4-FFF2-40B4-BE49-F238E27FC236}">
                  <a16:creationId xmlns:a16="http://schemas.microsoft.com/office/drawing/2014/main" id="{3961B105-0B2F-87C0-E076-5C7B803044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2"/>
            <a:stretch/>
          </p:blipFill>
          <p:spPr bwMode="auto">
            <a:xfrm>
              <a:off x="10596531" y="2618527"/>
              <a:ext cx="5192234" cy="333397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E508F38-AC7C-5C23-C4E5-B1E6FCF536A1}"/>
                </a:ext>
              </a:extLst>
            </p:cNvPr>
            <p:cNvSpPr txBox="1"/>
            <p:nvPr/>
          </p:nvSpPr>
          <p:spPr>
            <a:xfrm>
              <a:off x="9725548" y="6098246"/>
              <a:ext cx="6934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Cây cao su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11C5E5-24DF-CB06-886E-B6E1210AA442}"/>
              </a:ext>
            </a:extLst>
          </p:cNvPr>
          <p:cNvGrpSpPr/>
          <p:nvPr/>
        </p:nvGrpSpPr>
        <p:grpSpPr>
          <a:xfrm>
            <a:off x="3785539" y="4142784"/>
            <a:ext cx="4622800" cy="2594077"/>
            <a:chOff x="5327655" y="5862655"/>
            <a:chExt cx="6934200" cy="3891115"/>
          </a:xfrm>
        </p:grpSpPr>
        <p:pic>
          <p:nvPicPr>
            <p:cNvPr id="27" name="Picture 6" descr="LỢI ÍCH CỦA TRỤ SỐNG CHO CÂY HỒ TIÊU | Phân Bón Mỹ Việt">
              <a:extLst>
                <a:ext uri="{FF2B5EF4-FFF2-40B4-BE49-F238E27FC236}">
                  <a16:creationId xmlns:a16="http://schemas.microsoft.com/office/drawing/2014/main" id="{300BB823-7F38-913F-72A7-BDF92C618B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1" t="9815" b="18973"/>
            <a:stretch/>
          </p:blipFill>
          <p:spPr bwMode="auto">
            <a:xfrm>
              <a:off x="6202396" y="5862655"/>
              <a:ext cx="5184718" cy="319590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C9C0658-5172-6FFC-40CD-3308CA38B314}"/>
                </a:ext>
              </a:extLst>
            </p:cNvPr>
            <p:cNvSpPr txBox="1"/>
            <p:nvPr/>
          </p:nvSpPr>
          <p:spPr>
            <a:xfrm>
              <a:off x="5327655" y="9153605"/>
              <a:ext cx="6934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Cây hồ tiêu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109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2785F11-90F4-C7E7-DCB0-7CAFE28C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135EB04-CA31-72C2-B7B0-C0A4D7D454CB}"/>
              </a:ext>
            </a:extLst>
          </p:cNvPr>
          <p:cNvGrpSpPr/>
          <p:nvPr/>
        </p:nvGrpSpPr>
        <p:grpSpPr>
          <a:xfrm>
            <a:off x="260359" y="2426943"/>
            <a:ext cx="6365389" cy="3752176"/>
            <a:chOff x="167414" y="964102"/>
            <a:chExt cx="9548083" cy="56282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C967D4-CDAB-6AD0-8407-4F0A862BF64A}"/>
                </a:ext>
              </a:extLst>
            </p:cNvPr>
            <p:cNvSpPr/>
            <p:nvPr/>
          </p:nvSpPr>
          <p:spPr>
            <a:xfrm>
              <a:off x="952499" y="1617037"/>
              <a:ext cx="8762998" cy="4975330"/>
            </a:xfrm>
            <a:prstGeom prst="rect">
              <a:avLst/>
            </a:prstGeom>
            <a:solidFill>
              <a:srgbClr val="E0F1F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7F523A-5A33-FA25-F1D4-52E5FDDDE5B4}"/>
                </a:ext>
              </a:extLst>
            </p:cNvPr>
            <p:cNvSpPr txBox="1"/>
            <p:nvPr/>
          </p:nvSpPr>
          <p:spPr>
            <a:xfrm>
              <a:off x="1219199" y="2011050"/>
              <a:ext cx="8278423" cy="419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tin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dựa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vào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bảng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1,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</a:p>
            <a:p>
              <a:pPr marL="381019" marR="0" lvl="0" indent="-381019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Kể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tên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một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số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dân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tộc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sinh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sống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ở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Tây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Nguyên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  <a:p>
              <a:pPr marL="381019" marR="0" lvl="0" indent="-381019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So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mật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độ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dân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số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ở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Tây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Nguyên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khác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nhận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xét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sự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phân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bố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dân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cư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này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2633B1-AA6C-BA2A-7796-211E1291A209}"/>
                </a:ext>
              </a:extLst>
            </p:cNvPr>
            <p:cNvSpPr/>
            <p:nvPr/>
          </p:nvSpPr>
          <p:spPr>
            <a:xfrm>
              <a:off x="167414" y="964102"/>
              <a:ext cx="1570172" cy="1150151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183C207-29F8-AB62-B923-7D3B3389C8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86856"/>
              </p:ext>
            </p:extLst>
          </p:nvPr>
        </p:nvGraphicFramePr>
        <p:xfrm>
          <a:off x="6953241" y="2657776"/>
          <a:ext cx="4978400" cy="3684270"/>
        </p:xfrm>
        <a:graphic>
          <a:graphicData uri="http://schemas.openxmlformats.org/drawingml/2006/table">
            <a:tbl>
              <a:tblPr firstRow="1" bandRow="1"/>
              <a:tblGrid>
                <a:gridCol w="2692400">
                  <a:extLst>
                    <a:ext uri="{9D8B030D-6E8A-4147-A177-3AD203B41FA5}">
                      <a16:colId xmlns:a16="http://schemas.microsoft.com/office/drawing/2014/main" val="93997980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66529068"/>
                    </a:ext>
                  </a:extLst>
                </a:gridCol>
              </a:tblGrid>
              <a:tr h="918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E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Mật độ dân số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(người/km2)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144529"/>
                  </a:ext>
                </a:extLst>
              </a:tr>
              <a:tr h="918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du </a:t>
                      </a:r>
                      <a:r>
                        <a:rPr lang="en-US" sz="18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miền</a:t>
                      </a: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núi</a:t>
                      </a: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Bắc</a:t>
                      </a: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Bộ</a:t>
                      </a:r>
                      <a:endParaRPr lang="en-US" sz="1800" dirty="0"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76396"/>
                  </a:ext>
                </a:extLst>
              </a:tr>
              <a:tr h="461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latin typeface="UTM Avo" panose="02040603050506020204" pitchFamily="18"/>
                          <a:cs typeface="Arial" panose="020B0604020202020204" pitchFamily="34" charset="0"/>
                        </a:rPr>
                        <a:t>Đồng bằng Bắc Bộ</a:t>
                      </a:r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1431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795196"/>
                  </a:ext>
                </a:extLst>
              </a:tr>
              <a:tr h="461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latin typeface="UTM Avo" panose="02040603050506020204" pitchFamily="18"/>
                          <a:cs typeface="Arial" panose="020B0604020202020204" pitchFamily="34" charset="0"/>
                        </a:rPr>
                        <a:t>Duyên hải miền Trung </a:t>
                      </a:r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212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188935"/>
                  </a:ext>
                </a:extLst>
              </a:tr>
              <a:tr h="461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latin typeface="UTM Avo" panose="02040603050506020204" pitchFamily="18"/>
                          <a:cs typeface="Arial" panose="020B0604020202020204" pitchFamily="34" charset="0"/>
                        </a:rPr>
                        <a:t>Tây Nguyên</a:t>
                      </a:r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109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41640"/>
                  </a:ext>
                </a:extLst>
              </a:tr>
              <a:tr h="461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latin typeface="UTM Avo" panose="02040603050506020204" pitchFamily="18"/>
                          <a:cs typeface="Arial" panose="020B0604020202020204" pitchFamily="34" charset="0"/>
                        </a:rPr>
                        <a:t>Nam Bộ</a:t>
                      </a:r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554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7BF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23758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EC1E7E2-CCD6-271C-412A-C1B483A70889}"/>
              </a:ext>
            </a:extLst>
          </p:cNvPr>
          <p:cNvSpPr txBox="1"/>
          <p:nvPr/>
        </p:nvSpPr>
        <p:spPr>
          <a:xfrm>
            <a:off x="7486641" y="1675554"/>
            <a:ext cx="3911600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/>
                <a:cs typeface="Arial" panose="020B0604020202020204" pitchFamily="34" charset="0"/>
              </a:rPr>
              <a:t>Bảng</a:t>
            </a:r>
            <a:r>
              <a:rPr lang="en-US" b="1" dirty="0">
                <a:latin typeface="UTM Avo" panose="02040603050506020204" pitchFamily="18"/>
                <a:cs typeface="Arial" panose="020B0604020202020204" pitchFamily="34" charset="0"/>
              </a:rPr>
              <a:t> 1.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Mật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độ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dân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Việt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Nam </a:t>
            </a:r>
            <a:r>
              <a:rPr lang="en-US" dirty="0" err="1">
                <a:latin typeface="UTM Avo" panose="02040603050506020204" pitchFamily="18"/>
                <a:cs typeface="Arial" panose="020B0604020202020204" pitchFamily="34" charset="0"/>
              </a:rPr>
              <a:t>năm</a:t>
            </a:r>
            <a:r>
              <a:rPr lang="en-US" dirty="0">
                <a:latin typeface="UTM Avo" panose="02040603050506020204" pitchFamily="18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5BEED2-1898-6F20-E12D-2DF13465E13A}"/>
              </a:ext>
            </a:extLst>
          </p:cNvPr>
          <p:cNvSpPr txBox="1"/>
          <p:nvPr/>
        </p:nvSpPr>
        <p:spPr>
          <a:xfrm>
            <a:off x="797259" y="2196111"/>
            <a:ext cx="58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LÀM VIỆC NHÓM 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413E893E-A13D-18FF-70C1-7215EF10DC4C}"/>
              </a:ext>
            </a:extLst>
          </p:cNvPr>
          <p:cNvSpPr txBox="1"/>
          <p:nvPr/>
        </p:nvSpPr>
        <p:spPr>
          <a:xfrm>
            <a:off x="2692893" y="1167861"/>
            <a:ext cx="6806214" cy="48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44"/>
              </a:lnSpc>
            </a:pPr>
            <a:r>
              <a:rPr lang="en-US" sz="3200" b="1" spc="80" dirty="0">
                <a:latin typeface="UTM Avo" panose="02040603050506020204" pitchFamily="18"/>
                <a:cs typeface="Arial" panose="020B0604020202020204" pitchFamily="34" charset="0"/>
              </a:rPr>
              <a:t>1. </a:t>
            </a:r>
            <a:r>
              <a:rPr lang="en-US" sz="3200" b="1" spc="80" dirty="0" err="1">
                <a:latin typeface="UTM Avo" panose="02040603050506020204" pitchFamily="18"/>
                <a:cs typeface="Arial" panose="020B0604020202020204" pitchFamily="34" charset="0"/>
              </a:rPr>
              <a:t>Dân</a:t>
            </a:r>
            <a:r>
              <a:rPr lang="en-US" sz="3200" b="1" spc="8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spc="80" dirty="0" err="1">
                <a:latin typeface="UTM Avo" panose="02040603050506020204" pitchFamily="18"/>
                <a:cs typeface="Arial" panose="020B0604020202020204" pitchFamily="34" charset="0"/>
              </a:rPr>
              <a:t>cư</a:t>
            </a:r>
            <a:r>
              <a:rPr lang="en-US" sz="3200" b="1" spc="8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136</TotalTime>
  <Words>1746</Words>
  <Application>Microsoft Office PowerPoint</Application>
  <PresentationFormat>Widescreen</PresentationFormat>
  <Paragraphs>268</Paragraphs>
  <Slides>53</Slides>
  <Notes>23</Notes>
  <HiddenSlides>0</HiddenSlides>
  <MMClips>32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iCiel Cadena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Huy Nguyễn</cp:lastModifiedBy>
  <cp:revision>17</cp:revision>
  <dcterms:created xsi:type="dcterms:W3CDTF">2023-10-17T08:44:51Z</dcterms:created>
  <dcterms:modified xsi:type="dcterms:W3CDTF">2024-01-03T03:26:58Z</dcterms:modified>
</cp:coreProperties>
</file>