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305" r:id="rId2"/>
    <p:sldId id="347" r:id="rId3"/>
    <p:sldId id="350" r:id="rId4"/>
    <p:sldId id="354" r:id="rId5"/>
    <p:sldId id="351" r:id="rId6"/>
    <p:sldId id="370" r:id="rId7"/>
    <p:sldId id="267" r:id="rId8"/>
    <p:sldId id="362" r:id="rId9"/>
    <p:sldId id="271" r:id="rId10"/>
    <p:sldId id="356" r:id="rId11"/>
    <p:sldId id="314" r:id="rId12"/>
    <p:sldId id="357" r:id="rId13"/>
    <p:sldId id="369" r:id="rId14"/>
    <p:sldId id="376" r:id="rId15"/>
    <p:sldId id="363" r:id="rId16"/>
    <p:sldId id="375"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19" autoAdjust="0"/>
    <p:restoredTop sz="94364" autoAdjust="0"/>
  </p:normalViewPr>
  <p:slideViewPr>
    <p:cSldViewPr snapToGrid="0" showGuides="1">
      <p:cViewPr varScale="1">
        <p:scale>
          <a:sx n="65" d="100"/>
          <a:sy n="65" d="100"/>
        </p:scale>
        <p:origin x="90" y="132"/>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02/07/2024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02/07/2024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02/07/2024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02/07/2024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02/07/2024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02/07/2024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02/07/2024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02/07/2024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02/07/2024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02/07/2024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02/07/2024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02/07/2024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02/07/2024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02/07/2024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194940" y="1405721"/>
            <a:ext cx="11986618"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22</a:t>
            </a:r>
          </a:p>
          <a:p>
            <a:pPr algn="ctr" eaLnBrk="1" hangingPunct="1">
              <a:spcBef>
                <a:spcPts val="1350"/>
              </a:spcBef>
              <a:defRPr/>
            </a:pP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đọc 4: </a:t>
            </a:r>
            <a:r>
              <a:rPr lang="en-US" sz="4800" b="1" dirty="0">
                <a:solidFill>
                  <a:schemeClr val="accent1">
                    <a:lumMod val="75000"/>
                  </a:schemeClr>
                </a:solidFill>
                <a:effectLst>
                  <a:outerShdw blurRad="38100" dist="38100" dir="2700000" algn="tl">
                    <a:srgbClr val="000000">
                      <a:alpha val="43137"/>
                    </a:srgbClr>
                  </a:outerShdw>
                </a:effectLst>
                <a:latin typeface="UTM Avo" panose="02040603050506020204"/>
              </a:rPr>
              <a:t>Bay trên mái nhà của mẹ </a:t>
            </a:r>
            <a:r>
              <a:rPr lang="vi-VN" sz="4800" dirty="0">
                <a:solidFill>
                  <a:schemeClr val="accent1">
                    <a:lumMod val="75000"/>
                  </a:schemeClr>
                </a:solidFill>
                <a:effectLst>
                  <a:outerShdw blurRad="38100" dist="38100" dir="2700000" algn="tl">
                    <a:srgbClr val="000000">
                      <a:alpha val="43137"/>
                    </a:srgbClr>
                  </a:outerShdw>
                </a:effectLst>
              </a:rPr>
              <a:t>(</a:t>
            </a:r>
            <a:r>
              <a:rPr lang="en-US" sz="4800" dirty="0">
                <a:solidFill>
                  <a:schemeClr val="accent1">
                    <a:lumMod val="75000"/>
                  </a:schemeClr>
                </a:solidFill>
                <a:effectLst>
                  <a:outerShdw blurRad="38100" dist="38100" dir="2700000" algn="tl">
                    <a:srgbClr val="000000">
                      <a:alpha val="43137"/>
                    </a:srgbClr>
                  </a:outerShdw>
                </a:effectLst>
                <a:latin typeface="UTM Avo" panose="02040603050506020204"/>
              </a:rPr>
              <a:t>1 </a:t>
            </a:r>
            <a:r>
              <a:rPr lang="vi-VN" sz="4800" dirty="0">
                <a:solidFill>
                  <a:schemeClr val="accent1">
                    <a:lumMod val="75000"/>
                  </a:schemeClr>
                </a:solidFill>
                <a:effectLst>
                  <a:outerShdw blurRad="38100" dist="38100" dir="2700000" algn="tl">
                    <a:srgbClr val="000000">
                      <a:alpha val="43137"/>
                    </a:srgbClr>
                  </a:outerShdw>
                </a:effectLst>
              </a:rPr>
              <a:t>tiết</a:t>
            </a:r>
            <a:r>
              <a:rPr lang="en-US" sz="4800" dirty="0">
                <a:solidFill>
                  <a:schemeClr val="accent1">
                    <a:lumMod val="75000"/>
                  </a:schemeClr>
                </a:solidFill>
                <a:effectLst>
                  <a:outerShdw blurRad="38100" dist="38100" dir="2700000" algn="tl">
                    <a:srgbClr val="000000">
                      <a:alpha val="43137"/>
                    </a:srgbClr>
                  </a:outerShdw>
                </a:effectLst>
                <a:latin typeface="UTM Avo" panose="02040603050506020204"/>
              </a:rPr>
              <a:t>)</a:t>
            </a:r>
            <a:endParaRPr lang="en-US" sz="4800" dirty="0">
              <a:solidFill>
                <a:schemeClr val="accent1">
                  <a:lumMod val="75000"/>
                </a:schemeClr>
              </a:solidFill>
              <a:effectLst>
                <a:outerShdw blurRad="38100" dist="38100" dir="2700000" algn="tl">
                  <a:srgbClr val="000000">
                    <a:alpha val="43137"/>
                  </a:srgbClr>
                </a:outerShdw>
              </a:effectLst>
              <a:latin typeface="UTM Avo" panose="02040603050506020204"/>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83DB6DD-74AD-53A5-6B22-9A6B0D4887AA}"/>
              </a:ext>
            </a:extLst>
          </p:cNvPr>
          <p:cNvPicPr>
            <a:picLocks noChangeAspect="1"/>
          </p:cNvPicPr>
          <p:nvPr/>
        </p:nvPicPr>
        <p:blipFill>
          <a:blip r:embed="rId5"/>
          <a:stretch>
            <a:fillRect/>
          </a:stretch>
        </p:blipFill>
        <p:spPr>
          <a:xfrm>
            <a:off x="3819332" y="-201841"/>
            <a:ext cx="4208780" cy="15716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48A64EAD-9725-28B8-F60D-BF6AC4B70EB3}"/>
              </a:ext>
            </a:extLst>
          </p:cNvPr>
          <p:cNvSpPr txBox="1"/>
          <p:nvPr/>
        </p:nvSpPr>
        <p:spPr>
          <a:xfrm>
            <a:off x="540025" y="1563687"/>
            <a:ext cx="11111949" cy="5103833"/>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US" sz="3200" i="1" dirty="0">
                <a:solidFill>
                  <a:srgbClr val="FF0000"/>
                </a:solidFill>
                <a:latin typeface="Times New Roman" panose="02020603050405020304" pitchFamily="18" charset="0"/>
                <a:cs typeface="Times New Roman" panose="02020603050405020304" pitchFamily="18" charset="0"/>
              </a:rPr>
              <a:t>Những từ ngữ, hình ảnh nào cho biết bài thơ là lời của một phi công?</a:t>
            </a:r>
            <a:endParaRPr lang="en-GB" altLang="en-US" sz="3200" dirty="0">
              <a:solidFill>
                <a:srgbClr val="FF0000"/>
              </a:solidFill>
              <a:latin typeface="Times New Roman" panose="02020603050405020304" pitchFamily="18" charset="0"/>
              <a:cs typeface="Times New Roman" panose="02020603050405020304" pitchFamily="18" charset="0"/>
              <a:sym typeface="+mn-ea"/>
            </a:endParaRPr>
          </a:p>
          <a:p>
            <a:pPr algn="just">
              <a:lnSpc>
                <a:spcPct val="150000"/>
              </a:lnSpc>
            </a:pPr>
            <a:r>
              <a:rPr lang="pt-BR" sz="2800" dirty="0">
                <a:solidFill>
                  <a:srgbClr val="00B050"/>
                </a:solidFill>
                <a:latin typeface="UTM Avo" panose="02040603050506020204"/>
              </a:rPr>
              <a:t>- </a:t>
            </a:r>
            <a:r>
              <a:rPr lang="vi-VN" sz="3200" b="1" dirty="0">
                <a:solidFill>
                  <a:schemeClr val="tx2"/>
                </a:solidFill>
                <a:latin typeface="Times New Roman" panose="02020603050405020304" pitchFamily="18" charset="0"/>
                <a:cs typeface="Times New Roman" panose="02020603050405020304" pitchFamily="18" charset="0"/>
              </a:rPr>
              <a:t>Tên bài thơ </a:t>
            </a:r>
            <a:r>
              <a:rPr lang="vi-VN" sz="3200" b="1" i="1" dirty="0">
                <a:solidFill>
                  <a:schemeClr val="tx2"/>
                </a:solidFill>
                <a:latin typeface="Times New Roman" panose="02020603050405020304" pitchFamily="18" charset="0"/>
                <a:cs typeface="Times New Roman" panose="02020603050405020304" pitchFamily="18" charset="0"/>
              </a:rPr>
              <a:t>Bay trên mái nhà của mẹ </a:t>
            </a:r>
            <a:r>
              <a:rPr lang="vi-VN" sz="3200" b="1" dirty="0">
                <a:solidFill>
                  <a:schemeClr val="tx2"/>
                </a:solidFill>
                <a:latin typeface="Times New Roman" panose="02020603050405020304" pitchFamily="18" charset="0"/>
                <a:cs typeface="Times New Roman" panose="02020603050405020304" pitchFamily="18" charset="0"/>
              </a:rPr>
              <a:t>và các từ ngữ, hình ảnh như: </a:t>
            </a:r>
            <a:r>
              <a:rPr lang="vi-VN" sz="3200" b="1" i="1" dirty="0">
                <a:solidFill>
                  <a:schemeClr val="tx2"/>
                </a:solidFill>
                <a:latin typeface="Times New Roman" panose="02020603050405020304" pitchFamily="18" charset="0"/>
                <a:cs typeface="Times New Roman" panose="02020603050405020304" pitchFamily="18" charset="0"/>
              </a:rPr>
              <a:t>con chuồn chuồn bằng thép, dưới cánh, canh trời, cánh chim xa, những cánh bay </a:t>
            </a:r>
            <a:r>
              <a:rPr lang="vi-VN" sz="3200" b="1" dirty="0">
                <a:solidFill>
                  <a:schemeClr val="tx2"/>
                </a:solidFill>
                <a:latin typeface="Times New Roman" panose="02020603050405020304" pitchFamily="18" charset="0"/>
                <a:cs typeface="Times New Roman" panose="02020603050405020304" pitchFamily="18" charset="0"/>
              </a:rPr>
              <a:t>cho biết bài thơ là lời của một phi công</a:t>
            </a:r>
            <a:r>
              <a:rPr lang="vi-VN" dirty="0">
                <a:solidFill>
                  <a:schemeClr val="tx2"/>
                </a:solidFill>
              </a:rPr>
              <a:t>.</a:t>
            </a:r>
            <a:endParaRPr lang="en-US" b="1" dirty="0">
              <a:solidFill>
                <a:schemeClr val="tx2"/>
              </a:solidFill>
            </a:endParaRPr>
          </a:p>
          <a:p>
            <a:pPr algn="just">
              <a:lnSpc>
                <a:spcPct val="150000"/>
              </a:lnSpc>
            </a:pPr>
            <a:endParaRPr lang="en-US" sz="2800" dirty="0">
              <a:solidFill>
                <a:srgbClr val="00B050"/>
              </a:solidFill>
              <a:latin typeface="UTM Avo" panose="02040603050506020204"/>
            </a:endParaRPr>
          </a:p>
        </p:txBody>
      </p:sp>
      <p:pic>
        <p:nvPicPr>
          <p:cNvPr id="6" name="Picture 5">
            <a:extLst>
              <a:ext uri="{FF2B5EF4-FFF2-40B4-BE49-F238E27FC236}">
                <a16:creationId xmlns:a16="http://schemas.microsoft.com/office/drawing/2014/main" id="{44AA59F7-4E6F-48F9-B792-D9D33F95D815}"/>
              </a:ext>
            </a:extLst>
          </p:cNvPr>
          <p:cNvPicPr>
            <a:picLocks noChangeAspect="1"/>
          </p:cNvPicPr>
          <p:nvPr/>
        </p:nvPicPr>
        <p:blipFill>
          <a:blip r:embed="rId4"/>
          <a:stretch>
            <a:fillRect/>
          </a:stretch>
        </p:blipFill>
        <p:spPr>
          <a:xfrm>
            <a:off x="2181225" y="186120"/>
            <a:ext cx="7827942" cy="1071589"/>
          </a:xfrm>
          <a:prstGeom prst="rect">
            <a:avLst/>
          </a:prstGeom>
          <a:solidFill>
            <a:schemeClr val="accent2">
              <a:lumMod val="40000"/>
              <a:lumOff val="60000"/>
            </a:schemeClr>
          </a:solidFill>
        </p:spPr>
      </p:pic>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2"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2958502"/>
          </a:xfrm>
          <a:prstGeom prst="rect">
            <a:avLst/>
          </a:prstGeom>
          <a:noFill/>
        </p:spPr>
        <p:txBody>
          <a:bodyPr wrap="square">
            <a:spAutoFit/>
          </a:bodyPr>
          <a:lstStyle/>
          <a:p>
            <a:pPr>
              <a:lnSpc>
                <a:spcPct val="150000"/>
              </a:lnSpc>
            </a:pPr>
            <a:r>
              <a:rPr lang="en-GB" altLang="en-US" sz="3200" dirty="0">
                <a:solidFill>
                  <a:srgbClr val="FF0000"/>
                </a:solidFill>
                <a:latin typeface="UTM Avo" panose="02040603050506020204" pitchFamily="18" charset="0"/>
                <a:cs typeface="Times New Roman" panose="02020603050405020304" pitchFamily="18" charset="0"/>
                <a:sym typeface="+mn-ea"/>
              </a:rPr>
              <a:t>Câu 2: </a:t>
            </a:r>
            <a:r>
              <a:rPr lang="en-US" sz="3200" i="1" dirty="0">
                <a:solidFill>
                  <a:srgbClr val="FF0000"/>
                </a:solidFill>
                <a:latin typeface="Times New Roman" panose="02020603050405020304" pitchFamily="18" charset="0"/>
                <a:cs typeface="Times New Roman" panose="02020603050405020304" pitchFamily="18" charset="0"/>
              </a:rPr>
              <a:t>Tìm những hình ảnh đẹp về bầu trời và quê hương, đất nước trong bài thơ. Em thích hình ảnh nào? Vì sao?</a:t>
            </a:r>
            <a:r>
              <a:rPr lang="nb-NO" sz="3200" i="1" dirty="0">
                <a:solidFill>
                  <a:srgbClr val="FF0000"/>
                </a:solidFill>
                <a:latin typeface="Times New Roman" panose="02020603050405020304" pitchFamily="18" charset="0"/>
                <a:cs typeface="Times New Roman" panose="02020603050405020304" pitchFamily="18" charset="0"/>
              </a:rPr>
              <a:t> </a:t>
            </a:r>
          </a:p>
          <a:p>
            <a:pPr>
              <a:lnSpc>
                <a:spcPct val="150000"/>
              </a:lnSpc>
            </a:pPr>
            <a:r>
              <a:rPr lang="pt-BR" sz="2800" dirty="0">
                <a:solidFill>
                  <a:srgbClr val="00B050"/>
                </a:solidFill>
                <a:latin typeface="UTM Avo" panose="02040603050506020204"/>
              </a:rPr>
              <a:t>- </a:t>
            </a:r>
            <a:r>
              <a:rPr lang="en-US" sz="3200" i="1" dirty="0">
                <a:latin typeface="Times New Roman" panose="02020603050405020304" pitchFamily="18" charset="0"/>
                <a:cs typeface="Times New Roman" panose="02020603050405020304" pitchFamily="18" charset="0"/>
              </a:rPr>
              <a:t>Giàn khoan đứng giữa mịt mù sóng biển / Những bãi bờ dâng ráng đỏ phù sa. Trong giấc mơ, con chuồn </a:t>
            </a:r>
            <a:r>
              <a:rPr lang="en-US" sz="3200" i="1" dirty="0" err="1">
                <a:latin typeface="Times New Roman" panose="02020603050405020304" pitchFamily="18" charset="0"/>
                <a:cs typeface="Times New Roman" panose="02020603050405020304" pitchFamily="18" charset="0"/>
              </a:rPr>
              <a:t>chuồn</a:t>
            </a:r>
            <a:r>
              <a:rPr lang="en-US" sz="3200" i="1" dirty="0">
                <a:latin typeface="Times New Roman" panose="02020603050405020304" pitchFamily="18" charset="0"/>
                <a:cs typeface="Times New Roman" panose="02020603050405020304" pitchFamily="18" charset="0"/>
              </a:rPr>
              <a:t> bằng thép /…</a:t>
            </a:r>
            <a:r>
              <a:rPr lang="en-US" sz="3200" dirty="0">
                <a:latin typeface="Times New Roman" panose="02020603050405020304" pitchFamily="18" charset="0"/>
                <a:cs typeface="Times New Roman" panose="02020603050405020304" pitchFamily="18" charset="0"/>
              </a:rPr>
              <a:t> </a:t>
            </a:r>
            <a:endParaRPr lang="en-US" sz="32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CE8721-63ED-3C8A-5BB4-B31781E48012}"/>
              </a:ext>
            </a:extLst>
          </p:cNvPr>
          <p:cNvSpPr txBox="1"/>
          <p:nvPr/>
        </p:nvSpPr>
        <p:spPr>
          <a:xfrm>
            <a:off x="681279" y="1209057"/>
            <a:ext cx="10809563" cy="4589718"/>
          </a:xfrm>
          <a:prstGeom prst="rect">
            <a:avLst/>
          </a:prstGeom>
          <a:noFill/>
        </p:spPr>
        <p:txBody>
          <a:bodyPr wrap="square">
            <a:spAutoFit/>
          </a:bodyPr>
          <a:lstStyle/>
          <a:p>
            <a:pPr>
              <a:lnSpc>
                <a:spcPct val="150000"/>
              </a:lnSpc>
              <a:spcBef>
                <a:spcPts val="1200"/>
              </a:spcBef>
            </a:pPr>
            <a:r>
              <a:rPr lang="en-US" sz="3200" dirty="0">
                <a:solidFill>
                  <a:srgbClr val="FF0000"/>
                </a:solidFill>
                <a:effectLst/>
                <a:latin typeface="UTM Avo" panose="02040603050506020204" pitchFamily="18" charset="0"/>
                <a:ea typeface="Times New Roman" panose="02020603050405020304" pitchFamily="18" charset="0"/>
              </a:rPr>
              <a:t>Câu </a:t>
            </a:r>
            <a:r>
              <a:rPr lang="vi-VN" sz="3200" dirty="0">
                <a:solidFill>
                  <a:srgbClr val="FF0000"/>
                </a:solidFill>
                <a:effectLst/>
                <a:latin typeface="UTM Avo" panose="02040603050506020204" pitchFamily="18" charset="0"/>
                <a:ea typeface="Times New Roman" panose="02020603050405020304" pitchFamily="18" charset="0"/>
              </a:rPr>
              <a:t>3</a:t>
            </a:r>
            <a:r>
              <a:rPr lang="en-US" sz="2800" dirty="0">
                <a:solidFill>
                  <a:srgbClr val="FF0000"/>
                </a:solidFill>
                <a:latin typeface="UTM Avo" panose="02040603050506020204" pitchFamily="18" charset="0"/>
                <a:ea typeface="Times New Roman" panose="02020603050405020304" pitchFamily="18" charset="0"/>
              </a:rPr>
              <a:t>: </a:t>
            </a:r>
            <a:r>
              <a:rPr lang="en-US" sz="3200" i="1" dirty="0">
                <a:solidFill>
                  <a:srgbClr val="FF0000"/>
                </a:solidFill>
                <a:latin typeface="Times New Roman" panose="02020603050405020304" pitchFamily="18" charset="0"/>
                <a:cs typeface="Times New Roman" panose="02020603050405020304" pitchFamily="18" charset="0"/>
              </a:rPr>
              <a:t>Qua các từ ngữ “canh trời”, “cánh bay của hoà bình”, em hiểu người phi công trong bài thơ đã và đang làm gì cho quê hương, đất nước?</a:t>
            </a:r>
            <a:r>
              <a:rPr lang="vi-VN"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Bef>
                <a:spcPts val="1200"/>
              </a:spcBef>
            </a:pPr>
            <a:r>
              <a:rPr lang="nb-NO" sz="2800" dirty="0">
                <a:solidFill>
                  <a:srgbClr val="00B050"/>
                </a:solidFill>
                <a:latin typeface="UTM Avo" panose="02040603050506020204"/>
              </a:rPr>
              <a:t>-</a:t>
            </a:r>
            <a:r>
              <a:rPr lang="en-US" sz="3200" i="1" dirty="0">
                <a:latin typeface="Times New Roman" panose="02020603050405020304" pitchFamily="18" charset="0"/>
                <a:cs typeface="Times New Roman" panose="02020603050405020304" pitchFamily="18" charset="0"/>
              </a:rPr>
              <a:t>Người phi công từng cùng “con chuồn </a:t>
            </a:r>
            <a:r>
              <a:rPr lang="en-US" sz="3200" i="1" dirty="0" err="1">
                <a:latin typeface="Times New Roman" panose="02020603050405020304" pitchFamily="18" charset="0"/>
                <a:cs typeface="Times New Roman" panose="02020603050405020304" pitchFamily="18" charset="0"/>
              </a:rPr>
              <a:t>chuồn</a:t>
            </a:r>
            <a:r>
              <a:rPr lang="en-US" sz="3200" i="1" dirty="0">
                <a:latin typeface="Times New Roman" panose="02020603050405020304" pitchFamily="18" charset="0"/>
                <a:cs typeface="Times New Roman" panose="02020603050405020304" pitchFamily="18" charset="0"/>
              </a:rPr>
              <a:t> bằng sắt” “canh trời” (bảo vệ Tổ quốc); nay lại ngồi sau tay lái điều khiển “những cánh bay hoà bình mải miết” (xây dựng đất nước).</a:t>
            </a:r>
            <a:endParaRPr lang="en-US" sz="3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736934" y="921785"/>
            <a:ext cx="11381585" cy="5509200"/>
          </a:xfrm>
          <a:prstGeom prst="rect">
            <a:avLst/>
          </a:prstGeom>
          <a:noFill/>
        </p:spPr>
        <p:txBody>
          <a:bodyPr wrap="square">
            <a:spAutoFit/>
          </a:bodyPr>
          <a:lstStyle/>
          <a:p>
            <a:pPr>
              <a:lnSpc>
                <a:spcPct val="150000"/>
              </a:lnSpc>
            </a:pPr>
            <a:r>
              <a:rPr lang="en-GB" altLang="en-US" sz="3200" dirty="0">
                <a:solidFill>
                  <a:srgbClr val="FF0000"/>
                </a:solidFill>
                <a:latin typeface="UTM Avo" panose="02040603050506020204" pitchFamily="18" charset="0"/>
                <a:cs typeface="Times New Roman" panose="02020603050405020304" pitchFamily="18" charset="0"/>
                <a:sym typeface="+mn-ea"/>
              </a:rPr>
              <a:t>Câu 4:</a:t>
            </a:r>
            <a:r>
              <a:rPr lang="en-US" i="1" dirty="0"/>
              <a:t> </a:t>
            </a:r>
            <a:r>
              <a:rPr lang="en-US" sz="3200" i="1" dirty="0">
                <a:solidFill>
                  <a:srgbClr val="FF0000"/>
                </a:solidFill>
                <a:latin typeface="Times New Roman" panose="02020603050405020304" pitchFamily="18" charset="0"/>
                <a:cs typeface="Times New Roman" panose="02020603050405020304" pitchFamily="18" charset="0"/>
              </a:rPr>
              <a:t>Vì sao có thể nói mỗi khổ thơ đều thể hiện sâu sắc tình yêu quê hương, đất nước?</a:t>
            </a:r>
            <a:endParaRPr lang="nb-NO" sz="3200" dirty="0">
              <a:solidFill>
                <a:srgbClr val="FF0000"/>
              </a:solidFill>
              <a:latin typeface="Times New Roman" panose="02020603050405020304" pitchFamily="18" charset="0"/>
              <a:cs typeface="Times New Roman" panose="02020603050405020304" pitchFamily="18" charset="0"/>
            </a:endParaRPr>
          </a:p>
          <a:p>
            <a:r>
              <a:rPr lang="nb-NO" sz="2800" dirty="0">
                <a:latin typeface="Times New Roman" panose="02020603050405020304" pitchFamily="18" charset="0"/>
                <a:cs typeface="Times New Roman" panose="02020603050405020304" pitchFamily="18" charset="0"/>
              </a:rPr>
              <a:t> - Vì h</a:t>
            </a:r>
            <a:r>
              <a:rPr lang="vi-VN" sz="3200" dirty="0">
                <a:latin typeface="Times New Roman" panose="02020603050405020304" pitchFamily="18" charset="0"/>
                <a:cs typeface="Times New Roman" panose="02020603050405020304" pitchFamily="18" charset="0"/>
              </a:rPr>
              <a:t>ình ảnh quê hương, đất nước và những từ ngữ trực tiếp thể hiện tình yêu quê hương, đất nước</a:t>
            </a:r>
            <a:r>
              <a:rPr lang="en-US" sz="3200" dirty="0">
                <a:latin typeface="Times New Roman" panose="02020603050405020304" pitchFamily="18" charset="0"/>
                <a:cs typeface="Times New Roman" panose="02020603050405020304" pitchFamily="18" charset="0"/>
              </a:rPr>
              <a:t> đều có</a:t>
            </a:r>
            <a:r>
              <a:rPr lang="vi-VN" sz="3200" dirty="0">
                <a:latin typeface="Times New Roman" panose="02020603050405020304" pitchFamily="18" charset="0"/>
                <a:cs typeface="Times New Roman" panose="02020603050405020304" pitchFamily="18" charset="0"/>
              </a:rPr>
              <a:t> trong từng khổ thơ</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Khổ 1: (đất) đỏ Tây Nguyên, (cây) xanh Biên Hoà, giàn khoan đứng giữa mịt mù sóng biển, những bãi bờ dâng ráng đỏ phù sa.</a:t>
            </a:r>
          </a:p>
          <a:p>
            <a:r>
              <a:rPr lang="en-US" sz="3200" dirty="0">
                <a:latin typeface="Times New Roman" panose="02020603050405020304" pitchFamily="18" charset="0"/>
                <a:cs typeface="Times New Roman" panose="02020603050405020304" pitchFamily="18" charset="0"/>
              </a:rPr>
              <a:t>+ Khổ 2: Tình yêu quê hương, đất nước thể hiện ở liên tưởng về những kỉ niệm tuổi thơ (con diều giấy, mùi rơm rạ, đốm lửa chăn bò) và ở từ </a:t>
            </a:r>
            <a:r>
              <a:rPr lang="en-US" sz="3200" i="1" dirty="0">
                <a:latin typeface="Times New Roman" panose="02020603050405020304" pitchFamily="18" charset="0"/>
                <a:cs typeface="Times New Roman" panose="02020603050405020304" pitchFamily="18" charset="0"/>
              </a:rPr>
              <a:t>bồn chồn </a:t>
            </a:r>
            <a:r>
              <a:rPr lang="en-US" sz="3200" dirty="0">
                <a:latin typeface="Times New Roman" panose="02020603050405020304" pitchFamily="18" charset="0"/>
                <a:cs typeface="Times New Roman" panose="02020603050405020304" pitchFamily="18" charset="0"/>
              </a:rPr>
              <a:t>thể hiện cảm xúc nôn nao trào dâng trong lòng khi nhớ về những kỉ niệm tuổi thơ…..</a:t>
            </a:r>
            <a:endParaRPr lang="en-US" sz="3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44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ircle(in)">
                                      <p:cBhvr>
                                        <p:cTn id="22"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7152" y="643574"/>
            <a:ext cx="10445858" cy="2219838"/>
          </a:xfrm>
          <a:prstGeom prst="rect">
            <a:avLst/>
          </a:prstGeom>
        </p:spPr>
        <p:txBody>
          <a:bodyPr wrap="square">
            <a:spAutoFit/>
          </a:bodyPr>
          <a:lstStyle/>
          <a:p>
            <a:pPr algn="ctr">
              <a:lnSpc>
                <a:spcPct val="150000"/>
              </a:lnSpc>
            </a:pPr>
            <a:r>
              <a:rPr lang="nb-NO" sz="3200" i="1" dirty="0">
                <a:solidFill>
                  <a:srgbClr val="FF0000"/>
                </a:solidFill>
                <a:latin typeface="UTM Avo" panose="02040603050506020204"/>
                <a:ea typeface="SimSun"/>
              </a:rPr>
              <a:t>Em hãy nêu ý nghĩa của bài đọc? </a:t>
            </a:r>
            <a:endParaRPr lang="en-US" sz="3200" dirty="0">
              <a:solidFill>
                <a:srgbClr val="FF0000"/>
              </a:solidFill>
              <a:latin typeface="UTM Avo" panose="02040603050506020204"/>
              <a:ea typeface="Times New Roman" panose="02020603050405020304" pitchFamily="18" charset="0"/>
            </a:endParaRPr>
          </a:p>
          <a:p>
            <a:pPr algn="just">
              <a:lnSpc>
                <a:spcPct val="150000"/>
              </a:lnSpc>
              <a:tabLst>
                <a:tab pos="494665" algn="l"/>
              </a:tabLst>
            </a:pPr>
            <a:r>
              <a:rPr lang="nb-NO" sz="2800" b="1" i="1" dirty="0">
                <a:solidFill>
                  <a:srgbClr val="000000"/>
                </a:solidFill>
                <a:latin typeface="UTM Avo" panose="02040603050506020204"/>
              </a:rPr>
              <a:t>        </a:t>
            </a:r>
            <a:r>
              <a:rPr lang="vi-VN" sz="3200" dirty="0">
                <a:latin typeface="Times New Roman" panose="02020603050405020304" pitchFamily="18" charset="0"/>
                <a:cs typeface="Times New Roman" panose="02020603050405020304" pitchFamily="18" charset="0"/>
              </a:rPr>
              <a:t>Ca ngợi những công dân trẻ đang ngày đêm lao động, góp phần xây dựng quê hương, đất nước</a:t>
            </a:r>
            <a:endParaRPr lang="en-US" sz="3200" b="1" dirty="0">
              <a:latin typeface="Times New Roman" panose="02020603050405020304" pitchFamily="18" charset="0"/>
              <a:cs typeface="Times New Roman" panose="02020603050405020304" pitchFamily="18" charset="0"/>
            </a:endParaRPr>
          </a:p>
        </p:txBody>
      </p:sp>
      <p:sp>
        <p:nvSpPr>
          <p:cNvPr id="4" name="Rectangle 3"/>
          <p:cNvSpPr/>
          <p:nvPr/>
        </p:nvSpPr>
        <p:spPr>
          <a:xfrm>
            <a:off x="677152" y="3318473"/>
            <a:ext cx="10729601" cy="754694"/>
          </a:xfrm>
          <a:prstGeom prst="rect">
            <a:avLst/>
          </a:prstGeom>
        </p:spPr>
        <p:txBody>
          <a:bodyPr wrap="square">
            <a:spAutoFit/>
          </a:bodyPr>
          <a:lstStyle/>
          <a:p>
            <a:pPr algn="ctr">
              <a:lnSpc>
                <a:spcPct val="150000"/>
              </a:lnSpc>
            </a:pPr>
            <a:r>
              <a:rPr lang="nb-NO" sz="2800" i="1" dirty="0">
                <a:latin typeface="UTM Avo" panose="02040603050506020204"/>
                <a:ea typeface="SimSun"/>
              </a:rPr>
              <a:t>        </a:t>
            </a:r>
            <a:r>
              <a:rPr lang="nb-NO" sz="3200" i="1" dirty="0">
                <a:solidFill>
                  <a:srgbClr val="FF0000"/>
                </a:solidFill>
                <a:latin typeface="Times New Roman" panose="02020603050405020304" pitchFamily="18" charset="0"/>
                <a:ea typeface="SimSun"/>
                <a:cs typeface="Times New Roman" panose="02020603050405020304" pitchFamily="18" charset="0"/>
              </a:rPr>
              <a:t>Các em có cảm xúc như thế nào khi học bài này?</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60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80">
                                          <p:stCondLst>
                                            <p:cond delay="0"/>
                                          </p:stCondLst>
                                        </p:cTn>
                                        <p:tgtEl>
                                          <p:spTgt spid="4">
                                            <p:txEl>
                                              <p:pRg st="0" end="0"/>
                                            </p:txEl>
                                          </p:spTgt>
                                        </p:tgtEl>
                                      </p:cBhvr>
                                    </p:animEffect>
                                    <p:anim calcmode="lin" valueType="num">
                                      <p:cBhvr>
                                        <p:cTn id="19"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xEl>
                                              <p:pRg st="0" end="0"/>
                                            </p:txEl>
                                          </p:spTgt>
                                        </p:tgtEl>
                                      </p:cBhvr>
                                      <p:to x="100000" y="60000"/>
                                    </p:animScale>
                                    <p:animScale>
                                      <p:cBhvr>
                                        <p:cTn id="25" dur="166" decel="50000">
                                          <p:stCondLst>
                                            <p:cond delay="676"/>
                                          </p:stCondLst>
                                        </p:cTn>
                                        <p:tgtEl>
                                          <p:spTgt spid="4">
                                            <p:txEl>
                                              <p:pRg st="0" end="0"/>
                                            </p:txEl>
                                          </p:spTgt>
                                        </p:tgtEl>
                                      </p:cBhvr>
                                      <p:to x="100000" y="100000"/>
                                    </p:animScale>
                                    <p:animScale>
                                      <p:cBhvr>
                                        <p:cTn id="26" dur="26">
                                          <p:stCondLst>
                                            <p:cond delay="1312"/>
                                          </p:stCondLst>
                                        </p:cTn>
                                        <p:tgtEl>
                                          <p:spTgt spid="4">
                                            <p:txEl>
                                              <p:pRg st="0" end="0"/>
                                            </p:txEl>
                                          </p:spTgt>
                                        </p:tgtEl>
                                      </p:cBhvr>
                                      <p:to x="100000" y="80000"/>
                                    </p:animScale>
                                    <p:animScale>
                                      <p:cBhvr>
                                        <p:cTn id="27" dur="166" decel="50000">
                                          <p:stCondLst>
                                            <p:cond delay="1338"/>
                                          </p:stCondLst>
                                        </p:cTn>
                                        <p:tgtEl>
                                          <p:spTgt spid="4">
                                            <p:txEl>
                                              <p:pRg st="0" end="0"/>
                                            </p:txEl>
                                          </p:spTgt>
                                        </p:tgtEl>
                                      </p:cBhvr>
                                      <p:to x="100000" y="100000"/>
                                    </p:animScale>
                                    <p:animScale>
                                      <p:cBhvr>
                                        <p:cTn id="28" dur="26">
                                          <p:stCondLst>
                                            <p:cond delay="1642"/>
                                          </p:stCondLst>
                                        </p:cTn>
                                        <p:tgtEl>
                                          <p:spTgt spid="4">
                                            <p:txEl>
                                              <p:pRg st="0" end="0"/>
                                            </p:txEl>
                                          </p:spTgt>
                                        </p:tgtEl>
                                      </p:cBhvr>
                                      <p:to x="100000" y="90000"/>
                                    </p:animScale>
                                    <p:animScale>
                                      <p:cBhvr>
                                        <p:cTn id="29" dur="166" decel="50000">
                                          <p:stCondLst>
                                            <p:cond delay="1668"/>
                                          </p:stCondLst>
                                        </p:cTn>
                                        <p:tgtEl>
                                          <p:spTgt spid="4">
                                            <p:txEl>
                                              <p:pRg st="0" end="0"/>
                                            </p:txEl>
                                          </p:spTgt>
                                        </p:tgtEl>
                                      </p:cBhvr>
                                      <p:to x="100000" y="100000"/>
                                    </p:animScale>
                                    <p:animScale>
                                      <p:cBhvr>
                                        <p:cTn id="30" dur="26">
                                          <p:stCondLst>
                                            <p:cond delay="1808"/>
                                          </p:stCondLst>
                                        </p:cTn>
                                        <p:tgtEl>
                                          <p:spTgt spid="4">
                                            <p:txEl>
                                              <p:pRg st="0" end="0"/>
                                            </p:txEl>
                                          </p:spTgt>
                                        </p:tgtEl>
                                      </p:cBhvr>
                                      <p:to x="100000" y="95000"/>
                                    </p:animScale>
                                    <p:animScale>
                                      <p:cBhvr>
                                        <p:cTn id="31"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351;p42">
            <a:extLst>
              <a:ext uri="{FF2B5EF4-FFF2-40B4-BE49-F238E27FC236}">
                <a16:creationId xmlns:a16="http://schemas.microsoft.com/office/drawing/2014/main" id="{E733CECB-DBB7-4C8E-A356-1E4A537F283C}"/>
              </a:ext>
            </a:extLst>
          </p:cNvPr>
          <p:cNvSpPr txBox="1">
            <a:spLocks/>
          </p:cNvSpPr>
          <p:nvPr/>
        </p:nvSpPr>
        <p:spPr>
          <a:xfrm>
            <a:off x="1413235" y="40023"/>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 ĐỌC DIỄN CẢM</a:t>
            </a:r>
          </a:p>
        </p:txBody>
      </p:sp>
      <p:pic>
        <p:nvPicPr>
          <p:cNvPr id="5" name="Picture 4">
            <a:extLst>
              <a:ext uri="{FF2B5EF4-FFF2-40B4-BE49-F238E27FC236}">
                <a16:creationId xmlns:a16="http://schemas.microsoft.com/office/drawing/2014/main" id="{B582E8EA-BDE4-4498-9C9C-3F9D69275D0E}"/>
              </a:ext>
            </a:extLst>
          </p:cNvPr>
          <p:cNvPicPr>
            <a:picLocks noChangeAspect="1"/>
          </p:cNvPicPr>
          <p:nvPr/>
        </p:nvPicPr>
        <p:blipFill>
          <a:blip r:embed="rId3"/>
          <a:stretch>
            <a:fillRect/>
          </a:stretch>
        </p:blipFill>
        <p:spPr>
          <a:xfrm>
            <a:off x="9705083" y="1702479"/>
            <a:ext cx="2486917" cy="4365613"/>
          </a:xfrm>
          <a:prstGeom prst="rect">
            <a:avLst/>
          </a:prstGeom>
        </p:spPr>
      </p:pic>
      <p:sp>
        <p:nvSpPr>
          <p:cNvPr id="7" name="TextBox 6">
            <a:extLst>
              <a:ext uri="{FF2B5EF4-FFF2-40B4-BE49-F238E27FC236}">
                <a16:creationId xmlns:a16="http://schemas.microsoft.com/office/drawing/2014/main" id="{F636BFD3-C320-43F1-8502-51E84A40FEBC}"/>
              </a:ext>
            </a:extLst>
          </p:cNvPr>
          <p:cNvSpPr txBox="1"/>
          <p:nvPr/>
        </p:nvSpPr>
        <p:spPr>
          <a:xfrm>
            <a:off x="1945481" y="1608212"/>
            <a:ext cx="10101262" cy="4524315"/>
          </a:xfrm>
          <a:prstGeom prst="rect">
            <a:avLst/>
          </a:prstGeom>
          <a:noFill/>
        </p:spPr>
        <p:txBody>
          <a:bodyPr wrap="square">
            <a:spAutoFit/>
          </a:bodyPr>
          <a:lstStyle/>
          <a:p>
            <a:pPr algn="just"/>
            <a:r>
              <a:rPr lang="en-US" sz="3200" i="1" dirty="0">
                <a:solidFill>
                  <a:srgbClr val="231F20"/>
                </a:solidFill>
                <a:effectLst/>
                <a:latin typeface="Times New Roman" panose="02020603050405020304" pitchFamily="18" charset="0"/>
                <a:ea typeface="SimSun" panose="02010600030101010101" pitchFamily="2" charset="-122"/>
              </a:rPr>
              <a:t>Trong</a:t>
            </a:r>
            <a:r>
              <a:rPr lang="en-US" sz="3200" i="1" spc="-1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giấc</a:t>
            </a:r>
            <a:r>
              <a:rPr lang="en-US" sz="3200" b="1" i="1" spc="-1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mơ</a:t>
            </a:r>
            <a:r>
              <a:rPr lang="en-US" sz="3200" i="1" dirty="0">
                <a:solidFill>
                  <a:srgbClr val="231F20"/>
                </a:solidFill>
                <a:effectLst/>
                <a:latin typeface="Times New Roman" panose="02020603050405020304" pitchFamily="18" charset="0"/>
                <a:ea typeface="SimSun" panose="02010600030101010101" pitchFamily="2" charset="-122"/>
              </a:rPr>
              <a:t>,</a:t>
            </a:r>
            <a:r>
              <a:rPr lang="en-US" sz="3200" i="1" spc="-1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a:t>
            </a:r>
            <a:r>
              <a:rPr lang="en-US" sz="3200" i="1" spc="-1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con</a:t>
            </a:r>
            <a:r>
              <a:rPr lang="en-US" sz="3200" i="1" spc="-1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chuồn</a:t>
            </a:r>
            <a:r>
              <a:rPr lang="en-US" sz="3200" i="1" spc="-10" dirty="0">
                <a:solidFill>
                  <a:srgbClr val="231F20"/>
                </a:solidFill>
                <a:effectLst/>
                <a:latin typeface="Times New Roman" panose="02020603050405020304" pitchFamily="18" charset="0"/>
                <a:ea typeface="SimSun" panose="02010600030101010101" pitchFamily="2" charset="-122"/>
              </a:rPr>
              <a:t> </a:t>
            </a:r>
            <a:r>
              <a:rPr lang="en-US" sz="3200" i="1" dirty="0" err="1">
                <a:solidFill>
                  <a:srgbClr val="231F20"/>
                </a:solidFill>
                <a:effectLst/>
                <a:latin typeface="Times New Roman" panose="02020603050405020304" pitchFamily="18" charset="0"/>
                <a:ea typeface="SimSun" panose="02010600030101010101" pitchFamily="2" charset="-122"/>
              </a:rPr>
              <a:t>chuồn</a:t>
            </a:r>
            <a:r>
              <a:rPr lang="en-US" sz="3200" i="1" spc="-1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bằng</a:t>
            </a:r>
            <a:r>
              <a:rPr lang="en-US" sz="3200" i="1" spc="-1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thép</a:t>
            </a:r>
            <a:r>
              <a:rPr lang="en-US" sz="3200" i="1" spc="-10" dirty="0">
                <a:solidFill>
                  <a:srgbClr val="231F20"/>
                </a:solidFill>
                <a:effectLst/>
                <a:latin typeface="Times New Roman" panose="02020603050405020304" pitchFamily="18" charset="0"/>
                <a:ea typeface="SimSun" panose="02010600030101010101" pitchFamily="2" charset="-122"/>
              </a:rPr>
              <a:t> </a:t>
            </a:r>
            <a:r>
              <a:rPr lang="en-US" sz="3200" i="1" spc="-50" dirty="0">
                <a:solidFill>
                  <a:srgbClr val="231F20"/>
                </a:solidFill>
                <a:effectLst/>
                <a:latin typeface="Times New Roman" panose="02020603050405020304" pitchFamily="18" charset="0"/>
                <a:ea typeface="SimSun" panose="02010600030101010101" pitchFamily="2" charset="-122"/>
              </a:rPr>
              <a:t>/</a:t>
            </a:r>
            <a:endParaRPr lang="en-US" sz="3200" dirty="0">
              <a:effectLst/>
              <a:latin typeface="Times New Roman" panose="02020603050405020304" pitchFamily="18" charset="0"/>
              <a:ea typeface="SimSun" panose="02010600030101010101" pitchFamily="2" charset="-122"/>
            </a:endParaRPr>
          </a:p>
          <a:p>
            <a:pPr algn="just"/>
            <a:r>
              <a:rPr lang="en-US" sz="3200" b="1" i="1" dirty="0">
                <a:solidFill>
                  <a:srgbClr val="231F20"/>
                </a:solidFill>
                <a:effectLst/>
                <a:latin typeface="Times New Roman" panose="02020603050405020304" pitchFamily="18" charset="0"/>
                <a:ea typeface="SimSun" panose="02010600030101010101" pitchFamily="2" charset="-122"/>
              </a:rPr>
              <a:t>Bay</a:t>
            </a:r>
            <a:r>
              <a:rPr lang="en-US" sz="3200" b="1" i="1" spc="-20"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cao</a:t>
            </a:r>
            <a:r>
              <a:rPr lang="en-US" sz="3200" b="1" i="1" spc="-20"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hơn</a:t>
            </a:r>
            <a:r>
              <a:rPr lang="en-US" sz="3200" b="1" i="1" spc="-2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cánh</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diều</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giấy</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tuổi</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thơ</a:t>
            </a:r>
            <a:r>
              <a:rPr lang="en-US" sz="3200" i="1" spc="-20"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 </a:t>
            </a:r>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Mùi rơm rạ / cứ </a:t>
            </a:r>
            <a:r>
              <a:rPr lang="en-US" sz="3200" b="1" i="1" dirty="0">
                <a:solidFill>
                  <a:srgbClr val="231F20"/>
                </a:solidFill>
                <a:effectLst/>
                <a:latin typeface="Times New Roman" panose="02020603050405020304" pitchFamily="18" charset="0"/>
                <a:ea typeface="SimSun" panose="02010600030101010101" pitchFamily="2" charset="-122"/>
              </a:rPr>
              <a:t>bồn chồn </a:t>
            </a:r>
            <a:r>
              <a:rPr lang="en-US" sz="3200" i="1" dirty="0">
                <a:solidFill>
                  <a:srgbClr val="231F20"/>
                </a:solidFill>
                <a:effectLst/>
                <a:latin typeface="Times New Roman" panose="02020603050405020304" pitchFamily="18" charset="0"/>
                <a:ea typeface="SimSun" panose="02010600030101010101" pitchFamily="2" charset="-122"/>
              </a:rPr>
              <a:t>dưới cánh // </a:t>
            </a:r>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Vì sao xa / như đốm lửa chăn bò. //</a:t>
            </a:r>
          </a:p>
          <a:p>
            <a:pPr algn="just"/>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Đã cùng con / </a:t>
            </a:r>
            <a:r>
              <a:rPr lang="en-US" sz="3200" b="1" i="1" dirty="0">
                <a:solidFill>
                  <a:srgbClr val="231F20"/>
                </a:solidFill>
                <a:effectLst/>
                <a:latin typeface="Times New Roman" panose="02020603050405020304" pitchFamily="18" charset="0"/>
                <a:ea typeface="SimSun" panose="02010600030101010101" pitchFamily="2" charset="-122"/>
              </a:rPr>
              <a:t>canh trời </a:t>
            </a:r>
            <a:r>
              <a:rPr lang="en-US" sz="3200" i="1" dirty="0">
                <a:solidFill>
                  <a:srgbClr val="231F20"/>
                </a:solidFill>
                <a:effectLst/>
                <a:latin typeface="Times New Roman" panose="02020603050405020304" pitchFamily="18" charset="0"/>
                <a:ea typeface="SimSun" panose="02010600030101010101" pitchFamily="2" charset="-122"/>
              </a:rPr>
              <a:t>một thuở /</a:t>
            </a:r>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 Cánh chim</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xa </a:t>
            </a:r>
            <a:r>
              <a:rPr lang="en-US" sz="3200" b="1" i="1" dirty="0">
                <a:solidFill>
                  <a:srgbClr val="231F20"/>
                </a:solidFill>
                <a:effectLst/>
                <a:latin typeface="Times New Roman" panose="02020603050405020304" pitchFamily="18" charset="0"/>
                <a:ea typeface="SimSun" panose="02010600030101010101" pitchFamily="2" charset="-122"/>
              </a:rPr>
              <a:t>nhớ tổ</a:t>
            </a:r>
            <a:r>
              <a:rPr lang="en-US" sz="3200" b="1"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 lại quay về //</a:t>
            </a:r>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Giờ con</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bay</a:t>
            </a:r>
            <a:r>
              <a:rPr lang="en-US" sz="3200" b="1"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 trên</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mái nhà</a:t>
            </a:r>
            <a:r>
              <a:rPr lang="en-US" sz="3200" b="1"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của mẹ</a:t>
            </a:r>
            <a:r>
              <a:rPr lang="en-US" sz="3200" i="1" spc="-50" dirty="0">
                <a:solidFill>
                  <a:srgbClr val="231F20"/>
                </a:solidFill>
                <a:effectLst/>
                <a:latin typeface="Times New Roman" panose="02020603050405020304" pitchFamily="18" charset="0"/>
                <a:ea typeface="SimSun" panose="02010600030101010101" pitchFamily="2" charset="-122"/>
              </a:rPr>
              <a:t>/</a:t>
            </a:r>
            <a:endParaRPr lang="en-US" sz="3200" dirty="0">
              <a:effectLst/>
              <a:latin typeface="Times New Roman" panose="02020603050405020304" pitchFamily="18" charset="0"/>
              <a:ea typeface="SimSun" panose="02010600030101010101" pitchFamily="2" charset="-122"/>
            </a:endParaRPr>
          </a:p>
          <a:p>
            <a:pPr algn="just"/>
            <a:r>
              <a:rPr lang="en-US" sz="3200" i="1" dirty="0">
                <a:solidFill>
                  <a:srgbClr val="231F20"/>
                </a:solidFill>
                <a:effectLst/>
                <a:latin typeface="Times New Roman" panose="02020603050405020304" pitchFamily="18" charset="0"/>
                <a:ea typeface="SimSun" panose="02010600030101010101" pitchFamily="2" charset="-122"/>
              </a:rPr>
              <a:t>Hoa</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mướp</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vàng</a:t>
            </a:r>
            <a:r>
              <a:rPr lang="en-US" sz="3200" i="1" dirty="0">
                <a:solidFill>
                  <a:srgbClr val="231F20"/>
                </a:solidFill>
                <a:effectLst/>
                <a:latin typeface="Times New Roman" panose="02020603050405020304" pitchFamily="18" charset="0"/>
                <a:ea typeface="SimSun" panose="02010600030101010101" pitchFamily="2" charset="-122"/>
              </a:rPr>
              <a:t>, /</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xoan</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tím</a:t>
            </a:r>
            <a:r>
              <a:rPr lang="en-US" sz="3200" i="1" dirty="0">
                <a:solidFill>
                  <a:srgbClr val="231F20"/>
                </a:solidFill>
                <a:effectLst/>
                <a:latin typeface="Times New Roman" panose="02020603050405020304" pitchFamily="18" charset="0"/>
                <a:ea typeface="SimSun" panose="02010600030101010101" pitchFamily="2" charset="-122"/>
              </a:rPr>
              <a:t>,</a:t>
            </a:r>
            <a:r>
              <a:rPr lang="en-US" sz="3200" i="1" spc="-5" dirty="0">
                <a:solidFill>
                  <a:srgbClr val="231F20"/>
                </a:solidFill>
                <a:effectLst/>
                <a:latin typeface="Times New Roman" panose="02020603050405020304" pitchFamily="18" charset="0"/>
                <a:ea typeface="SimSun" panose="02010600030101010101" pitchFamily="2" charset="-122"/>
              </a:rPr>
              <a:t> </a:t>
            </a:r>
            <a:r>
              <a:rPr lang="en-US" sz="3200" i="1"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cỏ</a:t>
            </a:r>
            <a:r>
              <a:rPr lang="en-US" sz="3200" b="1" i="1" spc="-5" dirty="0">
                <a:solidFill>
                  <a:srgbClr val="231F20"/>
                </a:solidFill>
                <a:effectLst/>
                <a:latin typeface="Times New Roman" panose="02020603050405020304" pitchFamily="18" charset="0"/>
                <a:ea typeface="SimSun" panose="02010600030101010101" pitchFamily="2" charset="-122"/>
              </a:rPr>
              <a:t> </a:t>
            </a:r>
            <a:r>
              <a:rPr lang="en-US" sz="3200" b="1" i="1" dirty="0">
                <a:solidFill>
                  <a:srgbClr val="231F20"/>
                </a:solidFill>
                <a:effectLst/>
                <a:latin typeface="Times New Roman" panose="02020603050405020304" pitchFamily="18" charset="0"/>
                <a:ea typeface="SimSun" panose="02010600030101010101" pitchFamily="2" charset="-122"/>
              </a:rPr>
              <a:t>triền</a:t>
            </a:r>
            <a:r>
              <a:rPr lang="en-US" sz="3200" b="1" i="1" spc="-5" dirty="0">
                <a:solidFill>
                  <a:srgbClr val="231F20"/>
                </a:solidFill>
                <a:effectLst/>
                <a:latin typeface="Times New Roman" panose="02020603050405020304" pitchFamily="18" charset="0"/>
                <a:ea typeface="SimSun" panose="02010600030101010101" pitchFamily="2" charset="-122"/>
              </a:rPr>
              <a:t> </a:t>
            </a:r>
            <a:r>
              <a:rPr lang="en-US" sz="3200" b="1" i="1" spc="-25" dirty="0">
                <a:solidFill>
                  <a:srgbClr val="231F20"/>
                </a:solidFill>
                <a:effectLst/>
                <a:latin typeface="Times New Roman" panose="02020603050405020304" pitchFamily="18" charset="0"/>
                <a:ea typeface="SimSun" panose="02010600030101010101" pitchFamily="2" charset="-122"/>
              </a:rPr>
              <a:t>đê</a:t>
            </a:r>
            <a:r>
              <a:rPr lang="en-US" sz="3200" i="1" spc="-25" dirty="0">
                <a:solidFill>
                  <a:srgbClr val="231F20"/>
                </a:solidFill>
                <a:effectLst/>
                <a:latin typeface="Times New Roman" panose="02020603050405020304" pitchFamily="18" charset="0"/>
                <a:ea typeface="SimSun" panose="02010600030101010101" pitchFamily="2" charset="-122"/>
              </a:rPr>
              <a:t>.</a:t>
            </a:r>
            <a:endParaRPr lang="en-US" sz="32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98800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138665-48A5-B1BC-B580-12D96CBBFE17}"/>
              </a:ext>
            </a:extLst>
          </p:cNvPr>
          <p:cNvSpPr txBox="1"/>
          <p:nvPr/>
        </p:nvSpPr>
        <p:spPr>
          <a:xfrm>
            <a:off x="2035882" y="222085"/>
            <a:ext cx="4810932"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THI ĐỌC DIỄN CẢM</a:t>
            </a:r>
          </a:p>
        </p:txBody>
      </p:sp>
      <p:pic>
        <p:nvPicPr>
          <p:cNvPr id="5" name="Picture 4" descr="A picture containing stationary&#10;&#10;Description automatically generated">
            <a:extLst>
              <a:ext uri="{FF2B5EF4-FFF2-40B4-BE49-F238E27FC236}">
                <a16:creationId xmlns:a16="http://schemas.microsoft.com/office/drawing/2014/main" id="{DBC0FB87-57D8-D4BE-946F-E8388672FE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flipH="1">
            <a:off x="-108623" y="3803883"/>
            <a:ext cx="3465972" cy="3263766"/>
          </a:xfrm>
          <a:prstGeom prst="rect">
            <a:avLst/>
          </a:prstGeom>
        </p:spPr>
      </p:pic>
      <p:pic>
        <p:nvPicPr>
          <p:cNvPr id="6" name="Picture 5">
            <a:extLst>
              <a:ext uri="{FF2B5EF4-FFF2-40B4-BE49-F238E27FC236}">
                <a16:creationId xmlns:a16="http://schemas.microsoft.com/office/drawing/2014/main" id="{89518613-0F13-95EF-304F-97F485FE1577}"/>
              </a:ext>
            </a:extLst>
          </p:cNvPr>
          <p:cNvPicPr>
            <a:picLocks noChangeAspect="1"/>
          </p:cNvPicPr>
          <p:nvPr/>
        </p:nvPicPr>
        <p:blipFill>
          <a:blip r:embed="rId5"/>
          <a:stretch>
            <a:fillRect/>
          </a:stretch>
        </p:blipFill>
        <p:spPr>
          <a:xfrm>
            <a:off x="3465972" y="1837175"/>
            <a:ext cx="7620660" cy="3183649"/>
          </a:xfrm>
          <a:prstGeom prst="rect">
            <a:avLst/>
          </a:prstGeom>
        </p:spPr>
      </p:pic>
    </p:spTree>
    <p:extLst>
      <p:ext uri="{BB962C8B-B14F-4D97-AF65-F5344CB8AC3E}">
        <p14:creationId xmlns:p14="http://schemas.microsoft.com/office/powerpoint/2010/main" val="390485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547966"/>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605030" y="-54248"/>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9" name="Rectangle 8"/>
          <p:cNvSpPr/>
          <p:nvPr/>
        </p:nvSpPr>
        <p:spPr>
          <a:xfrm>
            <a:off x="1487837" y="1704814"/>
            <a:ext cx="7206712" cy="187529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AD3C74-A4D9-1139-2B7D-85023DFC2A3C}"/>
              </a:ext>
            </a:extLst>
          </p:cNvPr>
          <p:cNvSpPr txBox="1"/>
          <p:nvPr/>
        </p:nvSpPr>
        <p:spPr>
          <a:xfrm>
            <a:off x="1658318" y="1758287"/>
            <a:ext cx="6648774" cy="2185214"/>
          </a:xfrm>
          <a:prstGeom prst="rect">
            <a:avLst/>
          </a:prstGeom>
          <a:noFill/>
        </p:spPr>
        <p:txBody>
          <a:bodyPr wrap="square">
            <a:spAutoFit/>
          </a:bodyPr>
          <a:lstStyle/>
          <a:p>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i="1" dirty="0">
                <a:solidFill>
                  <a:srgbClr val="FF0000"/>
                </a:solidFill>
                <a:latin typeface="Times New Roman" panose="02020603050405020304" pitchFamily="18" charset="0"/>
                <a:cs typeface="Times New Roman" panose="02020603050405020304" pitchFamily="18" charset="0"/>
              </a:rPr>
              <a:t>Em cần làm gì góp phần xây dựng quê hương đất nước em thêm giàu đẹp?</a:t>
            </a:r>
            <a:endParaRPr lang="en-US" sz="3200" dirty="0">
              <a:solidFill>
                <a:srgbClr val="FF0000"/>
              </a:solidFill>
              <a:latin typeface="Times New Roman" panose="02020603050405020304" pitchFamily="18" charset="0"/>
              <a:cs typeface="Times New Roman" panose="02020603050405020304" pitchFamily="18" charset="0"/>
            </a:endParaRPr>
          </a:p>
          <a:p>
            <a:endParaRPr lang="en-US" sz="3600" dirty="0">
              <a:solidFill>
                <a:srgbClr val="FF0000"/>
              </a:solidFill>
              <a:latin typeface="UTM Avo" panose="02040603050506020204"/>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1105" y="203224"/>
            <a:ext cx="11266094" cy="671851"/>
          </a:xfrm>
          <a:prstGeom prst="rect">
            <a:avLst/>
          </a:prstGeom>
        </p:spPr>
        <p:txBody>
          <a:bodyPr wrap="square">
            <a:spAutoFit/>
          </a:bodyPr>
          <a:lstStyle/>
          <a:p>
            <a:pPr algn="just">
              <a:lnSpc>
                <a:spcPct val="150000"/>
              </a:lnSpc>
            </a:pPr>
            <a:r>
              <a:rPr lang="nl-NL" sz="2800" dirty="0">
                <a:latin typeface="UTM Avo" panose="02040603050506020204"/>
                <a:ea typeface="SimSun"/>
              </a:rPr>
              <a:t>Xem và trao đổi với bạn bên cạnh những gì nhìn thấy trong bức tranh.</a:t>
            </a:r>
            <a:endParaRPr lang="en-US" sz="2800" dirty="0">
              <a:effectLst/>
              <a:latin typeface="UTM Avo" panose="02040603050506020204"/>
              <a:ea typeface="Times New Roman" panose="02020603050405020304" pitchFamily="18" charset="0"/>
            </a:endParaRPr>
          </a:p>
        </p:txBody>
      </p:sp>
      <p:pic>
        <p:nvPicPr>
          <p:cNvPr id="2" name="Picture 1">
            <a:extLst>
              <a:ext uri="{FF2B5EF4-FFF2-40B4-BE49-F238E27FC236}">
                <a16:creationId xmlns:a16="http://schemas.microsoft.com/office/drawing/2014/main" id="{BC452FEE-5B24-12FA-7FAF-801EB89A91EB}"/>
              </a:ext>
            </a:extLst>
          </p:cNvPr>
          <p:cNvPicPr>
            <a:picLocks noChangeAspect="1"/>
          </p:cNvPicPr>
          <p:nvPr/>
        </p:nvPicPr>
        <p:blipFill>
          <a:blip r:embed="rId2"/>
          <a:stretch>
            <a:fillRect/>
          </a:stretch>
        </p:blipFill>
        <p:spPr>
          <a:xfrm>
            <a:off x="383458" y="999732"/>
            <a:ext cx="11503741" cy="5858268"/>
          </a:xfrm>
          <a:prstGeom prst="rect">
            <a:avLst/>
          </a:prstGeom>
        </p:spPr>
      </p:pic>
    </p:spTree>
    <p:extLst>
      <p:ext uri="{BB962C8B-B14F-4D97-AF65-F5344CB8AC3E}">
        <p14:creationId xmlns:p14="http://schemas.microsoft.com/office/powerpoint/2010/main" val="2707308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D0187A-2A20-9866-4843-963F2700661B}"/>
              </a:ext>
            </a:extLst>
          </p:cNvPr>
          <p:cNvSpPr txBox="1"/>
          <p:nvPr/>
        </p:nvSpPr>
        <p:spPr>
          <a:xfrm>
            <a:off x="284922" y="0"/>
            <a:ext cx="11907078" cy="833818"/>
          </a:xfrm>
          <a:prstGeom prst="rect">
            <a:avLst/>
          </a:prstGeom>
          <a:noFill/>
        </p:spPr>
        <p:txBody>
          <a:bodyPr wrap="square">
            <a:spAutoFit/>
          </a:bodyPr>
          <a:lstStyle/>
          <a:p>
            <a:pPr algn="ctr">
              <a:lnSpc>
                <a:spcPct val="150000"/>
              </a:lnSpc>
            </a:pPr>
            <a:r>
              <a:rPr lang="en-US" sz="36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Bay trên mái nhà của mẹ</a:t>
            </a:r>
            <a:endPar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20449" y="905635"/>
            <a:ext cx="5575551" cy="5484643"/>
          </a:xfrm>
          <a:prstGeom prst="rect">
            <a:avLst/>
          </a:prstGeom>
        </p:spPr>
        <p:txBody>
          <a:bodyPr wrap="square">
            <a:spAutoFit/>
          </a:bodyPr>
          <a:lstStyle/>
          <a:p>
            <a:pPr algn="just">
              <a:lnSpc>
                <a:spcPct val="150000"/>
              </a:lnSpc>
            </a:pPr>
            <a:r>
              <a:rPr lang="en-US" sz="2400" i="0" dirty="0">
                <a:solidFill>
                  <a:srgbClr val="000000"/>
                </a:solidFill>
                <a:effectLst/>
                <a:latin typeface="Times New Roman" panose="02020603050405020304" pitchFamily="18" charset="0"/>
                <a:cs typeface="Times New Roman" panose="02020603050405020304" pitchFamily="18" charset="0"/>
              </a:rPr>
              <a:t>C</a:t>
            </a:r>
            <a:r>
              <a:rPr lang="en-US" sz="2400" i="0" dirty="0">
                <a:solidFill>
                  <a:srgbClr val="081C36"/>
                </a:solidFill>
                <a:effectLst/>
                <a:latin typeface="Times New Roman" panose="02020603050405020304" pitchFamily="18" charset="0"/>
                <a:cs typeface="Times New Roman" panose="02020603050405020304" pitchFamily="18" charset="0"/>
              </a:rPr>
              <a:t>on đã bay qua nhiều miền đất lạ</a:t>
            </a:r>
          </a:p>
          <a:p>
            <a:pPr algn="just">
              <a:lnSpc>
                <a:spcPct val="150000"/>
              </a:lnSpc>
            </a:pPr>
            <a:r>
              <a:rPr lang="en-US" sz="2400" i="0" dirty="0">
                <a:solidFill>
                  <a:srgbClr val="081C36"/>
                </a:solidFill>
                <a:effectLst/>
                <a:latin typeface="Times New Roman" panose="02020603050405020304" pitchFamily="18" charset="0"/>
                <a:cs typeface="Times New Roman" panose="02020603050405020304" pitchFamily="18" charset="0"/>
              </a:rPr>
              <a:t>Đỏ Tây Nguyên hay xanh biếc Biên Hòa</a:t>
            </a: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G</a:t>
            </a:r>
            <a:r>
              <a:rPr lang="en-US" sz="2400" i="0" dirty="0">
                <a:solidFill>
                  <a:srgbClr val="081C36"/>
                </a:solidFill>
                <a:effectLst/>
                <a:latin typeface="Times New Roman" panose="02020603050405020304" pitchFamily="18" charset="0"/>
                <a:cs typeface="Times New Roman" panose="02020603050405020304" pitchFamily="18" charset="0"/>
              </a:rPr>
              <a:t>iàn khoan đứng giữa mịt mù sóng biển</a:t>
            </a: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N</a:t>
            </a:r>
            <a:r>
              <a:rPr lang="en-US" sz="2400" i="0" dirty="0">
                <a:solidFill>
                  <a:srgbClr val="081C36"/>
                </a:solidFill>
                <a:effectLst/>
                <a:latin typeface="Times New Roman" panose="02020603050405020304" pitchFamily="18" charset="0"/>
                <a:cs typeface="Times New Roman" panose="02020603050405020304" pitchFamily="18" charset="0"/>
              </a:rPr>
              <a:t>hững bãi bờ rừng ráng đỏ phù sa</a:t>
            </a:r>
          </a:p>
          <a:p>
            <a:pPr algn="just">
              <a:lnSpc>
                <a:spcPct val="150000"/>
              </a:lnSpc>
            </a:pPr>
            <a:endParaRPr lang="en-US" sz="2400" dirty="0">
              <a:solidFill>
                <a:srgbClr val="081C36"/>
              </a:solidFill>
              <a:latin typeface="Times New Roman" panose="02020603050405020304" pitchFamily="18" charset="0"/>
              <a:cs typeface="Times New Roman" panose="02020603050405020304" pitchFamily="18" charset="0"/>
            </a:endParaRPr>
          </a:p>
          <a:p>
            <a:pPr algn="just">
              <a:lnSpc>
                <a:spcPct val="150000"/>
              </a:lnSpc>
            </a:pPr>
            <a:r>
              <a:rPr lang="vi-VN" sz="2400" i="0" dirty="0">
                <a:solidFill>
                  <a:srgbClr val="081C36"/>
                </a:solidFill>
                <a:effectLst/>
                <a:latin typeface="Times New Roman" panose="02020603050405020304" pitchFamily="18" charset="0"/>
                <a:cs typeface="Times New Roman" panose="02020603050405020304" pitchFamily="18" charset="0"/>
              </a:rPr>
              <a:t>Trong giấc mơ</a:t>
            </a:r>
            <a:r>
              <a:rPr lang="en-US" sz="2400" i="0" dirty="0">
                <a:solidFill>
                  <a:srgbClr val="081C36"/>
                </a:solidFill>
                <a:effectLst/>
                <a:latin typeface="Times New Roman" panose="02020603050405020304" pitchFamily="18" charset="0"/>
                <a:cs typeface="Times New Roman" panose="02020603050405020304" pitchFamily="18" charset="0"/>
              </a:rPr>
              <a:t>,</a:t>
            </a:r>
            <a:r>
              <a:rPr lang="vi-VN" sz="2400" i="0" dirty="0">
                <a:solidFill>
                  <a:srgbClr val="081C36"/>
                </a:solidFill>
                <a:effectLst/>
                <a:latin typeface="Times New Roman" panose="02020603050405020304" pitchFamily="18" charset="0"/>
                <a:cs typeface="Times New Roman" panose="02020603050405020304" pitchFamily="18" charset="0"/>
              </a:rPr>
              <a:t> con chuồn chuồn bằng thép</a:t>
            </a:r>
            <a:endParaRPr lang="en-US" sz="240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B</a:t>
            </a:r>
            <a:r>
              <a:rPr lang="vi-VN" sz="2400" i="0" dirty="0">
                <a:solidFill>
                  <a:srgbClr val="081C36"/>
                </a:solidFill>
                <a:effectLst/>
                <a:latin typeface="Times New Roman" panose="02020603050405020304" pitchFamily="18" charset="0"/>
                <a:cs typeface="Times New Roman" panose="02020603050405020304" pitchFamily="18" charset="0"/>
              </a:rPr>
              <a:t>ay cao hơn cánh diều giấy tuổi thơ</a:t>
            </a:r>
            <a:endParaRPr lang="en-US" sz="240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M</a:t>
            </a:r>
            <a:r>
              <a:rPr lang="vi-VN" sz="2400" i="0" dirty="0">
                <a:solidFill>
                  <a:srgbClr val="081C36"/>
                </a:solidFill>
                <a:effectLst/>
                <a:latin typeface="Times New Roman" panose="02020603050405020304" pitchFamily="18" charset="0"/>
                <a:cs typeface="Times New Roman" panose="02020603050405020304" pitchFamily="18" charset="0"/>
              </a:rPr>
              <a:t>ùi rơm rạ cứ bồn chồn dưới cánh</a:t>
            </a:r>
            <a:endParaRPr lang="en-US" sz="240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V</a:t>
            </a:r>
            <a:r>
              <a:rPr lang="vi-VN" sz="2400" i="0" dirty="0">
                <a:solidFill>
                  <a:srgbClr val="081C36"/>
                </a:solidFill>
                <a:effectLst/>
                <a:latin typeface="Times New Roman" panose="02020603050405020304" pitchFamily="18" charset="0"/>
                <a:cs typeface="Times New Roman" panose="02020603050405020304" pitchFamily="18" charset="0"/>
              </a:rPr>
              <a:t>ì sao xa như đốm lửa chăn bò</a:t>
            </a:r>
            <a:r>
              <a:rPr lang="en-US" sz="2400" i="0" dirty="0">
                <a:solidFill>
                  <a:srgbClr val="081C36"/>
                </a:solidFill>
                <a:effectLst/>
                <a:latin typeface="Times New Roman" panose="02020603050405020304" pitchFamily="18" charset="0"/>
                <a:cs typeface="Times New Roman" panose="02020603050405020304" pitchFamily="18" charset="0"/>
              </a:rPr>
              <a:t>.</a:t>
            </a:r>
          </a:p>
          <a:p>
            <a:pPr algn="just">
              <a:lnSpc>
                <a:spcPct val="150000"/>
              </a:lnSpc>
            </a:pPr>
            <a:endParaRPr lang="en-US" sz="2000" b="0" i="0" dirty="0">
              <a:solidFill>
                <a:srgbClr val="081C36"/>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8249CAD-1584-455F-8D31-9AD296CDB991}"/>
              </a:ext>
            </a:extLst>
          </p:cNvPr>
          <p:cNvSpPr/>
          <p:nvPr/>
        </p:nvSpPr>
        <p:spPr>
          <a:xfrm>
            <a:off x="6428509" y="905636"/>
            <a:ext cx="5098473" cy="5657831"/>
          </a:xfrm>
          <a:prstGeom prst="rect">
            <a:avLst/>
          </a:prstGeom>
        </p:spPr>
        <p:txBody>
          <a:bodyPr wrap="square">
            <a:spAutoFit/>
          </a:bodyPr>
          <a:lstStyle/>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Đ</a:t>
            </a:r>
            <a:r>
              <a:rPr lang="vi-VN" sz="2400" b="0" i="0" dirty="0">
                <a:solidFill>
                  <a:srgbClr val="081C36"/>
                </a:solidFill>
                <a:effectLst/>
                <a:latin typeface="Times New Roman" panose="02020603050405020304" pitchFamily="18" charset="0"/>
                <a:cs typeface="Times New Roman" panose="02020603050405020304" pitchFamily="18" charset="0"/>
              </a:rPr>
              <a:t>ã cùng con canh trời một thuở</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C</a:t>
            </a:r>
            <a:r>
              <a:rPr lang="vi-VN" sz="2400" b="0" i="0" dirty="0">
                <a:solidFill>
                  <a:srgbClr val="081C36"/>
                </a:solidFill>
                <a:effectLst/>
                <a:latin typeface="Times New Roman" panose="02020603050405020304" pitchFamily="18" charset="0"/>
                <a:cs typeface="Times New Roman" panose="02020603050405020304" pitchFamily="18" charset="0"/>
              </a:rPr>
              <a:t>ánh chim </a:t>
            </a:r>
            <a:r>
              <a:rPr lang="en-US" sz="2400" dirty="0">
                <a:solidFill>
                  <a:srgbClr val="081C36"/>
                </a:solidFill>
                <a:latin typeface="Times New Roman" panose="02020603050405020304" pitchFamily="18" charset="0"/>
                <a:cs typeface="Times New Roman" panose="02020603050405020304" pitchFamily="18" charset="0"/>
              </a:rPr>
              <a:t>x</a:t>
            </a:r>
            <a:r>
              <a:rPr lang="vi-VN" sz="2400" b="0" i="0" dirty="0">
                <a:solidFill>
                  <a:srgbClr val="081C36"/>
                </a:solidFill>
                <a:effectLst/>
                <a:latin typeface="Times New Roman" panose="02020603050405020304" pitchFamily="18" charset="0"/>
                <a:cs typeface="Times New Roman" panose="02020603050405020304" pitchFamily="18" charset="0"/>
              </a:rPr>
              <a:t>a nhớ tổ lại quay về</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G</a:t>
            </a:r>
            <a:r>
              <a:rPr lang="vi-VN" sz="2400" b="0" i="0" dirty="0">
                <a:solidFill>
                  <a:srgbClr val="081C36"/>
                </a:solidFill>
                <a:effectLst/>
                <a:latin typeface="Times New Roman" panose="02020603050405020304" pitchFamily="18" charset="0"/>
                <a:cs typeface="Times New Roman" panose="02020603050405020304" pitchFamily="18" charset="0"/>
              </a:rPr>
              <a:t>iờ con bay trên máy nhà của mẹ</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H</a:t>
            </a:r>
            <a:r>
              <a:rPr lang="vi-VN" sz="2400" b="0" i="0" dirty="0">
                <a:solidFill>
                  <a:srgbClr val="081C36"/>
                </a:solidFill>
                <a:effectLst/>
                <a:latin typeface="Times New Roman" panose="02020603050405020304" pitchFamily="18" charset="0"/>
                <a:cs typeface="Times New Roman" panose="02020603050405020304" pitchFamily="18" charset="0"/>
              </a:rPr>
              <a:t>oa mướp vàng</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 xoan tím</a:t>
            </a:r>
            <a:r>
              <a:rPr lang="en-US" sz="2400" b="0" i="0" dirty="0">
                <a:solidFill>
                  <a:srgbClr val="081C36"/>
                </a:solidFill>
                <a:effectLst/>
                <a:latin typeface="Times New Roman" panose="02020603050405020304" pitchFamily="18" charset="0"/>
                <a:cs typeface="Times New Roman" panose="02020603050405020304" pitchFamily="18" charset="0"/>
              </a:rPr>
              <a:t>,</a:t>
            </a:r>
            <a:r>
              <a:rPr lang="vi-VN" sz="2400" b="0" i="0" dirty="0">
                <a:solidFill>
                  <a:srgbClr val="081C36"/>
                </a:solidFill>
                <a:effectLst/>
                <a:latin typeface="Times New Roman" panose="02020603050405020304" pitchFamily="18" charset="0"/>
                <a:cs typeface="Times New Roman" panose="02020603050405020304" pitchFamily="18" charset="0"/>
              </a:rPr>
              <a:t> cỏ </a:t>
            </a:r>
            <a:r>
              <a:rPr lang="en-US" sz="2400" dirty="0">
                <a:solidFill>
                  <a:srgbClr val="081C36"/>
                </a:solidFill>
                <a:latin typeface="Times New Roman" panose="02020603050405020304" pitchFamily="18" charset="0"/>
                <a:cs typeface="Times New Roman" panose="02020603050405020304" pitchFamily="18" charset="0"/>
              </a:rPr>
              <a:t>triền</a:t>
            </a:r>
            <a:r>
              <a:rPr lang="vi-VN" sz="2400" b="0" i="0" dirty="0">
                <a:solidFill>
                  <a:srgbClr val="081C36"/>
                </a:solidFill>
                <a:effectLst/>
                <a:latin typeface="Times New Roman" panose="02020603050405020304" pitchFamily="18" charset="0"/>
                <a:cs typeface="Times New Roman" panose="02020603050405020304" pitchFamily="18" charset="0"/>
              </a:rPr>
              <a:t> đ</a:t>
            </a:r>
            <a:r>
              <a:rPr lang="en-US" sz="2400" dirty="0">
                <a:solidFill>
                  <a:srgbClr val="081C36"/>
                </a:solidFill>
                <a:latin typeface="Times New Roman" panose="02020603050405020304" pitchFamily="18" charset="0"/>
                <a:cs typeface="Times New Roman" panose="02020603050405020304" pitchFamily="18" charset="0"/>
              </a:rPr>
              <a:t>ê.</a:t>
            </a:r>
          </a:p>
          <a:p>
            <a:pPr algn="just">
              <a:lnSpc>
                <a:spcPct val="150000"/>
              </a:lnSpc>
            </a:pPr>
            <a:endParaRPr lang="en-US" sz="2400" dirty="0">
              <a:solidFill>
                <a:srgbClr val="081C36"/>
              </a:solidFill>
              <a:latin typeface="Times New Roman" panose="02020603050405020304" pitchFamily="18" charset="0"/>
              <a:cs typeface="Times New Roman" panose="02020603050405020304" pitchFamily="18" charset="0"/>
            </a:endParaRPr>
          </a:p>
          <a:p>
            <a:pPr algn="just">
              <a:lnSpc>
                <a:spcPct val="150000"/>
              </a:lnSpc>
            </a:pPr>
            <a:r>
              <a:rPr lang="vi-VN" sz="2400" b="0" i="0" dirty="0">
                <a:solidFill>
                  <a:srgbClr val="081C36"/>
                </a:solidFill>
                <a:effectLst/>
                <a:latin typeface="Times New Roman" panose="02020603050405020304" pitchFamily="18" charset="0"/>
                <a:cs typeface="Times New Roman" panose="02020603050405020304" pitchFamily="18" charset="0"/>
              </a:rPr>
              <a:t>Xuyên qua ngày và xuyên qua đêm</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N</a:t>
            </a:r>
            <a:r>
              <a:rPr lang="vi-VN" sz="2400" b="0" i="0" dirty="0">
                <a:solidFill>
                  <a:srgbClr val="081C36"/>
                </a:solidFill>
                <a:effectLst/>
                <a:latin typeface="Times New Roman" panose="02020603050405020304" pitchFamily="18" charset="0"/>
                <a:cs typeface="Times New Roman" panose="02020603050405020304" pitchFamily="18" charset="0"/>
              </a:rPr>
              <a:t>hững cánh bay của </a:t>
            </a:r>
            <a:r>
              <a:rPr lang="en-US" sz="2400" b="0" i="0" dirty="0">
                <a:solidFill>
                  <a:srgbClr val="081C36"/>
                </a:solidFill>
                <a:effectLst/>
                <a:latin typeface="Times New Roman" panose="02020603050405020304" pitchFamily="18" charset="0"/>
                <a:cs typeface="Times New Roman" panose="02020603050405020304" pitchFamily="18" charset="0"/>
              </a:rPr>
              <a:t>h</a:t>
            </a:r>
            <a:r>
              <a:rPr lang="vi-VN" sz="2400" b="0" i="0" dirty="0">
                <a:solidFill>
                  <a:srgbClr val="081C36"/>
                </a:solidFill>
                <a:effectLst/>
                <a:latin typeface="Times New Roman" panose="02020603050405020304" pitchFamily="18" charset="0"/>
                <a:cs typeface="Times New Roman" panose="02020603050405020304" pitchFamily="18" charset="0"/>
              </a:rPr>
              <a:t>òa </a:t>
            </a:r>
            <a:r>
              <a:rPr lang="en-US" sz="2400" b="0" i="0" dirty="0">
                <a:solidFill>
                  <a:srgbClr val="081C36"/>
                </a:solidFill>
                <a:effectLst/>
                <a:latin typeface="Times New Roman" panose="02020603050405020304" pitchFamily="18" charset="0"/>
                <a:cs typeface="Times New Roman" panose="02020603050405020304" pitchFamily="18" charset="0"/>
              </a:rPr>
              <a:t>b</a:t>
            </a:r>
            <a:r>
              <a:rPr lang="vi-VN" sz="2400" b="0" i="0" dirty="0">
                <a:solidFill>
                  <a:srgbClr val="081C36"/>
                </a:solidFill>
                <a:effectLst/>
                <a:latin typeface="Times New Roman" panose="02020603050405020304" pitchFamily="18" charset="0"/>
                <a:cs typeface="Times New Roman" panose="02020603050405020304" pitchFamily="18" charset="0"/>
              </a:rPr>
              <a:t>ình m</a:t>
            </a:r>
            <a:r>
              <a:rPr lang="en-US" sz="2400" b="0" i="0" dirty="0">
                <a:solidFill>
                  <a:srgbClr val="081C36"/>
                </a:solidFill>
                <a:effectLst/>
                <a:latin typeface="Times New Roman" panose="02020603050405020304" pitchFamily="18" charset="0"/>
                <a:cs typeface="Times New Roman" panose="02020603050405020304" pitchFamily="18" charset="0"/>
              </a:rPr>
              <a:t>ả</a:t>
            </a:r>
            <a:r>
              <a:rPr lang="vi-VN" sz="2400" b="0" i="0" dirty="0">
                <a:solidFill>
                  <a:srgbClr val="081C36"/>
                </a:solidFill>
                <a:effectLst/>
                <a:latin typeface="Times New Roman" panose="02020603050405020304" pitchFamily="18" charset="0"/>
                <a:cs typeface="Times New Roman" panose="02020603050405020304" pitchFamily="18" charset="0"/>
              </a:rPr>
              <a:t>i miết</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S</a:t>
            </a:r>
            <a:r>
              <a:rPr lang="vi-VN" sz="2400" b="0" i="0" dirty="0">
                <a:solidFill>
                  <a:srgbClr val="081C36"/>
                </a:solidFill>
                <a:effectLst/>
                <a:latin typeface="Times New Roman" panose="02020603050405020304" pitchFamily="18" charset="0"/>
                <a:cs typeface="Times New Roman" panose="02020603050405020304" pitchFamily="18" charset="0"/>
              </a:rPr>
              <a:t>au tay lái con chu</a:t>
            </a:r>
            <a:r>
              <a:rPr lang="en-US" sz="2400" b="0" i="0" dirty="0">
                <a:solidFill>
                  <a:srgbClr val="081C36"/>
                </a:solidFill>
                <a:effectLst/>
                <a:latin typeface="Times New Roman" panose="02020603050405020304" pitchFamily="18" charset="0"/>
                <a:cs typeface="Times New Roman" panose="02020603050405020304" pitchFamily="18" charset="0"/>
              </a:rPr>
              <a:t>ồn</a:t>
            </a:r>
            <a:r>
              <a:rPr lang="vi-VN" sz="2400" b="0" i="0" dirty="0">
                <a:solidFill>
                  <a:srgbClr val="081C36"/>
                </a:solidFill>
                <a:effectLst/>
                <a:latin typeface="Times New Roman" panose="02020603050405020304" pitchFamily="18" charset="0"/>
                <a:cs typeface="Times New Roman" panose="02020603050405020304" pitchFamily="18" charset="0"/>
              </a:rPr>
              <a:t> chu</a:t>
            </a:r>
            <a:r>
              <a:rPr lang="en-US" sz="2400" b="0" i="0" dirty="0">
                <a:solidFill>
                  <a:srgbClr val="081C36"/>
                </a:solidFill>
                <a:effectLst/>
                <a:latin typeface="Times New Roman" panose="02020603050405020304" pitchFamily="18" charset="0"/>
                <a:cs typeface="Times New Roman" panose="02020603050405020304" pitchFamily="18" charset="0"/>
              </a:rPr>
              <a:t>ồn</a:t>
            </a:r>
            <a:r>
              <a:rPr lang="vi-VN" sz="2400" b="0" i="0" dirty="0">
                <a:solidFill>
                  <a:srgbClr val="081C36"/>
                </a:solidFill>
                <a:effectLst/>
                <a:latin typeface="Times New Roman" panose="02020603050405020304" pitchFamily="18" charset="0"/>
                <a:cs typeface="Times New Roman" panose="02020603050405020304" pitchFamily="18" charset="0"/>
              </a:rPr>
              <a:t> bằng thép</a:t>
            </a:r>
            <a:endParaRPr lang="en-US" sz="2400" b="0" i="0" dirty="0">
              <a:solidFill>
                <a:srgbClr val="081C36"/>
              </a:solidFill>
              <a:effectLst/>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81C36"/>
                </a:solidFill>
                <a:latin typeface="Times New Roman" panose="02020603050405020304" pitchFamily="18" charset="0"/>
                <a:cs typeface="Times New Roman" panose="02020603050405020304" pitchFamily="18" charset="0"/>
              </a:rPr>
              <a:t>C</a:t>
            </a:r>
            <a:r>
              <a:rPr lang="vi-VN" sz="2400" b="0" i="0" dirty="0">
                <a:solidFill>
                  <a:srgbClr val="081C36"/>
                </a:solidFill>
                <a:effectLst/>
                <a:latin typeface="Times New Roman" panose="02020603050405020304" pitchFamily="18" charset="0"/>
                <a:cs typeface="Times New Roman" panose="02020603050405020304" pitchFamily="18" charset="0"/>
              </a:rPr>
              <a:t>on sẽ về bé bỏng giữa quê hương</a:t>
            </a:r>
            <a:r>
              <a:rPr lang="en-US" sz="2400" b="0" i="0" dirty="0">
                <a:solidFill>
                  <a:srgbClr val="081C36"/>
                </a:solidFill>
                <a:effectLst/>
                <a:latin typeface="Times New Roman" panose="02020603050405020304" pitchFamily="18" charset="0"/>
                <a:cs typeface="Times New Roman" panose="02020603050405020304" pitchFamily="18" charset="0"/>
              </a:rPr>
              <a:t>.</a:t>
            </a:r>
            <a:endParaRPr lang="en-US" sz="2400" b="0" i="0" dirty="0">
              <a:solidFill>
                <a:srgbClr val="081C36"/>
              </a:solidFill>
              <a:effectLst/>
              <a:latin typeface="SegoeuiPc"/>
            </a:endParaRPr>
          </a:p>
          <a:p>
            <a:pPr lvl="6" algn="just">
              <a:lnSpc>
                <a:spcPct val="150000"/>
              </a:lnSpc>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Anh Ngọc</a:t>
            </a:r>
          </a:p>
        </p:txBody>
      </p:sp>
    </p:spTree>
    <p:extLst>
      <p:ext uri="{BB962C8B-B14F-4D97-AF65-F5344CB8AC3E}">
        <p14:creationId xmlns:p14="http://schemas.microsoft.com/office/powerpoint/2010/main" val="424424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279400-B3D1-7F42-D26D-A24EE41187CF}"/>
              </a:ext>
            </a:extLst>
          </p:cNvPr>
          <p:cNvSpPr txBox="1"/>
          <p:nvPr/>
        </p:nvSpPr>
        <p:spPr>
          <a:xfrm>
            <a:off x="4587499" y="1074601"/>
            <a:ext cx="3766088" cy="3257174"/>
          </a:xfrm>
          <a:prstGeom prst="rect">
            <a:avLst/>
          </a:prstGeom>
          <a:noFill/>
        </p:spPr>
        <p:txBody>
          <a:bodyPr wrap="square" rtlCol="0">
            <a:spAutoFit/>
          </a:bodyPr>
          <a:lstStyle/>
          <a:p>
            <a:pPr>
              <a:lnSpc>
                <a:spcPct val="150000"/>
              </a:lnSpc>
            </a:pPr>
            <a:r>
              <a:rPr lang="en-US" sz="2800" dirty="0">
                <a:solidFill>
                  <a:srgbClr val="000000"/>
                </a:solidFill>
                <a:latin typeface="UTM Avo" panose="02040603050506020204"/>
                <a:ea typeface="Times New Roman" panose="02020603050405020304" pitchFamily="18" charset="0"/>
              </a:rPr>
              <a:t>- ráng đỏ</a:t>
            </a:r>
          </a:p>
          <a:p>
            <a:pPr>
              <a:lnSpc>
                <a:spcPct val="150000"/>
              </a:lnSpc>
            </a:pPr>
            <a:r>
              <a:rPr lang="en-US" sz="2800" dirty="0">
                <a:solidFill>
                  <a:srgbClr val="000000"/>
                </a:solidFill>
                <a:latin typeface="UTM Avo" panose="02040603050506020204"/>
                <a:ea typeface="Times New Roman" panose="02020603050405020304" pitchFamily="18" charset="0"/>
              </a:rPr>
              <a:t>- rơm rạ</a:t>
            </a:r>
          </a:p>
          <a:p>
            <a:pPr>
              <a:lnSpc>
                <a:spcPct val="150000"/>
              </a:lnSpc>
            </a:pPr>
            <a:r>
              <a:rPr lang="en-US" sz="2800" dirty="0">
                <a:solidFill>
                  <a:srgbClr val="000000"/>
                </a:solidFill>
                <a:latin typeface="UTM Avo" panose="02040603050506020204"/>
                <a:ea typeface="Times New Roman" panose="02020603050405020304" pitchFamily="18" charset="0"/>
              </a:rPr>
              <a:t>- triền đê</a:t>
            </a:r>
          </a:p>
          <a:p>
            <a:pPr>
              <a:lnSpc>
                <a:spcPct val="150000"/>
              </a:lnSpc>
            </a:pPr>
            <a:r>
              <a:rPr lang="en-US" sz="2800" dirty="0">
                <a:solidFill>
                  <a:srgbClr val="000000"/>
                </a:solidFill>
                <a:latin typeface="UTM Avo" panose="02040603050506020204"/>
                <a:ea typeface="Times New Roman" panose="02020603050405020304" pitchFamily="18" charset="0"/>
              </a:rPr>
              <a:t>- bồn chồn</a:t>
            </a:r>
          </a:p>
          <a:p>
            <a:pPr>
              <a:lnSpc>
                <a:spcPct val="150000"/>
              </a:lnSpc>
            </a:pPr>
            <a:r>
              <a:rPr lang="en-US" sz="2800" dirty="0">
                <a:solidFill>
                  <a:srgbClr val="000000"/>
                </a:solidFill>
                <a:latin typeface="UTM Avo" panose="02040603050506020204"/>
                <a:ea typeface="Times New Roman" panose="02020603050405020304" pitchFamily="18" charset="0"/>
              </a:rPr>
              <a:t>- đốm lửa </a:t>
            </a:r>
            <a:endParaRPr lang="en-US" sz="2800" dirty="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endParaRPr>
          </a:p>
        </p:txBody>
      </p:sp>
      <p:sp>
        <p:nvSpPr>
          <p:cNvPr id="5" name="Google Shape;2351;p42">
            <a:extLst>
              <a:ext uri="{FF2B5EF4-FFF2-40B4-BE49-F238E27FC236}">
                <a16:creationId xmlns:a16="http://schemas.microsoft.com/office/drawing/2014/main" id="{4F81463B-6DA8-82E4-84B0-FEDDCB87AE35}"/>
              </a:ext>
            </a:extLst>
          </p:cNvPr>
          <p:cNvSpPr txBox="1">
            <a:spLocks/>
          </p:cNvSpPr>
          <p:nvPr/>
        </p:nvSpPr>
        <p:spPr>
          <a:xfrm>
            <a:off x="2395709" y="13252"/>
            <a:ext cx="7824650" cy="805505"/>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4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LUYỆN ĐỌC TỪ KHÓ</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0C32E73A-0B8D-41E7-A688-73C340B0A16B}"/>
              </a:ext>
            </a:extLst>
          </p:cNvPr>
          <p:cNvSpPr txBox="1"/>
          <p:nvPr/>
        </p:nvSpPr>
        <p:spPr>
          <a:xfrm>
            <a:off x="2872602" y="4587619"/>
            <a:ext cx="6192982" cy="830997"/>
          </a:xfrm>
          <a:prstGeom prst="rect">
            <a:avLst/>
          </a:prstGeom>
          <a:noFill/>
        </p:spPr>
        <p:txBody>
          <a:bodyPr wrap="square">
            <a:spAutoFit/>
          </a:bodyPr>
          <a:lstStyle/>
          <a:p>
            <a:pPr algn="just"/>
            <a:r>
              <a:rPr lang="en-US" sz="2400" i="1" dirty="0">
                <a:solidFill>
                  <a:srgbClr val="231F20"/>
                </a:solidFill>
                <a:effectLst/>
                <a:latin typeface="Times New Roman" panose="02020603050405020304" pitchFamily="18" charset="0"/>
                <a:ea typeface="SimSun" panose="02010600030101010101" pitchFamily="2" charset="-122"/>
              </a:rPr>
              <a:t>Đã cùng con / </a:t>
            </a:r>
            <a:r>
              <a:rPr lang="en-US" sz="2400" b="1" i="1" dirty="0">
                <a:solidFill>
                  <a:srgbClr val="231F20"/>
                </a:solidFill>
                <a:effectLst/>
                <a:latin typeface="Times New Roman" panose="02020603050405020304" pitchFamily="18" charset="0"/>
                <a:ea typeface="SimSun" panose="02010600030101010101" pitchFamily="2" charset="-122"/>
              </a:rPr>
              <a:t>canh trời </a:t>
            </a:r>
            <a:r>
              <a:rPr lang="en-US" sz="2400" i="1" dirty="0">
                <a:solidFill>
                  <a:srgbClr val="231F20"/>
                </a:solidFill>
                <a:effectLst/>
                <a:latin typeface="Times New Roman" panose="02020603050405020304" pitchFamily="18" charset="0"/>
                <a:ea typeface="SimSun" panose="02010600030101010101" pitchFamily="2" charset="-122"/>
              </a:rPr>
              <a:t>một thuở /</a:t>
            </a:r>
            <a:endParaRPr lang="en-US" sz="2400" dirty="0">
              <a:effectLst/>
              <a:latin typeface="Times New Roman" panose="02020603050405020304" pitchFamily="18" charset="0"/>
              <a:ea typeface="SimSun" panose="02010600030101010101" pitchFamily="2" charset="-122"/>
            </a:endParaRPr>
          </a:p>
          <a:p>
            <a:pPr algn="just"/>
            <a:r>
              <a:rPr lang="en-US" sz="2400" i="1" dirty="0">
                <a:solidFill>
                  <a:srgbClr val="231F20"/>
                </a:solidFill>
                <a:effectLst/>
                <a:latin typeface="Times New Roman" panose="02020603050405020304" pitchFamily="18" charset="0"/>
                <a:ea typeface="SimSun" panose="02010600030101010101" pitchFamily="2" charset="-122"/>
              </a:rPr>
              <a:t> Cánh chim</a:t>
            </a:r>
            <a:r>
              <a:rPr lang="en-US" sz="2400" i="1" spc="-5" dirty="0">
                <a:solidFill>
                  <a:srgbClr val="231F20"/>
                </a:solidFill>
                <a:effectLst/>
                <a:latin typeface="Times New Roman" panose="02020603050405020304" pitchFamily="18" charset="0"/>
                <a:ea typeface="SimSun" panose="02010600030101010101" pitchFamily="2" charset="-122"/>
              </a:rPr>
              <a:t> </a:t>
            </a:r>
            <a:r>
              <a:rPr lang="en-US" sz="2400" i="1" dirty="0">
                <a:solidFill>
                  <a:srgbClr val="231F20"/>
                </a:solidFill>
                <a:effectLst/>
                <a:latin typeface="Times New Roman" panose="02020603050405020304" pitchFamily="18" charset="0"/>
                <a:ea typeface="SimSun" panose="02010600030101010101" pitchFamily="2" charset="-122"/>
              </a:rPr>
              <a:t>xa </a:t>
            </a:r>
            <a:r>
              <a:rPr lang="en-US" sz="2400" b="1" i="1" dirty="0">
                <a:solidFill>
                  <a:srgbClr val="231F20"/>
                </a:solidFill>
                <a:effectLst/>
                <a:latin typeface="Times New Roman" panose="02020603050405020304" pitchFamily="18" charset="0"/>
                <a:ea typeface="SimSun" panose="02010600030101010101" pitchFamily="2" charset="-122"/>
              </a:rPr>
              <a:t>nhớ tổ</a:t>
            </a:r>
            <a:r>
              <a:rPr lang="en-US" sz="2400" b="1" i="1" spc="-5" dirty="0">
                <a:solidFill>
                  <a:srgbClr val="231F20"/>
                </a:solidFill>
                <a:effectLst/>
                <a:latin typeface="Times New Roman" panose="02020603050405020304" pitchFamily="18" charset="0"/>
                <a:ea typeface="SimSun" panose="02010600030101010101" pitchFamily="2" charset="-122"/>
              </a:rPr>
              <a:t> </a:t>
            </a:r>
            <a:r>
              <a:rPr lang="en-US" sz="2400" i="1" dirty="0">
                <a:solidFill>
                  <a:srgbClr val="231F20"/>
                </a:solidFill>
                <a:effectLst/>
                <a:latin typeface="Times New Roman" panose="02020603050405020304" pitchFamily="18" charset="0"/>
                <a:ea typeface="SimSun" panose="02010600030101010101" pitchFamily="2" charset="-122"/>
              </a:rPr>
              <a:t>/ lại quay về //</a:t>
            </a:r>
            <a:endParaRPr lang="en-US" sz="24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693716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3F342E9-2363-4D35-8E08-46F2A9996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747E0B6-139A-4932-ABBF-3A6898FE4B70}"/>
              </a:ext>
            </a:extLst>
          </p:cNvPr>
          <p:cNvPicPr>
            <a:picLocks noChangeAspect="1"/>
          </p:cNvPicPr>
          <p:nvPr/>
        </p:nvPicPr>
        <p:blipFill>
          <a:blip r:embed="rId3"/>
          <a:stretch>
            <a:fillRect/>
          </a:stretch>
        </p:blipFill>
        <p:spPr>
          <a:xfrm>
            <a:off x="895661" y="0"/>
            <a:ext cx="10400677" cy="1150694"/>
          </a:xfrm>
          <a:prstGeom prst="rect">
            <a:avLst/>
          </a:prstGeom>
          <a:solidFill>
            <a:schemeClr val="accent2"/>
          </a:solidFill>
        </p:spPr>
      </p:pic>
    </p:spTree>
    <p:extLst>
      <p:ext uri="{BB962C8B-B14F-4D97-AF65-F5344CB8AC3E}">
        <p14:creationId xmlns:p14="http://schemas.microsoft.com/office/powerpoint/2010/main" val="35059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47957" y="1900767"/>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13235" y="40023"/>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1038</Words>
  <Application>Microsoft Office PowerPoint</Application>
  <PresentationFormat>Widescreen</PresentationFormat>
  <Paragraphs>66</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Pacifico</vt:lpstr>
      <vt:lpstr>SegoeuiPc</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CÔNG NGHỆ PDC</cp:lastModifiedBy>
  <cp:revision>150</cp:revision>
  <dcterms:created xsi:type="dcterms:W3CDTF">2022-09-23T07:10:00Z</dcterms:created>
  <dcterms:modified xsi:type="dcterms:W3CDTF">2024-07-02T04:42:42Z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