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754" r:id="rId3"/>
  </p:sldMasterIdLst>
  <p:notesMasterIdLst>
    <p:notesMasterId r:id="rId18"/>
  </p:notesMasterIdLst>
  <p:sldIdLst>
    <p:sldId id="266" r:id="rId4"/>
    <p:sldId id="475" r:id="rId5"/>
    <p:sldId id="644" r:id="rId6"/>
    <p:sldId id="646" r:id="rId7"/>
    <p:sldId id="261" r:id="rId8"/>
    <p:sldId id="620" r:id="rId9"/>
    <p:sldId id="625" r:id="rId10"/>
    <p:sldId id="647" r:id="rId11"/>
    <p:sldId id="642" r:id="rId12"/>
    <p:sldId id="583" r:id="rId13"/>
    <p:sldId id="643" r:id="rId14"/>
    <p:sldId id="648" r:id="rId15"/>
    <p:sldId id="329" r:id="rId16"/>
    <p:sldId id="25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523F"/>
    <a:srgbClr val="426D3F"/>
    <a:srgbClr val="ED1A97"/>
    <a:srgbClr val="FBD2C8"/>
    <a:srgbClr val="C7EDE6"/>
    <a:srgbClr val="FFFAF7"/>
    <a:srgbClr val="FFC1D3"/>
    <a:srgbClr val="FF9EB9"/>
    <a:srgbClr val="DE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>
        <p:scale>
          <a:sx n="100" d="100"/>
          <a:sy n="100" d="100"/>
        </p:scale>
        <p:origin x="33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2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6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25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16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3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8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07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5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2525485" y="2090057"/>
            <a:ext cx="7141029" cy="231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Toán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Bài 57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Luyện tập về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tính diện tích - Tiết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C92C-828D-1EB2-B61A-4E0E5CA5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534455-261C-8C36-10C6-767903471EE0}"/>
              </a:ext>
            </a:extLst>
          </p:cNvPr>
          <p:cNvSpPr txBox="1"/>
          <p:nvPr/>
        </p:nvSpPr>
        <p:spPr>
          <a:xfrm>
            <a:off x="1885873" y="875559"/>
            <a:ext cx="9248774" cy="175432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vi-VN" sz="3600" kern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 </a:t>
            </a:r>
            <a:r>
              <a:rPr lang="vi-VN" sz="36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 nhà bà Năm có dạng hình chữ nhật. Vừa qua, thành phố làm một con đường đi qua một phần khu vườn.</a:t>
            </a:r>
          </a:p>
        </p:txBody>
      </p:sp>
      <p:pic>
        <p:nvPicPr>
          <p:cNvPr id="6" name="Hình ảnh 1">
            <a:extLst>
              <a:ext uri="{FF2B5EF4-FFF2-40B4-BE49-F238E27FC236}">
                <a16:creationId xmlns:a16="http://schemas.microsoft.com/office/drawing/2014/main" id="{1C2FA4C8-095F-4807-003E-74E5842A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1" t="3564" r="1548" b="7869"/>
          <a:stretch/>
        </p:blipFill>
        <p:spPr>
          <a:xfrm>
            <a:off x="2405381" y="2730589"/>
            <a:ext cx="2835794" cy="2639298"/>
          </a:xfrm>
          <a:prstGeom prst="rect">
            <a:avLst/>
          </a:prstGeom>
        </p:spPr>
      </p:pic>
      <p:pic>
        <p:nvPicPr>
          <p:cNvPr id="8" name="Hình ảnh 1">
            <a:extLst>
              <a:ext uri="{FF2B5EF4-FFF2-40B4-BE49-F238E27FC236}">
                <a16:creationId xmlns:a16="http://schemas.microsoft.com/office/drawing/2014/main" id="{9A27B984-3335-A9C6-A010-6686D7416B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8" t="5926" r="3496" b="3033"/>
          <a:stretch/>
        </p:blipFill>
        <p:spPr>
          <a:xfrm>
            <a:off x="5718175" y="2730589"/>
            <a:ext cx="2724149" cy="2712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2A5FBF-F29F-8561-D2D2-80F82FE48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09" y="3268926"/>
            <a:ext cx="2838527" cy="25258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CA5944-3096-D2D3-1DA2-47A9C3B6824E}"/>
              </a:ext>
            </a:extLst>
          </p:cNvPr>
          <p:cNvSpPr txBox="1"/>
          <p:nvPr/>
        </p:nvSpPr>
        <p:spPr>
          <a:xfrm>
            <a:off x="1926398" y="5482449"/>
            <a:ext cx="10213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vi-VN" sz="36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các số đo như hình trên, em hãy tính diện tích phần còn lại của khu vườn nhà bà Năm.</a:t>
            </a:r>
          </a:p>
        </p:txBody>
      </p:sp>
      <p:sp>
        <p:nvSpPr>
          <p:cNvPr id="10" name="Lưu đồ: Tiến trình 9">
            <a:extLst>
              <a:ext uri="{FF2B5EF4-FFF2-40B4-BE49-F238E27FC236}">
                <a16:creationId xmlns:a16="http://schemas.microsoft.com/office/drawing/2014/main" id="{57BB81E9-2CF3-4051-BDF8-217748F2C036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ưu Đồ: Thay đổi Tiến Trình 10">
            <a:extLst>
              <a:ext uri="{FF2B5EF4-FFF2-40B4-BE49-F238E27FC236}">
                <a16:creationId xmlns:a16="http://schemas.microsoft.com/office/drawing/2014/main" id="{3F25178F-736D-4D8F-BA3D-C6F9328E988C}"/>
              </a:ext>
            </a:extLst>
          </p:cNvPr>
          <p:cNvSpPr/>
          <p:nvPr/>
        </p:nvSpPr>
        <p:spPr>
          <a:xfrm>
            <a:off x="71229" y="53425"/>
            <a:ext cx="4957971" cy="646331"/>
          </a:xfrm>
          <a:prstGeom prst="flowChartAlternateProcess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Vận dụng</a:t>
            </a:r>
            <a:endParaRPr lang="en-US" sz="3600"/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AAEBF492-3E28-4AA1-8C8C-87E1BC14B71F}"/>
              </a:ext>
            </a:extLst>
          </p:cNvPr>
          <p:cNvSpPr/>
          <p:nvPr/>
        </p:nvSpPr>
        <p:spPr>
          <a:xfrm>
            <a:off x="443051" y="881095"/>
            <a:ext cx="889400" cy="889400"/>
          </a:xfrm>
          <a:prstGeom prst="flowChartConnector">
            <a:avLst/>
          </a:prstGeom>
          <a:solidFill>
            <a:srgbClr val="0070C0"/>
          </a:solidFill>
          <a:ln w="123825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63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2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8E62B-FC62-78EF-63C8-59A626C78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ưu đồ: Tiến trình 6">
            <a:extLst>
              <a:ext uri="{FF2B5EF4-FFF2-40B4-BE49-F238E27FC236}">
                <a16:creationId xmlns:a16="http://schemas.microsoft.com/office/drawing/2014/main" id="{DAB708A6-CBDA-48C5-9854-A9CC2D6B32C9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8AD110ED-60B4-40AB-987C-1F2DB182AFC5}"/>
              </a:ext>
            </a:extLst>
          </p:cNvPr>
          <p:cNvSpPr/>
          <p:nvPr/>
        </p:nvSpPr>
        <p:spPr>
          <a:xfrm>
            <a:off x="71229" y="53425"/>
            <a:ext cx="4957971" cy="646331"/>
          </a:xfrm>
          <a:prstGeom prst="flowChartAlternateProcess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Vận dụng</a:t>
            </a:r>
            <a:endParaRPr lang="en-US" sz="3600"/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78D2FD43-A673-436E-830C-DAB607030953}"/>
              </a:ext>
            </a:extLst>
          </p:cNvPr>
          <p:cNvSpPr/>
          <p:nvPr/>
        </p:nvSpPr>
        <p:spPr>
          <a:xfrm>
            <a:off x="443051" y="881095"/>
            <a:ext cx="889400" cy="889400"/>
          </a:xfrm>
          <a:prstGeom prst="flowChartConnector">
            <a:avLst/>
          </a:prstGeom>
          <a:solidFill>
            <a:srgbClr val="0070C0"/>
          </a:solidFill>
          <a:ln w="123825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4">
                <a:extLst>
                  <a:ext uri="{FF2B5EF4-FFF2-40B4-BE49-F238E27FC236}">
                    <a16:creationId xmlns:a16="http://schemas.microsoft.com/office/drawing/2014/main" id="{FAC7189F-4E67-4A66-B9B0-5ED088EC6682}"/>
                  </a:ext>
                </a:extLst>
              </p:cNvPr>
              <p:cNvSpPr txBox="1"/>
              <p:nvPr/>
            </p:nvSpPr>
            <p:spPr>
              <a:xfrm>
                <a:off x="3269352" y="917912"/>
                <a:ext cx="7939296" cy="5940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 rộng khu vườn là: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 + 18 = 30 (m)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cả khu vườn là: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36 </a:t>
                </a:r>
                <a14:m>
                  <m:oMath xmlns:m="http://schemas.openxmlformats.org/officeDocument/2006/math">
                    <m:r>
                      <a:rPr lang="fr-FR" sz="32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30 = 1 080 (m</a:t>
                </a:r>
                <a:r>
                  <a:rPr lang="vi-VN" sz="3200" kern="100" baseline="300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phần con đường đi qua khu vườn là: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fr-FR" sz="32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36 : 2 = 324 (m</a:t>
                </a:r>
                <a:r>
                  <a:rPr lang="vi-VN" sz="3200" kern="100" baseline="300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fr-FR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khu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r>
                  <a:rPr lang="en-US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1 080 – 324 </a:t>
                </a:r>
                <a:r>
                  <a:rPr lang="fr-FR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756 (m</a:t>
                </a:r>
                <a:r>
                  <a:rPr lang="fr-FR" sz="3200" kern="1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VN" sz="32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756 m</a:t>
                </a:r>
                <a:r>
                  <a:rPr lang="fr-FR" sz="3200" kern="1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VN" sz="32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14">
                <a:extLst>
                  <a:ext uri="{FF2B5EF4-FFF2-40B4-BE49-F238E27FC236}">
                    <a16:creationId xmlns:a16="http://schemas.microsoft.com/office/drawing/2014/main" id="{FAC7189F-4E67-4A66-B9B0-5ED088EC6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352" y="917912"/>
                <a:ext cx="7939296" cy="5940088"/>
              </a:xfrm>
              <a:prstGeom prst="rect">
                <a:avLst/>
              </a:prstGeom>
              <a:blipFill>
                <a:blip r:embed="rId2"/>
                <a:stretch>
                  <a:fillRect l="-307" t="-1437" r="-230" b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06DEEB4-11D4-4496-9DA3-0262E456645F}"/>
              </a:ext>
            </a:extLst>
          </p:cNvPr>
          <p:cNvSpPr txBox="1"/>
          <p:nvPr/>
        </p:nvSpPr>
        <p:spPr>
          <a:xfrm>
            <a:off x="1571625" y="91791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accent5"/>
                </a:solidFill>
              </a:rPr>
              <a:t>Bài giải:</a:t>
            </a:r>
            <a:endParaRPr lang="en-US" sz="3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2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8E62B-FC62-78EF-63C8-59A626C78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8DA7E1-B2B9-9AD2-0C6D-E6BE4A9C0D3C}"/>
                  </a:ext>
                </a:extLst>
              </p:cNvPr>
              <p:cNvSpPr txBox="1"/>
              <p:nvPr/>
            </p:nvSpPr>
            <p:spPr>
              <a:xfrm>
                <a:off x="3686175" y="991306"/>
                <a:ext cx="6729621" cy="3559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2: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 rộng khu vườn là: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 + 18 = 30 (m)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fr-FR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khu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r>
                  <a:rPr lang="en-US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(30 + 12) </a:t>
                </a:r>
                <a14:m>
                  <m:oMath xmlns:m="http://schemas.openxmlformats.org/officeDocument/2006/math">
                    <m:r>
                      <a:rPr lang="fr-FR" sz="32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36 : 2</a:t>
                </a:r>
                <a:r>
                  <a:rPr lang="fr-FR" sz="3200" kern="1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756 (m</a:t>
                </a:r>
                <a:r>
                  <a:rPr lang="fr-FR" sz="3200" kern="1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VN" sz="32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756 m</a:t>
                </a:r>
                <a:r>
                  <a:rPr lang="fr-FR" sz="3200" kern="1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200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VN" sz="32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8DA7E1-B2B9-9AD2-0C6D-E6BE4A9C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75" y="991306"/>
                <a:ext cx="6729621" cy="3559949"/>
              </a:xfrm>
              <a:prstGeom prst="rect">
                <a:avLst/>
              </a:prstGeom>
              <a:blipFill>
                <a:blip r:embed="rId2"/>
                <a:stretch>
                  <a:fillRect l="-1359" t="-2397" r="-2899" b="-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ưu đồ: Tiến trình 6">
            <a:extLst>
              <a:ext uri="{FF2B5EF4-FFF2-40B4-BE49-F238E27FC236}">
                <a16:creationId xmlns:a16="http://schemas.microsoft.com/office/drawing/2014/main" id="{DAB708A6-CBDA-48C5-9854-A9CC2D6B32C9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8AD110ED-60B4-40AB-987C-1F2DB182AFC5}"/>
              </a:ext>
            </a:extLst>
          </p:cNvPr>
          <p:cNvSpPr/>
          <p:nvPr/>
        </p:nvSpPr>
        <p:spPr>
          <a:xfrm>
            <a:off x="71229" y="53425"/>
            <a:ext cx="4957971" cy="646331"/>
          </a:xfrm>
          <a:prstGeom prst="flowChartAlternateProcess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Vận dụng</a:t>
            </a:r>
            <a:endParaRPr lang="en-US" sz="3600"/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78D2FD43-A673-436E-830C-DAB607030953}"/>
              </a:ext>
            </a:extLst>
          </p:cNvPr>
          <p:cNvSpPr/>
          <p:nvPr/>
        </p:nvSpPr>
        <p:spPr>
          <a:xfrm>
            <a:off x="443051" y="881095"/>
            <a:ext cx="889400" cy="889400"/>
          </a:xfrm>
          <a:prstGeom prst="flowChartConnector">
            <a:avLst/>
          </a:prstGeom>
          <a:solidFill>
            <a:srgbClr val="0070C0"/>
          </a:solidFill>
          <a:ln w="123825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7359FFB-4CB9-430E-B485-0250DA7566AB}"/>
              </a:ext>
            </a:extLst>
          </p:cNvPr>
          <p:cNvSpPr txBox="1"/>
          <p:nvPr/>
        </p:nvSpPr>
        <p:spPr>
          <a:xfrm>
            <a:off x="1571625" y="91791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accent5"/>
                </a:solidFill>
              </a:rPr>
              <a:t>Bài giải:</a:t>
            </a:r>
            <a:endParaRPr lang="en-US" sz="36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2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2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395F4-DAF7-8392-1F72-D7E948910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7BB6C275-9995-5D86-9CB9-FA226DCA2EA8}"/>
              </a:ext>
            </a:extLst>
          </p:cNvPr>
          <p:cNvSpPr/>
          <p:nvPr/>
        </p:nvSpPr>
        <p:spPr>
          <a:xfrm>
            <a:off x="990215" y="3185609"/>
            <a:ext cx="4142232" cy="142646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95330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C9FE12B9-4079-96CA-4D2F-E4DBE456B669}"/>
              </a:ext>
            </a:extLst>
          </p:cNvPr>
          <p:cNvSpPr/>
          <p:nvPr/>
        </p:nvSpPr>
        <p:spPr>
          <a:xfrm>
            <a:off x="990215" y="4831430"/>
            <a:ext cx="4142232" cy="142646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353,25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B787C258-BE4D-42DC-2A2A-1A6D95F4926A}"/>
              </a:ext>
            </a:extLst>
          </p:cNvPr>
          <p:cNvSpPr/>
          <p:nvPr/>
        </p:nvSpPr>
        <p:spPr>
          <a:xfrm>
            <a:off x="6544715" y="3185609"/>
            <a:ext cx="4142232" cy="142646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953,25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F8D3B5F6-9DDA-0541-5659-61DFC7A89A9D}"/>
              </a:ext>
            </a:extLst>
          </p:cNvPr>
          <p:cNvSpPr/>
          <p:nvPr/>
        </p:nvSpPr>
        <p:spPr>
          <a:xfrm>
            <a:off x="6544715" y="4831430"/>
            <a:ext cx="4142232" cy="142646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95330"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246,75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D6BB541B-ABA8-A73E-645A-3F4714F22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38" y="3713203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B65E5193-1462-602F-BA45-7E0C1752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28" y="5405929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C765C75B-5225-3D37-95C3-F2685260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52" y="3957086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CDCDDC-F764-5E9D-8730-3A932A45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44" y="5609771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67791B18-9911-B854-48F4-F23687072874}"/>
              </a:ext>
            </a:extLst>
          </p:cNvPr>
          <p:cNvSpPr/>
          <p:nvPr/>
        </p:nvSpPr>
        <p:spPr>
          <a:xfrm>
            <a:off x="307750" y="200366"/>
            <a:ext cx="5569175" cy="1997623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kern="1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kern="1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bên </a:t>
            </a:r>
            <a:r>
              <a:rPr lang="en-US" sz="3200" kern="1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3200" kern="1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tròn tâm O có bán kính là </a:t>
            </a:r>
            <a:r>
              <a:rPr lang="en-US" sz="3200" kern="1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15 </a:t>
            </a:r>
            <a:r>
              <a:rPr lang="vi-VN" sz="3200" kern="1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cm, hình tam giác có độ cao là 40 cm</a:t>
            </a:r>
            <a:r>
              <a:rPr lang="en-US" sz="3200" kern="1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artoon of a rabbi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C42B595A-CC9B-1768-A87F-22B3E4474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45" y="4707605"/>
            <a:ext cx="1332693" cy="2102103"/>
          </a:xfrm>
          <a:prstGeom prst="rect">
            <a:avLst/>
          </a:prstGeom>
        </p:spPr>
      </p:pic>
      <p:sp>
        <p:nvSpPr>
          <p:cNvPr id="30" name="Hình tự do: Hình 29">
            <a:extLst>
              <a:ext uri="{FF2B5EF4-FFF2-40B4-BE49-F238E27FC236}">
                <a16:creationId xmlns:a16="http://schemas.microsoft.com/office/drawing/2014/main" id="{79255027-7C6B-4B68-A845-49220E445523}"/>
              </a:ext>
            </a:extLst>
          </p:cNvPr>
          <p:cNvSpPr/>
          <p:nvPr/>
        </p:nvSpPr>
        <p:spPr>
          <a:xfrm>
            <a:off x="8938938" y="382135"/>
            <a:ext cx="954000" cy="1908000"/>
          </a:xfrm>
          <a:custGeom>
            <a:avLst/>
            <a:gdLst>
              <a:gd name="connsiteX0" fmla="*/ 0 w 954000"/>
              <a:gd name="connsiteY0" fmla="*/ 0 h 1908000"/>
              <a:gd name="connsiteX1" fmla="*/ 954000 w 954000"/>
              <a:gd name="connsiteY1" fmla="*/ 954000 h 1908000"/>
              <a:gd name="connsiteX2" fmla="*/ 0 w 954000"/>
              <a:gd name="connsiteY2" fmla="*/ 1908000 h 1908000"/>
              <a:gd name="connsiteX3" fmla="*/ 0 w 954000"/>
              <a:gd name="connsiteY3" fmla="*/ 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000" h="1908000">
                <a:moveTo>
                  <a:pt x="0" y="0"/>
                </a:moveTo>
                <a:cubicBezTo>
                  <a:pt x="526880" y="0"/>
                  <a:pt x="954000" y="427120"/>
                  <a:pt x="954000" y="954000"/>
                </a:cubicBezTo>
                <a:cubicBezTo>
                  <a:pt x="954000" y="1480880"/>
                  <a:pt x="526880" y="1908000"/>
                  <a:pt x="0" y="1908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am giác Cân 31">
            <a:extLst>
              <a:ext uri="{FF2B5EF4-FFF2-40B4-BE49-F238E27FC236}">
                <a16:creationId xmlns:a16="http://schemas.microsoft.com/office/drawing/2014/main" id="{D6A38412-DC1D-4FA7-8F41-777507698DA7}"/>
              </a:ext>
            </a:extLst>
          </p:cNvPr>
          <p:cNvSpPr/>
          <p:nvPr/>
        </p:nvSpPr>
        <p:spPr>
          <a:xfrm rot="16200000">
            <a:off x="6741274" y="94135"/>
            <a:ext cx="1908000" cy="24840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7738583C-5276-4D36-BA5D-33FBF06D859E}"/>
              </a:ext>
            </a:extLst>
          </p:cNvPr>
          <p:cNvCxnSpPr>
            <a:cxnSpLocks/>
            <a:stCxn id="30" idx="1"/>
            <a:endCxn id="32" idx="0"/>
          </p:cNvCxnSpPr>
          <p:nvPr/>
        </p:nvCxnSpPr>
        <p:spPr>
          <a:xfrm flipH="1">
            <a:off x="6453274" y="1336135"/>
            <a:ext cx="34396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1A847E84-5912-4B97-9157-FC089AECC069}"/>
              </a:ext>
            </a:extLst>
          </p:cNvPr>
          <p:cNvSpPr/>
          <p:nvPr/>
        </p:nvSpPr>
        <p:spPr>
          <a:xfrm>
            <a:off x="8801100" y="1199177"/>
            <a:ext cx="137837" cy="136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2208C62-DCCC-4B5A-9BA3-EEF07D0DE69B}"/>
              </a:ext>
            </a:extLst>
          </p:cNvPr>
          <p:cNvSpPr txBox="1"/>
          <p:nvPr/>
        </p:nvSpPr>
        <p:spPr>
          <a:xfrm>
            <a:off x="8656889" y="1352312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+mj-lt"/>
              </a:rPr>
              <a:t>O</a:t>
            </a:r>
            <a:endParaRPr lang="en-US">
              <a:latin typeface="+mj-lt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5702FB04-CA97-4328-AB20-CB20136AB868}"/>
              </a:ext>
            </a:extLst>
          </p:cNvPr>
          <p:cNvSpPr txBox="1"/>
          <p:nvPr/>
        </p:nvSpPr>
        <p:spPr>
          <a:xfrm>
            <a:off x="7633739" y="982980"/>
            <a:ext cx="88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+mj-lt"/>
              </a:rPr>
              <a:t>40 cm</a:t>
            </a:r>
            <a:endParaRPr lang="en-US">
              <a:latin typeface="+mj-lt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C5D9BE6F-6DA9-47CA-8796-D6A3EB9BCA21}"/>
              </a:ext>
            </a:extLst>
          </p:cNvPr>
          <p:cNvSpPr txBox="1"/>
          <p:nvPr/>
        </p:nvSpPr>
        <p:spPr>
          <a:xfrm>
            <a:off x="9086705" y="982980"/>
            <a:ext cx="8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+mj-lt"/>
              </a:rPr>
              <a:t>15 cm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9305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B3769DE6-625E-A53E-7AB2-3E9F61C150FB}"/>
              </a:ext>
            </a:extLst>
          </p:cNvPr>
          <p:cNvSpPr/>
          <p:nvPr/>
        </p:nvSpPr>
        <p:spPr>
          <a:xfrm>
            <a:off x="1266440" y="3433259"/>
            <a:ext cx="4142232" cy="142646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3200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D49064A2-8145-E9F1-8537-10C3A611D5E3}"/>
              </a:ext>
            </a:extLst>
          </p:cNvPr>
          <p:cNvSpPr/>
          <p:nvPr/>
        </p:nvSpPr>
        <p:spPr>
          <a:xfrm>
            <a:off x="1266440" y="5079080"/>
            <a:ext cx="4142232" cy="142646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3200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88DFC108-59C2-FE6B-A80A-2A6CE26AC63C}"/>
              </a:ext>
            </a:extLst>
          </p:cNvPr>
          <p:cNvSpPr/>
          <p:nvPr/>
        </p:nvSpPr>
        <p:spPr>
          <a:xfrm>
            <a:off x="6201815" y="3433259"/>
            <a:ext cx="4142232" cy="142646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3200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E23E995B-1B90-92B7-97D0-61684686344C}"/>
              </a:ext>
            </a:extLst>
          </p:cNvPr>
          <p:cNvSpPr/>
          <p:nvPr/>
        </p:nvSpPr>
        <p:spPr>
          <a:xfrm>
            <a:off x="6201815" y="5079080"/>
            <a:ext cx="4142232" cy="142646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3200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BE4F5138-794C-2873-7AA5-E4BA9DF5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75" y="4082324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8B5D5495-74E9-C9A6-8402-9D288EDD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03" y="5664729"/>
            <a:ext cx="820456" cy="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4D44D0F9-D31D-25E4-0950-A2EF6B543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03" y="4051467"/>
            <a:ext cx="794009" cy="7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87297E-6DFE-3769-6B98-8A59BB7B5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66" y="5676225"/>
            <a:ext cx="846426" cy="7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6CC4913D-05CD-A96B-3C82-BE9188D6927A}"/>
              </a:ext>
            </a:extLst>
          </p:cNvPr>
          <p:cNvSpPr/>
          <p:nvPr/>
        </p:nvSpPr>
        <p:spPr>
          <a:xfrm>
            <a:off x="1152525" y="145173"/>
            <a:ext cx="9886950" cy="2992811"/>
          </a:xfrm>
          <a:prstGeom prst="roundRect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3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artoon of a rabbi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B5C7876B-331D-9FB3-BB99-BE851AD22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45" y="4707605"/>
            <a:ext cx="1332693" cy="2102103"/>
          </a:xfrm>
          <a:prstGeom prst="rect">
            <a:avLst/>
          </a:prstGeom>
        </p:spPr>
      </p:pic>
      <p:sp>
        <p:nvSpPr>
          <p:cNvPr id="52" name="Hình chữ nhật: Cắt Góc Chéo 51">
            <a:extLst>
              <a:ext uri="{FF2B5EF4-FFF2-40B4-BE49-F238E27FC236}">
                <a16:creationId xmlns:a16="http://schemas.microsoft.com/office/drawing/2014/main" id="{2936CCEA-C4F6-438D-8D62-C7044732F377}"/>
              </a:ext>
            </a:extLst>
          </p:cNvPr>
          <p:cNvSpPr/>
          <p:nvPr/>
        </p:nvSpPr>
        <p:spPr>
          <a:xfrm>
            <a:off x="7234517" y="320184"/>
            <a:ext cx="3534295" cy="224204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6CAA82F1-65B2-4EC4-BFF4-4FA5C4B4126E}"/>
              </a:ext>
            </a:extLst>
          </p:cNvPr>
          <p:cNvCxnSpPr>
            <a:cxnSpLocks/>
            <a:stCxn id="52" idx="2"/>
            <a:endCxn id="52" idx="0"/>
          </p:cNvCxnSpPr>
          <p:nvPr/>
        </p:nvCxnSpPr>
        <p:spPr>
          <a:xfrm>
            <a:off x="7234517" y="1441205"/>
            <a:ext cx="353429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9BB67A24-9A88-4D00-A075-AE2F09C149BB}"/>
              </a:ext>
            </a:extLst>
          </p:cNvPr>
          <p:cNvSpPr txBox="1"/>
          <p:nvPr/>
        </p:nvSpPr>
        <p:spPr>
          <a:xfrm>
            <a:off x="8543925" y="647731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070F9DDA-501C-487A-AC08-4F77273091B6}"/>
              </a:ext>
            </a:extLst>
          </p:cNvPr>
          <p:cNvSpPr txBox="1"/>
          <p:nvPr/>
        </p:nvSpPr>
        <p:spPr>
          <a:xfrm>
            <a:off x="8932469" y="2473573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58B0A9B7-C457-491B-BEB4-2DF0FD9AF1E3}"/>
              </a:ext>
            </a:extLst>
          </p:cNvPr>
          <p:cNvSpPr txBox="1"/>
          <p:nvPr/>
        </p:nvSpPr>
        <p:spPr>
          <a:xfrm>
            <a:off x="9677547" y="1588349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34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ưu đồ: Tiến trình 46">
            <a:extLst>
              <a:ext uri="{FF2B5EF4-FFF2-40B4-BE49-F238E27FC236}">
                <a16:creationId xmlns:a16="http://schemas.microsoft.com/office/drawing/2014/main" id="{6F1E931C-A3B1-449E-A6DD-67B139251A85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rgbClr val="325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EAA5F-F729-C876-9171-2AF3A6DC7E6F}"/>
              </a:ext>
            </a:extLst>
          </p:cNvPr>
          <p:cNvSpPr txBox="1"/>
          <p:nvPr/>
        </p:nvSpPr>
        <p:spPr>
          <a:xfrm>
            <a:off x="5819775" y="1101174"/>
            <a:ext cx="5985640" cy="64633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spcAft>
                <a:spcPts val="1000"/>
              </a:spcAft>
              <a:tabLst>
                <a:tab pos="95250" algn="l"/>
              </a:tabLst>
            </a:pP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Hình bên có diện tích là: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DAEF96F7-A72F-48A1-8E60-499B0E96D8CB}"/>
              </a:ext>
            </a:extLst>
          </p:cNvPr>
          <p:cNvGrpSpPr/>
          <p:nvPr/>
        </p:nvGrpSpPr>
        <p:grpSpPr>
          <a:xfrm>
            <a:off x="629552" y="2404449"/>
            <a:ext cx="5466448" cy="4105880"/>
            <a:chOff x="3460737" y="1754885"/>
            <a:chExt cx="5466448" cy="4105880"/>
          </a:xfrm>
        </p:grpSpPr>
        <p:sp>
          <p:nvSpPr>
            <p:cNvPr id="19" name="Lưu đồ: Tiến trình 18">
              <a:extLst>
                <a:ext uri="{FF2B5EF4-FFF2-40B4-BE49-F238E27FC236}">
                  <a16:creationId xmlns:a16="http://schemas.microsoft.com/office/drawing/2014/main" id="{07CC83E7-AB20-4BE0-9EC6-A3E2EBD48035}"/>
                </a:ext>
              </a:extLst>
            </p:cNvPr>
            <p:cNvSpPr/>
            <p:nvPr/>
          </p:nvSpPr>
          <p:spPr>
            <a:xfrm>
              <a:off x="4530694" y="2401217"/>
              <a:ext cx="4320000" cy="28800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39598DA4-FD4C-4B11-8042-C388CCB327C2}"/>
                </a:ext>
              </a:extLst>
            </p:cNvPr>
            <p:cNvSpPr txBox="1"/>
            <p:nvPr/>
          </p:nvSpPr>
          <p:spPr>
            <a:xfrm>
              <a:off x="4488542" y="1754886"/>
              <a:ext cx="33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1F79E055-493C-4FA8-97EC-5AC25C987087}"/>
                </a:ext>
              </a:extLst>
            </p:cNvPr>
            <p:cNvSpPr txBox="1"/>
            <p:nvPr/>
          </p:nvSpPr>
          <p:spPr>
            <a:xfrm>
              <a:off x="8581383" y="1754886"/>
              <a:ext cx="33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221833DF-C5E9-484D-A09F-CA94D1B2061F}"/>
                </a:ext>
              </a:extLst>
            </p:cNvPr>
            <p:cNvSpPr txBox="1"/>
            <p:nvPr/>
          </p:nvSpPr>
          <p:spPr>
            <a:xfrm>
              <a:off x="8587551" y="5214434"/>
              <a:ext cx="33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CD4758DC-13E1-4364-AACF-74ABB901D210}"/>
                </a:ext>
              </a:extLst>
            </p:cNvPr>
            <p:cNvSpPr txBox="1"/>
            <p:nvPr/>
          </p:nvSpPr>
          <p:spPr>
            <a:xfrm>
              <a:off x="4488542" y="5214434"/>
              <a:ext cx="33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92A4CDFB-42D2-48EE-A37D-72D5F4E40357}"/>
                </a:ext>
              </a:extLst>
            </p:cNvPr>
            <p:cNvSpPr txBox="1"/>
            <p:nvPr/>
          </p:nvSpPr>
          <p:spPr>
            <a:xfrm>
              <a:off x="6232512" y="1754885"/>
              <a:ext cx="904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Times New Roman" panose="02020603050405020304" pitchFamily="18" charset="0"/>
                </a:rPr>
                <a:t>3 m</a:t>
              </a:r>
              <a:endParaRPr lang="en-US" sz="3600">
                <a:latin typeface="Times New Roman" panose="02020603050405020304" pitchFamily="18" charset="0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3877EB86-41A3-4E96-915F-CEFC5F81F913}"/>
                </a:ext>
              </a:extLst>
            </p:cNvPr>
            <p:cNvSpPr txBox="1"/>
            <p:nvPr/>
          </p:nvSpPr>
          <p:spPr>
            <a:xfrm>
              <a:off x="3460737" y="3518051"/>
              <a:ext cx="904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Times New Roman" panose="02020603050405020304" pitchFamily="18" charset="0"/>
                </a:rPr>
                <a:t>2 m</a:t>
              </a:r>
              <a:endParaRPr lang="en-US" sz="3600">
                <a:latin typeface="Times New Roman" panose="02020603050405020304" pitchFamily="18" charset="0"/>
              </a:endParaRPr>
            </a:p>
          </p:txBody>
        </p:sp>
      </p:grpSp>
      <p:sp>
        <p:nvSpPr>
          <p:cNvPr id="46" name="Lưu Đồ: Thay đổi Tiến Trình 45">
            <a:extLst>
              <a:ext uri="{FF2B5EF4-FFF2-40B4-BE49-F238E27FC236}">
                <a16:creationId xmlns:a16="http://schemas.microsoft.com/office/drawing/2014/main" id="{A6F48D2E-188F-4D26-8501-3B0F8305AAD1}"/>
              </a:ext>
            </a:extLst>
          </p:cNvPr>
          <p:cNvSpPr/>
          <p:nvPr/>
        </p:nvSpPr>
        <p:spPr>
          <a:xfrm>
            <a:off x="71229" y="53425"/>
            <a:ext cx="3098691" cy="646331"/>
          </a:xfrm>
          <a:prstGeom prst="flowChartAlternateProcess">
            <a:avLst/>
          </a:prstGeom>
          <a:solidFill>
            <a:srgbClr val="426D3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Khởi động</a:t>
            </a:r>
            <a:endParaRPr lang="en-US" sz="3600"/>
          </a:p>
        </p:txBody>
      </p:sp>
      <p:sp>
        <p:nvSpPr>
          <p:cNvPr id="51" name="Hình chữ nhật: Cắt Một Góc 50">
            <a:extLst>
              <a:ext uri="{FF2B5EF4-FFF2-40B4-BE49-F238E27FC236}">
                <a16:creationId xmlns:a16="http://schemas.microsoft.com/office/drawing/2014/main" id="{8E56DC32-62A6-40F9-8E1C-54CA7900245F}"/>
              </a:ext>
            </a:extLst>
          </p:cNvPr>
          <p:cNvSpPr/>
          <p:nvPr/>
        </p:nvSpPr>
        <p:spPr>
          <a:xfrm>
            <a:off x="6905625" y="2895600"/>
            <a:ext cx="2105025" cy="736205"/>
          </a:xfrm>
          <a:prstGeom prst="snip1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5 m</a:t>
            </a:r>
            <a:r>
              <a:rPr lang="vi-VN" sz="3600" baseline="30000"/>
              <a:t>2</a:t>
            </a:r>
            <a:endParaRPr lang="en-US" sz="3600" baseline="30000"/>
          </a:p>
        </p:txBody>
      </p:sp>
      <p:sp>
        <p:nvSpPr>
          <p:cNvPr id="52" name="Hình chữ nhật: Cắt Một Góc 51">
            <a:extLst>
              <a:ext uri="{FF2B5EF4-FFF2-40B4-BE49-F238E27FC236}">
                <a16:creationId xmlns:a16="http://schemas.microsoft.com/office/drawing/2014/main" id="{0803F05E-EDC2-4E21-A06A-D2D4FE3446F6}"/>
              </a:ext>
            </a:extLst>
          </p:cNvPr>
          <p:cNvSpPr/>
          <p:nvPr/>
        </p:nvSpPr>
        <p:spPr>
          <a:xfrm>
            <a:off x="9714859" y="2895600"/>
            <a:ext cx="2105025" cy="736205"/>
          </a:xfrm>
          <a:prstGeom prst="snip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6 m</a:t>
            </a:r>
            <a:r>
              <a:rPr lang="vi-VN" sz="3600" baseline="30000"/>
              <a:t>2</a:t>
            </a:r>
            <a:endParaRPr lang="en-US" sz="3600" baseline="30000"/>
          </a:p>
        </p:txBody>
      </p:sp>
      <p:sp>
        <p:nvSpPr>
          <p:cNvPr id="53" name="Hình chữ nhật: Cắt Một Góc 52">
            <a:extLst>
              <a:ext uri="{FF2B5EF4-FFF2-40B4-BE49-F238E27FC236}">
                <a16:creationId xmlns:a16="http://schemas.microsoft.com/office/drawing/2014/main" id="{27D10F93-EBC9-4EBE-82D3-E40E60E1ABE7}"/>
              </a:ext>
            </a:extLst>
          </p:cNvPr>
          <p:cNvSpPr/>
          <p:nvPr/>
        </p:nvSpPr>
        <p:spPr>
          <a:xfrm>
            <a:off x="6905625" y="4898942"/>
            <a:ext cx="2105025" cy="736205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10 m</a:t>
            </a:r>
            <a:r>
              <a:rPr lang="vi-VN" sz="3600" baseline="30000"/>
              <a:t>2</a:t>
            </a:r>
            <a:endParaRPr lang="en-US" sz="3600" baseline="30000"/>
          </a:p>
        </p:txBody>
      </p:sp>
      <p:sp>
        <p:nvSpPr>
          <p:cNvPr id="54" name="Hình chữ nhật: Cắt Một Góc 53">
            <a:extLst>
              <a:ext uri="{FF2B5EF4-FFF2-40B4-BE49-F238E27FC236}">
                <a16:creationId xmlns:a16="http://schemas.microsoft.com/office/drawing/2014/main" id="{E6BD8636-B3F9-4BCE-83CA-2F1702922EEB}"/>
              </a:ext>
            </a:extLst>
          </p:cNvPr>
          <p:cNvSpPr/>
          <p:nvPr/>
        </p:nvSpPr>
        <p:spPr>
          <a:xfrm>
            <a:off x="9714859" y="4898942"/>
            <a:ext cx="2105025" cy="736205"/>
          </a:xfrm>
          <a:prstGeom prst="snip1Rect">
            <a:avLst/>
          </a:prstGeom>
          <a:solidFill>
            <a:srgbClr val="ED1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5 m</a:t>
            </a:r>
            <a:r>
              <a:rPr lang="vi-VN" sz="3600" baseline="30000"/>
              <a:t>2</a:t>
            </a:r>
            <a:endParaRPr lang="en-US" sz="3600" baseline="30000"/>
          </a:p>
        </p:txBody>
      </p:sp>
    </p:spTree>
    <p:extLst>
      <p:ext uri="{BB962C8B-B14F-4D97-AF65-F5344CB8AC3E}">
        <p14:creationId xmlns:p14="http://schemas.microsoft.com/office/powerpoint/2010/main" val="1301000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Nhóm 42">
            <a:extLst>
              <a:ext uri="{FF2B5EF4-FFF2-40B4-BE49-F238E27FC236}">
                <a16:creationId xmlns:a16="http://schemas.microsoft.com/office/drawing/2014/main" id="{DAEF96F7-A72F-48A1-8E60-499B0E96D8CB}"/>
              </a:ext>
            </a:extLst>
          </p:cNvPr>
          <p:cNvGrpSpPr/>
          <p:nvPr/>
        </p:nvGrpSpPr>
        <p:grpSpPr>
          <a:xfrm>
            <a:off x="2890629" y="2259194"/>
            <a:ext cx="2880000" cy="2880000"/>
            <a:chOff x="3180695" y="2401217"/>
            <a:chExt cx="2880000" cy="2880000"/>
          </a:xfrm>
        </p:grpSpPr>
        <p:sp>
          <p:nvSpPr>
            <p:cNvPr id="9" name="Lưu đồ: Đường kết nối 8">
              <a:extLst>
                <a:ext uri="{FF2B5EF4-FFF2-40B4-BE49-F238E27FC236}">
                  <a16:creationId xmlns:a16="http://schemas.microsoft.com/office/drawing/2014/main" id="{1BC90D77-4EB6-446F-A8F4-1A9933AF7B1C}"/>
                </a:ext>
              </a:extLst>
            </p:cNvPr>
            <p:cNvSpPr/>
            <p:nvPr/>
          </p:nvSpPr>
          <p:spPr>
            <a:xfrm>
              <a:off x="3180695" y="2401217"/>
              <a:ext cx="2880000" cy="28800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CD1F435-040E-423E-A7A6-8AFF59F38419}"/>
                </a:ext>
              </a:extLst>
            </p:cNvPr>
            <p:cNvSpPr txBox="1"/>
            <p:nvPr/>
          </p:nvSpPr>
          <p:spPr>
            <a:xfrm>
              <a:off x="4457577" y="3234299"/>
              <a:ext cx="4658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26CAF31D-9EC8-47BE-B085-7A7938B13024}"/>
                </a:ext>
              </a:extLst>
            </p:cNvPr>
            <p:cNvSpPr txBox="1"/>
            <p:nvPr/>
          </p:nvSpPr>
          <p:spPr>
            <a:xfrm>
              <a:off x="4541756" y="3237730"/>
              <a:ext cx="33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18061C8-444B-4E8A-9693-FC758E9BEE85}"/>
                </a:ext>
              </a:extLst>
            </p:cNvPr>
            <p:cNvSpPr txBox="1"/>
            <p:nvPr/>
          </p:nvSpPr>
          <p:spPr>
            <a:xfrm>
              <a:off x="3567742" y="3518051"/>
              <a:ext cx="904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Times New Roman" panose="02020603050405020304" pitchFamily="18" charset="0"/>
                </a:rPr>
                <a:t>2 m</a:t>
              </a:r>
              <a:endParaRPr lang="en-US" sz="3600">
                <a:latin typeface="Times New Roman" panose="02020603050405020304" pitchFamily="18" charset="0"/>
              </a:endParaRPr>
            </a:p>
          </p:txBody>
        </p:sp>
      </p:grp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02EB12BC-0D47-405F-B524-37BF8BC30AF4}"/>
              </a:ext>
            </a:extLst>
          </p:cNvPr>
          <p:cNvSpPr txBox="1"/>
          <p:nvPr/>
        </p:nvSpPr>
        <p:spPr>
          <a:xfrm>
            <a:off x="6838952" y="1384869"/>
            <a:ext cx="4562474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kính hình tròn là: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E9D00842-9C3D-414F-8181-393D9E9E35F1}"/>
              </a:ext>
            </a:extLst>
          </p:cNvPr>
          <p:cNvCxnSpPr>
            <a:stCxn id="9" idx="0"/>
            <a:endCxn id="9" idx="4"/>
          </p:cNvCxnSpPr>
          <p:nvPr/>
        </p:nvCxnSpPr>
        <p:spPr>
          <a:xfrm>
            <a:off x="4330629" y="2259194"/>
            <a:ext cx="0" cy="28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Hình chữ nhật: Cắt Một Góc 24">
            <a:extLst>
              <a:ext uri="{FF2B5EF4-FFF2-40B4-BE49-F238E27FC236}">
                <a16:creationId xmlns:a16="http://schemas.microsoft.com/office/drawing/2014/main" id="{5C1B4E45-573D-4B9D-8B66-178365707033}"/>
              </a:ext>
            </a:extLst>
          </p:cNvPr>
          <p:cNvSpPr/>
          <p:nvPr/>
        </p:nvSpPr>
        <p:spPr>
          <a:xfrm>
            <a:off x="6905625" y="2895600"/>
            <a:ext cx="2105025" cy="736205"/>
          </a:xfrm>
          <a:prstGeom prst="snip1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2 m</a:t>
            </a:r>
            <a:endParaRPr lang="en-US" sz="3600" baseline="30000"/>
          </a:p>
        </p:txBody>
      </p:sp>
      <p:sp>
        <p:nvSpPr>
          <p:cNvPr id="32" name="Hình chữ nhật: Cắt Một Góc 31">
            <a:extLst>
              <a:ext uri="{FF2B5EF4-FFF2-40B4-BE49-F238E27FC236}">
                <a16:creationId xmlns:a16="http://schemas.microsoft.com/office/drawing/2014/main" id="{CF386D6D-15CB-4E30-AC58-63EC0223AE3B}"/>
              </a:ext>
            </a:extLst>
          </p:cNvPr>
          <p:cNvSpPr/>
          <p:nvPr/>
        </p:nvSpPr>
        <p:spPr>
          <a:xfrm>
            <a:off x="9714859" y="2895600"/>
            <a:ext cx="2105025" cy="736205"/>
          </a:xfrm>
          <a:prstGeom prst="snip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4 m</a:t>
            </a:r>
            <a:endParaRPr lang="en-US" sz="3600" baseline="30000"/>
          </a:p>
        </p:txBody>
      </p:sp>
      <p:sp>
        <p:nvSpPr>
          <p:cNvPr id="35" name="Hình chữ nhật: Cắt Một Góc 34">
            <a:extLst>
              <a:ext uri="{FF2B5EF4-FFF2-40B4-BE49-F238E27FC236}">
                <a16:creationId xmlns:a16="http://schemas.microsoft.com/office/drawing/2014/main" id="{2527F1EC-EB32-4A7D-9CBE-E56237F0651E}"/>
              </a:ext>
            </a:extLst>
          </p:cNvPr>
          <p:cNvSpPr/>
          <p:nvPr/>
        </p:nvSpPr>
        <p:spPr>
          <a:xfrm>
            <a:off x="6905625" y="4898942"/>
            <a:ext cx="2105025" cy="736205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1 m</a:t>
            </a:r>
            <a:endParaRPr lang="en-US" sz="3600" baseline="30000"/>
          </a:p>
        </p:txBody>
      </p:sp>
      <p:sp>
        <p:nvSpPr>
          <p:cNvPr id="36" name="Hình chữ nhật: Cắt Một Góc 35">
            <a:extLst>
              <a:ext uri="{FF2B5EF4-FFF2-40B4-BE49-F238E27FC236}">
                <a16:creationId xmlns:a16="http://schemas.microsoft.com/office/drawing/2014/main" id="{EFC2E561-AB32-4411-8B80-D21CBBF271D6}"/>
              </a:ext>
            </a:extLst>
          </p:cNvPr>
          <p:cNvSpPr/>
          <p:nvPr/>
        </p:nvSpPr>
        <p:spPr>
          <a:xfrm>
            <a:off x="9714859" y="4898942"/>
            <a:ext cx="2105025" cy="736205"/>
          </a:xfrm>
          <a:prstGeom prst="snip1Rect">
            <a:avLst/>
          </a:prstGeom>
          <a:solidFill>
            <a:srgbClr val="ED1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3 m</a:t>
            </a:r>
            <a:endParaRPr lang="en-US" sz="3600" baseline="30000"/>
          </a:p>
        </p:txBody>
      </p:sp>
      <p:sp>
        <p:nvSpPr>
          <p:cNvPr id="37" name="Lưu đồ: Tiến trình 36">
            <a:extLst>
              <a:ext uri="{FF2B5EF4-FFF2-40B4-BE49-F238E27FC236}">
                <a16:creationId xmlns:a16="http://schemas.microsoft.com/office/drawing/2014/main" id="{B19FC85C-0727-4DBF-9C21-474B08AAB5FC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rgbClr val="325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ưu Đồ: Thay đổi Tiến Trình 37">
            <a:extLst>
              <a:ext uri="{FF2B5EF4-FFF2-40B4-BE49-F238E27FC236}">
                <a16:creationId xmlns:a16="http://schemas.microsoft.com/office/drawing/2014/main" id="{8435B847-035B-4D2E-A59B-07C32BFA76F5}"/>
              </a:ext>
            </a:extLst>
          </p:cNvPr>
          <p:cNvSpPr/>
          <p:nvPr/>
        </p:nvSpPr>
        <p:spPr>
          <a:xfrm>
            <a:off x="71229" y="53425"/>
            <a:ext cx="3098691" cy="646331"/>
          </a:xfrm>
          <a:prstGeom prst="flowChartAlternateProcess">
            <a:avLst/>
          </a:prstGeom>
          <a:solidFill>
            <a:srgbClr val="426D3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Khởi động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895925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5" grpId="0" animBg="1"/>
      <p:bldP spid="32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Nhóm 42">
            <a:extLst>
              <a:ext uri="{FF2B5EF4-FFF2-40B4-BE49-F238E27FC236}">
                <a16:creationId xmlns:a16="http://schemas.microsoft.com/office/drawing/2014/main" id="{DAEF96F7-A72F-48A1-8E60-499B0E96D8CB}"/>
              </a:ext>
            </a:extLst>
          </p:cNvPr>
          <p:cNvGrpSpPr/>
          <p:nvPr/>
        </p:nvGrpSpPr>
        <p:grpSpPr>
          <a:xfrm>
            <a:off x="2890629" y="2259194"/>
            <a:ext cx="2880000" cy="2880000"/>
            <a:chOff x="3180695" y="2401217"/>
            <a:chExt cx="2880000" cy="2880000"/>
          </a:xfrm>
        </p:grpSpPr>
        <p:sp>
          <p:nvSpPr>
            <p:cNvPr id="9" name="Lưu đồ: Đường kết nối 8">
              <a:extLst>
                <a:ext uri="{FF2B5EF4-FFF2-40B4-BE49-F238E27FC236}">
                  <a16:creationId xmlns:a16="http://schemas.microsoft.com/office/drawing/2014/main" id="{1BC90D77-4EB6-446F-A8F4-1A9933AF7B1C}"/>
                </a:ext>
              </a:extLst>
            </p:cNvPr>
            <p:cNvSpPr/>
            <p:nvPr/>
          </p:nvSpPr>
          <p:spPr>
            <a:xfrm>
              <a:off x="3180695" y="2401217"/>
              <a:ext cx="2880000" cy="28800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CD1F435-040E-423E-A7A6-8AFF59F38419}"/>
                </a:ext>
              </a:extLst>
            </p:cNvPr>
            <p:cNvSpPr txBox="1"/>
            <p:nvPr/>
          </p:nvSpPr>
          <p:spPr>
            <a:xfrm>
              <a:off x="4457577" y="3234299"/>
              <a:ext cx="4658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26CAF31D-9EC8-47BE-B085-7A7938B13024}"/>
                </a:ext>
              </a:extLst>
            </p:cNvPr>
            <p:cNvSpPr txBox="1"/>
            <p:nvPr/>
          </p:nvSpPr>
          <p:spPr>
            <a:xfrm>
              <a:off x="4541756" y="3237730"/>
              <a:ext cx="33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18061C8-444B-4E8A-9693-FC758E9BEE85}"/>
                </a:ext>
              </a:extLst>
            </p:cNvPr>
            <p:cNvSpPr txBox="1"/>
            <p:nvPr/>
          </p:nvSpPr>
          <p:spPr>
            <a:xfrm>
              <a:off x="3567742" y="3518051"/>
              <a:ext cx="904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Times New Roman" panose="02020603050405020304" pitchFamily="18" charset="0"/>
                </a:rPr>
                <a:t>2 m</a:t>
              </a:r>
              <a:endParaRPr lang="en-US" sz="3600">
                <a:latin typeface="Times New Roman" panose="02020603050405020304" pitchFamily="18" charset="0"/>
              </a:endParaRPr>
            </a:p>
          </p:txBody>
        </p:sp>
      </p:grp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02EB12BC-0D47-405F-B524-37BF8BC30AF4}"/>
              </a:ext>
            </a:extLst>
          </p:cNvPr>
          <p:cNvSpPr txBox="1"/>
          <p:nvPr/>
        </p:nvSpPr>
        <p:spPr>
          <a:xfrm>
            <a:off x="7292200" y="1384869"/>
            <a:ext cx="4109225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tròn là: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E9D00842-9C3D-414F-8181-393D9E9E35F1}"/>
              </a:ext>
            </a:extLst>
          </p:cNvPr>
          <p:cNvCxnSpPr>
            <a:stCxn id="9" idx="0"/>
            <a:endCxn id="9" idx="4"/>
          </p:cNvCxnSpPr>
          <p:nvPr/>
        </p:nvCxnSpPr>
        <p:spPr>
          <a:xfrm>
            <a:off x="4330629" y="2259194"/>
            <a:ext cx="0" cy="28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ình chữ nhật: Cắt Một Góc 14">
            <a:extLst>
              <a:ext uri="{FF2B5EF4-FFF2-40B4-BE49-F238E27FC236}">
                <a16:creationId xmlns:a16="http://schemas.microsoft.com/office/drawing/2014/main" id="{9F0A3257-8D33-43D4-8FE0-5B555F6C6F50}"/>
              </a:ext>
            </a:extLst>
          </p:cNvPr>
          <p:cNvSpPr/>
          <p:nvPr/>
        </p:nvSpPr>
        <p:spPr>
          <a:xfrm>
            <a:off x="6421373" y="2895600"/>
            <a:ext cx="2589277" cy="736205"/>
          </a:xfrm>
          <a:prstGeom prst="snip1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3,14 m</a:t>
            </a:r>
            <a:r>
              <a:rPr lang="vi-VN" sz="3600" baseline="30000"/>
              <a:t>2</a:t>
            </a:r>
            <a:endParaRPr lang="en-US" sz="3600" baseline="30000"/>
          </a:p>
        </p:txBody>
      </p:sp>
      <p:sp>
        <p:nvSpPr>
          <p:cNvPr id="16" name="Hình chữ nhật: Cắt Một Góc 15">
            <a:extLst>
              <a:ext uri="{FF2B5EF4-FFF2-40B4-BE49-F238E27FC236}">
                <a16:creationId xmlns:a16="http://schemas.microsoft.com/office/drawing/2014/main" id="{3413979D-AA52-4AB8-9A1A-9EA000283F61}"/>
              </a:ext>
            </a:extLst>
          </p:cNvPr>
          <p:cNvSpPr/>
          <p:nvPr/>
        </p:nvSpPr>
        <p:spPr>
          <a:xfrm>
            <a:off x="9230607" y="2895600"/>
            <a:ext cx="2589277" cy="736205"/>
          </a:xfrm>
          <a:prstGeom prst="snip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314 m</a:t>
            </a:r>
            <a:r>
              <a:rPr lang="vi-VN" sz="3600" baseline="30000"/>
              <a:t>2</a:t>
            </a:r>
            <a:endParaRPr lang="en-US" sz="3600" baseline="30000"/>
          </a:p>
        </p:txBody>
      </p:sp>
      <p:sp>
        <p:nvSpPr>
          <p:cNvPr id="17" name="Hình chữ nhật: Cắt Một Góc 16">
            <a:extLst>
              <a:ext uri="{FF2B5EF4-FFF2-40B4-BE49-F238E27FC236}">
                <a16:creationId xmlns:a16="http://schemas.microsoft.com/office/drawing/2014/main" id="{166AC741-B644-47E6-BDE9-1160F60281BE}"/>
              </a:ext>
            </a:extLst>
          </p:cNvPr>
          <p:cNvSpPr/>
          <p:nvPr/>
        </p:nvSpPr>
        <p:spPr>
          <a:xfrm>
            <a:off x="6421373" y="4898942"/>
            <a:ext cx="2589277" cy="736205"/>
          </a:xfrm>
          <a:prstGeom prst="snip1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6,28 m</a:t>
            </a:r>
            <a:r>
              <a:rPr lang="vi-VN" sz="3600" baseline="30000"/>
              <a:t>2</a:t>
            </a:r>
            <a:endParaRPr lang="en-US" sz="3600" baseline="30000"/>
          </a:p>
        </p:txBody>
      </p:sp>
      <p:sp>
        <p:nvSpPr>
          <p:cNvPr id="18" name="Hình chữ nhật: Cắt Một Góc 17">
            <a:extLst>
              <a:ext uri="{FF2B5EF4-FFF2-40B4-BE49-F238E27FC236}">
                <a16:creationId xmlns:a16="http://schemas.microsoft.com/office/drawing/2014/main" id="{116E3A74-5A3B-4202-AF9B-987DC12E9608}"/>
              </a:ext>
            </a:extLst>
          </p:cNvPr>
          <p:cNvSpPr/>
          <p:nvPr/>
        </p:nvSpPr>
        <p:spPr>
          <a:xfrm>
            <a:off x="9230607" y="4898942"/>
            <a:ext cx="2589277" cy="736205"/>
          </a:xfrm>
          <a:prstGeom prst="snip1Rect">
            <a:avLst/>
          </a:prstGeom>
          <a:solidFill>
            <a:srgbClr val="ED1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A. 31,4 m</a:t>
            </a:r>
            <a:r>
              <a:rPr lang="vi-VN" sz="3600" baseline="30000"/>
              <a:t>2</a:t>
            </a:r>
            <a:endParaRPr lang="en-US" sz="3600" baseline="30000"/>
          </a:p>
        </p:txBody>
      </p:sp>
      <p:sp>
        <p:nvSpPr>
          <p:cNvPr id="19" name="Lưu đồ: Tiến trình 18">
            <a:extLst>
              <a:ext uri="{FF2B5EF4-FFF2-40B4-BE49-F238E27FC236}">
                <a16:creationId xmlns:a16="http://schemas.microsoft.com/office/drawing/2014/main" id="{BCA69DEF-A961-4277-B4D4-7571802E1681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rgbClr val="325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ưu Đồ: Thay đổi Tiến Trình 19">
            <a:extLst>
              <a:ext uri="{FF2B5EF4-FFF2-40B4-BE49-F238E27FC236}">
                <a16:creationId xmlns:a16="http://schemas.microsoft.com/office/drawing/2014/main" id="{1D67464E-A924-4157-8263-B2414BDAAE38}"/>
              </a:ext>
            </a:extLst>
          </p:cNvPr>
          <p:cNvSpPr/>
          <p:nvPr/>
        </p:nvSpPr>
        <p:spPr>
          <a:xfrm>
            <a:off x="71229" y="53425"/>
            <a:ext cx="3098691" cy="646331"/>
          </a:xfrm>
          <a:prstGeom prst="flowChartAlternateProcess">
            <a:avLst/>
          </a:prstGeom>
          <a:solidFill>
            <a:srgbClr val="426D3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Khởi động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42845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90500" y="1847343"/>
            <a:ext cx="11811000" cy="1429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muốn sơn mặt bên của ngôi nhà có kích thước như hình dưới đây. Tính diện tích anh Nam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 sơn.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EA9C7-493F-F56F-2981-A86DE58C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094"/>
            <a:ext cx="12192000" cy="3353206"/>
          </a:xfrm>
          <a:prstGeom prst="rect">
            <a:avLst/>
          </a:prstGeom>
        </p:spPr>
      </p:pic>
      <p:sp>
        <p:nvSpPr>
          <p:cNvPr id="7" name="Lưu đồ: Tiến trình 6">
            <a:extLst>
              <a:ext uri="{FF2B5EF4-FFF2-40B4-BE49-F238E27FC236}">
                <a16:creationId xmlns:a16="http://schemas.microsoft.com/office/drawing/2014/main" id="{157C85A1-3167-42F7-8690-588CB73C75F3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ưu Đồ: Thay đổi Tiến Trình 8">
            <a:extLst>
              <a:ext uri="{FF2B5EF4-FFF2-40B4-BE49-F238E27FC236}">
                <a16:creationId xmlns:a16="http://schemas.microsoft.com/office/drawing/2014/main" id="{601AA243-7744-4636-822E-CF6C2BB21DC7}"/>
              </a:ext>
            </a:extLst>
          </p:cNvPr>
          <p:cNvSpPr/>
          <p:nvPr/>
        </p:nvSpPr>
        <p:spPr>
          <a:xfrm>
            <a:off x="71229" y="53425"/>
            <a:ext cx="4957971" cy="646331"/>
          </a:xfrm>
          <a:prstGeom prst="flowChartAlternateProcess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Thực hành, luyện tập</a:t>
            </a:r>
            <a:endParaRPr lang="en-US" sz="3600"/>
          </a:p>
        </p:txBody>
      </p:sp>
      <p:sp>
        <p:nvSpPr>
          <p:cNvPr id="4" name="Lưu đồ: Đường kết nối 3">
            <a:extLst>
              <a:ext uri="{FF2B5EF4-FFF2-40B4-BE49-F238E27FC236}">
                <a16:creationId xmlns:a16="http://schemas.microsoft.com/office/drawing/2014/main" id="{8CC68258-1BD4-431C-84C4-12B480697188}"/>
              </a:ext>
            </a:extLst>
          </p:cNvPr>
          <p:cNvSpPr/>
          <p:nvPr/>
        </p:nvSpPr>
        <p:spPr>
          <a:xfrm>
            <a:off x="190500" y="881095"/>
            <a:ext cx="889400" cy="889400"/>
          </a:xfrm>
          <a:prstGeom prst="flowChartConnector">
            <a:avLst/>
          </a:prstGeom>
          <a:solidFill>
            <a:srgbClr val="0070C0"/>
          </a:solidFill>
          <a:ln w="123825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AB6EA-1BFA-7D99-E83E-E69A0919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F087F3-6870-64B3-0145-DA4BAC91A706}"/>
                  </a:ext>
                </a:extLst>
              </p:cNvPr>
              <p:cNvSpPr txBox="1"/>
              <p:nvPr/>
            </p:nvSpPr>
            <p:spPr>
              <a:xfrm>
                <a:off x="5876924" y="827693"/>
                <a:ext cx="6192000" cy="589905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fr-FR" sz="3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 : 2 = 9 (m</a:t>
                </a:r>
                <a:r>
                  <a:rPr lang="fr-FR" sz="3600" kern="1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sổ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14:m>
                  <m:oMath xmlns:m="http://schemas.openxmlformats.org/officeDocument/2006/math">
                    <m:r>
                      <a:rPr lang="fr-FR" sz="3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1,8 = 2,16 (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3600" kern="1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3600" kern="1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fr-FR" sz="3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= 36 (m</a:t>
                </a:r>
                <a:r>
                  <a:rPr lang="fr-FR" sz="3600" kern="1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 + 36 - 2,16 = 42,84 (m</a:t>
                </a:r>
                <a:r>
                  <a:rPr lang="fr-FR" sz="3600" kern="1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42,84 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3600" kern="1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F087F3-6870-64B3-0145-DA4BAC91A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24" y="827693"/>
                <a:ext cx="6192000" cy="5899051"/>
              </a:xfrm>
              <a:prstGeom prst="rect">
                <a:avLst/>
              </a:prstGeom>
              <a:blipFill>
                <a:blip r:embed="rId2"/>
                <a:stretch>
                  <a:fillRect t="-1651" b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Nhóm 84">
            <a:extLst>
              <a:ext uri="{FF2B5EF4-FFF2-40B4-BE49-F238E27FC236}">
                <a16:creationId xmlns:a16="http://schemas.microsoft.com/office/drawing/2014/main" id="{CB9F91B6-7FA1-47C7-83CF-3941B2C51087}"/>
              </a:ext>
            </a:extLst>
          </p:cNvPr>
          <p:cNvGrpSpPr/>
          <p:nvPr/>
        </p:nvGrpSpPr>
        <p:grpSpPr>
          <a:xfrm>
            <a:off x="-276225" y="2899971"/>
            <a:ext cx="6000750" cy="3353206"/>
            <a:chOff x="-276225" y="2899971"/>
            <a:chExt cx="6000750" cy="3353206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60E1AA56-B9F8-4009-BB76-43A41609D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1"/>
            <a:stretch/>
          </p:blipFill>
          <p:spPr>
            <a:xfrm>
              <a:off x="-276225" y="2899971"/>
              <a:ext cx="6000750" cy="3353206"/>
            </a:xfrm>
            <a:prstGeom prst="rect">
              <a:avLst/>
            </a:prstGeom>
          </p:spPr>
        </p:pic>
        <p:sp>
          <p:nvSpPr>
            <p:cNvPr id="7" name="Tam giác Cân 6">
              <a:extLst>
                <a:ext uri="{FF2B5EF4-FFF2-40B4-BE49-F238E27FC236}">
                  <a16:creationId xmlns:a16="http://schemas.microsoft.com/office/drawing/2014/main" id="{8023C7BD-5970-45EB-BD2E-6C723704EB5C}"/>
                </a:ext>
              </a:extLst>
            </p:cNvPr>
            <p:cNvSpPr/>
            <p:nvPr/>
          </p:nvSpPr>
          <p:spPr>
            <a:xfrm>
              <a:off x="828825" y="3242409"/>
              <a:ext cx="3780000" cy="864000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ưu đồ: Tiến trình 9">
              <a:extLst>
                <a:ext uri="{FF2B5EF4-FFF2-40B4-BE49-F238E27FC236}">
                  <a16:creationId xmlns:a16="http://schemas.microsoft.com/office/drawing/2014/main" id="{91D48F4C-8B36-4E60-B5A4-EFDAF0171479}"/>
                </a:ext>
              </a:extLst>
            </p:cNvPr>
            <p:cNvSpPr/>
            <p:nvPr/>
          </p:nvSpPr>
          <p:spPr>
            <a:xfrm>
              <a:off x="800250" y="4132774"/>
              <a:ext cx="3852000" cy="1684791"/>
            </a:xfrm>
            <a:prstGeom prst="flowChartProcess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B4BC9C03-5540-4D99-BADE-02999C02F5EF}"/>
                </a:ext>
              </a:extLst>
            </p:cNvPr>
            <p:cNvCxnSpPr/>
            <p:nvPr/>
          </p:nvCxnSpPr>
          <p:spPr>
            <a:xfrm flipH="1">
              <a:off x="952500" y="4200961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913BC769-7A0C-44FB-B5C7-D1C0EA3BF6AF}"/>
                </a:ext>
              </a:extLst>
            </p:cNvPr>
            <p:cNvCxnSpPr/>
            <p:nvPr/>
          </p:nvCxnSpPr>
          <p:spPr>
            <a:xfrm flipH="1">
              <a:off x="828825" y="4467423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D781C7D1-7933-4A05-9648-19B7E763C34D}"/>
                </a:ext>
              </a:extLst>
            </p:cNvPr>
            <p:cNvCxnSpPr/>
            <p:nvPr/>
          </p:nvCxnSpPr>
          <p:spPr>
            <a:xfrm flipH="1">
              <a:off x="838350" y="4733885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0E7735C5-E23F-4FC6-ABF6-F1D890C4647D}"/>
                </a:ext>
              </a:extLst>
            </p:cNvPr>
            <p:cNvCxnSpPr/>
            <p:nvPr/>
          </p:nvCxnSpPr>
          <p:spPr>
            <a:xfrm flipH="1">
              <a:off x="1085850" y="4759949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4979A134-B791-4594-B202-E0895D08F912}"/>
                </a:ext>
              </a:extLst>
            </p:cNvPr>
            <p:cNvCxnSpPr/>
            <p:nvPr/>
          </p:nvCxnSpPr>
          <p:spPr>
            <a:xfrm flipH="1">
              <a:off x="1133625" y="4330439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BC7CE5F6-7F3C-4D72-9DCB-A2C92124D528}"/>
                </a:ext>
              </a:extLst>
            </p:cNvPr>
            <p:cNvCxnSpPr/>
            <p:nvPr/>
          </p:nvCxnSpPr>
          <p:spPr>
            <a:xfrm flipH="1">
              <a:off x="1411321" y="4222928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ED206541-AF3E-47FA-9D37-64E0B1EFEAF1}"/>
                </a:ext>
              </a:extLst>
            </p:cNvPr>
            <p:cNvCxnSpPr/>
            <p:nvPr/>
          </p:nvCxnSpPr>
          <p:spPr>
            <a:xfrm flipH="1">
              <a:off x="848025" y="5059525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5A180AFA-EC01-4BE5-AB6F-5CB0D08ED452}"/>
                </a:ext>
              </a:extLst>
            </p:cNvPr>
            <p:cNvCxnSpPr/>
            <p:nvPr/>
          </p:nvCxnSpPr>
          <p:spPr>
            <a:xfrm flipH="1">
              <a:off x="937434" y="5292873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563FF2F2-BBB6-4D95-871B-D38E1B43A985}"/>
                </a:ext>
              </a:extLst>
            </p:cNvPr>
            <p:cNvCxnSpPr/>
            <p:nvPr/>
          </p:nvCxnSpPr>
          <p:spPr>
            <a:xfrm flipH="1">
              <a:off x="1961212" y="5469674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21">
              <a:extLst>
                <a:ext uri="{FF2B5EF4-FFF2-40B4-BE49-F238E27FC236}">
                  <a16:creationId xmlns:a16="http://schemas.microsoft.com/office/drawing/2014/main" id="{3889B916-7EC1-4525-80A9-9864929DE86A}"/>
                </a:ext>
              </a:extLst>
            </p:cNvPr>
            <p:cNvCxnSpPr/>
            <p:nvPr/>
          </p:nvCxnSpPr>
          <p:spPr>
            <a:xfrm flipH="1">
              <a:off x="1514475" y="4883016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F7A6D684-7382-439A-B19A-D2900D83293D}"/>
                </a:ext>
              </a:extLst>
            </p:cNvPr>
            <p:cNvCxnSpPr/>
            <p:nvPr/>
          </p:nvCxnSpPr>
          <p:spPr>
            <a:xfrm flipH="1">
              <a:off x="1101366" y="5053132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nối Thẳng 23">
              <a:extLst>
                <a:ext uri="{FF2B5EF4-FFF2-40B4-BE49-F238E27FC236}">
                  <a16:creationId xmlns:a16="http://schemas.microsoft.com/office/drawing/2014/main" id="{F57739C8-667A-4F0D-AC24-B8524C1FE949}"/>
                </a:ext>
              </a:extLst>
            </p:cNvPr>
            <p:cNvCxnSpPr/>
            <p:nvPr/>
          </p:nvCxnSpPr>
          <p:spPr>
            <a:xfrm flipH="1">
              <a:off x="981075" y="5448220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77BFD60-940D-492F-8075-D07A5620E735}"/>
                </a:ext>
              </a:extLst>
            </p:cNvPr>
            <p:cNvCxnSpPr/>
            <p:nvPr/>
          </p:nvCxnSpPr>
          <p:spPr>
            <a:xfrm flipH="1">
              <a:off x="1685775" y="5469381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25">
              <a:extLst>
                <a:ext uri="{FF2B5EF4-FFF2-40B4-BE49-F238E27FC236}">
                  <a16:creationId xmlns:a16="http://schemas.microsoft.com/office/drawing/2014/main" id="{1D819341-FFC3-4830-9B19-07C62DAC38BD}"/>
                </a:ext>
              </a:extLst>
            </p:cNvPr>
            <p:cNvCxnSpPr/>
            <p:nvPr/>
          </p:nvCxnSpPr>
          <p:spPr>
            <a:xfrm flipH="1">
              <a:off x="1771800" y="5022709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id="{25B5D382-DC05-4E08-836C-FF27A926B67F}"/>
                </a:ext>
              </a:extLst>
            </p:cNvPr>
            <p:cNvCxnSpPr/>
            <p:nvPr/>
          </p:nvCxnSpPr>
          <p:spPr>
            <a:xfrm flipH="1">
              <a:off x="1391549" y="4726427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Đường nối Thẳng 27">
              <a:extLst>
                <a:ext uri="{FF2B5EF4-FFF2-40B4-BE49-F238E27FC236}">
                  <a16:creationId xmlns:a16="http://schemas.microsoft.com/office/drawing/2014/main" id="{1A9B423B-E93C-4977-945F-92F5F6AF335C}"/>
                </a:ext>
              </a:extLst>
            </p:cNvPr>
            <p:cNvCxnSpPr/>
            <p:nvPr/>
          </p:nvCxnSpPr>
          <p:spPr>
            <a:xfrm flipH="1">
              <a:off x="3476475" y="4434930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Đường nối Thẳng 28">
              <a:extLst>
                <a:ext uri="{FF2B5EF4-FFF2-40B4-BE49-F238E27FC236}">
                  <a16:creationId xmlns:a16="http://schemas.microsoft.com/office/drawing/2014/main" id="{D38D447C-57F7-4E3B-894D-856ED7F50F8D}"/>
                </a:ext>
              </a:extLst>
            </p:cNvPr>
            <p:cNvCxnSpPr/>
            <p:nvPr/>
          </p:nvCxnSpPr>
          <p:spPr>
            <a:xfrm flipH="1">
              <a:off x="3638400" y="4598651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DCD4D2AA-5128-4452-ABF7-073225D41F4E}"/>
                </a:ext>
              </a:extLst>
            </p:cNvPr>
            <p:cNvCxnSpPr/>
            <p:nvPr/>
          </p:nvCxnSpPr>
          <p:spPr>
            <a:xfrm flipH="1">
              <a:off x="3363647" y="4915470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Đường nối Thẳng 30">
              <a:extLst>
                <a:ext uri="{FF2B5EF4-FFF2-40B4-BE49-F238E27FC236}">
                  <a16:creationId xmlns:a16="http://schemas.microsoft.com/office/drawing/2014/main" id="{17CA7C3A-807C-4080-A2CD-61EAE2A8C41C}"/>
                </a:ext>
              </a:extLst>
            </p:cNvPr>
            <p:cNvCxnSpPr/>
            <p:nvPr/>
          </p:nvCxnSpPr>
          <p:spPr>
            <a:xfrm flipH="1">
              <a:off x="3428193" y="5138299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A343CE98-60BF-471C-A5E6-53F915DAB7AE}"/>
                </a:ext>
              </a:extLst>
            </p:cNvPr>
            <p:cNvCxnSpPr/>
            <p:nvPr/>
          </p:nvCxnSpPr>
          <p:spPr>
            <a:xfrm flipH="1">
              <a:off x="3423937" y="4996675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Đường nối Thẳng 36">
              <a:extLst>
                <a:ext uri="{FF2B5EF4-FFF2-40B4-BE49-F238E27FC236}">
                  <a16:creationId xmlns:a16="http://schemas.microsoft.com/office/drawing/2014/main" id="{C4BDB6DA-D97F-4B39-8A48-F82870A6ED5B}"/>
                </a:ext>
              </a:extLst>
            </p:cNvPr>
            <p:cNvCxnSpPr/>
            <p:nvPr/>
          </p:nvCxnSpPr>
          <p:spPr>
            <a:xfrm flipH="1">
              <a:off x="4000350" y="4345942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Đường nối Thẳng 37">
              <a:extLst>
                <a:ext uri="{FF2B5EF4-FFF2-40B4-BE49-F238E27FC236}">
                  <a16:creationId xmlns:a16="http://schemas.microsoft.com/office/drawing/2014/main" id="{1604284A-1B7E-42E1-AE04-A4B1EDE44054}"/>
                </a:ext>
              </a:extLst>
            </p:cNvPr>
            <p:cNvCxnSpPr/>
            <p:nvPr/>
          </p:nvCxnSpPr>
          <p:spPr>
            <a:xfrm flipH="1">
              <a:off x="3857475" y="4794981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Đường nối Thẳng 38">
              <a:extLst>
                <a:ext uri="{FF2B5EF4-FFF2-40B4-BE49-F238E27FC236}">
                  <a16:creationId xmlns:a16="http://schemas.microsoft.com/office/drawing/2014/main" id="{81834FAF-5075-47E8-8DA0-340BBF99FE45}"/>
                </a:ext>
              </a:extLst>
            </p:cNvPr>
            <p:cNvCxnSpPr/>
            <p:nvPr/>
          </p:nvCxnSpPr>
          <p:spPr>
            <a:xfrm flipH="1">
              <a:off x="3771450" y="4681065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F396DEC1-F1F9-4154-995E-C60749128F9D}"/>
                </a:ext>
              </a:extLst>
            </p:cNvPr>
            <p:cNvCxnSpPr/>
            <p:nvPr/>
          </p:nvCxnSpPr>
          <p:spPr>
            <a:xfrm flipH="1">
              <a:off x="4067025" y="4830173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BC36BAF1-97E9-47D7-9639-64F5448E5214}"/>
                </a:ext>
              </a:extLst>
            </p:cNvPr>
            <p:cNvCxnSpPr/>
            <p:nvPr/>
          </p:nvCxnSpPr>
          <p:spPr>
            <a:xfrm flipH="1">
              <a:off x="3924150" y="5279212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7C895A86-F484-48EE-9073-4F920F3482EF}"/>
                </a:ext>
              </a:extLst>
            </p:cNvPr>
            <p:cNvCxnSpPr/>
            <p:nvPr/>
          </p:nvCxnSpPr>
          <p:spPr>
            <a:xfrm flipH="1">
              <a:off x="3838125" y="5165296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Đường nối Thẳng 42">
              <a:extLst>
                <a:ext uri="{FF2B5EF4-FFF2-40B4-BE49-F238E27FC236}">
                  <a16:creationId xmlns:a16="http://schemas.microsoft.com/office/drawing/2014/main" id="{3237344F-AA20-4698-8295-ED5810467230}"/>
                </a:ext>
              </a:extLst>
            </p:cNvPr>
            <p:cNvCxnSpPr/>
            <p:nvPr/>
          </p:nvCxnSpPr>
          <p:spPr>
            <a:xfrm flipH="1">
              <a:off x="3719212" y="5097495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3846CF6F-7516-46A9-A057-1461BB46BBB5}"/>
                </a:ext>
              </a:extLst>
            </p:cNvPr>
            <p:cNvCxnSpPr/>
            <p:nvPr/>
          </p:nvCxnSpPr>
          <p:spPr>
            <a:xfrm flipH="1">
              <a:off x="3576337" y="5546534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C7A173A2-3A21-4870-99AA-220B159D88AC}"/>
                </a:ext>
              </a:extLst>
            </p:cNvPr>
            <p:cNvCxnSpPr/>
            <p:nvPr/>
          </p:nvCxnSpPr>
          <p:spPr>
            <a:xfrm flipH="1">
              <a:off x="3490312" y="5432618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Đường nối Thẳng 45">
              <a:extLst>
                <a:ext uri="{FF2B5EF4-FFF2-40B4-BE49-F238E27FC236}">
                  <a16:creationId xmlns:a16="http://schemas.microsoft.com/office/drawing/2014/main" id="{933EE48E-AE93-4098-A035-37EB40B30D94}"/>
                </a:ext>
              </a:extLst>
            </p:cNvPr>
            <p:cNvCxnSpPr/>
            <p:nvPr/>
          </p:nvCxnSpPr>
          <p:spPr>
            <a:xfrm flipH="1">
              <a:off x="3120994" y="4964175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79567A18-93A7-4F68-BE7D-9002B21C08C2}"/>
                </a:ext>
              </a:extLst>
            </p:cNvPr>
            <p:cNvCxnSpPr/>
            <p:nvPr/>
          </p:nvCxnSpPr>
          <p:spPr>
            <a:xfrm flipH="1">
              <a:off x="3120994" y="5330432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Đường nối Thẳng 47">
              <a:extLst>
                <a:ext uri="{FF2B5EF4-FFF2-40B4-BE49-F238E27FC236}">
                  <a16:creationId xmlns:a16="http://schemas.microsoft.com/office/drawing/2014/main" id="{9155DF5A-E285-4B40-973F-B41D147C482E}"/>
                </a:ext>
              </a:extLst>
            </p:cNvPr>
            <p:cNvCxnSpPr/>
            <p:nvPr/>
          </p:nvCxnSpPr>
          <p:spPr>
            <a:xfrm flipH="1">
              <a:off x="2909512" y="5234688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nối Thẳng 48">
              <a:extLst>
                <a:ext uri="{FF2B5EF4-FFF2-40B4-BE49-F238E27FC236}">
                  <a16:creationId xmlns:a16="http://schemas.microsoft.com/office/drawing/2014/main" id="{258E3635-39D7-4950-BFB6-6D7FA60BBB05}"/>
                </a:ext>
              </a:extLst>
            </p:cNvPr>
            <p:cNvCxnSpPr/>
            <p:nvPr/>
          </p:nvCxnSpPr>
          <p:spPr>
            <a:xfrm flipH="1">
              <a:off x="2430881" y="5168866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Đường nối Thẳng 49">
              <a:extLst>
                <a:ext uri="{FF2B5EF4-FFF2-40B4-BE49-F238E27FC236}">
                  <a16:creationId xmlns:a16="http://schemas.microsoft.com/office/drawing/2014/main" id="{9FAC9715-BDC0-4C2B-AEBB-8CBDE76BB5B3}"/>
                </a:ext>
              </a:extLst>
            </p:cNvPr>
            <p:cNvCxnSpPr/>
            <p:nvPr/>
          </p:nvCxnSpPr>
          <p:spPr>
            <a:xfrm flipH="1">
              <a:off x="2492794" y="5493161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Đường nối Thẳng 50">
              <a:extLst>
                <a:ext uri="{FF2B5EF4-FFF2-40B4-BE49-F238E27FC236}">
                  <a16:creationId xmlns:a16="http://schemas.microsoft.com/office/drawing/2014/main" id="{2F03ADC0-3F8D-4783-BF8E-68702B7AC757}"/>
                </a:ext>
              </a:extLst>
            </p:cNvPr>
            <p:cNvCxnSpPr/>
            <p:nvPr/>
          </p:nvCxnSpPr>
          <p:spPr>
            <a:xfrm flipH="1">
              <a:off x="2406769" y="5379245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Đường nối Thẳng 51">
              <a:extLst>
                <a:ext uri="{FF2B5EF4-FFF2-40B4-BE49-F238E27FC236}">
                  <a16:creationId xmlns:a16="http://schemas.microsoft.com/office/drawing/2014/main" id="{27E31B20-0E27-4E27-8833-7A683427FCF3}"/>
                </a:ext>
              </a:extLst>
            </p:cNvPr>
            <p:cNvCxnSpPr/>
            <p:nvPr/>
          </p:nvCxnSpPr>
          <p:spPr>
            <a:xfrm flipH="1">
              <a:off x="1589447" y="5252396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Đường nối Thẳng 52">
              <a:extLst>
                <a:ext uri="{FF2B5EF4-FFF2-40B4-BE49-F238E27FC236}">
                  <a16:creationId xmlns:a16="http://schemas.microsoft.com/office/drawing/2014/main" id="{BC18C6FB-DDB6-4DEA-8280-C55225C04955}"/>
                </a:ext>
              </a:extLst>
            </p:cNvPr>
            <p:cNvCxnSpPr/>
            <p:nvPr/>
          </p:nvCxnSpPr>
          <p:spPr>
            <a:xfrm flipH="1">
              <a:off x="2140519" y="5439068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Đường nối Thẳng 53">
              <a:extLst>
                <a:ext uri="{FF2B5EF4-FFF2-40B4-BE49-F238E27FC236}">
                  <a16:creationId xmlns:a16="http://schemas.microsoft.com/office/drawing/2014/main" id="{03EFCE33-C996-4407-B6BB-0C0888FA1A56}"/>
                </a:ext>
              </a:extLst>
            </p:cNvPr>
            <p:cNvCxnSpPr/>
            <p:nvPr/>
          </p:nvCxnSpPr>
          <p:spPr>
            <a:xfrm flipH="1">
              <a:off x="2054494" y="5325152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AA0BEDC0-0327-406A-A598-709D568FA8CB}"/>
                </a:ext>
              </a:extLst>
            </p:cNvPr>
            <p:cNvCxnSpPr/>
            <p:nvPr/>
          </p:nvCxnSpPr>
          <p:spPr>
            <a:xfrm flipH="1">
              <a:off x="2736609" y="5194034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Đường nối Thẳng 55">
              <a:extLst>
                <a:ext uri="{FF2B5EF4-FFF2-40B4-BE49-F238E27FC236}">
                  <a16:creationId xmlns:a16="http://schemas.microsoft.com/office/drawing/2014/main" id="{352F4B1C-92CC-44AF-B695-6020042C53AC}"/>
                </a:ext>
              </a:extLst>
            </p:cNvPr>
            <p:cNvCxnSpPr/>
            <p:nvPr/>
          </p:nvCxnSpPr>
          <p:spPr>
            <a:xfrm flipH="1">
              <a:off x="2008097" y="5121393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id="{05DCEA25-3561-489F-BB9C-F1EA3936EA86}"/>
                </a:ext>
              </a:extLst>
            </p:cNvPr>
            <p:cNvCxnSpPr/>
            <p:nvPr/>
          </p:nvCxnSpPr>
          <p:spPr>
            <a:xfrm flipH="1">
              <a:off x="1922072" y="5007477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Đường nối Thẳng 57">
              <a:extLst>
                <a:ext uri="{FF2B5EF4-FFF2-40B4-BE49-F238E27FC236}">
                  <a16:creationId xmlns:a16="http://schemas.microsoft.com/office/drawing/2014/main" id="{1461AE1E-9D7A-4336-A0D3-9BF246AA00A9}"/>
                </a:ext>
              </a:extLst>
            </p:cNvPr>
            <p:cNvCxnSpPr/>
            <p:nvPr/>
          </p:nvCxnSpPr>
          <p:spPr>
            <a:xfrm flipH="1">
              <a:off x="1660406" y="4829847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3F7D9A9B-B026-49A6-8FAA-B34F5181E685}"/>
                </a:ext>
              </a:extLst>
            </p:cNvPr>
            <p:cNvCxnSpPr/>
            <p:nvPr/>
          </p:nvCxnSpPr>
          <p:spPr>
            <a:xfrm flipH="1">
              <a:off x="1344957" y="5222592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Đường nối Thẳng 59">
              <a:extLst>
                <a:ext uri="{FF2B5EF4-FFF2-40B4-BE49-F238E27FC236}">
                  <a16:creationId xmlns:a16="http://schemas.microsoft.com/office/drawing/2014/main" id="{361B0264-9F13-436C-85AC-82F1CDCC60EC}"/>
                </a:ext>
              </a:extLst>
            </p:cNvPr>
            <p:cNvCxnSpPr/>
            <p:nvPr/>
          </p:nvCxnSpPr>
          <p:spPr>
            <a:xfrm flipH="1">
              <a:off x="1240377" y="5145776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896820F5-8FC9-44CD-B401-20BF00094FB0}"/>
                </a:ext>
              </a:extLst>
            </p:cNvPr>
            <p:cNvCxnSpPr/>
            <p:nvPr/>
          </p:nvCxnSpPr>
          <p:spPr>
            <a:xfrm flipH="1">
              <a:off x="4261425" y="5040341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Đường nối Thẳng 61">
              <a:extLst>
                <a:ext uri="{FF2B5EF4-FFF2-40B4-BE49-F238E27FC236}">
                  <a16:creationId xmlns:a16="http://schemas.microsoft.com/office/drawing/2014/main" id="{047E82BB-4B01-477B-B5F5-1E5B72D0C626}"/>
                </a:ext>
              </a:extLst>
            </p:cNvPr>
            <p:cNvCxnSpPr/>
            <p:nvPr/>
          </p:nvCxnSpPr>
          <p:spPr>
            <a:xfrm flipH="1">
              <a:off x="4118550" y="5489380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CCC1419D-E4CF-4B26-B389-E22ACC4D992B}"/>
                </a:ext>
              </a:extLst>
            </p:cNvPr>
            <p:cNvCxnSpPr/>
            <p:nvPr/>
          </p:nvCxnSpPr>
          <p:spPr>
            <a:xfrm flipH="1">
              <a:off x="4032525" y="5375464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60125326-B3B9-4A17-BF69-56D272328311}"/>
                </a:ext>
              </a:extLst>
            </p:cNvPr>
            <p:cNvCxnSpPr/>
            <p:nvPr/>
          </p:nvCxnSpPr>
          <p:spPr>
            <a:xfrm flipH="1">
              <a:off x="4246688" y="4211086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Đường nối Thẳng 64">
              <a:extLst>
                <a:ext uri="{FF2B5EF4-FFF2-40B4-BE49-F238E27FC236}">
                  <a16:creationId xmlns:a16="http://schemas.microsoft.com/office/drawing/2014/main" id="{7870ACE7-4B28-4E28-BA8B-7291E2EB7B73}"/>
                </a:ext>
              </a:extLst>
            </p:cNvPr>
            <p:cNvCxnSpPr/>
            <p:nvPr/>
          </p:nvCxnSpPr>
          <p:spPr>
            <a:xfrm flipH="1">
              <a:off x="4017788" y="4546209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Đường nối Thẳng 65">
              <a:extLst>
                <a:ext uri="{FF2B5EF4-FFF2-40B4-BE49-F238E27FC236}">
                  <a16:creationId xmlns:a16="http://schemas.microsoft.com/office/drawing/2014/main" id="{86B4F8D5-BC29-4B29-8663-17F1D2075DEB}"/>
                </a:ext>
              </a:extLst>
            </p:cNvPr>
            <p:cNvCxnSpPr/>
            <p:nvPr/>
          </p:nvCxnSpPr>
          <p:spPr>
            <a:xfrm flipH="1">
              <a:off x="3765281" y="4229750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6C8C5B2D-EC09-4705-8377-542B2FC4CA79}"/>
                </a:ext>
              </a:extLst>
            </p:cNvPr>
            <p:cNvCxnSpPr/>
            <p:nvPr/>
          </p:nvCxnSpPr>
          <p:spPr>
            <a:xfrm flipH="1">
              <a:off x="3308409" y="4665310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Đường nối Thẳng 67">
              <a:extLst>
                <a:ext uri="{FF2B5EF4-FFF2-40B4-BE49-F238E27FC236}">
                  <a16:creationId xmlns:a16="http://schemas.microsoft.com/office/drawing/2014/main" id="{D2B2B5F2-D0AB-4B18-8394-1119E4C22589}"/>
                </a:ext>
              </a:extLst>
            </p:cNvPr>
            <p:cNvCxnSpPr/>
            <p:nvPr/>
          </p:nvCxnSpPr>
          <p:spPr>
            <a:xfrm flipH="1">
              <a:off x="3416569" y="4254376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6847C7EB-A6BF-4EE7-B1F5-B9498C96EAA2}"/>
                </a:ext>
              </a:extLst>
            </p:cNvPr>
            <p:cNvCxnSpPr/>
            <p:nvPr/>
          </p:nvCxnSpPr>
          <p:spPr>
            <a:xfrm flipH="1">
              <a:off x="3187669" y="4589499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6CEAB930-159D-4D66-B191-A01A4C8F5635}"/>
                </a:ext>
              </a:extLst>
            </p:cNvPr>
            <p:cNvCxnSpPr/>
            <p:nvPr/>
          </p:nvCxnSpPr>
          <p:spPr>
            <a:xfrm flipH="1">
              <a:off x="1484672" y="5493160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Đường nối Thẳng 70">
              <a:extLst>
                <a:ext uri="{FF2B5EF4-FFF2-40B4-BE49-F238E27FC236}">
                  <a16:creationId xmlns:a16="http://schemas.microsoft.com/office/drawing/2014/main" id="{2557D972-E6CB-42D7-BC35-E31550C08537}"/>
                </a:ext>
              </a:extLst>
            </p:cNvPr>
            <p:cNvCxnSpPr/>
            <p:nvPr/>
          </p:nvCxnSpPr>
          <p:spPr>
            <a:xfrm flipH="1">
              <a:off x="1643344" y="4221288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Đường nối Thẳng 71">
              <a:extLst>
                <a:ext uri="{FF2B5EF4-FFF2-40B4-BE49-F238E27FC236}">
                  <a16:creationId xmlns:a16="http://schemas.microsoft.com/office/drawing/2014/main" id="{26DDF3B5-ECF1-4A83-9D6E-ABF210F2308E}"/>
                </a:ext>
              </a:extLst>
            </p:cNvPr>
            <p:cNvCxnSpPr/>
            <p:nvPr/>
          </p:nvCxnSpPr>
          <p:spPr>
            <a:xfrm flipH="1">
              <a:off x="1982606" y="4183869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id="{65E4A7A9-BABB-4E2A-85F2-F4F6AFDC49CE}"/>
                </a:ext>
              </a:extLst>
            </p:cNvPr>
            <p:cNvCxnSpPr/>
            <p:nvPr/>
          </p:nvCxnSpPr>
          <p:spPr>
            <a:xfrm flipH="1">
              <a:off x="1870134" y="4498290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Đường nối Thẳng 73">
              <a:extLst>
                <a:ext uri="{FF2B5EF4-FFF2-40B4-BE49-F238E27FC236}">
                  <a16:creationId xmlns:a16="http://schemas.microsoft.com/office/drawing/2014/main" id="{BC7A94B3-E936-46D9-80AA-4D0CACC40C6C}"/>
                </a:ext>
              </a:extLst>
            </p:cNvPr>
            <p:cNvCxnSpPr/>
            <p:nvPr/>
          </p:nvCxnSpPr>
          <p:spPr>
            <a:xfrm flipH="1">
              <a:off x="1204613" y="5533917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2675F161-EAD9-4353-8C57-35A98C5A5954}"/>
                </a:ext>
              </a:extLst>
            </p:cNvPr>
            <p:cNvCxnSpPr/>
            <p:nvPr/>
          </p:nvCxnSpPr>
          <p:spPr>
            <a:xfrm flipH="1">
              <a:off x="3149588" y="4229448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F964FF3A-803C-4C92-A086-1E0AFA3C9EBE}"/>
                </a:ext>
              </a:extLst>
            </p:cNvPr>
            <p:cNvCxnSpPr/>
            <p:nvPr/>
          </p:nvCxnSpPr>
          <p:spPr>
            <a:xfrm flipH="1">
              <a:off x="4196007" y="4524843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Đường nối Thẳng 76">
              <a:extLst>
                <a:ext uri="{FF2B5EF4-FFF2-40B4-BE49-F238E27FC236}">
                  <a16:creationId xmlns:a16="http://schemas.microsoft.com/office/drawing/2014/main" id="{26A5EF52-A84A-4A72-9C6E-AA20775F9BD7}"/>
                </a:ext>
              </a:extLst>
            </p:cNvPr>
            <p:cNvCxnSpPr/>
            <p:nvPr/>
          </p:nvCxnSpPr>
          <p:spPr>
            <a:xfrm flipH="1">
              <a:off x="4196138" y="4850814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Đường nối Thẳng 77">
              <a:extLst>
                <a:ext uri="{FF2B5EF4-FFF2-40B4-BE49-F238E27FC236}">
                  <a16:creationId xmlns:a16="http://schemas.microsoft.com/office/drawing/2014/main" id="{46BB878D-C845-4448-B9FC-F932B539FD9B}"/>
                </a:ext>
              </a:extLst>
            </p:cNvPr>
            <p:cNvCxnSpPr/>
            <p:nvPr/>
          </p:nvCxnSpPr>
          <p:spPr>
            <a:xfrm flipH="1">
              <a:off x="4271963" y="5230433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Đường nối Thẳng 78">
              <a:extLst>
                <a:ext uri="{FF2B5EF4-FFF2-40B4-BE49-F238E27FC236}">
                  <a16:creationId xmlns:a16="http://schemas.microsoft.com/office/drawing/2014/main" id="{93489C9F-4D98-4899-BBC8-98707AE99960}"/>
                </a:ext>
              </a:extLst>
            </p:cNvPr>
            <p:cNvCxnSpPr/>
            <p:nvPr/>
          </p:nvCxnSpPr>
          <p:spPr>
            <a:xfrm flipH="1">
              <a:off x="4303182" y="5486984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Đường nối Thẳng 79">
              <a:extLst>
                <a:ext uri="{FF2B5EF4-FFF2-40B4-BE49-F238E27FC236}">
                  <a16:creationId xmlns:a16="http://schemas.microsoft.com/office/drawing/2014/main" id="{C889BA84-E20B-440E-8F35-0890CCC7BEFB}"/>
                </a:ext>
              </a:extLst>
            </p:cNvPr>
            <p:cNvCxnSpPr/>
            <p:nvPr/>
          </p:nvCxnSpPr>
          <p:spPr>
            <a:xfrm flipH="1">
              <a:off x="3273394" y="5428928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Đường nối Thẳng 80">
              <a:extLst>
                <a:ext uri="{FF2B5EF4-FFF2-40B4-BE49-F238E27FC236}">
                  <a16:creationId xmlns:a16="http://schemas.microsoft.com/office/drawing/2014/main" id="{78E16FC5-BB32-4305-9856-C6FF1B9456D6}"/>
                </a:ext>
              </a:extLst>
            </p:cNvPr>
            <p:cNvCxnSpPr/>
            <p:nvPr/>
          </p:nvCxnSpPr>
          <p:spPr>
            <a:xfrm flipH="1">
              <a:off x="2854744" y="5458075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Đường nối Thẳng 81">
              <a:extLst>
                <a:ext uri="{FF2B5EF4-FFF2-40B4-BE49-F238E27FC236}">
                  <a16:creationId xmlns:a16="http://schemas.microsoft.com/office/drawing/2014/main" id="{63A20D6D-E556-435A-8684-4BBA76410E48}"/>
                </a:ext>
              </a:extLst>
            </p:cNvPr>
            <p:cNvCxnSpPr/>
            <p:nvPr/>
          </p:nvCxnSpPr>
          <p:spPr>
            <a:xfrm flipH="1">
              <a:off x="3064031" y="5476568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Đường nối Thẳng 82">
              <a:extLst>
                <a:ext uri="{FF2B5EF4-FFF2-40B4-BE49-F238E27FC236}">
                  <a16:creationId xmlns:a16="http://schemas.microsoft.com/office/drawing/2014/main" id="{A3CD31E8-9364-424E-8691-186AD1FFF46E}"/>
                </a:ext>
              </a:extLst>
            </p:cNvPr>
            <p:cNvCxnSpPr/>
            <p:nvPr/>
          </p:nvCxnSpPr>
          <p:spPr>
            <a:xfrm flipH="1">
              <a:off x="1166874" y="4506432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Đường nối Thẳng 83">
              <a:extLst>
                <a:ext uri="{FF2B5EF4-FFF2-40B4-BE49-F238E27FC236}">
                  <a16:creationId xmlns:a16="http://schemas.microsoft.com/office/drawing/2014/main" id="{EEEE8F32-F309-49FD-840E-99729B9D1B26}"/>
                </a:ext>
              </a:extLst>
            </p:cNvPr>
            <p:cNvCxnSpPr/>
            <p:nvPr/>
          </p:nvCxnSpPr>
          <p:spPr>
            <a:xfrm flipH="1">
              <a:off x="1527060" y="4709914"/>
              <a:ext cx="285750" cy="24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Lưu đồ: Tiến trình 85">
            <a:extLst>
              <a:ext uri="{FF2B5EF4-FFF2-40B4-BE49-F238E27FC236}">
                <a16:creationId xmlns:a16="http://schemas.microsoft.com/office/drawing/2014/main" id="{1C94E085-B268-4D6A-BAF4-14350BE438A0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ưu Đồ: Thay đổi Tiến Trình 86">
            <a:extLst>
              <a:ext uri="{FF2B5EF4-FFF2-40B4-BE49-F238E27FC236}">
                <a16:creationId xmlns:a16="http://schemas.microsoft.com/office/drawing/2014/main" id="{A4C9A340-8532-403D-9FA8-9208202C33C2}"/>
              </a:ext>
            </a:extLst>
          </p:cNvPr>
          <p:cNvSpPr/>
          <p:nvPr/>
        </p:nvSpPr>
        <p:spPr>
          <a:xfrm>
            <a:off x="71229" y="53425"/>
            <a:ext cx="4957971" cy="646331"/>
          </a:xfrm>
          <a:prstGeom prst="flowChartAlternateProcess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Thực hành, luyện tập</a:t>
            </a:r>
            <a:endParaRPr lang="en-US" sz="3600"/>
          </a:p>
        </p:txBody>
      </p:sp>
      <p:sp>
        <p:nvSpPr>
          <p:cNvPr id="88" name="Lưu đồ: Đường kết nối 87">
            <a:extLst>
              <a:ext uri="{FF2B5EF4-FFF2-40B4-BE49-F238E27FC236}">
                <a16:creationId xmlns:a16="http://schemas.microsoft.com/office/drawing/2014/main" id="{CB49F8C2-F569-4D3A-8B31-B33A28DC80BD}"/>
              </a:ext>
            </a:extLst>
          </p:cNvPr>
          <p:cNvSpPr/>
          <p:nvPr/>
        </p:nvSpPr>
        <p:spPr>
          <a:xfrm>
            <a:off x="190500" y="881095"/>
            <a:ext cx="889400" cy="889400"/>
          </a:xfrm>
          <a:prstGeom prst="flowChartConnector">
            <a:avLst/>
          </a:prstGeom>
          <a:solidFill>
            <a:srgbClr val="0070C0"/>
          </a:solidFill>
          <a:ln w="123825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88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BE2BA7-A764-CA6A-5148-3DEDE2CA0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3B3CF4-23EB-329B-6C02-54E962CDA8AD}"/>
              </a:ext>
            </a:extLst>
          </p:cNvPr>
          <p:cNvSpPr/>
          <p:nvPr/>
        </p:nvSpPr>
        <p:spPr>
          <a:xfrm>
            <a:off x="1273399" y="1028292"/>
            <a:ext cx="10728101" cy="6565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0612" tIns="20306" rIns="40612" bIns="20306">
            <a:spAutoFit/>
          </a:bodyPr>
          <a:lstStyle/>
          <a:p>
            <a:pPr marL="457200" algn="just"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miếng nhựa có kích thước như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E4B21-9E50-8E6B-BDA9-AF0D79F4F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71" y="1715563"/>
            <a:ext cx="6340929" cy="4444576"/>
          </a:xfrm>
          <a:prstGeom prst="rect">
            <a:avLst/>
          </a:prstGeom>
        </p:spPr>
      </p:pic>
      <p:sp>
        <p:nvSpPr>
          <p:cNvPr id="5" name="Lưu đồ: Đường kết nối 4">
            <a:extLst>
              <a:ext uri="{FF2B5EF4-FFF2-40B4-BE49-F238E27FC236}">
                <a16:creationId xmlns:a16="http://schemas.microsoft.com/office/drawing/2014/main" id="{9CDE92CE-F54C-4860-A598-1BDE5B12CA67}"/>
              </a:ext>
            </a:extLst>
          </p:cNvPr>
          <p:cNvSpPr/>
          <p:nvPr/>
        </p:nvSpPr>
        <p:spPr>
          <a:xfrm>
            <a:off x="190500" y="881095"/>
            <a:ext cx="889400" cy="889400"/>
          </a:xfrm>
          <a:prstGeom prst="flowChartConnector">
            <a:avLst/>
          </a:prstGeom>
          <a:solidFill>
            <a:srgbClr val="0070C0"/>
          </a:solidFill>
          <a:ln w="123825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Tiến trình 5">
            <a:extLst>
              <a:ext uri="{FF2B5EF4-FFF2-40B4-BE49-F238E27FC236}">
                <a16:creationId xmlns:a16="http://schemas.microsoft.com/office/drawing/2014/main" id="{54E9E2E1-0034-48CE-BCD7-3F38AE84EECD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F757DDB9-8CF2-4D5A-91A3-67EDBF658E89}"/>
              </a:ext>
            </a:extLst>
          </p:cNvPr>
          <p:cNvSpPr/>
          <p:nvPr/>
        </p:nvSpPr>
        <p:spPr>
          <a:xfrm>
            <a:off x="71229" y="53425"/>
            <a:ext cx="4957971" cy="646331"/>
          </a:xfrm>
          <a:prstGeom prst="flowChartAlternateProcess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Thực hành, luyện tập</a:t>
            </a:r>
            <a:endParaRPr lang="en-US" sz="3600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2C80B2E-C027-4FC3-8119-0894D1F96671}"/>
              </a:ext>
            </a:extLst>
          </p:cNvPr>
          <p:cNvSpPr/>
          <p:nvPr/>
        </p:nvSpPr>
        <p:spPr>
          <a:xfrm>
            <a:off x="190500" y="3265713"/>
            <a:ext cx="5452654" cy="3457303"/>
          </a:xfrm>
          <a:prstGeom prst="roundRect">
            <a:avLst>
              <a:gd name="adj" fmla="val 61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>
                <a:solidFill>
                  <a:schemeClr val="tx1"/>
                </a:solidFill>
                <a:latin typeface="+mj-lt"/>
              </a:rPr>
              <a:t>1. Miếng nhựa được ghép bởi những hình nào?</a:t>
            </a:r>
          </a:p>
          <a:p>
            <a:pPr algn="just"/>
            <a:r>
              <a:rPr lang="vi-VN" sz="3600">
                <a:solidFill>
                  <a:schemeClr val="tx1"/>
                </a:solidFill>
                <a:latin typeface="+mj-lt"/>
              </a:rPr>
              <a:t>2. Mỗi hình cho biết những kích thước gì?</a:t>
            </a:r>
          </a:p>
          <a:p>
            <a:pPr algn="just"/>
            <a:r>
              <a:rPr lang="vi-VN" sz="3600">
                <a:solidFill>
                  <a:schemeClr val="tx1"/>
                </a:solidFill>
                <a:latin typeface="+mj-lt"/>
              </a:rPr>
              <a:t>3. Để tính diện tích miếng nhựa ta làm như thế nào?</a:t>
            </a:r>
            <a:endParaRPr lang="en-US" sz="3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47C933A-8430-4152-8832-6363A58D48AD}"/>
              </a:ext>
            </a:extLst>
          </p:cNvPr>
          <p:cNvSpPr/>
          <p:nvPr/>
        </p:nvSpPr>
        <p:spPr>
          <a:xfrm>
            <a:off x="190500" y="2577742"/>
            <a:ext cx="5452654" cy="5747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+mj-lt"/>
              </a:rPr>
              <a:t>Thảo luận nhóm 2</a:t>
            </a:r>
            <a:endParaRPr lang="en-US" sz="36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349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BE2BA7-A764-CA6A-5148-3DEDE2CA0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3B3CF4-23EB-329B-6C02-54E962CDA8AD}"/>
              </a:ext>
            </a:extLst>
          </p:cNvPr>
          <p:cNvSpPr/>
          <p:nvPr/>
        </p:nvSpPr>
        <p:spPr>
          <a:xfrm>
            <a:off x="1273399" y="1028292"/>
            <a:ext cx="10728101" cy="6565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0612" tIns="20306" rIns="40612" bIns="20306">
            <a:spAutoFit/>
          </a:bodyPr>
          <a:lstStyle/>
          <a:p>
            <a:pPr marL="457200" algn="just"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miếng nhựa có kích thước như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E4B21-9E50-8E6B-BDA9-AF0D79F4F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77" y="2074403"/>
            <a:ext cx="5066923" cy="3551581"/>
          </a:xfrm>
          <a:prstGeom prst="rect">
            <a:avLst/>
          </a:prstGeom>
        </p:spPr>
      </p:pic>
      <p:sp>
        <p:nvSpPr>
          <p:cNvPr id="5" name="Lưu đồ: Đường kết nối 4">
            <a:extLst>
              <a:ext uri="{FF2B5EF4-FFF2-40B4-BE49-F238E27FC236}">
                <a16:creationId xmlns:a16="http://schemas.microsoft.com/office/drawing/2014/main" id="{9CDE92CE-F54C-4860-A598-1BDE5B12CA67}"/>
              </a:ext>
            </a:extLst>
          </p:cNvPr>
          <p:cNvSpPr/>
          <p:nvPr/>
        </p:nvSpPr>
        <p:spPr>
          <a:xfrm>
            <a:off x="190500" y="881095"/>
            <a:ext cx="889400" cy="889400"/>
          </a:xfrm>
          <a:prstGeom prst="flowChartConnector">
            <a:avLst/>
          </a:prstGeom>
          <a:solidFill>
            <a:srgbClr val="0070C0"/>
          </a:solidFill>
          <a:ln w="123825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Tiến trình 5">
            <a:extLst>
              <a:ext uri="{FF2B5EF4-FFF2-40B4-BE49-F238E27FC236}">
                <a16:creationId xmlns:a16="http://schemas.microsoft.com/office/drawing/2014/main" id="{54E9E2E1-0034-48CE-BCD7-3F38AE84EECD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F757DDB9-8CF2-4D5A-91A3-67EDBF658E89}"/>
              </a:ext>
            </a:extLst>
          </p:cNvPr>
          <p:cNvSpPr/>
          <p:nvPr/>
        </p:nvSpPr>
        <p:spPr>
          <a:xfrm>
            <a:off x="71229" y="53425"/>
            <a:ext cx="4957971" cy="646331"/>
          </a:xfrm>
          <a:prstGeom prst="flowChartAlternateProcess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Thực hành, luyện tập</a:t>
            </a:r>
            <a:endParaRPr lang="en-US" sz="3600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2C80B2E-C027-4FC3-8119-0894D1F96671}"/>
              </a:ext>
            </a:extLst>
          </p:cNvPr>
          <p:cNvSpPr/>
          <p:nvPr/>
        </p:nvSpPr>
        <p:spPr>
          <a:xfrm>
            <a:off x="190499" y="2438399"/>
            <a:ext cx="6608653" cy="4284617"/>
          </a:xfrm>
          <a:prstGeom prst="roundRect">
            <a:avLst>
              <a:gd name="adj" fmla="val 6189"/>
            </a:avLst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>
                <a:solidFill>
                  <a:schemeClr val="tx1"/>
                </a:solidFill>
                <a:latin typeface="+mj-lt"/>
              </a:rPr>
              <a:t>1. Miếng nhựa được ghép bởi nữa hình tròn và một hình thang.</a:t>
            </a:r>
          </a:p>
          <a:p>
            <a:pPr algn="just"/>
            <a:r>
              <a:rPr lang="vi-VN" sz="3600">
                <a:solidFill>
                  <a:schemeClr val="tx1"/>
                </a:solidFill>
                <a:latin typeface="+mj-lt"/>
              </a:rPr>
              <a:t>2. </a:t>
            </a:r>
            <a:r>
              <a:rPr lang="vi-VN" sz="3600">
                <a:solidFill>
                  <a:srgbClr val="FF0000"/>
                </a:solidFill>
                <a:latin typeface="+mj-lt"/>
              </a:rPr>
              <a:t>Hình tròn </a:t>
            </a:r>
            <a:r>
              <a:rPr lang="vi-VN" sz="3600">
                <a:solidFill>
                  <a:schemeClr val="tx1"/>
                </a:solidFill>
                <a:latin typeface="+mj-lt"/>
              </a:rPr>
              <a:t>có đường kính </a:t>
            </a:r>
            <a:r>
              <a:rPr lang="vi-VN" sz="3600">
                <a:solidFill>
                  <a:srgbClr val="FF0000"/>
                </a:solidFill>
                <a:latin typeface="+mj-lt"/>
              </a:rPr>
              <a:t>8 cm</a:t>
            </a:r>
            <a:r>
              <a:rPr lang="vi-VN" sz="3600">
                <a:solidFill>
                  <a:schemeClr val="tx1"/>
                </a:solidFill>
                <a:latin typeface="+mj-lt"/>
              </a:rPr>
              <a:t>; </a:t>
            </a:r>
            <a:r>
              <a:rPr lang="vi-VN" sz="3600">
                <a:solidFill>
                  <a:srgbClr val="0070C0"/>
                </a:solidFill>
                <a:latin typeface="+mj-lt"/>
              </a:rPr>
              <a:t>hình thang </a:t>
            </a:r>
            <a:r>
              <a:rPr lang="vi-VN" sz="3600">
                <a:solidFill>
                  <a:schemeClr val="tx1"/>
                </a:solidFill>
                <a:latin typeface="+mj-lt"/>
              </a:rPr>
              <a:t>có đáy lớn </a:t>
            </a:r>
            <a:r>
              <a:rPr lang="vi-VN" sz="3600">
                <a:solidFill>
                  <a:srgbClr val="0070C0"/>
                </a:solidFill>
                <a:latin typeface="+mj-lt"/>
              </a:rPr>
              <a:t>14 cm</a:t>
            </a:r>
            <a:r>
              <a:rPr lang="vi-VN" sz="3600">
                <a:solidFill>
                  <a:schemeClr val="tx1"/>
                </a:solidFill>
                <a:latin typeface="+mj-lt"/>
              </a:rPr>
              <a:t>, đáy bé </a:t>
            </a:r>
            <a:r>
              <a:rPr lang="vi-VN" sz="3600">
                <a:solidFill>
                  <a:srgbClr val="0070C0"/>
                </a:solidFill>
                <a:latin typeface="+mj-lt"/>
              </a:rPr>
              <a:t>8 cm </a:t>
            </a:r>
            <a:r>
              <a:rPr lang="vi-VN" sz="3600">
                <a:solidFill>
                  <a:schemeClr val="tx1"/>
                </a:solidFill>
                <a:latin typeface="+mj-lt"/>
              </a:rPr>
              <a:t>và chiều cao </a:t>
            </a:r>
            <a:r>
              <a:rPr lang="vi-VN" sz="3600">
                <a:solidFill>
                  <a:srgbClr val="0070C0"/>
                </a:solidFill>
                <a:latin typeface="+mj-lt"/>
              </a:rPr>
              <a:t>4 cm</a:t>
            </a:r>
            <a:r>
              <a:rPr lang="vi-VN" sz="360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r>
              <a:rPr lang="vi-VN" sz="3600">
                <a:solidFill>
                  <a:schemeClr val="tx1"/>
                </a:solidFill>
                <a:latin typeface="+mj-lt"/>
              </a:rPr>
              <a:t>3. Tính tổng diện tích của nữa hình tròn và hình thang.</a:t>
            </a:r>
            <a:endParaRPr lang="en-US" sz="36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578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C2DEC-C3B6-44B6-6FED-948B6D387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CA42BA-898A-B100-5131-B80D9BC200A1}"/>
              </a:ext>
            </a:extLst>
          </p:cNvPr>
          <p:cNvSpPr/>
          <p:nvPr/>
        </p:nvSpPr>
        <p:spPr>
          <a:xfrm>
            <a:off x="1095103" y="840596"/>
            <a:ext cx="2153194" cy="77242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  <a:tabLst>
                <a:tab pos="95250" algn="l"/>
                <a:tab pos="152400" algn="l"/>
              </a:tabLst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4ABEA2-4883-27DF-799F-C3C124B55B34}"/>
                  </a:ext>
                </a:extLst>
              </p:cNvPr>
              <p:cNvSpPr txBox="1"/>
              <p:nvPr/>
            </p:nvSpPr>
            <p:spPr>
              <a:xfrm>
                <a:off x="3614057" y="1055299"/>
                <a:ext cx="8577943" cy="26161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 : 2 = 4 (cm)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nữa hình tròn bán kính 4 cm 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fr-FR" sz="3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fr-FR" sz="3600" kern="1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3,14</a:t>
                </a:r>
                <a:r>
                  <a:rPr lang="vi-VN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2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vi-VN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fr-FR" sz="3600" kern="100" baseline="30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4ABEA2-4883-27DF-799F-C3C124B5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057" y="1055299"/>
                <a:ext cx="8577943" cy="2616101"/>
              </a:xfrm>
              <a:prstGeom prst="rect">
                <a:avLst/>
              </a:prstGeom>
              <a:blipFill>
                <a:blip r:embed="rId3"/>
                <a:stretch>
                  <a:fillRect l="-1635" t="-3730" r="-1564" b="-8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4ED6BE-8A6A-3DF3-8129-ED3455B4A542}"/>
                  </a:ext>
                </a:extLst>
              </p:cNvPr>
              <p:cNvSpPr txBox="1"/>
              <p:nvPr/>
            </p:nvSpPr>
            <p:spPr>
              <a:xfrm>
                <a:off x="3614057" y="3671400"/>
                <a:ext cx="8577943" cy="32726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thang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vi-VN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(8 + 14) </a:t>
                </a:r>
                <a14:m>
                  <m:oMath xmlns:m="http://schemas.openxmlformats.org/officeDocument/2006/math">
                    <m:r>
                      <a:rPr lang="fr-FR" sz="36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: 2 </a:t>
                </a:r>
                <a:r>
                  <a:rPr lang="fr-FR" sz="36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44 (cm</a:t>
                </a:r>
                <a:r>
                  <a:rPr lang="fr-FR" sz="3600" kern="1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miếng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nhựa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44 + 25,12 = 69,12 (cm</a:t>
                </a:r>
                <a:r>
                  <a:rPr lang="fr-FR" sz="3600" kern="1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69,12 cm</a:t>
                </a:r>
                <a:r>
                  <a:rPr lang="fr-FR" sz="3600" kern="1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36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VN" sz="36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4ED6BE-8A6A-3DF3-8129-ED3455B4A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057" y="3671400"/>
                <a:ext cx="8577943" cy="3272691"/>
              </a:xfrm>
              <a:prstGeom prst="rect">
                <a:avLst/>
              </a:prstGeom>
              <a:blipFill>
                <a:blip r:embed="rId4"/>
                <a:stretch>
                  <a:fillRect t="-2980" b="-5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7C87E0C-3CCE-DB8A-52FF-DB2C357D9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986"/>
            <a:ext cx="4239610" cy="2971689"/>
          </a:xfrm>
          <a:prstGeom prst="rect">
            <a:avLst/>
          </a:prstGeom>
        </p:spPr>
      </p:pic>
      <p:sp>
        <p:nvSpPr>
          <p:cNvPr id="10" name="Lưu đồ: Tiến trình 9">
            <a:extLst>
              <a:ext uri="{FF2B5EF4-FFF2-40B4-BE49-F238E27FC236}">
                <a16:creationId xmlns:a16="http://schemas.microsoft.com/office/drawing/2014/main" id="{B9DCDF89-3B87-4387-BF3F-6A6B8D769495}"/>
              </a:ext>
            </a:extLst>
          </p:cNvPr>
          <p:cNvSpPr/>
          <p:nvPr/>
        </p:nvSpPr>
        <p:spPr>
          <a:xfrm>
            <a:off x="-252549" y="0"/>
            <a:ext cx="13341532" cy="80424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ưu Đồ: Thay đổi Tiến Trình 11">
            <a:extLst>
              <a:ext uri="{FF2B5EF4-FFF2-40B4-BE49-F238E27FC236}">
                <a16:creationId xmlns:a16="http://schemas.microsoft.com/office/drawing/2014/main" id="{ABF6C109-F3DE-4241-8BB4-2FA20E78DB0E}"/>
              </a:ext>
            </a:extLst>
          </p:cNvPr>
          <p:cNvSpPr/>
          <p:nvPr/>
        </p:nvSpPr>
        <p:spPr>
          <a:xfrm>
            <a:off x="71229" y="53425"/>
            <a:ext cx="4957971" cy="646331"/>
          </a:xfrm>
          <a:prstGeom prst="flowChartAlternateProcess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Thực hành, luyện tập</a:t>
            </a:r>
            <a:endParaRPr lang="en-US" sz="3600"/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7EDB008C-3ABE-43A9-BDBD-1486FFCF0313}"/>
              </a:ext>
            </a:extLst>
          </p:cNvPr>
          <p:cNvSpPr/>
          <p:nvPr/>
        </p:nvSpPr>
        <p:spPr>
          <a:xfrm>
            <a:off x="443051" y="881095"/>
            <a:ext cx="889400" cy="889400"/>
          </a:xfrm>
          <a:prstGeom prst="flowChartConnector">
            <a:avLst/>
          </a:prstGeom>
          <a:solidFill>
            <a:srgbClr val="0070C0"/>
          </a:solidFill>
          <a:ln w="123825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14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àng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2146</TotalTime>
  <Words>712</Words>
  <Application>Microsoft Office PowerPoint</Application>
  <PresentationFormat>Màn hình rộng</PresentationFormat>
  <Paragraphs>115</Paragraphs>
  <Slides>14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Times New Roman</vt:lpstr>
      <vt:lpstr>Calibri Light</vt:lpstr>
      <vt:lpstr>Calibri</vt:lpstr>
      <vt:lpstr>Cambria Math</vt:lpstr>
      <vt:lpstr>Arial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Tân Phạm</cp:lastModifiedBy>
  <cp:revision>128</cp:revision>
  <dcterms:created xsi:type="dcterms:W3CDTF">2023-10-24T04:45:10Z</dcterms:created>
  <dcterms:modified xsi:type="dcterms:W3CDTF">2025-01-18T14:34:09Z</dcterms:modified>
</cp:coreProperties>
</file>