
<file path=[Content_Types].xml><?xml version="1.0" encoding="utf-8"?>
<Types xmlns="http://schemas.openxmlformats.org/package/2006/content-types">
  <Default Extension="png" ContentType="image/png"/>
  <Default Extension="mp3" ContentType="audio/unknown"/>
  <Default Extension="rels" ContentType="application/vnd.openxmlformats-package.relationships+xml"/>
  <Default Extension="xml" ContentType="application/xml"/>
  <Default Extension="wdp" ContentType="image/vnd.ms-photo"/>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83" r:id="rId2"/>
    <p:sldId id="285" r:id="rId3"/>
    <p:sldId id="287" r:id="rId4"/>
    <p:sldId id="296" r:id="rId5"/>
    <p:sldId id="290" r:id="rId6"/>
    <p:sldId id="298" r:id="rId7"/>
    <p:sldId id="302" r:id="rId8"/>
    <p:sldId id="291" r:id="rId9"/>
    <p:sldId id="300" r:id="rId10"/>
    <p:sldId id="301" r:id="rId11"/>
    <p:sldId id="293" r:id="rId12"/>
    <p:sldId id="299"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hOYfa13ea3r+fNH9pEvNBLcQIlv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54" autoAdjust="0"/>
    <p:restoredTop sz="94659"/>
  </p:normalViewPr>
  <p:slideViewPr>
    <p:cSldViewPr snapToGrid="0">
      <p:cViewPr varScale="1">
        <p:scale>
          <a:sx n="87" d="100"/>
          <a:sy n="87" d="100"/>
        </p:scale>
        <p:origin x="-918" y="-84"/>
      </p:cViewPr>
      <p:guideLst>
        <p:guide orient="horz" pos="2160"/>
        <p:guide pos="3840"/>
      </p:guideLst>
    </p:cSldViewPr>
  </p:slideViewPr>
  <p:notesTextViewPr>
    <p:cViewPr>
      <p:scale>
        <a:sx n="1" d="1"/>
        <a:sy n="1" d="1"/>
      </p:scale>
      <p:origin x="0" y="0"/>
    </p:cViewPr>
  </p:notesTextViewPr>
  <p:sorterViewPr>
    <p:cViewPr>
      <p:scale>
        <a:sx n="100" d="100"/>
        <a:sy n="100" d="100"/>
      </p:scale>
      <p:origin x="0" y="-9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33"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302953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E39EF-C0E5-4896-B9D3-7E7938E4611D}" type="slidenum">
              <a:rPr lang="zh-CN" altLang="en-US" smtClean="0"/>
              <a:t>1</a:t>
            </a:fld>
            <a:endParaRPr lang="zh-CN" altLang="en-US"/>
          </a:p>
        </p:txBody>
      </p:sp>
    </p:spTree>
    <p:extLst>
      <p:ext uri="{BB962C8B-B14F-4D97-AF65-F5344CB8AC3E}">
        <p14:creationId xmlns:p14="http://schemas.microsoft.com/office/powerpoint/2010/main" val="40168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and Content"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1" y="2004"/>
            <a:ext cx="12165839" cy="6853994"/>
          </a:xfrm>
          <a:prstGeom prst="rect">
            <a:avLst/>
          </a:prstGeom>
          <a:noFill/>
          <a:ln>
            <a:noFill/>
          </a:ln>
        </p:spPr>
      </p:pic>
    </p:spTree>
    <p:extLst>
      <p:ext uri="{BB962C8B-B14F-4D97-AF65-F5344CB8AC3E}">
        <p14:creationId xmlns:p14="http://schemas.microsoft.com/office/powerpoint/2010/main" val="19119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2"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t>2/18/2025</a:t>
            </a:fld>
            <a:endParaRPr lang="en-US"/>
          </a:p>
        </p:txBody>
      </p:sp>
      <p:sp>
        <p:nvSpPr>
          <p:cNvPr id="16" name="Google Shape;16;p7"/>
          <p:cNvSpPr txBox="1">
            <a:spLocks noGrp="1"/>
          </p:cNvSpPr>
          <p:nvPr>
            <p:ph type="ftr" idx="11"/>
          </p:nvPr>
        </p:nvSpPr>
        <p:spPr>
          <a:xfrm>
            <a:off x="4038601"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t>‹#›</a:t>
            </a:fld>
            <a:endParaRPr lang="en-US"/>
          </a:p>
        </p:txBody>
      </p:sp>
      <p:sp>
        <p:nvSpPr>
          <p:cNvPr id="18" name="Google Shape;18;p7"/>
          <p:cNvSpPr/>
          <p:nvPr/>
        </p:nvSpPr>
        <p:spPr>
          <a:xfrm>
            <a:off x="2629363" y="1930595"/>
            <a:ext cx="852022" cy="852022"/>
          </a:xfrm>
          <a:prstGeom prst="ellipse">
            <a:avLst/>
          </a:prstGeom>
          <a:solidFill>
            <a:srgbClr val="FEE599"/>
          </a:solidFill>
          <a:ln>
            <a:noFill/>
          </a:ln>
        </p:spPr>
        <p:txBody>
          <a:bodyPr spcFirstLastPara="1" wrap="square" lIns="91401" tIns="45688" rIns="91401" bIns="45688"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 name="Oval 6">
            <a:extLst>
              <a:ext uri="{FF2B5EF4-FFF2-40B4-BE49-F238E27FC236}">
                <a16:creationId xmlns:a16="http://schemas.microsoft.com/office/drawing/2014/main" xmlns="" id="{48CAB18A-EEAF-4CC3-B014-6871ADE81452}"/>
              </a:ext>
            </a:extLst>
          </p:cNvPr>
          <p:cNvSpPr/>
          <p:nvPr userDrawn="1"/>
        </p:nvSpPr>
        <p:spPr>
          <a:xfrm>
            <a:off x="11024212" y="136522"/>
            <a:ext cx="1273102" cy="1272936"/>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43914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microsoft.com/office/2007/relationships/media" Target="../media/media1.mp4"/><Relationship Id="rId1" Type="http://schemas.openxmlformats.org/officeDocument/2006/relationships/video" Target="NULL"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video" Target="NULL" TargetMode="External"/><Relationship Id="rId7" Type="http://schemas.openxmlformats.org/officeDocument/2006/relationships/image" Target="../media/image13.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5.png"/><Relationship Id="rId5" Type="http://schemas.openxmlformats.org/officeDocument/2006/relationships/slideLayout" Target="../slideLayouts/slideLayout10.xml"/><Relationship Id="rId4" Type="http://schemas.microsoft.com/office/2007/relationships/media" Target="../media/media1.mp4"/></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0.xml"/><Relationship Id="rId6" Type="http://schemas.openxmlformats.org/officeDocument/2006/relationships/hyperlink" Target="https://www.hoc10.vn/doc-sach/tieng-viet-2-2/1/12/33/"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microsoft.com/office/2007/relationships/media" Target="../media/media1.mp4"/><Relationship Id="rId1" Type="http://schemas.openxmlformats.org/officeDocument/2006/relationships/video" Target="NULL" TargetMode="Externa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BDA144B1-BC48-4FB5-81A0-5EEE0F41D92F}"/>
              </a:ext>
            </a:extLst>
          </p:cNvPr>
          <p:cNvSpPr/>
          <p:nvPr/>
        </p:nvSpPr>
        <p:spPr>
          <a:xfrm>
            <a:off x="694521" y="2044181"/>
            <a:ext cx="10802957" cy="3217227"/>
          </a:xfrm>
          <a:prstGeom prst="rect">
            <a:avLst/>
          </a:prstGeom>
        </p:spPr>
        <p:txBody>
          <a:bodyPr wrap="none">
            <a:spAutoFit/>
          </a:bodyPr>
          <a:lstStyle/>
          <a:p>
            <a:pPr algn="ctr" defTabSz="914195">
              <a:lnSpc>
                <a:spcPct val="150000"/>
              </a:lnSpc>
              <a:defRPr/>
            </a:pPr>
            <a:r>
              <a:rPr lang="en-US" sz="7200" b="1" dirty="0" err="1">
                <a:solidFill>
                  <a:srgbClr val="FF0000"/>
                </a:solidFill>
                <a:latin typeface="Times New Roman" pitchFamily="18" charset="0"/>
                <a:cs typeface="Times New Roman" pitchFamily="18" charset="0"/>
              </a:rPr>
              <a:t>Bài</a:t>
            </a:r>
            <a:r>
              <a:rPr lang="en-US" sz="7200" b="1" dirty="0">
                <a:solidFill>
                  <a:srgbClr val="FF0000"/>
                </a:solidFill>
                <a:latin typeface="Times New Roman" pitchFamily="18" charset="0"/>
                <a:cs typeface="Times New Roman" pitchFamily="18" charset="0"/>
              </a:rPr>
              <a:t> </a:t>
            </a:r>
            <a:r>
              <a:rPr lang="en-US" sz="7200" b="1" dirty="0" err="1">
                <a:solidFill>
                  <a:srgbClr val="FF0000"/>
                </a:solidFill>
                <a:latin typeface="Times New Roman" pitchFamily="18" charset="0"/>
                <a:cs typeface="Times New Roman" pitchFamily="18" charset="0"/>
              </a:rPr>
              <a:t>đọc</a:t>
            </a:r>
            <a:r>
              <a:rPr lang="en-US" sz="7200" b="1" dirty="0">
                <a:solidFill>
                  <a:srgbClr val="FF0000"/>
                </a:solidFill>
                <a:latin typeface="Times New Roman" pitchFamily="18" charset="0"/>
                <a:cs typeface="Times New Roman" pitchFamily="18" charset="0"/>
              </a:rPr>
              <a:t> 2: </a:t>
            </a:r>
            <a:r>
              <a:rPr lang="en-US" sz="7200" b="1" dirty="0" err="1">
                <a:solidFill>
                  <a:srgbClr val="FF0000"/>
                </a:solidFill>
                <a:latin typeface="Times New Roman" pitchFamily="18" charset="0"/>
                <a:cs typeface="Times New Roman" pitchFamily="18" charset="0"/>
              </a:rPr>
              <a:t>Chiếc</a:t>
            </a:r>
            <a:r>
              <a:rPr lang="en-US" sz="7200" b="1" dirty="0">
                <a:solidFill>
                  <a:srgbClr val="FF0000"/>
                </a:solidFill>
                <a:latin typeface="Times New Roman" pitchFamily="18" charset="0"/>
                <a:cs typeface="Times New Roman" pitchFamily="18" charset="0"/>
              </a:rPr>
              <a:t> </a:t>
            </a:r>
            <a:r>
              <a:rPr lang="en-US" sz="7200" b="1" dirty="0" err="1">
                <a:solidFill>
                  <a:srgbClr val="FF0000"/>
                </a:solidFill>
                <a:latin typeface="Times New Roman" pitchFamily="18" charset="0"/>
                <a:cs typeface="Times New Roman" pitchFamily="18" charset="0"/>
              </a:rPr>
              <a:t>rễ</a:t>
            </a:r>
            <a:r>
              <a:rPr lang="en-US" sz="7200" b="1" dirty="0">
                <a:solidFill>
                  <a:srgbClr val="FF0000"/>
                </a:solidFill>
                <a:latin typeface="Times New Roman" pitchFamily="18" charset="0"/>
                <a:cs typeface="Times New Roman" pitchFamily="18" charset="0"/>
              </a:rPr>
              <a:t> </a:t>
            </a:r>
            <a:r>
              <a:rPr lang="en-US" sz="7200" b="1" dirty="0" err="1">
                <a:solidFill>
                  <a:srgbClr val="FF0000"/>
                </a:solidFill>
                <a:latin typeface="Times New Roman" pitchFamily="18" charset="0"/>
                <a:cs typeface="Times New Roman" pitchFamily="18" charset="0"/>
              </a:rPr>
              <a:t>đa</a:t>
            </a:r>
            <a:r>
              <a:rPr lang="en-US" sz="7200" b="1" dirty="0">
                <a:solidFill>
                  <a:srgbClr val="FF0000"/>
                </a:solidFill>
                <a:latin typeface="Times New Roman" pitchFamily="18" charset="0"/>
                <a:cs typeface="Times New Roman" pitchFamily="18" charset="0"/>
              </a:rPr>
              <a:t> </a:t>
            </a:r>
            <a:r>
              <a:rPr lang="en-US" sz="7200" b="1" dirty="0" err="1">
                <a:solidFill>
                  <a:srgbClr val="FF0000"/>
                </a:solidFill>
                <a:latin typeface="Times New Roman" pitchFamily="18" charset="0"/>
                <a:cs typeface="Times New Roman" pitchFamily="18" charset="0"/>
              </a:rPr>
              <a:t>tròn</a:t>
            </a:r>
            <a:endParaRPr lang="en-US" sz="7200" b="1" dirty="0">
              <a:solidFill>
                <a:srgbClr val="FF0000"/>
              </a:solidFill>
              <a:latin typeface="Times New Roman" pitchFamily="18" charset="0"/>
              <a:cs typeface="Times New Roman" pitchFamily="18" charset="0"/>
            </a:endParaRPr>
          </a:p>
          <a:p>
            <a:pPr algn="ctr" defTabSz="914195">
              <a:lnSpc>
                <a:spcPct val="150000"/>
              </a:lnSpc>
              <a:defRPr/>
            </a:pPr>
            <a:r>
              <a:rPr lang="en-US" sz="7200" b="1" dirty="0">
                <a:solidFill>
                  <a:srgbClr val="FF0000"/>
                </a:solidFill>
                <a:latin typeface="Times New Roman" pitchFamily="18" charset="0"/>
                <a:cs typeface="Times New Roman" pitchFamily="18" charset="0"/>
              </a:rPr>
              <a:t>(</a:t>
            </a:r>
            <a:r>
              <a:rPr lang="en-US" sz="7200" b="1" dirty="0" err="1">
                <a:solidFill>
                  <a:srgbClr val="FF0000"/>
                </a:solidFill>
                <a:latin typeface="Times New Roman" pitchFamily="18" charset="0"/>
                <a:cs typeface="Times New Roman" pitchFamily="18" charset="0"/>
              </a:rPr>
              <a:t>Tiết</a:t>
            </a:r>
            <a:r>
              <a:rPr lang="en-US" sz="7200" b="1" dirty="0">
                <a:solidFill>
                  <a:srgbClr val="FF0000"/>
                </a:solidFill>
                <a:latin typeface="Times New Roman" pitchFamily="18" charset="0"/>
                <a:cs typeface="Times New Roman" pitchFamily="18" charset="0"/>
              </a:rPr>
              <a:t> 1)</a:t>
            </a:r>
          </a:p>
        </p:txBody>
      </p:sp>
      <p:sp>
        <p:nvSpPr>
          <p:cNvPr id="4" name="Rectangle 3">
            <a:extLst>
              <a:ext uri="{FF2B5EF4-FFF2-40B4-BE49-F238E27FC236}">
                <a16:creationId xmlns:a16="http://schemas.microsoft.com/office/drawing/2014/main" xmlns="" id="{508EF6DA-C8F1-435A-8108-A2019195E96B}"/>
              </a:ext>
            </a:extLst>
          </p:cNvPr>
          <p:cNvSpPr/>
          <p:nvPr/>
        </p:nvSpPr>
        <p:spPr>
          <a:xfrm>
            <a:off x="9490773" y="34505"/>
            <a:ext cx="2563522" cy="584699"/>
          </a:xfrm>
          <a:prstGeom prst="rect">
            <a:avLst/>
          </a:prstGeom>
        </p:spPr>
        <p:txBody>
          <a:bodyPr wrap="none">
            <a:spAutoFit/>
          </a:bodyPr>
          <a:lstStyle/>
          <a:p>
            <a:r>
              <a:rPr lang="en-US" sz="32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TIẾNG VIỆT 2</a:t>
            </a:r>
          </a:p>
        </p:txBody>
      </p:sp>
      <p:sp>
        <p:nvSpPr>
          <p:cNvPr id="5" name="Rectangle 4">
            <a:extLst>
              <a:ext uri="{FF2B5EF4-FFF2-40B4-BE49-F238E27FC236}">
                <a16:creationId xmlns:a16="http://schemas.microsoft.com/office/drawing/2014/main" xmlns="" id="{3FE75980-B8E4-42A9-95B4-7B4E5FA54707}"/>
              </a:ext>
            </a:extLst>
          </p:cNvPr>
          <p:cNvSpPr/>
          <p:nvPr/>
        </p:nvSpPr>
        <p:spPr>
          <a:xfrm>
            <a:off x="11063115" y="613625"/>
            <a:ext cx="990848" cy="46154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2</a:t>
            </a:r>
          </a:p>
        </p:txBody>
      </p:sp>
    </p:spTree>
    <p:extLst>
      <p:ext uri="{BB962C8B-B14F-4D97-AF65-F5344CB8AC3E}">
        <p14:creationId xmlns:p14="http://schemas.microsoft.com/office/powerpoint/2010/main" val="235451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BA3EDAC2-EEDA-477A-97C3-D878748DBED5}"/>
              </a:ext>
            </a:extLst>
          </p:cNvPr>
          <p:cNvSpPr/>
          <p:nvPr/>
        </p:nvSpPr>
        <p:spPr>
          <a:xfrm>
            <a:off x="-356838" y="851742"/>
            <a:ext cx="13102682" cy="830997"/>
          </a:xfrm>
          <a:prstGeom prst="rect">
            <a:avLst/>
          </a:prstGeom>
        </p:spPr>
        <p:txBody>
          <a:bodyPr wrap="square">
            <a:spAutoFit/>
          </a:bodyPr>
          <a:lstStyle/>
          <a:p>
            <a:pPr marR="0" lvl="0" indent="457200" algn="l" defTabSz="914400" rtl="0" eaLnBrk="1" fontAlgn="auto" latinLnBrk="0" hangingPunct="1">
              <a:lnSpc>
                <a:spcPct val="150000"/>
              </a:lnSpc>
              <a:spcBef>
                <a:spcPts val="0"/>
              </a:spcBef>
              <a:spcAft>
                <a:spcPts val="0"/>
              </a:spcAft>
              <a:buClrTx/>
              <a:buSzTx/>
              <a:buFontTx/>
              <a:buNone/>
              <a:tabLst/>
              <a:defRPr/>
            </a:pPr>
            <a:r>
              <a:rPr lang="en-US" sz="3200" b="1" dirty="0" err="1">
                <a:solidFill>
                  <a:prstClr val="black"/>
                </a:solidFill>
                <a:latin typeface="Times New Roman" pitchFamily="18" charset="0"/>
                <a:cs typeface="Times New Roman" pitchFamily="18" charset="0"/>
              </a:rPr>
              <a:t>Câu</a:t>
            </a:r>
            <a:r>
              <a:rPr lang="en-US" sz="3200" b="1" dirty="0">
                <a:solidFill>
                  <a:prstClr val="black"/>
                </a:solidFill>
                <a:latin typeface="Times New Roman" pitchFamily="18" charset="0"/>
                <a:cs typeface="Times New Roman" pitchFamily="18" charset="0"/>
              </a:rPr>
              <a:t> 2. Vì sao Bác Hồ phải hướng dẫn chú cần vụ trồng lại chiếc rễ đa?</a:t>
            </a:r>
            <a:endParaRPr kumimoji="0" lang="en-US" sz="3200" b="1" i="0" u="none" strike="noStrike" kern="1200" cap="none" spc="0" normalizeH="0" baseline="0" noProof="0" dirty="0">
              <a:ln>
                <a:noFill/>
              </a:ln>
              <a:solidFill>
                <a:prstClr val="black"/>
              </a:solidFill>
              <a:effectLst/>
              <a:uLnTx/>
              <a:uFillTx/>
              <a:latin typeface="UTM Avo"/>
              <a:ea typeface="+mn-ea"/>
              <a:cs typeface="Times New Roman" pitchFamily="18" charset="0"/>
            </a:endParaRPr>
          </a:p>
        </p:txBody>
      </p:sp>
      <p:sp>
        <p:nvSpPr>
          <p:cNvPr id="3" name="Rectangle 2"/>
          <p:cNvSpPr/>
          <p:nvPr/>
        </p:nvSpPr>
        <p:spPr>
          <a:xfrm>
            <a:off x="937034" y="1881316"/>
            <a:ext cx="8966137" cy="584775"/>
          </a:xfrm>
          <a:prstGeom prst="rect">
            <a:avLst/>
          </a:prstGeom>
        </p:spPr>
        <p:txBody>
          <a:bodyPr wrap="square">
            <a:spAutoFit/>
          </a:bodyPr>
          <a:lstStyle/>
          <a:p>
            <a:pPr lvl="0"/>
            <a:r>
              <a:rPr lang="en-US" sz="3200" b="1" dirty="0">
                <a:latin typeface="Times New Roman" pitchFamily="18" charset="0"/>
                <a:cs typeface="Times New Roman" pitchFamily="18" charset="0"/>
              </a:rPr>
              <a:t>A. Vì Bác muốn cây đa nhanh lớn.</a:t>
            </a:r>
          </a:p>
        </p:txBody>
      </p:sp>
      <p:sp>
        <p:nvSpPr>
          <p:cNvPr id="4" name="Rectangle 3"/>
          <p:cNvSpPr/>
          <p:nvPr/>
        </p:nvSpPr>
        <p:spPr>
          <a:xfrm>
            <a:off x="937034" y="2920002"/>
            <a:ext cx="13307068" cy="1077218"/>
          </a:xfrm>
          <a:prstGeom prst="rect">
            <a:avLst/>
          </a:prstGeom>
        </p:spPr>
        <p:txBody>
          <a:bodyPr wrap="square">
            <a:spAutoFit/>
          </a:bodyPr>
          <a:lstStyle/>
          <a:p>
            <a:pPr lvl="0"/>
            <a:r>
              <a:rPr lang="en-US" sz="2800" dirty="0">
                <a:latin typeface="Times New Roman" pitchFamily="18" charset="0"/>
                <a:cs typeface="Times New Roman" pitchFamily="18" charset="0"/>
              </a:rPr>
              <a:t>B. </a:t>
            </a:r>
            <a:r>
              <a:rPr lang="en-US" sz="3200" b="1" dirty="0">
                <a:latin typeface="Times New Roman" pitchFamily="18" charset="0"/>
                <a:cs typeface="Times New Roman" pitchFamily="18" charset="0"/>
              </a:rPr>
              <a:t>Vì Bác muốn chiếc rễ đa sau này sẽ trở thành nơi vui chơi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p>
          <a:p>
            <a:pPr lvl="0"/>
            <a:r>
              <a:rPr lang="en-US" sz="3200" b="1" dirty="0" err="1">
                <a:latin typeface="Times New Roman" pitchFamily="18" charset="0"/>
                <a:cs typeface="Times New Roman" pitchFamily="18" charset="0"/>
              </a:rPr>
              <a:t>thiếu</a:t>
            </a:r>
            <a:r>
              <a:rPr lang="en-US" sz="3200" b="1" dirty="0">
                <a:latin typeface="Times New Roman" pitchFamily="18" charset="0"/>
                <a:cs typeface="Times New Roman" pitchFamily="18" charset="0"/>
              </a:rPr>
              <a:t> nhi.</a:t>
            </a:r>
          </a:p>
        </p:txBody>
      </p:sp>
      <p:sp>
        <p:nvSpPr>
          <p:cNvPr id="5" name="Rectangle 4"/>
          <p:cNvSpPr/>
          <p:nvPr/>
        </p:nvSpPr>
        <p:spPr>
          <a:xfrm>
            <a:off x="937034" y="3947532"/>
            <a:ext cx="9940634" cy="584775"/>
          </a:xfrm>
          <a:prstGeom prst="rect">
            <a:avLst/>
          </a:prstGeom>
        </p:spPr>
        <p:txBody>
          <a:bodyPr wrap="square">
            <a:spAutoFit/>
          </a:bodyPr>
          <a:lstStyle/>
          <a:p>
            <a:pPr lvl="0"/>
            <a:r>
              <a:rPr lang="en-US" sz="3200" b="1" dirty="0">
                <a:latin typeface="Times New Roman" pitchFamily="18" charset="0"/>
                <a:cs typeface="Times New Roman" pitchFamily="18" charset="0"/>
              </a:rPr>
              <a:t>C. Vì khi trồng cây chúng ta phải trồng như vậy.</a:t>
            </a:r>
          </a:p>
        </p:txBody>
      </p:sp>
      <p:pic>
        <p:nvPicPr>
          <p:cNvPr id="7" name="Picture 4" descr="Hình ảnh Modern Số 2 PNG , Số 2, Biểu Tượng Số, Hiện đại Biểu Tượng PNG và  Vector với nền trong suốt để tải xuống miễn phí"/>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3119" t="4653" r="22961" b="4547"/>
          <a:stretch/>
        </p:blipFill>
        <p:spPr bwMode="auto">
          <a:xfrm>
            <a:off x="762004" y="2829735"/>
            <a:ext cx="674884" cy="681892"/>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861136" y="2920748"/>
            <a:ext cx="470517" cy="50602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B</a:t>
            </a:r>
          </a:p>
        </p:txBody>
      </p:sp>
      <p:pic>
        <p:nvPicPr>
          <p:cNvPr id="2" name="Đồng hồ đếm ngược 10 giây">
            <a:hlinkClick r:id="" action="ppaction://media"/>
            <a:extLst>
              <a:ext uri="{FF2B5EF4-FFF2-40B4-BE49-F238E27FC236}">
                <a16:creationId xmlns:a16="http://schemas.microsoft.com/office/drawing/2014/main" xmlns="" id="{040D87D7-8988-7303-29D2-39BD7D0C4771}"/>
              </a:ext>
            </a:extLst>
          </p:cNvPr>
          <p:cNvPicPr>
            <a:picLocks noChangeAspect="1"/>
          </p:cNvPicPr>
          <p:nvPr>
            <a:videoFile r:link="rId1"/>
            <p:extLst>
              <p:ext uri="{DAA4B4D4-6D71-4841-9C94-3DE7FCFB9230}">
                <p14:media xmlns:p14="http://schemas.microsoft.com/office/powerpoint/2010/main" r:embed="rId2">
                  <p14:trim st="5781.1163"/>
                </p14:media>
              </p:ext>
            </p:extLst>
          </p:nvPr>
        </p:nvPicPr>
        <p:blipFill>
          <a:blip r:embed="rId5"/>
          <a:stretch>
            <a:fillRect/>
          </a:stretch>
        </p:blipFill>
        <p:spPr>
          <a:xfrm>
            <a:off x="8634630" y="4918704"/>
            <a:ext cx="3407895" cy="1916747"/>
          </a:xfrm>
          <a:prstGeom prst="rect">
            <a:avLst/>
          </a:prstGeom>
        </p:spPr>
      </p:pic>
    </p:spTree>
    <p:extLst>
      <p:ext uri="{BB962C8B-B14F-4D97-AF65-F5344CB8AC3E}">
        <p14:creationId xmlns:p14="http://schemas.microsoft.com/office/powerpoint/2010/main" val="68135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7965" fill="hold"/>
                                        <p:tgtEl>
                                          <p:spTgt spid="2"/>
                                        </p:tgtEl>
                                      </p:cBhvr>
                                    </p:cmd>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2"/>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2"/>
                                        </p:tgtEl>
                                      </p:cBhvr>
                                    </p:cmd>
                                  </p:childTnLst>
                                </p:cTn>
                              </p:par>
                            </p:childTnLst>
                          </p:cTn>
                        </p:par>
                      </p:childTnLst>
                    </p:cTn>
                  </p:par>
                </p:childTnLst>
              </p:cTn>
              <p:nextCondLst>
                <p:cond evt="onClick" delay="0">
                  <p:tgtEl>
                    <p:spTgt spid="2"/>
                  </p:tgtEl>
                </p:cond>
              </p:nextCondLst>
            </p:seq>
            <p:video>
              <p:cMediaNode vol="80000">
                <p:cTn id="45" fill="hold" display="0">
                  <p:stCondLst>
                    <p:cond delay="indefinite"/>
                  </p:stCondLst>
                </p:cTn>
                <p:tgtEl>
                  <p:spTgt spid="2"/>
                </p:tgtEl>
              </p:cMediaNode>
            </p:video>
          </p:childTnLst>
        </p:cTn>
      </p:par>
    </p:tnLst>
    <p:bldLst>
      <p:bldP spid="15" grpId="0"/>
      <p:bldP spid="3" grpId="0"/>
      <p:bldP spid="4" grpId="0"/>
      <p:bldP spid="5"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rystal">
            <a:hlinkClick r:id="" action="ppaction://media"/>
            <a:extLst>
              <a:ext uri="{FF2B5EF4-FFF2-40B4-BE49-F238E27FC236}">
                <a16:creationId xmlns:a16="http://schemas.microsoft.com/office/drawing/2014/main" xmlns="" id="{DA1EDDEF-B0DA-4B56-A187-1ABD05FFCFD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596410" y="2669836"/>
            <a:ext cx="457260" cy="457200"/>
          </a:xfrm>
          <a:prstGeom prst="rect">
            <a:avLst/>
          </a:prstGeom>
        </p:spPr>
      </p:pic>
      <p:sp>
        <p:nvSpPr>
          <p:cNvPr id="14" name="Title 4">
            <a:extLst>
              <a:ext uri="{FF2B5EF4-FFF2-40B4-BE49-F238E27FC236}">
                <a16:creationId xmlns:a16="http://schemas.microsoft.com/office/drawing/2014/main" xmlns="" id="{B0001852-7C80-4014-B6CB-BC7A97EA14D6}"/>
              </a:ext>
            </a:extLst>
          </p:cNvPr>
          <p:cNvSpPr txBox="1">
            <a:spLocks/>
          </p:cNvSpPr>
          <p:nvPr/>
        </p:nvSpPr>
        <p:spPr>
          <a:xfrm>
            <a:off x="696291" y="265408"/>
            <a:ext cx="10515600" cy="110880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UTM Avo"/>
              <a:ea typeface="+mj-ea"/>
              <a:cs typeface="Times New Roman" pitchFamily="18" charset="0"/>
            </a:endParaRPr>
          </a:p>
        </p:txBody>
      </p:sp>
      <p:sp>
        <p:nvSpPr>
          <p:cNvPr id="17" name="Rectangle 16">
            <a:extLst>
              <a:ext uri="{FF2B5EF4-FFF2-40B4-BE49-F238E27FC236}">
                <a16:creationId xmlns:a16="http://schemas.microsoft.com/office/drawing/2014/main" xmlns="" id="{DDD1D99D-F6F2-49E3-A3D2-4B152BD206FD}"/>
              </a:ext>
            </a:extLst>
          </p:cNvPr>
          <p:cNvSpPr/>
          <p:nvPr/>
        </p:nvSpPr>
        <p:spPr>
          <a:xfrm>
            <a:off x="376143" y="1054628"/>
            <a:ext cx="11789569" cy="1481175"/>
          </a:xfrm>
          <a:prstGeom prst="rect">
            <a:avLst/>
          </a:prstGeom>
        </p:spPr>
        <p:txBody>
          <a:bodyPr wrap="square">
            <a:spAutoFit/>
          </a:bodyPr>
          <a:lstStyle/>
          <a:p>
            <a:pPr marL="0" marR="0" lvl="0" indent="457200" algn="l" defTabSz="914400" rtl="0" eaLnBrk="1" fontAlgn="auto" latinLnBrk="0" hangingPunct="1">
              <a:lnSpc>
                <a:spcPct val="150000"/>
              </a:lnSpc>
              <a:spcBef>
                <a:spcPts val="0"/>
              </a:spcBef>
              <a:spcAft>
                <a:spcPts val="0"/>
              </a:spcAft>
              <a:buClrTx/>
              <a:buSzTx/>
              <a:buFontTx/>
              <a:buNone/>
              <a:tabLst/>
              <a:defRPr/>
            </a:pPr>
            <a:r>
              <a:rPr lang="en-US" sz="3200" b="1" dirty="0" err="1">
                <a:solidFill>
                  <a:prstClr val="black"/>
                </a:solidFill>
                <a:latin typeface="Times New Roman" pitchFamily="18" charset="0"/>
                <a:cs typeface="Times New Roman" pitchFamily="18" charset="0"/>
              </a:rPr>
              <a:t>Câu</a:t>
            </a:r>
            <a:r>
              <a:rPr lang="en-US" sz="3200" b="1" dirty="0">
                <a:solidFill>
                  <a:prstClr val="black"/>
                </a:solidFill>
                <a:latin typeface="Times New Roman" pitchFamily="18" charset="0"/>
                <a:cs typeface="Times New Roman" pitchFamily="18" charset="0"/>
              </a:rPr>
              <a:t> 3. </a:t>
            </a:r>
            <a:r>
              <a:rPr lang="en-US" sz="3200" b="1" dirty="0" err="1">
                <a:solidFill>
                  <a:prstClr val="black"/>
                </a:solidFill>
                <a:latin typeface="Times New Roman" pitchFamily="18" charset="0"/>
                <a:cs typeface="Times New Roman" pitchFamily="18" charset="0"/>
              </a:rPr>
              <a:t>Về</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sau</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chiếc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rễ</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đa</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ấy</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trở</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thành</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một</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cây</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đa</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như</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thế</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nào</a:t>
            </a:r>
            <a:r>
              <a:rPr lang="en-US" sz="3200" b="1" dirty="0">
                <a:solidFill>
                  <a:prstClr val="black"/>
                </a:solidFill>
                <a:latin typeface="Times New Roman" pitchFamily="18" charset="0"/>
                <a:cs typeface="Times New Roman" pitchFamily="18" charset="0"/>
              </a:rPr>
              <a:t>?</a:t>
            </a:r>
            <a:r>
              <a:rPr kumimoji="0" lang="vi-VN"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endParaRPr kumimoji="0" lang="en-US"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2" name="Rectangle 1"/>
          <p:cNvSpPr/>
          <p:nvPr/>
        </p:nvSpPr>
        <p:spPr>
          <a:xfrm>
            <a:off x="932152" y="1987848"/>
            <a:ext cx="6107835" cy="584775"/>
          </a:xfrm>
          <a:prstGeom prst="rect">
            <a:avLst/>
          </a:prstGeom>
        </p:spPr>
        <p:txBody>
          <a:bodyPr wrap="square">
            <a:spAutoFit/>
          </a:bodyPr>
          <a:lstStyle/>
          <a:p>
            <a:r>
              <a:rPr lang="en-US" sz="2800" dirty="0">
                <a:latin typeface="Times New Roman" pitchFamily="18" charset="0"/>
                <a:cs typeface="Times New Roman" pitchFamily="18" charset="0"/>
              </a:rPr>
              <a:t> A. </a:t>
            </a:r>
            <a:r>
              <a:rPr lang="en-US" sz="3200" b="1" dirty="0">
                <a:latin typeface="Times New Roman" pitchFamily="18" charset="0"/>
                <a:cs typeface="Times New Roman" pitchFamily="18" charset="0"/>
              </a:rPr>
              <a:t>Cây đa có hình vòng lá tròn</a:t>
            </a:r>
            <a:r>
              <a:rPr lang="en-US" sz="2800" dirty="0">
                <a:latin typeface="Times New Roman" pitchFamily="18" charset="0"/>
                <a:cs typeface="Times New Roman" pitchFamily="18" charset="0"/>
              </a:rPr>
              <a:t>.</a:t>
            </a:r>
            <a:endParaRPr lang="en-US" sz="2800" dirty="0"/>
          </a:p>
        </p:txBody>
      </p:sp>
      <p:sp>
        <p:nvSpPr>
          <p:cNvPr id="3" name="Rectangle 2"/>
          <p:cNvSpPr/>
          <p:nvPr/>
        </p:nvSpPr>
        <p:spPr>
          <a:xfrm>
            <a:off x="964222" y="2618163"/>
            <a:ext cx="5718232" cy="584775"/>
          </a:xfrm>
          <a:prstGeom prst="rect">
            <a:avLst/>
          </a:prstGeom>
        </p:spPr>
        <p:txBody>
          <a:bodyPr wrap="none">
            <a:spAutoFit/>
          </a:bodyPr>
          <a:lstStyle/>
          <a:p>
            <a:r>
              <a:rPr lang="en-US" sz="3200" b="1" dirty="0">
                <a:latin typeface="Times New Roman" pitchFamily="18" charset="0"/>
                <a:cs typeface="Times New Roman" pitchFamily="18" charset="0"/>
              </a:rPr>
              <a:t>B.  Cây đa có hình thẳng đứng .</a:t>
            </a:r>
          </a:p>
        </p:txBody>
      </p:sp>
      <p:sp>
        <p:nvSpPr>
          <p:cNvPr id="4" name="Rectangle 3"/>
          <p:cNvSpPr/>
          <p:nvPr/>
        </p:nvSpPr>
        <p:spPr>
          <a:xfrm>
            <a:off x="943988" y="3175673"/>
            <a:ext cx="6096000" cy="584775"/>
          </a:xfrm>
          <a:prstGeom prst="rect">
            <a:avLst/>
          </a:prstGeom>
        </p:spPr>
        <p:txBody>
          <a:bodyPr wrap="square">
            <a:spAutoFit/>
          </a:bodyPr>
          <a:lstStyle/>
          <a:p>
            <a:r>
              <a:rPr lang="en-US" sz="3200" b="1" dirty="0">
                <a:latin typeface="Times New Roman" pitchFamily="18" charset="0"/>
                <a:cs typeface="Times New Roman" pitchFamily="18" charset="0"/>
              </a:rPr>
              <a:t>C.  Cây đa rất cao lớn, xum xuê.</a:t>
            </a:r>
          </a:p>
        </p:txBody>
      </p:sp>
      <p:pic>
        <p:nvPicPr>
          <p:cNvPr id="10" name="Picture 4" descr="Hình ảnh Modern Số 2 PNG , Số 2, Biểu Tượng Số, Hiện đại Biểu Tượng PNG và  Vector với nền trong suốt để tải xuống miễn phí"/>
          <p:cNvPicPr>
            <a:picLocks noChangeAspect="1" noChangeArrowheads="1"/>
          </p:cNvPicPr>
          <p:nvPr/>
        </p:nvPicPr>
        <p:blipFill rotWithShape="1">
          <a:blip r:embed="rId7" cstate="hqprint">
            <a:extLst>
              <a:ext uri="{28A0092B-C50C-407E-A947-70E740481C1C}">
                <a14:useLocalDpi xmlns:a14="http://schemas.microsoft.com/office/drawing/2010/main" val="0"/>
              </a:ext>
            </a:extLst>
          </a:blip>
          <a:srcRect l="23119" t="4653" r="22961" b="4547"/>
          <a:stretch/>
        </p:blipFill>
        <p:spPr bwMode="auto">
          <a:xfrm>
            <a:off x="841902" y="1959718"/>
            <a:ext cx="674884" cy="681892"/>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a:xfrm>
            <a:off x="941034" y="2050731"/>
            <a:ext cx="470517" cy="50602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A</a:t>
            </a:r>
          </a:p>
        </p:txBody>
      </p:sp>
      <p:pic>
        <p:nvPicPr>
          <p:cNvPr id="5" name="Đồng hồ đếm ngược 10 giây">
            <a:hlinkClick r:id="" action="ppaction://media"/>
            <a:extLst>
              <a:ext uri="{FF2B5EF4-FFF2-40B4-BE49-F238E27FC236}">
                <a16:creationId xmlns:a16="http://schemas.microsoft.com/office/drawing/2014/main" xmlns="" id="{CF400F23-85EE-B876-4ACC-85AB9EC1BC5B}"/>
              </a:ext>
            </a:extLst>
          </p:cNvPr>
          <p:cNvPicPr>
            <a:picLocks noChangeAspect="1"/>
          </p:cNvPicPr>
          <p:nvPr>
            <a:videoFile r:link="rId3"/>
            <p:extLst>
              <p:ext uri="{DAA4B4D4-6D71-4841-9C94-3DE7FCFB9230}">
                <p14:media xmlns:p14="http://schemas.microsoft.com/office/powerpoint/2010/main" r:embed="rId4">
                  <p14:trim st="5781.1163"/>
                </p14:media>
              </p:ext>
            </p:extLst>
          </p:nvPr>
        </p:nvPicPr>
        <p:blipFill>
          <a:blip r:embed="rId8"/>
          <a:stretch>
            <a:fillRect/>
          </a:stretch>
        </p:blipFill>
        <p:spPr>
          <a:xfrm>
            <a:off x="8634630" y="4918704"/>
            <a:ext cx="3407895" cy="1916747"/>
          </a:xfrm>
          <a:prstGeom prst="rect">
            <a:avLst/>
          </a:prstGeom>
        </p:spPr>
      </p:pic>
    </p:spTree>
    <p:extLst>
      <p:ext uri="{BB962C8B-B14F-4D97-AF65-F5344CB8AC3E}">
        <p14:creationId xmlns:p14="http://schemas.microsoft.com/office/powerpoint/2010/main" val="179627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7965" fill="hold"/>
                                        <p:tgtEl>
                                          <p:spTgt spid="5"/>
                                        </p:tgtEl>
                                      </p:cBhvr>
                                    </p:cmd>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0" repeatCount="indefinite" fill="hold" display="0">
                  <p:stCondLst>
                    <p:cond delay="indefinite"/>
                  </p:stCondLst>
                  <p:endCondLst>
                    <p:cond evt="onStopAudio" delay="0">
                      <p:tgtEl>
                        <p:sldTgt/>
                      </p:tgtEl>
                    </p:cond>
                  </p:endCondLst>
                </p:cTn>
                <p:tgtEl>
                  <p:spTgt spid="9"/>
                </p:tgtEl>
              </p:cMediaNode>
            </p:audio>
            <p:seq concurrent="1" nextAc="seek">
              <p:cTn id="41" restart="whenNotActive" fill="hold" evtFilter="cancelBubble" nodeType="interactiveSeq">
                <p:stCondLst>
                  <p:cond evt="onClick" delay="0">
                    <p:tgtEl>
                      <p:spTgt spid="5"/>
                    </p:tgtEl>
                  </p:cond>
                </p:stCondLst>
                <p:endSync evt="end" delay="0">
                  <p:rtn val="all"/>
                </p:endSync>
                <p:childTnLst>
                  <p:par>
                    <p:cTn id="42" fill="hold">
                      <p:stCondLst>
                        <p:cond delay="0"/>
                      </p:stCondLst>
                      <p:childTnLst>
                        <p:par>
                          <p:cTn id="43" fill="hold">
                            <p:stCondLst>
                              <p:cond delay="0"/>
                            </p:stCondLst>
                            <p:childTnLst>
                              <p:par>
                                <p:cTn id="44" presetID="2" presetClass="mediacall" presetSubtype="0" fill="hold" nodeType="clickEffect">
                                  <p:stCondLst>
                                    <p:cond delay="0"/>
                                  </p:stCondLst>
                                  <p:childTnLst>
                                    <p:cmd type="call" cmd="togglePause">
                                      <p:cBhvr>
                                        <p:cTn id="45" dur="1" fill="hold"/>
                                        <p:tgtEl>
                                          <p:spTgt spid="5"/>
                                        </p:tgtEl>
                                      </p:cBhvr>
                                    </p:cmd>
                                  </p:childTnLst>
                                </p:cTn>
                              </p:par>
                            </p:childTnLst>
                          </p:cTn>
                        </p:par>
                      </p:childTnLst>
                    </p:cTn>
                  </p:par>
                </p:childTnLst>
              </p:cTn>
              <p:nextCondLst>
                <p:cond evt="onClick" delay="0">
                  <p:tgtEl>
                    <p:spTgt spid="5"/>
                  </p:tgtEl>
                </p:cond>
              </p:nextCondLst>
            </p:seq>
            <p:video>
              <p:cMediaNode vol="80000">
                <p:cTn id="46" fill="hold" display="0">
                  <p:stCondLst>
                    <p:cond delay="indefinite"/>
                  </p:stCondLst>
                </p:cTn>
                <p:tgtEl>
                  <p:spTgt spid="5"/>
                </p:tgtEl>
              </p:cMediaNode>
            </p:video>
          </p:childTnLst>
        </p:cTn>
      </p:par>
    </p:tnLst>
    <p:bldLst>
      <p:bldP spid="17" grpId="0"/>
      <p:bldP spid="2" grpId="0"/>
      <p:bldP spid="3" grpId="0"/>
      <p:bldP spid="4"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a:extLst>
              <a:ext uri="{FF2B5EF4-FFF2-40B4-BE49-F238E27FC236}">
                <a16:creationId xmlns:a16="http://schemas.microsoft.com/office/drawing/2014/main" xmlns="" id="{E2DAA67D-47F7-4D88-B20E-CD592D23DD68}"/>
              </a:ext>
            </a:extLst>
          </p:cNvPr>
          <p:cNvSpPr/>
          <p:nvPr/>
        </p:nvSpPr>
        <p:spPr>
          <a:xfrm>
            <a:off x="424543" y="2996815"/>
            <a:ext cx="11523161" cy="3581511"/>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xmlns="" id="{5F2EC9F5-083D-4FB3-A238-28A205028F39}"/>
              </a:ext>
            </a:extLst>
          </p:cNvPr>
          <p:cNvSpPr txBox="1"/>
          <p:nvPr/>
        </p:nvSpPr>
        <p:spPr>
          <a:xfrm>
            <a:off x="4572596" y="1366898"/>
            <a:ext cx="7205802" cy="523220"/>
          </a:xfrm>
          <a:prstGeom prst="rect">
            <a:avLst/>
          </a:prstGeom>
          <a:solidFill>
            <a:srgbClr val="FFC000"/>
          </a:solidFill>
        </p:spPr>
        <p:txBody>
          <a:bodyPr wrap="square" rtlCol="0">
            <a:spAutoFit/>
          </a:bodyPr>
          <a:lstStyle/>
          <a:p>
            <a:r>
              <a:rPr lang="en-US" sz="2800" dirty="0">
                <a:latin typeface="Times New Roman" pitchFamily="18" charset="0"/>
                <a:cs typeface="Times New Roman" pitchFamily="18" charset="0"/>
              </a:rPr>
              <a:t>Qua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 </a:t>
            </a:r>
          </a:p>
        </p:txBody>
      </p:sp>
      <p:sp>
        <p:nvSpPr>
          <p:cNvPr id="7" name="TextBox 6">
            <a:extLst>
              <a:ext uri="{FF2B5EF4-FFF2-40B4-BE49-F238E27FC236}">
                <a16:creationId xmlns:a16="http://schemas.microsoft.com/office/drawing/2014/main" xmlns="" id="{4EABFC10-9A70-4D0C-9040-AF1D7CA58995}"/>
              </a:ext>
            </a:extLst>
          </p:cNvPr>
          <p:cNvSpPr txBox="1"/>
          <p:nvPr/>
        </p:nvSpPr>
        <p:spPr>
          <a:xfrm>
            <a:off x="424543" y="3233297"/>
            <a:ext cx="11353855" cy="3293209"/>
          </a:xfrm>
          <a:prstGeom prst="rect">
            <a:avLst/>
          </a:prstGeom>
          <a:noFill/>
        </p:spPr>
        <p:txBody>
          <a:bodyPr wrap="square" rtlCol="0">
            <a:spAutoFit/>
          </a:bodyPr>
          <a:lstStyle/>
          <a:p>
            <a:pPr algn="just"/>
            <a:r>
              <a:rPr lang="en-US" sz="48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Bác</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yêu</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thương</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mọi</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người</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mọi</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vật</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Một</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chiếc</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rễ</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đa</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rơi</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xuống</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đất</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Bác</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cũng</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muốn</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trồng</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cho</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rễ</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mọc</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thành</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cây</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Trồng</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cái</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rễ</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cây</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Bác</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cũng</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nghĩ</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cách</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uốn</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cái</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rễ</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hình</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vòng</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tròn</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để</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cây</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lớn</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lên</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sẽ</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thành</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chỗ</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vui</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chơi</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cho</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các</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cháu</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thiếu</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nhi</a:t>
            </a:r>
            <a:r>
              <a:rPr lang="en-US" sz="4000" b="1" dirty="0">
                <a:solidFill>
                  <a:schemeClr val="tx1"/>
                </a:solidFill>
                <a:latin typeface="Times New Roman" pitchFamily="18" charset="0"/>
                <a:cs typeface="Times New Roman" pitchFamily="18" charset="0"/>
              </a:rPr>
              <a:t>.</a:t>
            </a:r>
          </a:p>
        </p:txBody>
      </p:sp>
      <p:pic>
        <p:nvPicPr>
          <p:cNvPr id="9" name="Picture 8">
            <a:extLst>
              <a:ext uri="{FF2B5EF4-FFF2-40B4-BE49-F238E27FC236}">
                <a16:creationId xmlns:a16="http://schemas.microsoft.com/office/drawing/2014/main" xmlns="" id="{6BCA598D-96ED-446F-8351-976309000EE1}"/>
              </a:ext>
            </a:extLst>
          </p:cNvPr>
          <p:cNvPicPr>
            <a:picLocks noChangeAspect="1"/>
          </p:cNvPicPr>
          <p:nvPr/>
        </p:nvPicPr>
        <p:blipFill rotWithShape="1">
          <a:blip r:embed="rId2">
            <a:extLst>
              <a:ext uri="{28A0092B-C50C-407E-A947-70E740481C1C}">
                <a14:useLocalDpi xmlns:a14="http://schemas.microsoft.com/office/drawing/2010/main" val="0"/>
              </a:ext>
            </a:extLst>
          </a:blip>
          <a:srcRect l="7217" r="29686"/>
          <a:stretch/>
        </p:blipFill>
        <p:spPr>
          <a:xfrm>
            <a:off x="-14695" y="576943"/>
            <a:ext cx="3846466" cy="2536371"/>
          </a:xfrm>
          <a:prstGeom prst="ellipse">
            <a:avLst/>
          </a:prstGeom>
          <a:ln>
            <a:noFill/>
          </a:ln>
          <a:effectLst>
            <a:softEdge rad="112500"/>
          </a:effectLst>
        </p:spPr>
      </p:pic>
      <p:sp>
        <p:nvSpPr>
          <p:cNvPr id="10" name="Title 4">
            <a:extLst>
              <a:ext uri="{FF2B5EF4-FFF2-40B4-BE49-F238E27FC236}">
                <a16:creationId xmlns:a16="http://schemas.microsoft.com/office/drawing/2014/main" xmlns="" id="{BFBED616-17AB-45DC-A31C-43799CDFA4D8}"/>
              </a:ext>
            </a:extLst>
          </p:cNvPr>
          <p:cNvSpPr txBox="1">
            <a:spLocks/>
          </p:cNvSpPr>
          <p:nvPr/>
        </p:nvSpPr>
        <p:spPr>
          <a:xfrm>
            <a:off x="680523" y="279675"/>
            <a:ext cx="10515600" cy="110880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UTM Avo"/>
              <a:ea typeface="+mj-ea"/>
              <a:cs typeface="Times New Roman" pitchFamily="18" charset="0"/>
            </a:endParaRPr>
          </a:p>
        </p:txBody>
      </p:sp>
    </p:spTree>
    <p:extLst>
      <p:ext uri="{BB962C8B-B14F-4D97-AF65-F5344CB8AC3E}">
        <p14:creationId xmlns:p14="http://schemas.microsoft.com/office/powerpoint/2010/main" val="94935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xmlns="" id="{35D1BF24-76CA-4563-959A-F281F9EC668C}"/>
              </a:ext>
            </a:extLst>
          </p:cNvPr>
          <p:cNvSpPr txBox="1">
            <a:spLocks/>
          </p:cNvSpPr>
          <p:nvPr/>
        </p:nvSpPr>
        <p:spPr>
          <a:xfrm>
            <a:off x="2419326" y="119964"/>
            <a:ext cx="7353346" cy="1108801"/>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cs typeface="Times New Roman" pitchFamily="18" charset="0"/>
              </a:rPr>
              <a:t/>
            </a:r>
            <a:br>
              <a:rPr lang="en-US" b="1" dirty="0">
                <a:cs typeface="Times New Roman" pitchFamily="18" charset="0"/>
              </a:rPr>
            </a:br>
            <a:endParaRPr lang="en-US" b="1" dirty="0">
              <a:solidFill>
                <a:srgbClr val="FF0000"/>
              </a:solidFill>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xmlns="" id="{5A680C27-8830-4E71-8621-77AFA420E9D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57126" y="674364"/>
            <a:ext cx="11169703" cy="6183637"/>
          </a:xfrm>
          <a:prstGeom prst="rect">
            <a:avLst/>
          </a:prstGeom>
        </p:spPr>
      </p:pic>
    </p:spTree>
    <p:extLst>
      <p:ext uri="{BB962C8B-B14F-4D97-AF65-F5344CB8AC3E}">
        <p14:creationId xmlns:p14="http://schemas.microsoft.com/office/powerpoint/2010/main" val="1576571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B9F64D0-14D1-4D8C-A60E-D17BB12DF31C}"/>
              </a:ext>
            </a:extLst>
          </p:cNvPr>
          <p:cNvSpPr/>
          <p:nvPr/>
        </p:nvSpPr>
        <p:spPr>
          <a:xfrm>
            <a:off x="283816" y="979904"/>
            <a:ext cx="11699537" cy="5847755"/>
          </a:xfrm>
          <a:prstGeom prst="rect">
            <a:avLst/>
          </a:prstGeom>
        </p:spPr>
        <p:txBody>
          <a:bodyPr wrap="square">
            <a:spAutoFit/>
          </a:bodyPr>
          <a:lstStyle/>
          <a:p>
            <a:pPr marL="0" marR="0" lvl="0" indent="173038" algn="l" defTabSz="4572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1. </a:t>
            </a:r>
            <a:r>
              <a:rPr kumimoji="0" lang="en-US" sz="22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Buổi</a:t>
            </a:r>
            <a:r>
              <a:rPr kumimoji="0" lang="en-US" sz="2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vi-VN" sz="2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sớm hôm ấy, sau khi tập thể dục, Bác Hồ đi dạo trong vườn. Đến gần cây đa, Bác chợt thấy một chiếc rễ đa nhỏ</a:t>
            </a:r>
            <a:r>
              <a:rPr kumimoji="0" lang="en-US" sz="2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t>
            </a:r>
            <a:r>
              <a:rPr kumimoji="0" lang="vi-VN" sz="2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dài ngoằn ngoèo nằm trên mặt đất. Chắc là trận gió đêm qua đã làm nó rơi xuống. Bác tần ngần một lát, rồi bảo chú cần vụ đứng gần đấy: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Chú cuốn rễ này lại, rồi trồng cho nó mọc tiếp nhé!</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2. Theo lời Bác, chú cần vụ xới đất, vùi chiếc rễ xuống. Nhưng Bác lại bảo: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Chú nên làm thế này.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Nói rồi, Bác cuộn chiếc rễ thành một vòng tròn và bảo chú cần vụ buộc nó tựa vào hai cái cọc, sau đó mới vùi hai đầu rễ xuống đất.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Chú cần vụ thắc mắc: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Thưa Bác, làm thế để làm gì ạ?</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Bác khẽ cười: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Rồi chú sẽ biết.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3. Nhiều năm sau, chiếc rễ đã bén đất và thành cây đa con có vòng lá tròn. Thiếu nhi vào thăm vườn Bác, em nào cũng thích chơi trò chui qua chui lại vòng lá ấy. Lúc đó, mọi người mới hiểu vì sao Bác cho trồng chiếc rễ đa thành hình tròn nh</a:t>
            </a:r>
            <a:r>
              <a:rPr kumimoji="0" lang="en-US" sz="2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ư </a:t>
            </a:r>
            <a:r>
              <a:rPr kumimoji="0" lang="vi-VN" sz="2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thế</a:t>
            </a:r>
            <a:r>
              <a:rPr kumimoji="0" lang="en-US" sz="2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t>
            </a:r>
            <a:r>
              <a:rPr kumimoji="0" lang="vi-VN" sz="2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r>
            <a:br>
              <a:rPr kumimoji="0" lang="vi-VN" sz="2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br>
            <a:r>
              <a:rPr kumimoji="0" lang="vi-VN" sz="2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r>
            <a:br>
              <a:rPr kumimoji="0" lang="vi-VN" sz="2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br>
            <a:endParaRPr kumimoji="0" lang="vi-VN" sz="2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9" name="Title 4">
            <a:extLst>
              <a:ext uri="{FF2B5EF4-FFF2-40B4-BE49-F238E27FC236}">
                <a16:creationId xmlns:a16="http://schemas.microsoft.com/office/drawing/2014/main" xmlns="" id="{C096ADFF-73A3-4130-8B27-71A0F9A553BD}"/>
              </a:ext>
            </a:extLst>
          </p:cNvPr>
          <p:cNvSpPr txBox="1">
            <a:spLocks/>
          </p:cNvSpPr>
          <p:nvPr/>
        </p:nvSpPr>
        <p:spPr>
          <a:xfrm>
            <a:off x="838198" y="275299"/>
            <a:ext cx="10515600" cy="110880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Chiếc</a:t>
            </a:r>
            <a:r>
              <a:rPr kumimoji="0" lang="en-US" sz="48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rễ</a:t>
            </a:r>
            <a:r>
              <a:rPr kumimoji="0" lang="en-US" sz="48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đa</a:t>
            </a:r>
            <a:r>
              <a:rPr kumimoji="0" lang="en-US" sz="48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tròn</a:t>
            </a:r>
            <a:endParaRPr kumimoji="0" lang="en-US" sz="48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xmlns="" id="{B9EA6D5B-9ED7-4D43-ABB0-B5D6BEAF18AB}"/>
              </a:ext>
            </a:extLst>
          </p:cNvPr>
          <p:cNvSpPr txBox="1"/>
          <p:nvPr/>
        </p:nvSpPr>
        <p:spPr>
          <a:xfrm>
            <a:off x="7493539" y="5870970"/>
            <a:ext cx="6094165" cy="95410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UTM Avo"/>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UTM Avo"/>
                <a:ea typeface="+mn-ea"/>
                <a:cs typeface="+mn-cs"/>
              </a:rPr>
              <a:t>                                                                                 </a:t>
            </a:r>
            <a:r>
              <a:rPr kumimoji="0" lang="en-US" sz="2000" b="0" u="none" strike="noStrike" kern="1200" cap="none" spc="0" normalizeH="0" baseline="0" noProof="0" dirty="0">
                <a:ln>
                  <a:noFill/>
                </a:ln>
                <a:solidFill>
                  <a:prstClr val="black"/>
                </a:solidFill>
                <a:effectLst/>
                <a:uLnTx/>
                <a:uFillTx/>
                <a:latin typeface="Times New Roman" pitchFamily="18" charset="0"/>
                <a:cs typeface="Times New Roman" pitchFamily="18" charset="0"/>
              </a:rPr>
              <a:t>Theo </a:t>
            </a:r>
            <a:r>
              <a:rPr kumimoji="0" lang="en-US" sz="2000" b="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tập</a:t>
            </a:r>
            <a:r>
              <a:rPr kumimoji="0" lang="en-US" sz="2000" b="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000" b="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sách</a:t>
            </a:r>
            <a:r>
              <a:rPr kumimoji="0" lang="en-US" sz="2000" b="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000" i="1" u="none" strike="noStrike" kern="1200" cap="none" spc="0" normalizeH="0" baseline="0" noProof="0" dirty="0">
                <a:ln>
                  <a:noFill/>
                </a:ln>
                <a:solidFill>
                  <a:prstClr val="black"/>
                </a:solidFill>
                <a:effectLst/>
                <a:uLnTx/>
                <a:uFillTx/>
                <a:latin typeface="Times New Roman" pitchFamily="18" charset="0"/>
                <a:cs typeface="Times New Roman" pitchFamily="18" charset="0"/>
              </a:rPr>
              <a:t>BÁC HỒ KÍNH YÊU</a:t>
            </a:r>
            <a:endParaRPr kumimoji="0" lang="en-US" sz="1800" i="1"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5" name="Flowchart: Terminator 4">
            <a:extLst>
              <a:ext uri="{FF2B5EF4-FFF2-40B4-BE49-F238E27FC236}">
                <a16:creationId xmlns:a16="http://schemas.microsoft.com/office/drawing/2014/main" xmlns="" id="{3D8678B8-4C8F-4A99-A75F-D61F9F023BD7}"/>
              </a:ext>
            </a:extLst>
          </p:cNvPr>
          <p:cNvSpPr/>
          <p:nvPr/>
        </p:nvSpPr>
        <p:spPr>
          <a:xfrm>
            <a:off x="5253075" y="4260346"/>
            <a:ext cx="6730278" cy="838881"/>
          </a:xfrm>
          <a:prstGeom prst="flowChartTerminator">
            <a:avLst/>
          </a:prstGeom>
          <a:solidFill>
            <a:schemeClr val="accent1">
              <a:lumMod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itchFamily="18" charset="0"/>
                <a:cs typeface="Times New Roman" pitchFamily="18" charset="0"/>
              </a:rPr>
              <a:t>BÀI ĐỌC CHIA LÀM MẤY ĐOẠN?</a:t>
            </a:r>
          </a:p>
        </p:txBody>
      </p:sp>
      <p:cxnSp>
        <p:nvCxnSpPr>
          <p:cNvPr id="10" name="Straight Connector 9">
            <a:extLst>
              <a:ext uri="{FF2B5EF4-FFF2-40B4-BE49-F238E27FC236}">
                <a16:creationId xmlns:a16="http://schemas.microsoft.com/office/drawing/2014/main" xmlns="" id="{B74B1E35-633B-4E03-9E68-1508D869CD3F}"/>
              </a:ext>
            </a:extLst>
          </p:cNvPr>
          <p:cNvCxnSpPr>
            <a:cxnSpLocks/>
          </p:cNvCxnSpPr>
          <p:nvPr/>
        </p:nvCxnSpPr>
        <p:spPr>
          <a:xfrm>
            <a:off x="283816" y="1198549"/>
            <a:ext cx="0" cy="144963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84BAD0DD-8137-4CC5-8FF0-1BF58FA395AA}"/>
              </a:ext>
            </a:extLst>
          </p:cNvPr>
          <p:cNvCxnSpPr>
            <a:cxnSpLocks/>
          </p:cNvCxnSpPr>
          <p:nvPr/>
        </p:nvCxnSpPr>
        <p:spPr>
          <a:xfrm>
            <a:off x="305201" y="2866825"/>
            <a:ext cx="0" cy="236239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127EF4F2-5729-43F7-8DB0-41E4D5BE464E}"/>
              </a:ext>
            </a:extLst>
          </p:cNvPr>
          <p:cNvCxnSpPr>
            <a:cxnSpLocks/>
          </p:cNvCxnSpPr>
          <p:nvPr/>
        </p:nvCxnSpPr>
        <p:spPr>
          <a:xfrm>
            <a:off x="305201" y="5371144"/>
            <a:ext cx="0" cy="97687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FC4CDAFB-C2A1-41FD-97EB-20EE51C3085C}"/>
              </a:ext>
            </a:extLst>
          </p:cNvPr>
          <p:cNvSpPr/>
          <p:nvPr/>
        </p:nvSpPr>
        <p:spPr>
          <a:xfrm>
            <a:off x="469856" y="979903"/>
            <a:ext cx="429453" cy="4372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cs typeface="Times New Roman" pitchFamily="18" charset="0"/>
              </a:rPr>
              <a:t>1</a:t>
            </a:r>
            <a:endParaRPr lang="vi-VN" sz="3200" b="1" dirty="0">
              <a:cs typeface="Times New Roman" pitchFamily="18" charset="0"/>
            </a:endParaRPr>
          </a:p>
        </p:txBody>
      </p:sp>
      <p:sp>
        <p:nvSpPr>
          <p:cNvPr id="15" name="Oval 14">
            <a:extLst>
              <a:ext uri="{FF2B5EF4-FFF2-40B4-BE49-F238E27FC236}">
                <a16:creationId xmlns:a16="http://schemas.microsoft.com/office/drawing/2014/main" xmlns="" id="{E38A3721-C110-41F6-8466-8894BC67941E}"/>
              </a:ext>
            </a:extLst>
          </p:cNvPr>
          <p:cNvSpPr/>
          <p:nvPr/>
        </p:nvSpPr>
        <p:spPr>
          <a:xfrm>
            <a:off x="460824" y="2648179"/>
            <a:ext cx="429453" cy="4372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cs typeface="Times New Roman" pitchFamily="18" charset="0"/>
              </a:rPr>
              <a:t>2</a:t>
            </a:r>
          </a:p>
        </p:txBody>
      </p:sp>
      <p:sp>
        <p:nvSpPr>
          <p:cNvPr id="16" name="Oval 15">
            <a:extLst>
              <a:ext uri="{FF2B5EF4-FFF2-40B4-BE49-F238E27FC236}">
                <a16:creationId xmlns:a16="http://schemas.microsoft.com/office/drawing/2014/main" xmlns="" id="{B24B6846-3302-4260-B5AC-A019473D700F}"/>
              </a:ext>
            </a:extLst>
          </p:cNvPr>
          <p:cNvSpPr/>
          <p:nvPr/>
        </p:nvSpPr>
        <p:spPr>
          <a:xfrm>
            <a:off x="408746" y="5371145"/>
            <a:ext cx="429453" cy="39820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cs typeface="Times New Roman" pitchFamily="18" charset="0"/>
              </a:rPr>
              <a:t>3</a:t>
            </a:r>
            <a:endParaRPr lang="vi-VN" sz="2400" b="1" dirty="0">
              <a:cs typeface="Times New Roman" pitchFamily="18" charset="0"/>
            </a:endParaRPr>
          </a:p>
        </p:txBody>
      </p:sp>
    </p:spTree>
    <p:extLst>
      <p:ext uri="{BB962C8B-B14F-4D97-AF65-F5344CB8AC3E}">
        <p14:creationId xmlns:p14="http://schemas.microsoft.com/office/powerpoint/2010/main" val="2964565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xit" presetSubtype="10" fill="hold" grpId="1" nodeType="clickEffect">
                                  <p:stCondLst>
                                    <p:cond delay="0"/>
                                  </p:stCondLst>
                                  <p:childTnLst>
                                    <p:animEffect transition="out" filter="randombar(horizontal)">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up)">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2"/>
                                        </p:tgtEl>
                                      </p:cBhvr>
                                    </p:animEffect>
                                    <p:set>
                                      <p:cBhvr>
                                        <p:cTn id="55" dur="1" fill="hold">
                                          <p:stCondLst>
                                            <p:cond delay="499"/>
                                          </p:stCondLst>
                                        </p:cTn>
                                        <p:tgtEl>
                                          <p:spTgt spid="12"/>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16"/>
                                        </p:tgtEl>
                                      </p:cBhvr>
                                    </p:animEffect>
                                    <p:set>
                                      <p:cBhvr>
                                        <p:cTn id="5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4" grpId="0" animBg="1"/>
      <p:bldP spid="14" grpId="1" animBg="1"/>
      <p:bldP spid="15" grpId="0" animBg="1"/>
      <p:bldP spid="15" grpId="1" animBg="1"/>
      <p:bldP spid="16" grpId="0" animBg="1"/>
      <p:bldP spid="1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E:\0000000我图PPT\00001PNG素材\儿童卡通\1124.png">
            <a:extLst>
              <a:ext uri="{FF2B5EF4-FFF2-40B4-BE49-F238E27FC236}">
                <a16:creationId xmlns:a16="http://schemas.microsoft.com/office/drawing/2014/main" xmlns="" id="{7AAF04F6-5696-4210-8C17-354B3CDFBB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24" y="2150046"/>
            <a:ext cx="3133795" cy="470795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3D5FBF49-3FB5-41C4-B842-8ABA6B34502D}"/>
              </a:ext>
            </a:extLst>
          </p:cNvPr>
          <p:cNvSpPr/>
          <p:nvPr/>
        </p:nvSpPr>
        <p:spPr>
          <a:xfrm>
            <a:off x="2213113" y="5005653"/>
            <a:ext cx="3882093" cy="1569660"/>
          </a:xfrm>
          <a:prstGeom prst="rect">
            <a:avLst/>
          </a:prstGeom>
        </p:spPr>
        <p:txBody>
          <a:bodyPr wrap="square">
            <a:spAutoFit/>
          </a:bodyPr>
          <a:lstStyle/>
          <a:p>
            <a:pPr defTabSz="914309"/>
            <a:r>
              <a:rPr lang="en-US" sz="3200" b="1" dirty="0" err="1">
                <a:solidFill>
                  <a:srgbClr val="FF0000"/>
                </a:solidFill>
                <a:latin typeface="Times New Roman" pitchFamily="18" charset="0"/>
                <a:cs typeface="Times New Roman" pitchFamily="18" charset="0"/>
              </a:rPr>
              <a:t>Tần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ngần</a:t>
            </a:r>
            <a:r>
              <a:rPr lang="vi-VN" sz="3200" b="1" dirty="0">
                <a:solidFill>
                  <a:srgbClr val="FF0000"/>
                </a:solidFill>
                <a:latin typeface="Times New Roman" pitchFamily="18" charset="0"/>
                <a:cs typeface="Times New Roman" pitchFamily="18" charset="0"/>
              </a:rPr>
              <a:t>:</a:t>
            </a:r>
            <a:r>
              <a:rPr lang="en-US" sz="3200" b="1" dirty="0">
                <a:solidFill>
                  <a:srgbClr val="FF0000"/>
                </a:solidFill>
                <a:latin typeface="Times New Roman" pitchFamily="18" charset="0"/>
                <a:cs typeface="Times New Roman" pitchFamily="18" charset="0"/>
              </a:rPr>
              <a:t> </a:t>
            </a:r>
            <a:r>
              <a:rPr lang="en-US" sz="3200" dirty="0" err="1">
                <a:latin typeface="Times New Roman" pitchFamily="18" charset="0"/>
                <a:cs typeface="Times New Roman" pitchFamily="18" charset="0"/>
              </a:rPr>
              <a:t>đang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chưa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a:t>
            </a:r>
            <a:endParaRPr lang="vi-VN" sz="3200" dirty="0">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xmlns="" id="{F80C09C0-06C9-443E-8E7B-4ACEB16C98E2}"/>
              </a:ext>
            </a:extLst>
          </p:cNvPr>
          <p:cNvSpPr/>
          <p:nvPr/>
        </p:nvSpPr>
        <p:spPr>
          <a:xfrm>
            <a:off x="7156174" y="4746911"/>
            <a:ext cx="3943435" cy="1569660"/>
          </a:xfrm>
          <a:prstGeom prst="rect">
            <a:avLst/>
          </a:prstGeom>
        </p:spPr>
        <p:txBody>
          <a:bodyPr wrap="square">
            <a:spAutoFit/>
          </a:bodyPr>
          <a:lstStyle/>
          <a:p>
            <a:pPr defTabSz="914309"/>
            <a:r>
              <a:rPr lang="en-US" sz="3200" b="1" dirty="0" err="1">
                <a:solidFill>
                  <a:srgbClr val="FF0000"/>
                </a:solidFill>
                <a:latin typeface="Times New Roman" pitchFamily="18" charset="0"/>
                <a:cs typeface="Times New Roman" pitchFamily="18" charset="0"/>
              </a:rPr>
              <a:t>Cần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vụ</a:t>
            </a:r>
            <a:r>
              <a:rPr lang="en-US" sz="3200" b="1" dirty="0">
                <a:solidFill>
                  <a:srgbClr val="FF0000"/>
                </a:solidFill>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việc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chăm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sóc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vụ</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đạo</a:t>
            </a:r>
            <a:r>
              <a:rPr lang="en-US" sz="3200" dirty="0">
                <a:latin typeface="Times New Roman" pitchFamily="18" charset="0"/>
                <a:cs typeface="Times New Roman" pitchFamily="18" charset="0"/>
              </a:rPr>
              <a:t>. </a:t>
            </a:r>
            <a:endParaRPr lang="vi-VN" sz="3200" dirty="0">
              <a:latin typeface="Times New Roman" pitchFamily="18" charset="0"/>
              <a:cs typeface="Times New Roman" pitchFamily="18" charset="0"/>
            </a:endParaRPr>
          </a:p>
        </p:txBody>
      </p:sp>
      <p:sp>
        <p:nvSpPr>
          <p:cNvPr id="9" name="Oval 8">
            <a:extLst>
              <a:ext uri="{FF2B5EF4-FFF2-40B4-BE49-F238E27FC236}">
                <a16:creationId xmlns:a16="http://schemas.microsoft.com/office/drawing/2014/main" xmlns="" id="{3C3376B3-7863-40D2-89D3-51E529D75339}"/>
              </a:ext>
            </a:extLst>
          </p:cNvPr>
          <p:cNvSpPr/>
          <p:nvPr/>
        </p:nvSpPr>
        <p:spPr>
          <a:xfrm>
            <a:off x="10174943" y="3153104"/>
            <a:ext cx="924666" cy="46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utoShape 2" descr="Chú cần vụ là người thực hiện nhiệm vụ gì ? Đọc truyện Chiế">
            <a:extLst>
              <a:ext uri="{FF2B5EF4-FFF2-40B4-BE49-F238E27FC236}">
                <a16:creationId xmlns:a16="http://schemas.microsoft.com/office/drawing/2014/main" xmlns="" id="{77F2C79A-8F16-4D25-AA99-FF3F4E52D3EE}"/>
              </a:ext>
            </a:extLst>
          </p:cNvPr>
          <p:cNvSpPr>
            <a:spLocks noChangeAspect="1" noChangeArrowheads="1"/>
          </p:cNvSpPr>
          <p:nvPr/>
        </p:nvSpPr>
        <p:spPr bwMode="auto">
          <a:xfrm>
            <a:off x="5942786" y="3276600"/>
            <a:ext cx="30484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xmlns="" id="{28237918-3E92-4527-A347-2BABF77094CF}"/>
              </a:ext>
            </a:extLst>
          </p:cNvPr>
          <p:cNvPicPr>
            <a:picLocks noChangeAspect="1"/>
          </p:cNvPicPr>
          <p:nvPr/>
        </p:nvPicPr>
        <p:blipFill>
          <a:blip r:embed="rId3"/>
          <a:stretch>
            <a:fillRect/>
          </a:stretch>
        </p:blipFill>
        <p:spPr>
          <a:xfrm>
            <a:off x="7248940" y="1484244"/>
            <a:ext cx="3114260" cy="3076920"/>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xmlns="" id="{2F168F54-711F-4A77-A3A1-108F28487A87}"/>
              </a:ext>
            </a:extLst>
          </p:cNvPr>
          <p:cNvPicPr>
            <a:picLocks noChangeAspect="1"/>
          </p:cNvPicPr>
          <p:nvPr/>
        </p:nvPicPr>
        <p:blipFill>
          <a:blip r:embed="rId4"/>
          <a:stretch>
            <a:fillRect/>
          </a:stretch>
        </p:blipFill>
        <p:spPr>
          <a:xfrm>
            <a:off x="2424035" y="1391478"/>
            <a:ext cx="3671171" cy="335773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806985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par>
                                <p:cTn id="21" presetID="2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E:\0000000我图PPT\00001PNG素材\儿童卡通\1124.png">
            <a:extLst>
              <a:ext uri="{FF2B5EF4-FFF2-40B4-BE49-F238E27FC236}">
                <a16:creationId xmlns:a16="http://schemas.microsoft.com/office/drawing/2014/main" xmlns="" id="{7AAF04F6-5696-4210-8C17-354B3CDFBB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24" y="2150046"/>
            <a:ext cx="3133795" cy="4707954"/>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xmlns="" id="{3C3376B3-7863-40D2-89D3-51E529D75339}"/>
              </a:ext>
            </a:extLst>
          </p:cNvPr>
          <p:cNvSpPr/>
          <p:nvPr/>
        </p:nvSpPr>
        <p:spPr>
          <a:xfrm>
            <a:off x="10174943" y="3153104"/>
            <a:ext cx="924666" cy="46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185A3B00-48B8-465D-BE23-81259BBC3760}"/>
              </a:ext>
            </a:extLst>
          </p:cNvPr>
          <p:cNvSpPr/>
          <p:nvPr/>
        </p:nvSpPr>
        <p:spPr>
          <a:xfrm>
            <a:off x="3445565" y="4504023"/>
            <a:ext cx="7654044" cy="707886"/>
          </a:xfrm>
          <a:prstGeom prst="rect">
            <a:avLst/>
          </a:prstGeom>
        </p:spPr>
        <p:txBody>
          <a:bodyPr wrap="square">
            <a:spAutoFit/>
          </a:bodyPr>
          <a:lstStyle/>
          <a:p>
            <a:pPr defTabSz="914309"/>
            <a:r>
              <a:rPr lang="en-US" sz="4000" b="1" dirty="0" err="1">
                <a:solidFill>
                  <a:srgbClr val="FF0000"/>
                </a:solidFill>
                <a:latin typeface="Times New Roman" pitchFamily="18" charset="0"/>
                <a:cs typeface="Times New Roman" pitchFamily="18" charset="0"/>
              </a:rPr>
              <a:t>Thắc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mắc</a:t>
            </a:r>
            <a:r>
              <a:rPr lang="en-US" sz="4000" b="1" dirty="0">
                <a:solidFill>
                  <a:srgbClr val="FF0000"/>
                </a:solidFill>
                <a:latin typeface="Times New Roman" pitchFamily="18" charset="0"/>
                <a:cs typeface="Times New Roman" pitchFamily="18" charset="0"/>
              </a:rPr>
              <a:t>: </a:t>
            </a:r>
            <a:r>
              <a:rPr lang="en-US" sz="4000" dirty="0" err="1">
                <a:latin typeface="Times New Roman" pitchFamily="18" charset="0"/>
                <a:cs typeface="Times New Roman" pitchFamily="18" charset="0"/>
              </a:rPr>
              <a:t>Điều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chưa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hiểu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cần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hỏi</a:t>
            </a:r>
            <a:r>
              <a:rPr lang="en-US" sz="4000" dirty="0">
                <a:latin typeface="Times New Roman" pitchFamily="18" charset="0"/>
                <a:cs typeface="Times New Roman" pitchFamily="18" charset="0"/>
              </a:rPr>
              <a:t>.</a:t>
            </a:r>
            <a:r>
              <a:rPr lang="en-US" sz="4000" dirty="0">
                <a:solidFill>
                  <a:srgbClr val="FF0000"/>
                </a:solidFill>
                <a:latin typeface="Times New Roman" pitchFamily="18" charset="0"/>
                <a:cs typeface="Times New Roman" pitchFamily="18" charset="0"/>
              </a:rPr>
              <a:t> </a:t>
            </a:r>
            <a:endParaRPr lang="vi-VN" sz="4000" dirty="0">
              <a:latin typeface="Times New Roman" pitchFamily="18" charset="0"/>
              <a:cs typeface="Times New Roman" pitchFamily="18" charset="0"/>
            </a:endParaRPr>
          </a:p>
        </p:txBody>
      </p:sp>
      <p:pic>
        <p:nvPicPr>
          <p:cNvPr id="2" name="Picture 1">
            <a:extLst>
              <a:ext uri="{FF2B5EF4-FFF2-40B4-BE49-F238E27FC236}">
                <a16:creationId xmlns:a16="http://schemas.microsoft.com/office/drawing/2014/main" xmlns="" id="{9396ECB3-7865-4A1B-8534-73965EEE3034}"/>
              </a:ext>
            </a:extLst>
          </p:cNvPr>
          <p:cNvPicPr>
            <a:picLocks noChangeAspect="1"/>
          </p:cNvPicPr>
          <p:nvPr/>
        </p:nvPicPr>
        <p:blipFill>
          <a:blip r:embed="rId3"/>
          <a:stretch>
            <a:fillRect/>
          </a:stretch>
        </p:blipFill>
        <p:spPr>
          <a:xfrm>
            <a:off x="5183069" y="870380"/>
            <a:ext cx="3112792" cy="274460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AutoShape 2" descr="Chú cần vụ là người thực hiện nhiệm vụ gì ? Đọc truyện Chiế">
            <a:extLst>
              <a:ext uri="{FF2B5EF4-FFF2-40B4-BE49-F238E27FC236}">
                <a16:creationId xmlns:a16="http://schemas.microsoft.com/office/drawing/2014/main" xmlns="" id="{77F2C79A-8F16-4D25-AA99-FF3F4E52D3EE}"/>
              </a:ext>
            </a:extLst>
          </p:cNvPr>
          <p:cNvSpPr>
            <a:spLocks noChangeAspect="1" noChangeArrowheads="1"/>
          </p:cNvSpPr>
          <p:nvPr/>
        </p:nvSpPr>
        <p:spPr bwMode="auto">
          <a:xfrm>
            <a:off x="5942786" y="3276600"/>
            <a:ext cx="30484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4922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xmlns="" id="{410845F8-8F27-4E5A-A909-94DCDA9B930D}"/>
              </a:ext>
            </a:extLst>
          </p:cNvPr>
          <p:cNvCxnSpPr/>
          <p:nvPr/>
        </p:nvCxnSpPr>
        <p:spPr>
          <a:xfrm flipV="1">
            <a:off x="1692287" y="3141277"/>
            <a:ext cx="381884" cy="8102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E0F7FD40-9DFB-498C-9BE9-003011638958}"/>
              </a:ext>
            </a:extLst>
          </p:cNvPr>
          <p:cNvCxnSpPr/>
          <p:nvPr/>
        </p:nvCxnSpPr>
        <p:spPr>
          <a:xfrm flipH="1">
            <a:off x="9643080" y="4136571"/>
            <a:ext cx="241149" cy="5774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CB4EA2A0-270E-468F-9226-35FCFCD39633}"/>
              </a:ext>
            </a:extLst>
          </p:cNvPr>
          <p:cNvCxnSpPr/>
          <p:nvPr/>
        </p:nvCxnSpPr>
        <p:spPr>
          <a:xfrm flipH="1">
            <a:off x="9465679" y="4049486"/>
            <a:ext cx="287921" cy="6645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xmlns="" id="{DF3A61E5-94D7-4360-9535-F124B74E82F5}"/>
              </a:ext>
            </a:extLst>
          </p:cNvPr>
          <p:cNvSpPr/>
          <p:nvPr/>
        </p:nvSpPr>
        <p:spPr>
          <a:xfrm>
            <a:off x="401588" y="1001093"/>
            <a:ext cx="11507383" cy="4062651"/>
          </a:xfrm>
          <a:prstGeom prst="rect">
            <a:avLst/>
          </a:prstGeom>
          <a:noFill/>
        </p:spPr>
        <p:txBody>
          <a:bodyPr wrap="square">
            <a:spAutoFit/>
          </a:bodyPr>
          <a:lstStyle/>
          <a:p>
            <a:endParaRPr lang="en-US" sz="6000" b="1" dirty="0">
              <a:latin typeface="Times New Roman" pitchFamily="18" charset="0"/>
              <a:cs typeface="Times New Roman" pitchFamily="18" charset="0"/>
            </a:endParaRPr>
          </a:p>
          <a:p>
            <a:r>
              <a:rPr lang="en-US" sz="6600" b="1" dirty="0" err="1">
                <a:latin typeface="Times New Roman" pitchFamily="18" charset="0"/>
                <a:cs typeface="Times New Roman" pitchFamily="18" charset="0"/>
              </a:rPr>
              <a:t>Lúc</a:t>
            </a:r>
            <a:r>
              <a:rPr lang="en-US" sz="6600" b="1" dirty="0">
                <a:latin typeface="Times New Roman" pitchFamily="18" charset="0"/>
                <a:cs typeface="Times New Roman" pitchFamily="18" charset="0"/>
              </a:rPr>
              <a:t> đó, mọi người mới hiểu vì sao  Bác cho trồng chiếc rễ đa thành hình tròn như thế</a:t>
            </a:r>
            <a:r>
              <a:rPr lang="vi-VN" sz="6600" b="1" dirty="0">
                <a:latin typeface="Times New Roman" pitchFamily="18" charset="0"/>
                <a:cs typeface="Times New Roman" pitchFamily="18" charset="0"/>
              </a:rPr>
              <a:t>.</a:t>
            </a:r>
          </a:p>
        </p:txBody>
      </p:sp>
    </p:spTree>
    <p:extLst>
      <p:ext uri="{BB962C8B-B14F-4D97-AF65-F5344CB8AC3E}">
        <p14:creationId xmlns:p14="http://schemas.microsoft.com/office/powerpoint/2010/main" val="403157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B9F64D0-14D1-4D8C-A60E-D17BB12DF31C}"/>
              </a:ext>
            </a:extLst>
          </p:cNvPr>
          <p:cNvSpPr/>
          <p:nvPr/>
        </p:nvSpPr>
        <p:spPr>
          <a:xfrm>
            <a:off x="283816" y="858716"/>
            <a:ext cx="11699537" cy="430887"/>
          </a:xfrm>
          <a:prstGeom prst="rect">
            <a:avLst/>
          </a:prstGeom>
        </p:spPr>
        <p:txBody>
          <a:bodyPr wrap="square">
            <a:spAutoFit/>
          </a:bodyPr>
          <a:lstStyle/>
          <a:p>
            <a:pPr indent="173038"/>
            <a:r>
              <a:rPr lang="vi-VN" sz="2200" dirty="0">
                <a:latin typeface="Times New Roman" pitchFamily="18" charset="0"/>
                <a:cs typeface="Times New Roman" pitchFamily="18" charset="0"/>
              </a:rPr>
              <a:t> </a:t>
            </a:r>
          </a:p>
        </p:txBody>
      </p:sp>
      <p:sp>
        <p:nvSpPr>
          <p:cNvPr id="13" name="TextBox 12">
            <a:extLst>
              <a:ext uri="{FF2B5EF4-FFF2-40B4-BE49-F238E27FC236}">
                <a16:creationId xmlns:a16="http://schemas.microsoft.com/office/drawing/2014/main" xmlns="" id="{B9EA6D5B-9ED7-4D43-ABB0-B5D6BEAF18AB}"/>
              </a:ext>
            </a:extLst>
          </p:cNvPr>
          <p:cNvSpPr txBox="1"/>
          <p:nvPr/>
        </p:nvSpPr>
        <p:spPr>
          <a:xfrm>
            <a:off x="381000" y="576943"/>
            <a:ext cx="11602353" cy="5913157"/>
          </a:xfrm>
          <a:prstGeom prst="rect">
            <a:avLst/>
          </a:prstGeom>
          <a:noFill/>
        </p:spPr>
        <p:txBody>
          <a:bodyPr wrap="square">
            <a:spAutoFit/>
          </a:bodyPr>
          <a:lstStyle/>
          <a:p>
            <a:pPr lvl="0" indent="457200">
              <a:lnSpc>
                <a:spcPct val="150000"/>
              </a:lnSpc>
              <a:buClrTx/>
              <a:defRPr/>
            </a:pPr>
            <a:r>
              <a:rPr lang="en-US" sz="3200" b="1" dirty="0" err="1">
                <a:solidFill>
                  <a:schemeClr val="tx1"/>
                </a:solidFill>
                <a:latin typeface="Times New Roman" pitchFamily="18" charset="0"/>
                <a:cs typeface="Times New Roman" pitchFamily="18" charset="0"/>
              </a:rPr>
              <a:t>Câu</a:t>
            </a:r>
            <a:r>
              <a:rPr lang="en-US" sz="3200" b="1" dirty="0">
                <a:solidFill>
                  <a:schemeClr val="tx1"/>
                </a:solidFill>
                <a:latin typeface="Times New Roman" pitchFamily="18" charset="0"/>
                <a:cs typeface="Times New Roman" pitchFamily="18" charset="0"/>
              </a:rPr>
              <a:t> 1. </a:t>
            </a:r>
            <a:r>
              <a:rPr lang="en-US" sz="3200" b="1" dirty="0" err="1">
                <a:solidFill>
                  <a:schemeClr val="tx1"/>
                </a:solidFill>
                <a:latin typeface="Times New Roman" pitchFamily="18" charset="0"/>
                <a:cs typeface="Times New Roman" pitchFamily="18" charset="0"/>
              </a:rPr>
              <a:t>Khi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thấy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chiếc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rễ</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đa</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nằm</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trên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mặt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đất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Bác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Hồ</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nói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gì</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với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chú</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cần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vụ</a:t>
            </a:r>
            <a:r>
              <a:rPr lang="en-US" sz="3200" b="1" dirty="0">
                <a:solidFill>
                  <a:schemeClr val="tx1"/>
                </a:solidFill>
                <a:latin typeface="Times New Roman" pitchFamily="18" charset="0"/>
                <a:cs typeface="Times New Roman" pitchFamily="18" charset="0"/>
              </a:rPr>
              <a:t>?</a:t>
            </a:r>
          </a:p>
          <a:p>
            <a:pPr lvl="0" indent="457200">
              <a:lnSpc>
                <a:spcPct val="150000"/>
              </a:lnSpc>
              <a:buClrTx/>
              <a:defRPr/>
            </a:pPr>
            <a:r>
              <a:rPr lang="en-US" sz="3200" b="1" dirty="0" err="1">
                <a:solidFill>
                  <a:prstClr val="black"/>
                </a:solidFill>
                <a:latin typeface="Times New Roman" pitchFamily="18" charset="0"/>
                <a:cs typeface="Times New Roman" pitchFamily="18" charset="0"/>
              </a:rPr>
              <a:t>Câu</a:t>
            </a:r>
            <a:r>
              <a:rPr lang="en-US" sz="3200" b="1" dirty="0">
                <a:solidFill>
                  <a:prstClr val="black"/>
                </a:solidFill>
                <a:latin typeface="Times New Roman" pitchFamily="18" charset="0"/>
                <a:cs typeface="Times New Roman" pitchFamily="18" charset="0"/>
              </a:rPr>
              <a:t> 2. </a:t>
            </a:r>
            <a:r>
              <a:rPr lang="en-US" sz="3200" b="1" dirty="0" err="1">
                <a:solidFill>
                  <a:prstClr val="black"/>
                </a:solidFill>
                <a:latin typeface="Times New Roman" pitchFamily="18" charset="0"/>
                <a:cs typeface="Times New Roman" pitchFamily="18" charset="0"/>
              </a:rPr>
              <a:t>Vì</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sao</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Bác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Hồ</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phải</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hướng</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dẫn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chú</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cần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vụ</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trồng</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lại</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chiếc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rễ</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đa</a:t>
            </a:r>
            <a:r>
              <a:rPr lang="en-US" sz="3200" b="1" dirty="0">
                <a:solidFill>
                  <a:prstClr val="black"/>
                </a:solidFill>
                <a:latin typeface="Times New Roman" pitchFamily="18" charset="0"/>
                <a:cs typeface="Times New Roman" pitchFamily="18" charset="0"/>
              </a:rPr>
              <a:t>?</a:t>
            </a:r>
          </a:p>
          <a:p>
            <a:pPr indent="457200">
              <a:lnSpc>
                <a:spcPct val="150000"/>
              </a:lnSpc>
              <a:buClrTx/>
              <a:defRPr/>
            </a:pPr>
            <a:r>
              <a:rPr lang="en-US" sz="3200" b="1" dirty="0" err="1">
                <a:solidFill>
                  <a:prstClr val="black"/>
                </a:solidFill>
                <a:latin typeface="Times New Roman" pitchFamily="18" charset="0"/>
                <a:cs typeface="Times New Roman" pitchFamily="18" charset="0"/>
              </a:rPr>
              <a:t>Câu</a:t>
            </a:r>
            <a:r>
              <a:rPr lang="en-US" sz="3200" b="1" dirty="0">
                <a:solidFill>
                  <a:prstClr val="black"/>
                </a:solidFill>
                <a:latin typeface="Times New Roman" pitchFamily="18" charset="0"/>
                <a:cs typeface="Times New Roman" pitchFamily="18" charset="0"/>
              </a:rPr>
              <a:t> 3. </a:t>
            </a:r>
            <a:r>
              <a:rPr lang="en-US" sz="3200" b="1" dirty="0" err="1">
                <a:solidFill>
                  <a:prstClr val="black"/>
                </a:solidFill>
                <a:latin typeface="Times New Roman" pitchFamily="18" charset="0"/>
                <a:cs typeface="Times New Roman" pitchFamily="18" charset="0"/>
              </a:rPr>
              <a:t>Về</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sau</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chiếc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rễ</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đa</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ấy</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trở</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thành</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một</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cây</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đa</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như</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thế</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nào</a:t>
            </a:r>
            <a:r>
              <a:rPr lang="en-US" sz="3200" b="1" dirty="0">
                <a:solidFill>
                  <a:prstClr val="black"/>
                </a:solidFill>
                <a:latin typeface="Times New Roman" pitchFamily="18" charset="0"/>
                <a:cs typeface="Times New Roman" pitchFamily="18" charset="0"/>
              </a:rPr>
              <a:t>?</a:t>
            </a:r>
            <a:r>
              <a:rPr lang="vi-VN" sz="3200" b="1" kern="1200" dirty="0">
                <a:solidFill>
                  <a:prstClr val="black"/>
                </a:solidFill>
                <a:latin typeface="Times New Roman" pitchFamily="18" charset="0"/>
                <a:cs typeface="Times New Roman" pitchFamily="18" charset="0"/>
              </a:rPr>
              <a:t>	</a:t>
            </a:r>
            <a:endParaRPr lang="en-US" sz="3200" b="1" kern="1200" dirty="0">
              <a:solidFill>
                <a:prstClr val="black"/>
              </a:solidFill>
              <a:latin typeface="Times New Roman" pitchFamily="18" charset="0"/>
              <a:cs typeface="Times New Roman" pitchFamily="18" charset="0"/>
            </a:endParaRPr>
          </a:p>
          <a:p>
            <a:pPr lvl="0" indent="457200">
              <a:lnSpc>
                <a:spcPct val="150000"/>
              </a:lnSpc>
              <a:buClrTx/>
              <a:defRPr/>
            </a:pPr>
            <a:r>
              <a:rPr lang="en-US" sz="3200" b="1" kern="1200" dirty="0" err="1">
                <a:solidFill>
                  <a:schemeClr val="tx1"/>
                </a:solidFill>
                <a:latin typeface="Times New Roman" pitchFamily="18" charset="0"/>
                <a:cs typeface="Times New Roman" pitchFamily="18" charset="0"/>
              </a:rPr>
              <a:t>Câu</a:t>
            </a:r>
            <a:r>
              <a:rPr lang="en-US" sz="3200" b="1" kern="1200" dirty="0">
                <a:solidFill>
                  <a:schemeClr val="tx1"/>
                </a:solidFill>
                <a:latin typeface="Times New Roman" pitchFamily="18" charset="0"/>
                <a:cs typeface="Times New Roman" pitchFamily="18" charset="0"/>
              </a:rPr>
              <a:t> 4: </a:t>
            </a:r>
            <a:r>
              <a:rPr lang="en-US" sz="3200" b="1" kern="1200" dirty="0" err="1">
                <a:solidFill>
                  <a:schemeClr val="tx1"/>
                </a:solidFill>
                <a:latin typeface="Times New Roman" pitchFamily="18" charset="0"/>
                <a:cs typeface="Times New Roman" pitchFamily="18" charset="0"/>
              </a:rPr>
              <a:t>Các</a:t>
            </a:r>
            <a:r>
              <a:rPr lang="en-US" sz="3200" b="1" kern="1200" dirty="0">
                <a:solidFill>
                  <a:schemeClr val="tx1"/>
                </a:solidFill>
                <a:latin typeface="Times New Roman" pitchFamily="18" charset="0"/>
                <a:cs typeface="Times New Roman" pitchFamily="18" charset="0"/>
              </a:rPr>
              <a:t> </a:t>
            </a:r>
            <a:r>
              <a:rPr lang="en-US" sz="3200" b="1" kern="1200" dirty="0" err="1">
                <a:solidFill>
                  <a:schemeClr val="tx1"/>
                </a:solidFill>
                <a:latin typeface="Times New Roman" pitchFamily="18" charset="0"/>
                <a:cs typeface="Times New Roman" pitchFamily="18" charset="0"/>
              </a:rPr>
              <a:t>bạn</a:t>
            </a:r>
            <a:r>
              <a:rPr lang="en-US" sz="3200" b="1" kern="1200" dirty="0">
                <a:solidFill>
                  <a:schemeClr val="tx1"/>
                </a:solidFill>
                <a:latin typeface="Times New Roman" pitchFamily="18" charset="0"/>
                <a:cs typeface="Times New Roman" pitchFamily="18" charset="0"/>
              </a:rPr>
              <a:t> </a:t>
            </a:r>
            <a:r>
              <a:rPr lang="en-US" sz="3200" b="1" kern="1200" dirty="0" err="1">
                <a:solidFill>
                  <a:schemeClr val="tx1"/>
                </a:solidFill>
                <a:latin typeface="Times New Roman" pitchFamily="18" charset="0"/>
                <a:cs typeface="Times New Roman" pitchFamily="18" charset="0"/>
              </a:rPr>
              <a:t>nhỏ</a:t>
            </a:r>
            <a:r>
              <a:rPr lang="en-US" sz="3200" b="1" kern="1200" dirty="0">
                <a:solidFill>
                  <a:schemeClr val="tx1"/>
                </a:solidFill>
                <a:latin typeface="Times New Roman" pitchFamily="18" charset="0"/>
                <a:cs typeface="Times New Roman" pitchFamily="18" charset="0"/>
              </a:rPr>
              <a:t> </a:t>
            </a:r>
            <a:r>
              <a:rPr lang="en-US" sz="3200" b="1" kern="1200" dirty="0" err="1">
                <a:solidFill>
                  <a:schemeClr val="tx1"/>
                </a:solidFill>
                <a:latin typeface="Times New Roman" pitchFamily="18" charset="0"/>
                <a:cs typeface="Times New Roman" pitchFamily="18" charset="0"/>
              </a:rPr>
              <a:t>vào</a:t>
            </a:r>
            <a:r>
              <a:rPr lang="en-US" sz="3200" b="1" kern="1200" dirty="0">
                <a:solidFill>
                  <a:schemeClr val="tx1"/>
                </a:solidFill>
                <a:latin typeface="Times New Roman" pitchFamily="18" charset="0"/>
                <a:cs typeface="Times New Roman" pitchFamily="18" charset="0"/>
              </a:rPr>
              <a:t> </a:t>
            </a:r>
            <a:r>
              <a:rPr lang="en-US" sz="3200" b="1" kern="1200" dirty="0" err="1">
                <a:solidFill>
                  <a:schemeClr val="tx1"/>
                </a:solidFill>
                <a:latin typeface="Times New Roman" pitchFamily="18" charset="0"/>
                <a:cs typeface="Times New Roman" pitchFamily="18" charset="0"/>
              </a:rPr>
              <a:t>thăm</a:t>
            </a:r>
            <a:r>
              <a:rPr lang="en-US" sz="3200" b="1" kern="1200" dirty="0">
                <a:solidFill>
                  <a:schemeClr val="tx1"/>
                </a:solidFill>
                <a:latin typeface="Times New Roman" pitchFamily="18" charset="0"/>
                <a:cs typeface="Times New Roman" pitchFamily="18" charset="0"/>
              </a:rPr>
              <a:t> </a:t>
            </a:r>
            <a:r>
              <a:rPr lang="en-US" sz="3200" b="1" kern="1200" dirty="0" err="1">
                <a:solidFill>
                  <a:schemeClr val="tx1"/>
                </a:solidFill>
                <a:latin typeface="Times New Roman" pitchFamily="18" charset="0"/>
                <a:cs typeface="Times New Roman" pitchFamily="18" charset="0"/>
              </a:rPr>
              <a:t>vườn</a:t>
            </a:r>
            <a:r>
              <a:rPr lang="en-US" sz="3200" b="1" kern="1200" dirty="0">
                <a:solidFill>
                  <a:schemeClr val="tx1"/>
                </a:solidFill>
                <a:latin typeface="Times New Roman" pitchFamily="18" charset="0"/>
                <a:cs typeface="Times New Roman" pitchFamily="18" charset="0"/>
              </a:rPr>
              <a:t> </a:t>
            </a:r>
            <a:r>
              <a:rPr lang="en-US" sz="3200" b="1" kern="1200" dirty="0" err="1">
                <a:solidFill>
                  <a:schemeClr val="tx1"/>
                </a:solidFill>
                <a:latin typeface="Times New Roman" pitchFamily="18" charset="0"/>
                <a:cs typeface="Times New Roman" pitchFamily="18" charset="0"/>
              </a:rPr>
              <a:t>Bác</a:t>
            </a:r>
            <a:r>
              <a:rPr lang="en-US" sz="3200" b="1" kern="1200" dirty="0">
                <a:solidFill>
                  <a:schemeClr val="tx1"/>
                </a:solidFill>
                <a:latin typeface="Times New Roman" pitchFamily="18" charset="0"/>
                <a:cs typeface="Times New Roman" pitchFamily="18" charset="0"/>
              </a:rPr>
              <a:t> </a:t>
            </a:r>
            <a:r>
              <a:rPr lang="en-US" sz="3200" b="1" kern="1200" dirty="0" err="1">
                <a:solidFill>
                  <a:schemeClr val="tx1"/>
                </a:solidFill>
                <a:latin typeface="Times New Roman" pitchFamily="18" charset="0"/>
                <a:cs typeface="Times New Roman" pitchFamily="18" charset="0"/>
              </a:rPr>
              <a:t>thích</a:t>
            </a:r>
            <a:r>
              <a:rPr lang="en-US" sz="3200" b="1" kern="1200" dirty="0">
                <a:solidFill>
                  <a:schemeClr val="tx1"/>
                </a:solidFill>
                <a:latin typeface="Times New Roman" pitchFamily="18" charset="0"/>
                <a:cs typeface="Times New Roman" pitchFamily="18" charset="0"/>
              </a:rPr>
              <a:t> </a:t>
            </a:r>
            <a:r>
              <a:rPr lang="en-US" sz="3200" b="1" kern="1200" dirty="0" err="1">
                <a:solidFill>
                  <a:schemeClr val="tx1"/>
                </a:solidFill>
                <a:latin typeface="Times New Roman" pitchFamily="18" charset="0"/>
                <a:cs typeface="Times New Roman" pitchFamily="18" charset="0"/>
              </a:rPr>
              <a:t>chơi</a:t>
            </a:r>
            <a:r>
              <a:rPr lang="en-US" sz="3200" b="1" kern="1200" dirty="0">
                <a:solidFill>
                  <a:schemeClr val="tx1"/>
                </a:solidFill>
                <a:latin typeface="Times New Roman" pitchFamily="18" charset="0"/>
                <a:cs typeface="Times New Roman" pitchFamily="18" charset="0"/>
              </a:rPr>
              <a:t> </a:t>
            </a:r>
            <a:r>
              <a:rPr lang="en-US" sz="3200" b="1" kern="1200" dirty="0" err="1">
                <a:solidFill>
                  <a:schemeClr val="tx1"/>
                </a:solidFill>
                <a:latin typeface="Times New Roman" pitchFamily="18" charset="0"/>
                <a:cs typeface="Times New Roman" pitchFamily="18" charset="0"/>
              </a:rPr>
              <a:t>trò</a:t>
            </a:r>
            <a:r>
              <a:rPr lang="en-US" sz="3200" b="1" kern="1200" dirty="0">
                <a:solidFill>
                  <a:schemeClr val="tx1"/>
                </a:solidFill>
                <a:latin typeface="Times New Roman" pitchFamily="18" charset="0"/>
                <a:cs typeface="Times New Roman" pitchFamily="18" charset="0"/>
              </a:rPr>
              <a:t> </a:t>
            </a:r>
            <a:r>
              <a:rPr lang="en-US" sz="3200" b="1" kern="1200" dirty="0" err="1">
                <a:solidFill>
                  <a:schemeClr val="tx1"/>
                </a:solidFill>
                <a:latin typeface="Times New Roman" pitchFamily="18" charset="0"/>
                <a:cs typeface="Times New Roman" pitchFamily="18" charset="0"/>
              </a:rPr>
              <a:t>chơi</a:t>
            </a:r>
            <a:r>
              <a:rPr lang="en-US" sz="3200" b="1" kern="1200" dirty="0">
                <a:solidFill>
                  <a:schemeClr val="tx1"/>
                </a:solidFill>
                <a:latin typeface="Times New Roman" pitchFamily="18" charset="0"/>
                <a:cs typeface="Times New Roman" pitchFamily="18" charset="0"/>
              </a:rPr>
              <a:t> </a:t>
            </a:r>
            <a:r>
              <a:rPr lang="en-US" sz="3200" b="1" kern="1200" dirty="0" err="1">
                <a:solidFill>
                  <a:schemeClr val="tx1"/>
                </a:solidFill>
                <a:latin typeface="Times New Roman" pitchFamily="18" charset="0"/>
                <a:cs typeface="Times New Roman" pitchFamily="18" charset="0"/>
              </a:rPr>
              <a:t>gì</a:t>
            </a:r>
            <a:r>
              <a:rPr lang="en-US" sz="3200" b="1" kern="1200" dirty="0">
                <a:solidFill>
                  <a:schemeClr val="tx1"/>
                </a:solidFill>
                <a:latin typeface="Times New Roman" pitchFamily="18" charset="0"/>
                <a:cs typeface="Times New Roman" pitchFamily="18" charset="0"/>
              </a:rPr>
              <a:t> </a:t>
            </a:r>
            <a:r>
              <a:rPr lang="en-US" sz="3200" b="1" kern="1200" dirty="0" err="1">
                <a:solidFill>
                  <a:schemeClr val="tx1"/>
                </a:solidFill>
                <a:latin typeface="Times New Roman" pitchFamily="18" charset="0"/>
                <a:cs typeface="Times New Roman" pitchFamily="18" charset="0"/>
              </a:rPr>
              <a:t>bên</a:t>
            </a:r>
            <a:r>
              <a:rPr lang="en-US" sz="3200" b="1" kern="1200" dirty="0">
                <a:solidFill>
                  <a:schemeClr val="tx1"/>
                </a:solidFill>
                <a:latin typeface="Times New Roman" pitchFamily="18" charset="0"/>
                <a:cs typeface="Times New Roman" pitchFamily="18" charset="0"/>
              </a:rPr>
              <a:t> </a:t>
            </a:r>
            <a:r>
              <a:rPr lang="en-US" sz="3200" b="1" kern="1200" dirty="0" err="1">
                <a:solidFill>
                  <a:schemeClr val="tx1"/>
                </a:solidFill>
                <a:latin typeface="Times New Roman" pitchFamily="18" charset="0"/>
                <a:cs typeface="Times New Roman" pitchFamily="18" charset="0"/>
              </a:rPr>
              <a:t>cây</a:t>
            </a:r>
            <a:r>
              <a:rPr lang="en-US" sz="3200" b="1" kern="1200" dirty="0">
                <a:solidFill>
                  <a:schemeClr val="tx1"/>
                </a:solidFill>
                <a:latin typeface="Times New Roman" pitchFamily="18" charset="0"/>
                <a:cs typeface="Times New Roman" pitchFamily="18" charset="0"/>
              </a:rPr>
              <a:t> </a:t>
            </a:r>
            <a:r>
              <a:rPr lang="en-US" sz="3200" b="1" kern="1200" dirty="0" err="1">
                <a:solidFill>
                  <a:schemeClr val="tx1"/>
                </a:solidFill>
                <a:latin typeface="Times New Roman" pitchFamily="18" charset="0"/>
                <a:cs typeface="Times New Roman" pitchFamily="18" charset="0"/>
              </a:rPr>
              <a:t>đa</a:t>
            </a:r>
            <a:r>
              <a:rPr lang="en-US" sz="3200" b="1" kern="1200" dirty="0">
                <a:solidFill>
                  <a:schemeClr val="tx1"/>
                </a:solidFill>
                <a:latin typeface="Times New Roman" pitchFamily="18" charset="0"/>
                <a:cs typeface="Times New Roman" pitchFamily="18" charset="0"/>
              </a:rPr>
              <a:t> </a:t>
            </a:r>
            <a:r>
              <a:rPr lang="en-US" sz="3200" b="1" kern="1200" dirty="0" err="1">
                <a:solidFill>
                  <a:schemeClr val="tx1"/>
                </a:solidFill>
                <a:latin typeface="Times New Roman" pitchFamily="18" charset="0"/>
                <a:cs typeface="Times New Roman" pitchFamily="18" charset="0"/>
              </a:rPr>
              <a:t>ấy</a:t>
            </a:r>
            <a:r>
              <a:rPr lang="en-US" sz="3200" b="1" kern="1200" dirty="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74307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40AF6A02-1082-4239-8F62-4F2C730EEB9E}"/>
              </a:ext>
            </a:extLst>
          </p:cNvPr>
          <p:cNvPicPr>
            <a:picLocks noChangeAspect="1"/>
          </p:cNvPicPr>
          <p:nvPr/>
        </p:nvPicPr>
        <p:blipFill>
          <a:blip r:embed="rId2"/>
          <a:stretch>
            <a:fillRect/>
          </a:stretch>
        </p:blipFill>
        <p:spPr>
          <a:xfrm>
            <a:off x="3023813" y="1202743"/>
            <a:ext cx="6005838" cy="4776057"/>
          </a:xfrm>
          <a:prstGeom prst="rect">
            <a:avLst/>
          </a:prstGeom>
        </p:spPr>
      </p:pic>
      <p:sp>
        <p:nvSpPr>
          <p:cNvPr id="10" name="Rectangle 9">
            <a:extLst>
              <a:ext uri="{FF2B5EF4-FFF2-40B4-BE49-F238E27FC236}">
                <a16:creationId xmlns:a16="http://schemas.microsoft.com/office/drawing/2014/main" xmlns="" id="{1B31CC8B-ABEF-4847-94C3-C9CE9426FE77}"/>
              </a:ext>
            </a:extLst>
          </p:cNvPr>
          <p:cNvSpPr/>
          <p:nvPr/>
        </p:nvSpPr>
        <p:spPr>
          <a:xfrm>
            <a:off x="3392558" y="3256590"/>
            <a:ext cx="5194852" cy="1631216"/>
          </a:xfrm>
          <a:prstGeom prst="rect">
            <a:avLst/>
          </a:prstGeom>
          <a:noFill/>
        </p:spPr>
        <p:txBody>
          <a:bodyPr wrap="square" lIns="91440" tIns="45720" rIns="91440" bIns="45720">
            <a:spAutoFit/>
          </a:bodyPr>
          <a:lstStyle/>
          <a:p>
            <a:pPr algn="ctr"/>
            <a:r>
              <a:rPr lang="en-US" sz="5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Ai NHANH AI ĐÚNG</a:t>
            </a:r>
          </a:p>
        </p:txBody>
      </p:sp>
      <p:pic>
        <p:nvPicPr>
          <p:cNvPr id="11" name="55">
            <a:extLst>
              <a:ext uri="{FF2B5EF4-FFF2-40B4-BE49-F238E27FC236}">
                <a16:creationId xmlns:a16="http://schemas.microsoft.com/office/drawing/2014/main" xmlns="" id="{A4E03999-78D9-44EB-93F4-688400BA9E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999" y="3373368"/>
            <a:ext cx="3549709" cy="3312889"/>
          </a:xfrm>
          <a:prstGeom prst="rect">
            <a:avLst/>
          </a:prstGeom>
        </p:spPr>
      </p:pic>
      <p:pic>
        <p:nvPicPr>
          <p:cNvPr id="12" name="54">
            <a:extLst>
              <a:ext uri="{FF2B5EF4-FFF2-40B4-BE49-F238E27FC236}">
                <a16:creationId xmlns:a16="http://schemas.microsoft.com/office/drawing/2014/main" xmlns="" id="{A0E53A23-6590-4835-BA19-F48CBC9A5C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5200" y="3592464"/>
            <a:ext cx="3592558" cy="3265537"/>
          </a:xfrm>
          <a:prstGeom prst="rect">
            <a:avLst/>
          </a:prstGeom>
        </p:spPr>
      </p:pic>
      <p:pic>
        <p:nvPicPr>
          <p:cNvPr id="13" name="42">
            <a:extLst>
              <a:ext uri="{FF2B5EF4-FFF2-40B4-BE49-F238E27FC236}">
                <a16:creationId xmlns:a16="http://schemas.microsoft.com/office/drawing/2014/main" xmlns="" id="{5EE46816-CEE4-4965-A34F-88072896694E}"/>
              </a:ext>
            </a:extLst>
          </p:cNvPr>
          <p:cNvPicPr>
            <a:picLocks noChangeAspect="1"/>
          </p:cNvPicPr>
          <p:nvPr/>
        </p:nvPicPr>
        <p:blipFill>
          <a:blip r:embed="rId5"/>
          <a:stretch>
            <a:fillRect/>
          </a:stretch>
        </p:blipFill>
        <p:spPr>
          <a:xfrm>
            <a:off x="1368850" y="642228"/>
            <a:ext cx="2178146" cy="3291654"/>
          </a:xfrm>
          <a:prstGeom prst="rect">
            <a:avLst/>
          </a:prstGeom>
        </p:spPr>
      </p:pic>
      <p:grpSp>
        <p:nvGrpSpPr>
          <p:cNvPr id="2" name="Group 1">
            <a:extLst>
              <a:ext uri="{FF2B5EF4-FFF2-40B4-BE49-F238E27FC236}">
                <a16:creationId xmlns:a16="http://schemas.microsoft.com/office/drawing/2014/main" xmlns="" id="{B43E6F48-114C-500F-D1B8-36FFBAED1903}"/>
              </a:ext>
            </a:extLst>
          </p:cNvPr>
          <p:cNvGrpSpPr/>
          <p:nvPr/>
        </p:nvGrpSpPr>
        <p:grpSpPr>
          <a:xfrm>
            <a:off x="9525201" y="642229"/>
            <a:ext cx="3078137" cy="1541465"/>
            <a:chOff x="-756043" y="2287668"/>
            <a:chExt cx="3237488" cy="1541465"/>
          </a:xfrm>
        </p:grpSpPr>
        <p:pic>
          <p:nvPicPr>
            <p:cNvPr id="3" name="Picture 2">
              <a:hlinkClick r:id="rId6"/>
              <a:extLst>
                <a:ext uri="{FF2B5EF4-FFF2-40B4-BE49-F238E27FC236}">
                  <a16:creationId xmlns:a16="http://schemas.microsoft.com/office/drawing/2014/main" xmlns="" id="{57385847-94AD-8759-A1E3-C8AC2455D8BD}"/>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Lst>
            </a:blip>
            <a:srcRect l="7499" t="15368" r="7236" b="7264"/>
            <a:stretch/>
          </p:blipFill>
          <p:spPr>
            <a:xfrm>
              <a:off x="353926" y="2905802"/>
              <a:ext cx="1017549" cy="923331"/>
            </a:xfrm>
            <a:prstGeom prst="rect">
              <a:avLst/>
            </a:prstGeom>
          </p:spPr>
        </p:pic>
        <p:sp>
          <p:nvSpPr>
            <p:cNvPr id="4" name="TextBox 3">
              <a:extLst>
                <a:ext uri="{FF2B5EF4-FFF2-40B4-BE49-F238E27FC236}">
                  <a16:creationId xmlns:a16="http://schemas.microsoft.com/office/drawing/2014/main" xmlns="" id="{A125F838-EB95-2D7B-8D7C-EE5CFC5640DC}"/>
                </a:ext>
              </a:extLst>
            </p:cNvPr>
            <p:cNvSpPr txBox="1"/>
            <p:nvPr/>
          </p:nvSpPr>
          <p:spPr>
            <a:xfrm>
              <a:off x="-756043" y="2287668"/>
              <a:ext cx="3237488" cy="523220"/>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b="1" i="0" u="none" strike="noStrike" kern="1200" cap="none" spc="0" normalizeH="0" baseline="0" noProof="0" dirty="0" err="1">
                  <a:ln>
                    <a:noFill/>
                  </a:ln>
                  <a:solidFill>
                    <a:srgbClr val="ED7D31"/>
                  </a:solidFill>
                  <a:effectLst/>
                  <a:uLnTx/>
                  <a:uFillTx/>
                  <a:latin typeface="UTM Avo" panose="02040603050506020204" pitchFamily="18" charset="0"/>
                  <a:ea typeface="+mn-ea"/>
                  <a:cs typeface="+mn-cs"/>
                </a:rPr>
                <a:t>Ấn</a:t>
              </a:r>
              <a:r>
                <a:rPr kumimoji="0" lang="en-US" b="1" i="0" u="none" strike="noStrike" kern="1200" cap="none" spc="0" normalizeH="0" baseline="0" noProof="0" dirty="0">
                  <a:ln>
                    <a:noFill/>
                  </a:ln>
                  <a:solidFill>
                    <a:srgbClr val="ED7D31"/>
                  </a:solidFill>
                  <a:effectLst/>
                  <a:uLnTx/>
                  <a:uFillTx/>
                  <a:latin typeface="UTM Avo" panose="02040603050506020204" pitchFamily="18" charset="0"/>
                  <a:ea typeface="+mn-ea"/>
                  <a:cs typeface="+mn-cs"/>
                </a:rPr>
                <a:t> </a:t>
              </a:r>
              <a:r>
                <a:rPr kumimoji="0" lang="en-US" b="1" i="0" u="none" strike="noStrike" kern="1200" cap="none" spc="0" normalizeH="0" baseline="0" noProof="0" dirty="0" err="1">
                  <a:ln>
                    <a:noFill/>
                  </a:ln>
                  <a:solidFill>
                    <a:srgbClr val="ED7D31"/>
                  </a:solidFill>
                  <a:effectLst/>
                  <a:uLnTx/>
                  <a:uFillTx/>
                  <a:latin typeface="UTM Avo" panose="02040603050506020204" pitchFamily="18" charset="0"/>
                  <a:ea typeface="+mn-ea"/>
                  <a:cs typeface="+mn-cs"/>
                </a:rPr>
                <a:t>để</a:t>
              </a:r>
              <a:r>
                <a:rPr kumimoji="0" lang="en-US" b="1" i="0" u="none" strike="noStrike" kern="1200" cap="none" spc="0" normalizeH="0" baseline="0" noProof="0" dirty="0">
                  <a:ln>
                    <a:noFill/>
                  </a:ln>
                  <a:solidFill>
                    <a:srgbClr val="ED7D31"/>
                  </a:solidFill>
                  <a:effectLst/>
                  <a:uLnTx/>
                  <a:uFillTx/>
                  <a:latin typeface="UTM Avo" panose="02040603050506020204" pitchFamily="18" charset="0"/>
                  <a:ea typeface="+mn-ea"/>
                  <a:cs typeface="+mn-cs"/>
                </a:rPr>
                <a:t> </a:t>
              </a:r>
              <a:r>
                <a:rPr kumimoji="0" lang="en-US" b="1" i="0" u="none" strike="noStrike" kern="1200" cap="none" spc="0" normalizeH="0" baseline="0" noProof="0" dirty="0" err="1">
                  <a:ln>
                    <a:noFill/>
                  </a:ln>
                  <a:solidFill>
                    <a:srgbClr val="ED7D31"/>
                  </a:solidFill>
                  <a:effectLst/>
                  <a:uLnTx/>
                  <a:uFillTx/>
                  <a:latin typeface="UTM Avo" panose="02040603050506020204" pitchFamily="18" charset="0"/>
                  <a:ea typeface="+mn-ea"/>
                  <a:cs typeface="+mn-cs"/>
                </a:rPr>
                <a:t>đến</a:t>
              </a:r>
              <a:endParaRPr kumimoji="0" lang="en-US" b="1" i="0" u="none" strike="noStrike" kern="1200" cap="none" spc="0" normalizeH="0" baseline="0" noProof="0" dirty="0">
                <a:ln>
                  <a:noFill/>
                </a:ln>
                <a:solidFill>
                  <a:srgbClr val="ED7D31"/>
                </a:solidFill>
                <a:effectLst/>
                <a:uLnTx/>
                <a:uFillTx/>
                <a:latin typeface="UTM Avo" panose="02040603050506020204" pitchFamily="18" charset="0"/>
                <a:ea typeface="+mn-ea"/>
                <a:cs typeface="+mn-cs"/>
              </a:endParaRPr>
            </a:p>
            <a:p>
              <a:pPr marL="0" marR="0" lvl="0" indent="0" algn="ctr" defTabSz="914400" rtl="0" eaLnBrk="1" fontAlgn="auto" latinLnBrk="0" hangingPunct="1">
                <a:spcBef>
                  <a:spcPts val="0"/>
                </a:spcBef>
                <a:spcAft>
                  <a:spcPts val="0"/>
                </a:spcAft>
                <a:buClrTx/>
                <a:buSzTx/>
                <a:buFontTx/>
                <a:buNone/>
                <a:tabLst/>
                <a:defRPr/>
              </a:pPr>
              <a:r>
                <a:rPr kumimoji="0" lang="en-US" b="1" i="0" u="none" strike="noStrike" kern="1200" cap="none" spc="0" normalizeH="0" baseline="0" noProof="0" dirty="0">
                  <a:ln>
                    <a:noFill/>
                  </a:ln>
                  <a:solidFill>
                    <a:srgbClr val="ED7D31"/>
                  </a:solidFill>
                  <a:effectLst/>
                  <a:uLnTx/>
                  <a:uFillTx/>
                  <a:latin typeface="UTM Avo" panose="02040603050506020204" pitchFamily="18" charset="0"/>
                  <a:ea typeface="+mn-ea"/>
                  <a:cs typeface="+mn-cs"/>
                </a:rPr>
                <a:t> </a:t>
              </a:r>
              <a:r>
                <a:rPr kumimoji="0" lang="en-US" b="1" i="0" u="none" strike="noStrike" kern="1200" cap="none" spc="0" normalizeH="0" baseline="0" noProof="0" dirty="0" err="1">
                  <a:ln>
                    <a:noFill/>
                  </a:ln>
                  <a:solidFill>
                    <a:srgbClr val="ED7D31"/>
                  </a:solidFill>
                  <a:effectLst/>
                  <a:uLnTx/>
                  <a:uFillTx/>
                  <a:latin typeface="UTM Avo" panose="02040603050506020204" pitchFamily="18" charset="0"/>
                  <a:ea typeface="+mn-ea"/>
                  <a:cs typeface="+mn-cs"/>
                </a:rPr>
                <a:t>trang</a:t>
              </a:r>
              <a:r>
                <a:rPr kumimoji="0" lang="en-US" b="1" i="0" u="none" strike="noStrike" kern="1200" cap="none" spc="0" normalizeH="0" baseline="0" noProof="0" dirty="0">
                  <a:ln>
                    <a:noFill/>
                  </a:ln>
                  <a:solidFill>
                    <a:srgbClr val="ED7D31"/>
                  </a:solidFill>
                  <a:effectLst/>
                  <a:uLnTx/>
                  <a:uFillTx/>
                  <a:latin typeface="UTM Avo" panose="02040603050506020204" pitchFamily="18" charset="0"/>
                  <a:ea typeface="+mn-ea"/>
                  <a:cs typeface="+mn-cs"/>
                </a:rPr>
                <a:t> </a:t>
              </a:r>
              <a:r>
                <a:rPr kumimoji="0" lang="en-US" b="1" i="0" u="none" strike="noStrike" kern="1200" cap="none" spc="0" normalizeH="0" baseline="0" noProof="0" dirty="0" err="1">
                  <a:ln>
                    <a:noFill/>
                  </a:ln>
                  <a:solidFill>
                    <a:srgbClr val="ED7D31"/>
                  </a:solidFill>
                  <a:effectLst/>
                  <a:uLnTx/>
                  <a:uFillTx/>
                  <a:latin typeface="UTM Avo" panose="02040603050506020204" pitchFamily="18" charset="0"/>
                  <a:ea typeface="+mn-ea"/>
                  <a:cs typeface="+mn-cs"/>
                </a:rPr>
                <a:t>sách</a:t>
              </a:r>
              <a:endParaRPr kumimoji="0" lang="en-US" b="1" i="0" u="none" strike="noStrike" kern="1200" cap="none" spc="0" normalizeH="0" baseline="0" noProof="0" dirty="0">
                <a:ln>
                  <a:noFill/>
                </a:ln>
                <a:solidFill>
                  <a:srgbClr val="ED7D31"/>
                </a:solidFill>
                <a:effectLst/>
                <a:uLnTx/>
                <a:uFillTx/>
                <a:latin typeface="UTM Avo" panose="02040603050506020204" pitchFamily="18" charset="0"/>
                <a:ea typeface="+mn-ea"/>
                <a:cs typeface="+mn-cs"/>
              </a:endParaRPr>
            </a:p>
          </p:txBody>
        </p:sp>
      </p:grpSp>
    </p:spTree>
    <p:extLst>
      <p:ext uri="{BB962C8B-B14F-4D97-AF65-F5344CB8AC3E}">
        <p14:creationId xmlns:p14="http://schemas.microsoft.com/office/powerpoint/2010/main" val="29482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DDD1D99D-F6F2-49E3-A3D2-4B152BD206FD}"/>
              </a:ext>
            </a:extLst>
          </p:cNvPr>
          <p:cNvSpPr/>
          <p:nvPr/>
        </p:nvSpPr>
        <p:spPr>
          <a:xfrm>
            <a:off x="195943" y="522164"/>
            <a:ext cx="11919857" cy="1569660"/>
          </a:xfrm>
          <a:prstGeom prst="rect">
            <a:avLst/>
          </a:prstGeom>
        </p:spPr>
        <p:txBody>
          <a:bodyPr wrap="square">
            <a:spAutoFit/>
          </a:bodyPr>
          <a:lstStyle/>
          <a:p>
            <a:pPr marR="0" lvl="0" indent="457200" algn="l" defTabSz="914400" rtl="0" eaLnBrk="1" fontAlgn="auto" latinLnBrk="0" hangingPunct="1">
              <a:lnSpc>
                <a:spcPct val="150000"/>
              </a:lnSpc>
              <a:spcBef>
                <a:spcPts val="0"/>
              </a:spcBef>
              <a:spcAft>
                <a:spcPts val="0"/>
              </a:spcAft>
              <a:buClrTx/>
              <a:buSzTx/>
              <a:buFontTx/>
              <a:buNone/>
              <a:tabLst/>
              <a:defRPr/>
            </a:pPr>
            <a:r>
              <a:rPr lang="en-US" sz="3200" b="1" dirty="0" err="1">
                <a:solidFill>
                  <a:schemeClr val="tx1"/>
                </a:solidFill>
                <a:latin typeface="Times New Roman" pitchFamily="18" charset="0"/>
                <a:cs typeface="Times New Roman" pitchFamily="18" charset="0"/>
              </a:rPr>
              <a:t>Câu</a:t>
            </a:r>
            <a:r>
              <a:rPr lang="en-US" sz="3200" b="1" dirty="0">
                <a:solidFill>
                  <a:schemeClr val="tx1"/>
                </a:solidFill>
                <a:latin typeface="Times New Roman" pitchFamily="18" charset="0"/>
                <a:cs typeface="Times New Roman" pitchFamily="18" charset="0"/>
              </a:rPr>
              <a:t> 1. Khi thấy chiếc rễ đa nằm trên mặt đất, Bác Hồ nói gì với chú cần vụ?</a:t>
            </a:r>
            <a:endPar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2" name="Rectangle 1"/>
          <p:cNvSpPr/>
          <p:nvPr/>
        </p:nvSpPr>
        <p:spPr>
          <a:xfrm>
            <a:off x="790113" y="2059620"/>
            <a:ext cx="12091386" cy="584775"/>
          </a:xfrm>
          <a:prstGeom prst="rect">
            <a:avLst/>
          </a:prstGeom>
        </p:spPr>
        <p:txBody>
          <a:bodyPr wrap="square">
            <a:spAutoFit/>
          </a:bodyPr>
          <a:lstStyle/>
          <a:p>
            <a:pPr lvl="0"/>
            <a:r>
              <a:rPr lang="en-US" sz="3200" b="1" dirty="0">
                <a:latin typeface="Times New Roman" pitchFamily="18" charset="0"/>
                <a:cs typeface="Times New Roman" pitchFamily="18" charset="0"/>
              </a:rPr>
              <a:t>A. Bác bảo chú cần vụ cuốn chiếc rễ lại và đặt dưới gốc cây.</a:t>
            </a:r>
          </a:p>
        </p:txBody>
      </p:sp>
      <p:sp>
        <p:nvSpPr>
          <p:cNvPr id="3" name="Rectangle 2"/>
          <p:cNvSpPr/>
          <p:nvPr/>
        </p:nvSpPr>
        <p:spPr>
          <a:xfrm>
            <a:off x="795904" y="3088676"/>
            <a:ext cx="11485837" cy="1077218"/>
          </a:xfrm>
          <a:prstGeom prst="rect">
            <a:avLst/>
          </a:prstGeom>
        </p:spPr>
        <p:txBody>
          <a:bodyPr wrap="square">
            <a:spAutoFit/>
          </a:bodyPr>
          <a:lstStyle/>
          <a:p>
            <a:pPr lvl="0"/>
            <a:r>
              <a:rPr lang="en-US" sz="3200" b="1" dirty="0">
                <a:latin typeface="Times New Roman" pitchFamily="18" charset="0"/>
                <a:cs typeface="Times New Roman" pitchFamily="18" charset="0"/>
              </a:rPr>
              <a:t>B. Bác bảo chú cần vụ vùi thẳng chiếc rễ xuống đất cho nó mọc tiếp.</a:t>
            </a:r>
          </a:p>
        </p:txBody>
      </p:sp>
      <p:sp>
        <p:nvSpPr>
          <p:cNvPr id="4" name="Rectangle 3"/>
          <p:cNvSpPr/>
          <p:nvPr/>
        </p:nvSpPr>
        <p:spPr>
          <a:xfrm>
            <a:off x="793069" y="4045689"/>
            <a:ext cx="11194355" cy="584775"/>
          </a:xfrm>
          <a:prstGeom prst="rect">
            <a:avLst/>
          </a:prstGeom>
        </p:spPr>
        <p:txBody>
          <a:bodyPr wrap="square">
            <a:spAutoFit/>
          </a:bodyPr>
          <a:lstStyle/>
          <a:p>
            <a:pPr lvl="0"/>
            <a:r>
              <a:rPr lang="en-US" sz="2800" dirty="0">
                <a:latin typeface="Times New Roman" pitchFamily="18" charset="0"/>
                <a:cs typeface="Times New Roman" pitchFamily="18" charset="0"/>
              </a:rPr>
              <a:t>C. </a:t>
            </a:r>
            <a:r>
              <a:rPr lang="en-US" sz="3200" b="1" dirty="0">
                <a:latin typeface="Times New Roman" pitchFamily="18" charset="0"/>
                <a:cs typeface="Times New Roman" pitchFamily="18" charset="0"/>
              </a:rPr>
              <a:t>Bác bảo chú cần vụ cuốn chiếc rễ lại trồng cho nó mọc tiếp.</a:t>
            </a:r>
          </a:p>
        </p:txBody>
      </p:sp>
      <p:pic>
        <p:nvPicPr>
          <p:cNvPr id="7" name="Picture 4" descr="Hình ảnh Modern Số 2 PNG , Số 2, Biểu Tượng Số, Hiện đại Biểu Tượng PNG và  Vector với nền trong suốt để tải xuống miễn phí"/>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3119" t="4653" r="22961" b="4547"/>
          <a:stretch/>
        </p:blipFill>
        <p:spPr bwMode="auto">
          <a:xfrm>
            <a:off x="637715" y="4099241"/>
            <a:ext cx="674884" cy="681892"/>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736847" y="4190254"/>
            <a:ext cx="470517" cy="50602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C</a:t>
            </a:r>
          </a:p>
        </p:txBody>
      </p:sp>
      <p:pic>
        <p:nvPicPr>
          <p:cNvPr id="6" name="Đồng hồ đếm ngược 10 giây">
            <a:hlinkClick r:id="" action="ppaction://media"/>
            <a:extLst>
              <a:ext uri="{FF2B5EF4-FFF2-40B4-BE49-F238E27FC236}">
                <a16:creationId xmlns:a16="http://schemas.microsoft.com/office/drawing/2014/main" xmlns="" id="{DDDB9FCA-CCCD-167C-8241-A1B02CBB6237}"/>
              </a:ext>
            </a:extLst>
          </p:cNvPr>
          <p:cNvPicPr>
            <a:picLocks noChangeAspect="1"/>
          </p:cNvPicPr>
          <p:nvPr>
            <a:videoFile r:link="rId1"/>
            <p:extLst>
              <p:ext uri="{DAA4B4D4-6D71-4841-9C94-3DE7FCFB9230}">
                <p14:media xmlns:p14="http://schemas.microsoft.com/office/powerpoint/2010/main" r:embed="rId2">
                  <p14:trim st="5781.1163"/>
                </p14:media>
              </p:ext>
            </p:extLst>
          </p:nvPr>
        </p:nvPicPr>
        <p:blipFill>
          <a:blip r:embed="rId5"/>
          <a:stretch>
            <a:fillRect/>
          </a:stretch>
        </p:blipFill>
        <p:spPr>
          <a:xfrm>
            <a:off x="8634630" y="4918704"/>
            <a:ext cx="3407895" cy="1916747"/>
          </a:xfrm>
          <a:prstGeom prst="rect">
            <a:avLst/>
          </a:prstGeom>
        </p:spPr>
      </p:pic>
    </p:spTree>
    <p:extLst>
      <p:ext uri="{BB962C8B-B14F-4D97-AF65-F5344CB8AC3E}">
        <p14:creationId xmlns:p14="http://schemas.microsoft.com/office/powerpoint/2010/main" val="170555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7965" fill="hold"/>
                                        <p:tgtEl>
                                          <p:spTgt spid="6"/>
                                        </p:tgtEl>
                                      </p:cBhvr>
                                    </p:cmd>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6"/>
                    </p:tgtEl>
                  </p:cond>
                </p:stCondLst>
                <p:endSync evt="end" delay="0">
                  <p:rtn val="all"/>
                </p:endSync>
                <p:childTnLst>
                  <p:par>
                    <p:cTn id="42" fill="hold">
                      <p:stCondLst>
                        <p:cond delay="0"/>
                      </p:stCondLst>
                      <p:childTnLst>
                        <p:par>
                          <p:cTn id="43" fill="hold">
                            <p:stCondLst>
                              <p:cond delay="0"/>
                            </p:stCondLst>
                            <p:childTnLst>
                              <p:par>
                                <p:cTn id="44" presetID="2" presetClass="mediacall" presetSubtype="0" fill="hold" nodeType="clickEffect">
                                  <p:stCondLst>
                                    <p:cond delay="0"/>
                                  </p:stCondLst>
                                  <p:childTnLst>
                                    <p:cmd type="call" cmd="togglePause">
                                      <p:cBhvr>
                                        <p:cTn id="45" dur="1" fill="hold"/>
                                        <p:tgtEl>
                                          <p:spTgt spid="6"/>
                                        </p:tgtEl>
                                      </p:cBhvr>
                                    </p:cmd>
                                  </p:childTnLst>
                                </p:cTn>
                              </p:par>
                            </p:childTnLst>
                          </p:cTn>
                        </p:par>
                      </p:childTnLst>
                    </p:cTn>
                  </p:par>
                </p:childTnLst>
              </p:cTn>
              <p:nextCondLst>
                <p:cond evt="onClick" delay="0">
                  <p:tgtEl>
                    <p:spTgt spid="6"/>
                  </p:tgtEl>
                </p:cond>
              </p:nextCondLst>
            </p:seq>
            <p:video>
              <p:cMediaNode vol="80000">
                <p:cTn id="46" fill="hold" display="0">
                  <p:stCondLst>
                    <p:cond delay="indefinite"/>
                  </p:stCondLst>
                </p:cTn>
                <p:tgtEl>
                  <p:spTgt spid="6"/>
                </p:tgtEl>
              </p:cMediaNode>
            </p:video>
          </p:childTnLst>
        </p:cTn>
      </p:par>
    </p:tnLst>
    <p:bldLst>
      <p:bldP spid="17" grpId="0"/>
      <p:bldP spid="2" grpId="0"/>
      <p:bldP spid="3" grpId="0"/>
      <p:bldP spid="4" grpId="0"/>
      <p:bldP spid="5" grpId="0" animBg="1"/>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1807</TotalTime>
  <Words>507</Words>
  <Application>Microsoft Office PowerPoint</Application>
  <PresentationFormat>Custom</PresentationFormat>
  <Paragraphs>54</Paragraphs>
  <Slides>12</Slides>
  <Notes>1</Notes>
  <HiddenSlides>0</HiddenSlides>
  <MMClips>4</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cp:lastModifiedBy>
  <cp:revision>61</cp:revision>
  <dcterms:created xsi:type="dcterms:W3CDTF">2021-06-05T01:42:33Z</dcterms:created>
  <dcterms:modified xsi:type="dcterms:W3CDTF">2025-02-18T12:39:46Z</dcterms:modified>
</cp:coreProperties>
</file>