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77" r:id="rId13"/>
    <p:sldId id="265" r:id="rId14"/>
    <p:sldId id="266" r:id="rId15"/>
    <p:sldId id="267" r:id="rId16"/>
    <p:sldId id="276" r:id="rId17"/>
    <p:sldId id="278" r:id="rId18"/>
    <p:sldId id="279" r:id="rId19"/>
    <p:sldId id="271" r:id="rId20"/>
    <p:sldId id="272" r:id="rId21"/>
    <p:sldId id="282" r:id="rId22"/>
    <p:sldId id="273" r:id="rId23"/>
    <p:sldId id="274" r:id="rId24"/>
    <p:sldId id="275" r:id="rId25"/>
  </p:sldIdLst>
  <p:sldSz cx="12192000" cy="6858000"/>
  <p:notesSz cx="6858000" cy="9144000"/>
  <p:embeddedFontLs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EEwnG+klO2n6Ho6IdiikPKvCS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282f178e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28" name="Google Shape;128;g32282f178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282f178eb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32" name="Google Shape;132;g32282f178e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554A591D-621D-F477-7E3A-6179318BB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282f178eb_0_3:notes">
            <a:extLst>
              <a:ext uri="{FF2B5EF4-FFF2-40B4-BE49-F238E27FC236}">
                <a16:creationId xmlns:a16="http://schemas.microsoft.com/office/drawing/2014/main" id="{B920F281-8F30-9F7E-5EC8-6C5C8356DC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32" name="Google Shape;132;g32282f178eb_0_3:notes">
            <a:extLst>
              <a:ext uri="{FF2B5EF4-FFF2-40B4-BE49-F238E27FC236}">
                <a16:creationId xmlns:a16="http://schemas.microsoft.com/office/drawing/2014/main" id="{2D2AE31A-F7EE-CB2A-2EE0-D5C3A6FE4A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372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2282f178e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36" name="Google Shape;136;g32282f178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282f178eb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41" name="Google Shape;141;g32282f178e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282f178eb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45" name="Google Shape;145;g32282f178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19D66833-3F33-1FE5-A741-F48E29661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282f178eb_0_12:notes">
            <a:extLst>
              <a:ext uri="{FF2B5EF4-FFF2-40B4-BE49-F238E27FC236}">
                <a16:creationId xmlns:a16="http://schemas.microsoft.com/office/drawing/2014/main" id="{FE387476-F768-9683-DC6B-C1545AAF5F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45" name="Google Shape;145;g32282f178eb_0_12:notes">
            <a:extLst>
              <a:ext uri="{FF2B5EF4-FFF2-40B4-BE49-F238E27FC236}">
                <a16:creationId xmlns:a16="http://schemas.microsoft.com/office/drawing/2014/main" id="{BC7090C3-1AF0-56AD-9E27-1D9FDFCABA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871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12E89441-140C-5029-7FFB-D0F9633A9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282f178eb_0_12:notes">
            <a:extLst>
              <a:ext uri="{FF2B5EF4-FFF2-40B4-BE49-F238E27FC236}">
                <a16:creationId xmlns:a16="http://schemas.microsoft.com/office/drawing/2014/main" id="{213F6906-77D2-F768-63AF-42D761AB8F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45" name="Google Shape;145;g32282f178eb_0_12:notes">
            <a:extLst>
              <a:ext uri="{FF2B5EF4-FFF2-40B4-BE49-F238E27FC236}">
                <a16:creationId xmlns:a16="http://schemas.microsoft.com/office/drawing/2014/main" id="{EE10F0F5-0771-73C7-F904-D50CA4926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249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9972F92E-67CA-5916-CD4A-15D4E6B53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282f178eb_0_3:notes">
            <a:extLst>
              <a:ext uri="{FF2B5EF4-FFF2-40B4-BE49-F238E27FC236}">
                <a16:creationId xmlns:a16="http://schemas.microsoft.com/office/drawing/2014/main" id="{083CF500-3DFD-C109-B990-AF070FB8E4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32" name="Google Shape;132;g32282f178eb_0_3:notes">
            <a:extLst>
              <a:ext uri="{FF2B5EF4-FFF2-40B4-BE49-F238E27FC236}">
                <a16:creationId xmlns:a16="http://schemas.microsoft.com/office/drawing/2014/main" id="{B76DA54D-942B-F41D-0011-F5FBC3791F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821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69" name="Google Shape;1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DF14BCDA-411E-5BC1-A98B-0683898DD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>
            <a:extLst>
              <a:ext uri="{FF2B5EF4-FFF2-40B4-BE49-F238E27FC236}">
                <a16:creationId xmlns:a16="http://schemas.microsoft.com/office/drawing/2014/main" id="{9B67D17B-A1A6-3D7B-DBE9-8477158B62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69" name="Google Shape;169;p18:notes">
            <a:extLst>
              <a:ext uri="{FF2B5EF4-FFF2-40B4-BE49-F238E27FC236}">
                <a16:creationId xmlns:a16="http://schemas.microsoft.com/office/drawing/2014/main" id="{237DF075-96BA-9E89-1C8B-7B7A9F5CE8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1622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282f178eb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73" name="Google Shape;173;g32282f178e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Avo" panose="02040603050506020204" pitchFamily="18" charset="0"/>
              </a:rPr>
              <a:t>https://www.youtube.com/@hoc1biet10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94" name="Google Shape;19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UTM Avo" panose="02040603050506020204" pitchFamily="18" charset="0"/>
              </a:rPr>
              <a:t>23</a:t>
            </a:fld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99" name="Google Shape;1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0CECABFF-B102-4C85-AFB9-F45696A30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CF627740-BE4A-5C0F-D513-F213DABBAF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3F9C9D24-A449-2E3F-6E17-FD29AEC8C7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28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ACC6420A-1B20-CEDD-8410-6ED63E989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>
            <a:extLst>
              <a:ext uri="{FF2B5EF4-FFF2-40B4-BE49-F238E27FC236}">
                <a16:creationId xmlns:a16="http://schemas.microsoft.com/office/drawing/2014/main" id="{410CAE81-F2B8-0CDD-3369-B8A67086BC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23" name="Google Shape;123;p7:notes">
            <a:extLst>
              <a:ext uri="{FF2B5EF4-FFF2-40B4-BE49-F238E27FC236}">
                <a16:creationId xmlns:a16="http://schemas.microsoft.com/office/drawing/2014/main" id="{6F050954-9028-B218-CD53-C3280E08E6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93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" name="Google Shape;1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1" name="Google Shape;2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" name="Google Shape;7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8" name="Google Shape;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4" name="Google Shape;8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5" name="Google Shape;3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6" name="Google Shape;3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3" name="Google Shape;4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8" name="Google Shape;5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UTM Avo" panose="020406030505060202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3" name="Google Shape;6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70" name="Google Shape;7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2" name="Google Shape;7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FCFC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www.9slide.vn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4" name="Google Shape;1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5" name="Google Shape;1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hoc10.vn/doc-sach/hoat-dong-trai-nghiem-1/1/10/1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hoc10.vn/doc-sach/hoat-dong-trai-nghiem-1/1/10/1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youtu.be/R7QVUGkDV_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youtu.be/yNkXR0GSGZ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hoc10.vn/doc-sach/hoat-dong-trai-nghiem-1/1/10/1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hoc10.vn/doc-sach/hoat-dong-trai-nghiem-1/1/10/1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HĐTN </a:t>
            </a:r>
            <a:r>
              <a:rPr lang="en-US" sz="3600" dirty="0">
                <a:solidFill>
                  <a:schemeClr val="lt1"/>
                </a:solidFill>
                <a:latin typeface="UTM Avo" panose="02040603050506020204" pitchFamily="18" charset="0"/>
              </a:rPr>
              <a:t>1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19550" y="1957760"/>
            <a:ext cx="10152900" cy="20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Chủ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1:</a:t>
            </a:r>
            <a:endParaRPr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Trường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học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mến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yêu</a:t>
            </a:r>
            <a:endParaRPr sz="5200" b="1" i="0" u="none" strike="noStrike" cap="none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524000" y="420155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3</a:t>
            </a:r>
            <a:endParaRPr sz="60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F029C8-C429-3263-EC04-CD8C9CFE6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254" y="3511410"/>
            <a:ext cx="3554449" cy="2212369"/>
          </a:xfrm>
          <a:prstGeom prst="rect">
            <a:avLst/>
          </a:prstGeom>
        </p:spPr>
      </p:pic>
      <p:sp>
        <p:nvSpPr>
          <p:cNvPr id="3" name="Pentagon 6">
            <a:extLst>
              <a:ext uri="{FF2B5EF4-FFF2-40B4-BE49-F238E27FC236}">
                <a16:creationId xmlns:a16="http://schemas.microsoft.com/office/drawing/2014/main" id="{4AD3FB23-5ED3-2B69-C70E-05CD09531C11}"/>
              </a:ext>
            </a:extLst>
          </p:cNvPr>
          <p:cNvSpPr/>
          <p:nvPr/>
        </p:nvSpPr>
        <p:spPr>
          <a:xfrm>
            <a:off x="0" y="1803345"/>
            <a:ext cx="660400" cy="406400"/>
          </a:xfrm>
          <a:prstGeom prst="homePlat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4" name="Google Shape;125;p7">
            <a:extLst>
              <a:ext uri="{FF2B5EF4-FFF2-40B4-BE49-F238E27FC236}">
                <a16:creationId xmlns:a16="http://schemas.microsoft.com/office/drawing/2014/main" id="{4FC36728-922A-01DA-BA85-A56168BAF9CA}"/>
              </a:ext>
            </a:extLst>
          </p:cNvPr>
          <p:cNvSpPr txBox="1"/>
          <p:nvPr/>
        </p:nvSpPr>
        <p:spPr>
          <a:xfrm>
            <a:off x="879229" y="1701861"/>
            <a:ext cx="10064513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Hướng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dẫn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 err="1">
                <a:latin typeface="UTM Avo" panose="02040603050506020204" pitchFamily="18" charset="0"/>
              </a:rPr>
              <a:t>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</a:rPr>
              <a:t>:</a:t>
            </a:r>
            <a:endParaRPr lang="vi-VN" sz="2400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43487EB0-ABFD-6AA0-2F74-62344A6EC189}"/>
              </a:ext>
            </a:extLst>
          </p:cNvPr>
          <p:cNvGrpSpPr/>
          <p:nvPr/>
        </p:nvGrpSpPr>
        <p:grpSpPr>
          <a:xfrm>
            <a:off x="330200" y="2453997"/>
            <a:ext cx="7952154" cy="3869030"/>
            <a:chOff x="-5" y="-144661"/>
            <a:chExt cx="24745349" cy="8778844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A745D1AA-B935-A451-05F1-203FF794346C}"/>
                </a:ext>
              </a:extLst>
            </p:cNvPr>
            <p:cNvGrpSpPr/>
            <p:nvPr/>
          </p:nvGrpSpPr>
          <p:grpSpPr>
            <a:xfrm>
              <a:off x="-5" y="-144661"/>
              <a:ext cx="24745349" cy="8778844"/>
              <a:chOff x="-1" y="-28575"/>
              <a:chExt cx="4887970" cy="1734093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12D38F3A-3D57-270C-4077-C569BD7BA24A}"/>
                  </a:ext>
                </a:extLst>
              </p:cNvPr>
              <p:cNvSpPr/>
              <p:nvPr/>
            </p:nvSpPr>
            <p:spPr>
              <a:xfrm>
                <a:off x="-1" y="0"/>
                <a:ext cx="4887970" cy="1705518"/>
              </a:xfrm>
              <a:custGeom>
                <a:avLst/>
                <a:gdLst/>
                <a:ahLst/>
                <a:cxnLst/>
                <a:rect l="l" t="t" r="r" b="b"/>
                <a:pathLst>
                  <a:path w="3646789" h="1185346">
                    <a:moveTo>
                      <a:pt x="16774" y="0"/>
                    </a:moveTo>
                    <a:lnTo>
                      <a:pt x="3630015" y="0"/>
                    </a:lnTo>
                    <a:cubicBezTo>
                      <a:pt x="3634464" y="0"/>
                      <a:pt x="3638730" y="1767"/>
                      <a:pt x="3641876" y="4913"/>
                    </a:cubicBezTo>
                    <a:cubicBezTo>
                      <a:pt x="3645022" y="8059"/>
                      <a:pt x="3646789" y="12325"/>
                      <a:pt x="3646789" y="16774"/>
                    </a:cubicBezTo>
                    <a:lnTo>
                      <a:pt x="3646789" y="1168572"/>
                    </a:lnTo>
                    <a:cubicBezTo>
                      <a:pt x="3646789" y="1173021"/>
                      <a:pt x="3645022" y="1177287"/>
                      <a:pt x="3641876" y="1180433"/>
                    </a:cubicBezTo>
                    <a:cubicBezTo>
                      <a:pt x="3638730" y="1183579"/>
                      <a:pt x="3634464" y="1185346"/>
                      <a:pt x="3630015" y="1185346"/>
                    </a:cubicBezTo>
                    <a:lnTo>
                      <a:pt x="16774" y="1185346"/>
                    </a:lnTo>
                    <a:cubicBezTo>
                      <a:pt x="12325" y="1185346"/>
                      <a:pt x="8059" y="1183579"/>
                      <a:pt x="4913" y="1180433"/>
                    </a:cubicBezTo>
                    <a:cubicBezTo>
                      <a:pt x="1767" y="1177287"/>
                      <a:pt x="0" y="1173021"/>
                      <a:pt x="0" y="1168572"/>
                    </a:cubicBezTo>
                    <a:lnTo>
                      <a:pt x="0" y="16774"/>
                    </a:lnTo>
                    <a:cubicBezTo>
                      <a:pt x="0" y="12325"/>
                      <a:pt x="1767" y="8059"/>
                      <a:pt x="4913" y="4913"/>
                    </a:cubicBezTo>
                    <a:cubicBezTo>
                      <a:pt x="8059" y="1767"/>
                      <a:pt x="12325" y="0"/>
                      <a:pt x="16774" y="0"/>
                    </a:cubicBezTo>
                    <a:close/>
                  </a:path>
                </a:pathLst>
              </a:custGeom>
              <a:solidFill>
                <a:srgbClr val="F7F6F8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700">
                  <a:solidFill>
                    <a:schemeClr val="bg1">
                      <a:lumMod val="10000"/>
                    </a:schemeClr>
                  </a:solidFill>
                  <a:latin typeface="UTM Avo"/>
                  <a:cs typeface="+mn-ea"/>
                  <a:sym typeface="+mn-lt"/>
                </a:endParaRPr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3F09C639-5FCA-39ED-53A5-14201AFEAEC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646789" cy="121392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33"/>
                  </a:lnSpc>
                  <a:spcBef>
                    <a:spcPct val="0"/>
                  </a:spcBef>
                </a:pPr>
                <a:endParaRPr sz="700">
                  <a:solidFill>
                    <a:schemeClr val="bg1">
                      <a:lumMod val="10000"/>
                    </a:schemeClr>
                  </a:solidFill>
                  <a:latin typeface="UTM Avo"/>
                  <a:cs typeface="+mn-ea"/>
                  <a:sym typeface="+mn-lt"/>
                </a:endParaRPr>
              </a:p>
            </p:txBody>
          </p:sp>
        </p:grp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5A9EB1CB-6050-7AB4-D0B1-FB643BE0A811}"/>
                </a:ext>
              </a:extLst>
            </p:cNvPr>
            <p:cNvSpPr txBox="1"/>
            <p:nvPr/>
          </p:nvSpPr>
          <p:spPr>
            <a:xfrm>
              <a:off x="341986" y="635059"/>
              <a:ext cx="23623599" cy="7364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51897" lvl="1"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/>
                  <a:cs typeface="+mn-ea"/>
                  <a:sym typeface="+mn-lt"/>
                </a:rPr>
                <a:t>- Lúc đó, quản trò có thể nêu số lượng tuỳ thích, ví dụ: “Kết đôi, kết đôi”; “Kết ba, kết ba”. </a:t>
              </a:r>
            </a:p>
            <a:p>
              <a:pPr marL="251897" lvl="1"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/>
                  <a:cs typeface="+mn-ea"/>
                  <a:sym typeface="+mn-lt"/>
                </a:rPr>
                <a:t>- Ngay lập tức sau khi quản trò hô, các bạn trong nhóm sẽ chạy lại với nhau để tạo thành các nhóm có số người như quản trò yêu cầu. </a:t>
              </a:r>
            </a:p>
            <a:p>
              <a:pPr marL="251897" lvl="1"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/>
                  <a:cs typeface="+mn-ea"/>
                  <a:sym typeface="+mn-lt"/>
                </a:rPr>
                <a:t>- Bạn nào không có nhóm sẽ là người thua cuộc.</a:t>
              </a:r>
              <a:endPara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7385C4-BEE1-6B03-263C-AA2CD225026F}"/>
              </a:ext>
            </a:extLst>
          </p:cNvPr>
          <p:cNvGrpSpPr/>
          <p:nvPr/>
        </p:nvGrpSpPr>
        <p:grpSpPr>
          <a:xfrm>
            <a:off x="977628" y="3031978"/>
            <a:ext cx="10329280" cy="3562253"/>
            <a:chOff x="1066799" y="2476500"/>
            <a:chExt cx="15493921" cy="5343380"/>
          </a:xfrm>
        </p:grpSpPr>
        <p:sp>
          <p:nvSpPr>
            <p:cNvPr id="3" name="Folded Corner 13">
              <a:extLst>
                <a:ext uri="{FF2B5EF4-FFF2-40B4-BE49-F238E27FC236}">
                  <a16:creationId xmlns:a16="http://schemas.microsoft.com/office/drawing/2014/main" id="{D3D7E46A-B09D-D0F6-3D16-C7DEF8127422}"/>
                </a:ext>
              </a:extLst>
            </p:cNvPr>
            <p:cNvSpPr/>
            <p:nvPr/>
          </p:nvSpPr>
          <p:spPr>
            <a:xfrm>
              <a:off x="1066799" y="2476500"/>
              <a:ext cx="15493921" cy="5343380"/>
            </a:xfrm>
            <a:prstGeom prst="foldedCorner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F4603B4-CB9D-BCD0-95FE-292A3816D667}"/>
                </a:ext>
              </a:extLst>
            </p:cNvPr>
            <p:cNvSpPr/>
            <p:nvPr/>
          </p:nvSpPr>
          <p:spPr>
            <a:xfrm>
              <a:off x="1457342" y="2644811"/>
              <a:ext cx="14712835" cy="5006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- Em có vui khi tham gia trò chơi này không? </a:t>
              </a:r>
            </a:p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- Em có bị thua cuộc lần nào không? </a:t>
              </a:r>
            </a:p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- Khi các bạn đều có nhóm kết bạn mà em không có thì em có cảm xúc như thế nào? </a:t>
              </a:r>
            </a:p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ea"/>
                  <a:sym typeface="+mn-lt"/>
                </a:rPr>
                <a:t>- Khi có bạn ở trường, em và bạn có thể cùng nhau làm những việc gì?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A582120-EF42-B932-CAB0-1201CB34C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629" y="2583470"/>
            <a:ext cx="634455" cy="953069"/>
          </a:xfrm>
          <a:prstGeom prst="rect">
            <a:avLst/>
          </a:prstGeom>
        </p:spPr>
      </p:pic>
      <p:sp>
        <p:nvSpPr>
          <p:cNvPr id="6" name="Pentagon 6">
            <a:extLst>
              <a:ext uri="{FF2B5EF4-FFF2-40B4-BE49-F238E27FC236}">
                <a16:creationId xmlns:a16="http://schemas.microsoft.com/office/drawing/2014/main" id="{043DA1B2-93C7-C864-2A44-64904570D393}"/>
              </a:ext>
            </a:extLst>
          </p:cNvPr>
          <p:cNvSpPr/>
          <p:nvPr/>
        </p:nvSpPr>
        <p:spPr>
          <a:xfrm>
            <a:off x="0" y="1975794"/>
            <a:ext cx="660400" cy="406400"/>
          </a:xfrm>
          <a:prstGeom prst="homePlat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7" name="Google Shape;125;p7">
            <a:extLst>
              <a:ext uri="{FF2B5EF4-FFF2-40B4-BE49-F238E27FC236}">
                <a16:creationId xmlns:a16="http://schemas.microsoft.com/office/drawing/2014/main" id="{F7B0E0F8-27A4-4EA1-325B-C91ADE08BFC5}"/>
              </a:ext>
            </a:extLst>
          </p:cNvPr>
          <p:cNvSpPr txBox="1"/>
          <p:nvPr/>
        </p:nvSpPr>
        <p:spPr>
          <a:xfrm>
            <a:off x="924872" y="1532678"/>
            <a:ext cx="10064513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UTM Avo" panose="02040603050506020204" pitchFamily="18" charset="0"/>
              </a:rPr>
              <a:t>Sau </a:t>
            </a:r>
            <a:r>
              <a:rPr lang="en-US" sz="2400" b="1" dirty="0" err="1">
                <a:latin typeface="UTM Avo" panose="02040603050506020204" pitchFamily="18" charset="0"/>
              </a:rPr>
              <a:t>khi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tham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trò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cùng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nhau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trả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lời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câu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hỏi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để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nêu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cảm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nhận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của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bản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thân</a:t>
            </a:r>
            <a:r>
              <a:rPr lang="en-US" sz="2400" b="1" dirty="0"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>
          <a:extLst>
            <a:ext uri="{FF2B5EF4-FFF2-40B4-BE49-F238E27FC236}">
              <a16:creationId xmlns:a16="http://schemas.microsoft.com/office/drawing/2014/main" id="{8F9ABE62-A502-003C-A909-55F95C41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2C51E132-9610-ABEF-F166-7A0D86A3CA3E}"/>
              </a:ext>
            </a:extLst>
          </p:cNvPr>
          <p:cNvGrpSpPr/>
          <p:nvPr/>
        </p:nvGrpSpPr>
        <p:grpSpPr>
          <a:xfrm>
            <a:off x="262015" y="2503314"/>
            <a:ext cx="11566367" cy="4206240"/>
            <a:chOff x="-48571" y="0"/>
            <a:chExt cx="1551941" cy="1303676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88C8906D-0740-F497-D0BE-1FA7105ED262}"/>
                </a:ext>
              </a:extLst>
            </p:cNvPr>
            <p:cNvSpPr/>
            <p:nvPr/>
          </p:nvSpPr>
          <p:spPr>
            <a:xfrm>
              <a:off x="-48571" y="0"/>
              <a:ext cx="1551941" cy="1303676"/>
            </a:xfrm>
            <a:custGeom>
              <a:avLst/>
              <a:gdLst/>
              <a:ahLst/>
              <a:cxnLst/>
              <a:rect l="l" t="t" r="r" b="b"/>
              <a:pathLst>
                <a:path w="1503370" h="1303676">
                  <a:moveTo>
                    <a:pt x="0" y="0"/>
                  </a:moveTo>
                  <a:lnTo>
                    <a:pt x="1503370" y="0"/>
                  </a:lnTo>
                  <a:lnTo>
                    <a:pt x="1503370" y="1303676"/>
                  </a:lnTo>
                  <a:lnTo>
                    <a:pt x="0" y="1303676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8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8885FBEE-A258-97BD-341C-3E42B380DC04}"/>
                </a:ext>
              </a:extLst>
            </p:cNvPr>
            <p:cNvSpPr txBox="1"/>
            <p:nvPr/>
          </p:nvSpPr>
          <p:spPr>
            <a:xfrm>
              <a:off x="0" y="28575"/>
              <a:ext cx="1503370" cy="12751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53"/>
                </a:lnSpc>
              </a:pPr>
              <a:endParaRPr sz="8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2ADAC8EA-6F74-2E03-1AE7-968C56F8F1A2}"/>
              </a:ext>
            </a:extLst>
          </p:cNvPr>
          <p:cNvGrpSpPr/>
          <p:nvPr/>
        </p:nvGrpSpPr>
        <p:grpSpPr>
          <a:xfrm>
            <a:off x="2488600" y="1672135"/>
            <a:ext cx="7214799" cy="736599"/>
            <a:chOff x="0" y="0"/>
            <a:chExt cx="14429599" cy="2411711"/>
          </a:xfrm>
        </p:grpSpPr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BF8B11EC-6602-7060-A91C-1A7E351E342F}"/>
                </a:ext>
              </a:extLst>
            </p:cNvPr>
            <p:cNvGrpSpPr/>
            <p:nvPr/>
          </p:nvGrpSpPr>
          <p:grpSpPr>
            <a:xfrm>
              <a:off x="0" y="203200"/>
              <a:ext cx="14226399" cy="2208511"/>
              <a:chOff x="0" y="0"/>
              <a:chExt cx="2078263" cy="322630"/>
            </a:xfrm>
          </p:grpSpPr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9BD8BAC6-2497-D939-6F25-635C6B168482}"/>
                  </a:ext>
                </a:extLst>
              </p:cNvPr>
              <p:cNvSpPr/>
              <p:nvPr/>
            </p:nvSpPr>
            <p:spPr>
              <a:xfrm>
                <a:off x="0" y="0"/>
                <a:ext cx="2078263" cy="322630"/>
              </a:xfrm>
              <a:custGeom>
                <a:avLst/>
                <a:gdLst/>
                <a:ahLst/>
                <a:cxnLst/>
                <a:rect l="l" t="t" r="r" b="b"/>
                <a:pathLst>
                  <a:path w="2078263" h="322630">
                    <a:moveTo>
                      <a:pt x="0" y="0"/>
                    </a:moveTo>
                    <a:lnTo>
                      <a:pt x="2078263" y="0"/>
                    </a:lnTo>
                    <a:lnTo>
                      <a:pt x="2078263" y="322630"/>
                    </a:lnTo>
                    <a:lnTo>
                      <a:pt x="0" y="322630"/>
                    </a:lnTo>
                    <a:close/>
                  </a:path>
                </a:pathLst>
              </a:custGeom>
              <a:solidFill>
                <a:srgbClr val="C6DBF6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800">
                  <a:solidFill>
                    <a:prstClr val="black"/>
                  </a:solidFill>
                  <a:latin typeface="UTM Avo"/>
                  <a:cs typeface="+mn-ea"/>
                  <a:sym typeface="+mn-lt"/>
                </a:endParaRPr>
              </a:p>
            </p:txBody>
          </p:sp>
          <p:sp>
            <p:nvSpPr>
              <p:cNvPr id="17" name="TextBox 18">
                <a:extLst>
                  <a:ext uri="{FF2B5EF4-FFF2-40B4-BE49-F238E27FC236}">
                    <a16:creationId xmlns:a16="http://schemas.microsoft.com/office/drawing/2014/main" id="{B0B17ECA-14EF-F8AD-308A-ADAFF539AC2A}"/>
                  </a:ext>
                </a:extLst>
              </p:cNvPr>
              <p:cNvSpPr txBox="1"/>
              <p:nvPr/>
            </p:nvSpPr>
            <p:spPr>
              <a:xfrm>
                <a:off x="0" y="28575"/>
                <a:ext cx="2078263" cy="29405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3"/>
                  </a:lnSpc>
                </a:pPr>
                <a:endParaRPr sz="800">
                  <a:solidFill>
                    <a:prstClr val="black"/>
                  </a:solidFill>
                  <a:latin typeface="UTM Avo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9">
              <a:extLst>
                <a:ext uri="{FF2B5EF4-FFF2-40B4-BE49-F238E27FC236}">
                  <a16:creationId xmlns:a16="http://schemas.microsoft.com/office/drawing/2014/main" id="{382AC16B-3DF7-6538-1815-C13CC92D3132}"/>
                </a:ext>
              </a:extLst>
            </p:cNvPr>
            <p:cNvGrpSpPr/>
            <p:nvPr/>
          </p:nvGrpSpPr>
          <p:grpSpPr>
            <a:xfrm>
              <a:off x="203200" y="0"/>
              <a:ext cx="14226399" cy="2226214"/>
              <a:chOff x="0" y="0"/>
              <a:chExt cx="2078263" cy="325216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52B19CD9-075E-9504-E91B-A3E31108995D}"/>
                  </a:ext>
                </a:extLst>
              </p:cNvPr>
              <p:cNvSpPr/>
              <p:nvPr/>
            </p:nvSpPr>
            <p:spPr>
              <a:xfrm>
                <a:off x="0" y="0"/>
                <a:ext cx="2078263" cy="325216"/>
              </a:xfrm>
              <a:custGeom>
                <a:avLst/>
                <a:gdLst/>
                <a:ahLst/>
                <a:cxnLst/>
                <a:rect l="l" t="t" r="r" b="b"/>
                <a:pathLst>
                  <a:path w="2078263" h="325216">
                    <a:moveTo>
                      <a:pt x="0" y="0"/>
                    </a:moveTo>
                    <a:lnTo>
                      <a:pt x="2078263" y="0"/>
                    </a:lnTo>
                    <a:lnTo>
                      <a:pt x="2078263" y="325216"/>
                    </a:lnTo>
                    <a:lnTo>
                      <a:pt x="0" y="32521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800">
                  <a:solidFill>
                    <a:prstClr val="black"/>
                  </a:solidFill>
                  <a:latin typeface="UTM Avo"/>
                  <a:cs typeface="+mn-ea"/>
                  <a:sym typeface="+mn-lt"/>
                </a:endParaRPr>
              </a:p>
            </p:txBody>
          </p:sp>
          <p:sp>
            <p:nvSpPr>
              <p:cNvPr id="15" name="TextBox 21">
                <a:extLst>
                  <a:ext uri="{FF2B5EF4-FFF2-40B4-BE49-F238E27FC236}">
                    <a16:creationId xmlns:a16="http://schemas.microsoft.com/office/drawing/2014/main" id="{04615176-3C06-8083-40AF-BBDB2813DB23}"/>
                  </a:ext>
                </a:extLst>
              </p:cNvPr>
              <p:cNvSpPr txBox="1"/>
              <p:nvPr/>
            </p:nvSpPr>
            <p:spPr>
              <a:xfrm>
                <a:off x="0" y="28575"/>
                <a:ext cx="2078263" cy="29664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3"/>
                  </a:lnSpc>
                </a:pPr>
                <a:endParaRPr sz="800">
                  <a:solidFill>
                    <a:prstClr val="black"/>
                  </a:solidFill>
                  <a:latin typeface="UTM Avo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3259B4-DE3E-59BC-FF63-491D72767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" y="5440885"/>
            <a:ext cx="1135136" cy="1297782"/>
          </a:xfrm>
          <a:prstGeom prst="rect">
            <a:avLst/>
          </a:prstGeom>
        </p:spPr>
      </p:pic>
      <p:sp>
        <p:nvSpPr>
          <p:cNvPr id="19" name="TextBox 24">
            <a:extLst>
              <a:ext uri="{FF2B5EF4-FFF2-40B4-BE49-F238E27FC236}">
                <a16:creationId xmlns:a16="http://schemas.microsoft.com/office/drawing/2014/main" id="{6919416E-2616-732A-6BBD-802F66E965AC}"/>
              </a:ext>
            </a:extLst>
          </p:cNvPr>
          <p:cNvSpPr txBox="1"/>
          <p:nvPr/>
        </p:nvSpPr>
        <p:spPr>
          <a:xfrm>
            <a:off x="2722279" y="1793941"/>
            <a:ext cx="6747441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UTM Avo"/>
                <a:cs typeface="+mn-ea"/>
                <a:sym typeface="+mn-lt"/>
              </a:rPr>
              <a:t>KẾT LUẬN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04CDC5-EB6B-5B1B-77D6-0A682F4E81D0}"/>
              </a:ext>
            </a:extLst>
          </p:cNvPr>
          <p:cNvSpPr/>
          <p:nvPr/>
        </p:nvSpPr>
        <p:spPr>
          <a:xfrm>
            <a:off x="1065181" y="2664285"/>
            <a:ext cx="10061635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Khi ở trường, em và bạn cùng nhau tham gia nhiều hoạt động khác nhau như: cùng nhau thảo luận nhóm để học tập trong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vi-VN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các tiết học, giúp đỡ nhau khi gặp bài khó, cùng nhau tham gia các trò chơi trong các giờ nghỉ giữa giờ. Có bạn, chúng em học tốt hơn; có bạn, chúng em sẽ vui hơn.</a:t>
            </a:r>
            <a:endParaRPr lang="en-US" sz="24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E6426B91-DA5A-119F-994D-30095C5EFC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18585" y="5038546"/>
            <a:ext cx="3809796" cy="17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72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282f178eb_0_6"/>
          <p:cNvSpPr txBox="1"/>
          <p:nvPr/>
        </p:nvSpPr>
        <p:spPr>
          <a:xfrm>
            <a:off x="65324" y="1600217"/>
            <a:ext cx="122982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Hoạt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</a:rPr>
              <a:t> 2: </a:t>
            </a: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Tìm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hiểu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một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ngày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</a:rPr>
              <a:t> ở </a:t>
            </a: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trường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em</a:t>
            </a:r>
            <a:endParaRPr sz="3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74216E-3E7D-7FFE-85B3-F2315BEA29F3}"/>
              </a:ext>
            </a:extLst>
          </p:cNvPr>
          <p:cNvGrpSpPr/>
          <p:nvPr/>
        </p:nvGrpSpPr>
        <p:grpSpPr>
          <a:xfrm>
            <a:off x="924559" y="2762335"/>
            <a:ext cx="10207818" cy="738702"/>
            <a:chOff x="1996440" y="1138670"/>
            <a:chExt cx="15311726" cy="11080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72BF80-24E5-0CF8-3B19-5708816422AE}"/>
                </a:ext>
              </a:extLst>
            </p:cNvPr>
            <p:cNvSpPr txBox="1"/>
            <p:nvPr/>
          </p:nvSpPr>
          <p:spPr>
            <a:xfrm>
              <a:off x="3883504" y="1272180"/>
              <a:ext cx="13424662" cy="8664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Cả</a:t>
              </a:r>
              <a:r>
                <a:rPr lang="en-US" sz="24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lớp</a:t>
              </a:r>
              <a:r>
                <a:rPr lang="en-US" sz="24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quan</a:t>
              </a:r>
              <a:r>
                <a:rPr lang="en-US" sz="24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sát</a:t>
              </a:r>
              <a:r>
                <a:rPr lang="en-US" sz="24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tranh</a:t>
              </a:r>
              <a:r>
                <a:rPr lang="en-US" sz="24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 SGK – tr11 </a:t>
              </a:r>
              <a:r>
                <a:rPr lang="en-US" sz="2400" dirty="0" err="1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trả</a:t>
              </a:r>
              <a:r>
                <a:rPr lang="en-US" sz="24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lời</a:t>
              </a:r>
              <a:r>
                <a:rPr lang="en-US" sz="24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hỏi</a:t>
              </a:r>
              <a:r>
                <a:rPr lang="en-US" sz="24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:</a:t>
              </a:r>
            </a:p>
          </p:txBody>
        </p:sp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D09E6063-E308-1D6C-11FE-7ACB47EB1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96440" y="1138670"/>
              <a:ext cx="1629487" cy="1108052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4CBD17E-584F-B0A4-48D2-0592EB00010F}"/>
              </a:ext>
            </a:extLst>
          </p:cNvPr>
          <p:cNvSpPr/>
          <p:nvPr/>
        </p:nvSpPr>
        <p:spPr>
          <a:xfrm>
            <a:off x="1296472" y="4097250"/>
            <a:ext cx="9835905" cy="1881553"/>
          </a:xfrm>
          <a:prstGeom prst="roundRect">
            <a:avLst/>
          </a:prstGeom>
          <a:solidFill>
            <a:srgbClr val="F1EF8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bạn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tranh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đang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tham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gia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những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hoạt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động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nào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Hoạt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động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đó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mang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lại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ích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lợi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UTM Avo" panose="02040603050506020204" pitchFamily="18" charset="0"/>
              </a:rPr>
              <a:t>gì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1A9FC70-94AF-5F48-C29F-BD88C86486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27183">
            <a:off x="10439955" y="3562569"/>
            <a:ext cx="528848" cy="10693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person and children in a classroom&#10;&#10;Description automatically generated">
            <a:extLst>
              <a:ext uri="{FF2B5EF4-FFF2-40B4-BE49-F238E27FC236}">
                <a16:creationId xmlns:a16="http://schemas.microsoft.com/office/drawing/2014/main" id="{B56C598F-8D22-F11B-C141-11112C54A8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630" t="23019" r="35739" b="21846"/>
          <a:stretch/>
        </p:blipFill>
        <p:spPr>
          <a:xfrm>
            <a:off x="3646413" y="2232228"/>
            <a:ext cx="4899174" cy="39700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oup of children&#10;&#10;Description automatically generated">
            <a:extLst>
              <a:ext uri="{FF2B5EF4-FFF2-40B4-BE49-F238E27FC236}">
                <a16:creationId xmlns:a16="http://schemas.microsoft.com/office/drawing/2014/main" id="{40C27B23-38D2-A208-1775-1C8A602470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99" t="16013" r="28758" b="15282"/>
          <a:stretch/>
        </p:blipFill>
        <p:spPr>
          <a:xfrm>
            <a:off x="3215820" y="2419935"/>
            <a:ext cx="5760359" cy="39237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1F686726-68D5-1C95-2A6C-47A13AB10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folding a blanket&#10;&#10;Description automatically generated">
            <a:extLst>
              <a:ext uri="{FF2B5EF4-FFF2-40B4-BE49-F238E27FC236}">
                <a16:creationId xmlns:a16="http://schemas.microsoft.com/office/drawing/2014/main" id="{9FEF4E8F-2568-D368-E01C-E3CDB182A7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915" t="16023" r="36099" b="15366"/>
          <a:stretch/>
        </p:blipFill>
        <p:spPr>
          <a:xfrm>
            <a:off x="3994080" y="2093583"/>
            <a:ext cx="4203839" cy="433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0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730832D0-FA5F-8CA5-7921-90753415F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A6DC8B5F-04A7-DE4B-1779-23114D6A71EF}"/>
              </a:ext>
            </a:extLst>
          </p:cNvPr>
          <p:cNvSpPr/>
          <p:nvPr/>
        </p:nvSpPr>
        <p:spPr>
          <a:xfrm>
            <a:off x="365749" y="2372703"/>
            <a:ext cx="3276762" cy="635592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57150" cap="flat" cmpd="sng" algn="ctr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09539">
              <a:buClrTx/>
              <a:buFontTx/>
              <a:buNone/>
              <a:defRPr/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nhóm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7C9440-23D5-8B53-60D8-8E350040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0332" y="3411415"/>
            <a:ext cx="2527595" cy="266317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65D971-84BD-E118-F2E8-8DC24253EA11}"/>
              </a:ext>
            </a:extLst>
          </p:cNvPr>
          <p:cNvSpPr/>
          <p:nvPr/>
        </p:nvSpPr>
        <p:spPr>
          <a:xfrm>
            <a:off x="3899159" y="2162908"/>
            <a:ext cx="7927092" cy="3832539"/>
          </a:xfrm>
          <a:prstGeom prst="round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5419FC-E283-9B03-459F-23667EC5BA1E}"/>
              </a:ext>
            </a:extLst>
          </p:cNvPr>
          <p:cNvSpPr/>
          <p:nvPr/>
        </p:nvSpPr>
        <p:spPr>
          <a:xfrm>
            <a:off x="4059168" y="2360325"/>
            <a:ext cx="7846885" cy="371426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4BACC6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just" defTabSz="609539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+ Ở trường, em và các bạn được tham gia những hoạt động nào? </a:t>
            </a:r>
          </a:p>
          <a:p>
            <a:pPr marL="0" marR="0" lvl="0" indent="0" algn="just" defTabSz="609539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+ Em đã tự làm được những việc gì khi ở trường?</a:t>
            </a:r>
          </a:p>
          <a:p>
            <a:pPr marL="0" marR="0" lvl="0" indent="0" algn="just" defTabSz="609539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+ Việc làm đó của em mang lại ích lợi gì?</a:t>
            </a:r>
          </a:p>
          <a:p>
            <a:pPr marL="0" marR="0" lvl="0" indent="0" algn="just" defTabSz="609539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+ Chia sẻ cảm xúc của em khi tham gia các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hoạt động đó.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F191A-06FE-B632-747D-385059CCBF8D}"/>
              </a:ext>
            </a:extLst>
          </p:cNvPr>
          <p:cNvSpPr txBox="1"/>
          <p:nvPr/>
        </p:nvSpPr>
        <p:spPr>
          <a:xfrm>
            <a:off x="3899159" y="1568711"/>
            <a:ext cx="7927092" cy="461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09539"/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3766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>
          <a:extLst>
            <a:ext uri="{FF2B5EF4-FFF2-40B4-BE49-F238E27FC236}">
              <a16:creationId xmlns:a16="http://schemas.microsoft.com/office/drawing/2014/main" id="{55F05A49-77BF-5AF7-4F54-600BD1A9B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C8D888F7-E2A1-0E1E-E588-DF7FA508A7FA}"/>
              </a:ext>
            </a:extLst>
          </p:cNvPr>
          <p:cNvGrpSpPr/>
          <p:nvPr/>
        </p:nvGrpSpPr>
        <p:grpSpPr>
          <a:xfrm>
            <a:off x="262015" y="2503314"/>
            <a:ext cx="11566367" cy="4206240"/>
            <a:chOff x="-48571" y="0"/>
            <a:chExt cx="1551941" cy="1303676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4E0EA667-0464-3C7E-619E-177B0AA3ED3C}"/>
                </a:ext>
              </a:extLst>
            </p:cNvPr>
            <p:cNvSpPr/>
            <p:nvPr/>
          </p:nvSpPr>
          <p:spPr>
            <a:xfrm>
              <a:off x="-48571" y="0"/>
              <a:ext cx="1551941" cy="1303676"/>
            </a:xfrm>
            <a:custGeom>
              <a:avLst/>
              <a:gdLst/>
              <a:ahLst/>
              <a:cxnLst/>
              <a:rect l="l" t="t" r="r" b="b"/>
              <a:pathLst>
                <a:path w="1503370" h="1303676">
                  <a:moveTo>
                    <a:pt x="0" y="0"/>
                  </a:moveTo>
                  <a:lnTo>
                    <a:pt x="1503370" y="0"/>
                  </a:lnTo>
                  <a:lnTo>
                    <a:pt x="1503370" y="1303676"/>
                  </a:lnTo>
                  <a:lnTo>
                    <a:pt x="0" y="1303676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8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B838B520-8DCA-8A33-2CAC-B5FA6D355426}"/>
                </a:ext>
              </a:extLst>
            </p:cNvPr>
            <p:cNvSpPr txBox="1"/>
            <p:nvPr/>
          </p:nvSpPr>
          <p:spPr>
            <a:xfrm>
              <a:off x="0" y="28575"/>
              <a:ext cx="1503370" cy="12751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53"/>
                </a:lnSpc>
              </a:pPr>
              <a:endParaRPr sz="8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0E57C484-BF51-EBA9-FF5A-35032C99AE4F}"/>
              </a:ext>
            </a:extLst>
          </p:cNvPr>
          <p:cNvGrpSpPr/>
          <p:nvPr/>
        </p:nvGrpSpPr>
        <p:grpSpPr>
          <a:xfrm>
            <a:off x="2488600" y="1672135"/>
            <a:ext cx="7214799" cy="736599"/>
            <a:chOff x="0" y="0"/>
            <a:chExt cx="14429599" cy="2411711"/>
          </a:xfrm>
        </p:grpSpPr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FA77AB46-46CA-0B15-628A-90C814FA03AA}"/>
                </a:ext>
              </a:extLst>
            </p:cNvPr>
            <p:cNvGrpSpPr/>
            <p:nvPr/>
          </p:nvGrpSpPr>
          <p:grpSpPr>
            <a:xfrm>
              <a:off x="0" y="203200"/>
              <a:ext cx="14226399" cy="2208511"/>
              <a:chOff x="0" y="0"/>
              <a:chExt cx="2078263" cy="322630"/>
            </a:xfrm>
          </p:grpSpPr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B307C0ED-B843-75E6-7A66-94A89488BCBE}"/>
                  </a:ext>
                </a:extLst>
              </p:cNvPr>
              <p:cNvSpPr/>
              <p:nvPr/>
            </p:nvSpPr>
            <p:spPr>
              <a:xfrm>
                <a:off x="0" y="0"/>
                <a:ext cx="2078263" cy="322630"/>
              </a:xfrm>
              <a:custGeom>
                <a:avLst/>
                <a:gdLst/>
                <a:ahLst/>
                <a:cxnLst/>
                <a:rect l="l" t="t" r="r" b="b"/>
                <a:pathLst>
                  <a:path w="2078263" h="322630">
                    <a:moveTo>
                      <a:pt x="0" y="0"/>
                    </a:moveTo>
                    <a:lnTo>
                      <a:pt x="2078263" y="0"/>
                    </a:lnTo>
                    <a:lnTo>
                      <a:pt x="2078263" y="322630"/>
                    </a:lnTo>
                    <a:lnTo>
                      <a:pt x="0" y="322630"/>
                    </a:lnTo>
                    <a:close/>
                  </a:path>
                </a:pathLst>
              </a:custGeom>
              <a:solidFill>
                <a:srgbClr val="C6DBF6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800">
                  <a:solidFill>
                    <a:prstClr val="black"/>
                  </a:solidFill>
                  <a:latin typeface="UTM Avo"/>
                  <a:cs typeface="+mn-ea"/>
                  <a:sym typeface="+mn-lt"/>
                </a:endParaRPr>
              </a:p>
            </p:txBody>
          </p:sp>
          <p:sp>
            <p:nvSpPr>
              <p:cNvPr id="17" name="TextBox 18">
                <a:extLst>
                  <a:ext uri="{FF2B5EF4-FFF2-40B4-BE49-F238E27FC236}">
                    <a16:creationId xmlns:a16="http://schemas.microsoft.com/office/drawing/2014/main" id="{FDB02702-E7E9-F67A-F12B-C720E442E701}"/>
                  </a:ext>
                </a:extLst>
              </p:cNvPr>
              <p:cNvSpPr txBox="1"/>
              <p:nvPr/>
            </p:nvSpPr>
            <p:spPr>
              <a:xfrm>
                <a:off x="0" y="28575"/>
                <a:ext cx="2078263" cy="29405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3"/>
                  </a:lnSpc>
                </a:pPr>
                <a:endParaRPr sz="800">
                  <a:solidFill>
                    <a:prstClr val="black"/>
                  </a:solidFill>
                  <a:latin typeface="UTM Avo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9">
              <a:extLst>
                <a:ext uri="{FF2B5EF4-FFF2-40B4-BE49-F238E27FC236}">
                  <a16:creationId xmlns:a16="http://schemas.microsoft.com/office/drawing/2014/main" id="{72AF266E-D49F-3EA9-ED01-C776EDF2146D}"/>
                </a:ext>
              </a:extLst>
            </p:cNvPr>
            <p:cNvGrpSpPr/>
            <p:nvPr/>
          </p:nvGrpSpPr>
          <p:grpSpPr>
            <a:xfrm>
              <a:off x="203200" y="0"/>
              <a:ext cx="14226399" cy="2226214"/>
              <a:chOff x="0" y="0"/>
              <a:chExt cx="2078263" cy="325216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4E05E6F2-B44D-6900-A6C5-18549503F1B3}"/>
                  </a:ext>
                </a:extLst>
              </p:cNvPr>
              <p:cNvSpPr/>
              <p:nvPr/>
            </p:nvSpPr>
            <p:spPr>
              <a:xfrm>
                <a:off x="0" y="0"/>
                <a:ext cx="2078263" cy="325216"/>
              </a:xfrm>
              <a:custGeom>
                <a:avLst/>
                <a:gdLst/>
                <a:ahLst/>
                <a:cxnLst/>
                <a:rect l="l" t="t" r="r" b="b"/>
                <a:pathLst>
                  <a:path w="2078263" h="325216">
                    <a:moveTo>
                      <a:pt x="0" y="0"/>
                    </a:moveTo>
                    <a:lnTo>
                      <a:pt x="2078263" y="0"/>
                    </a:lnTo>
                    <a:lnTo>
                      <a:pt x="2078263" y="325216"/>
                    </a:lnTo>
                    <a:lnTo>
                      <a:pt x="0" y="32521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800">
                  <a:solidFill>
                    <a:prstClr val="black"/>
                  </a:solidFill>
                  <a:latin typeface="UTM Avo"/>
                  <a:cs typeface="+mn-ea"/>
                  <a:sym typeface="+mn-lt"/>
                </a:endParaRPr>
              </a:p>
            </p:txBody>
          </p:sp>
          <p:sp>
            <p:nvSpPr>
              <p:cNvPr id="15" name="TextBox 21">
                <a:extLst>
                  <a:ext uri="{FF2B5EF4-FFF2-40B4-BE49-F238E27FC236}">
                    <a16:creationId xmlns:a16="http://schemas.microsoft.com/office/drawing/2014/main" id="{BCE16818-249A-88F4-7559-B19B287A2222}"/>
                  </a:ext>
                </a:extLst>
              </p:cNvPr>
              <p:cNvSpPr txBox="1"/>
              <p:nvPr/>
            </p:nvSpPr>
            <p:spPr>
              <a:xfrm>
                <a:off x="0" y="28575"/>
                <a:ext cx="2078263" cy="29664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053"/>
                  </a:lnSpc>
                </a:pPr>
                <a:endParaRPr sz="800">
                  <a:solidFill>
                    <a:prstClr val="black"/>
                  </a:solidFill>
                  <a:latin typeface="UTM Avo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F20A1CF-2DF4-A28C-4418-8009C8D35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" y="5440885"/>
            <a:ext cx="1135136" cy="1297782"/>
          </a:xfrm>
          <a:prstGeom prst="rect">
            <a:avLst/>
          </a:prstGeom>
        </p:spPr>
      </p:pic>
      <p:sp>
        <p:nvSpPr>
          <p:cNvPr id="19" name="TextBox 24">
            <a:extLst>
              <a:ext uri="{FF2B5EF4-FFF2-40B4-BE49-F238E27FC236}">
                <a16:creationId xmlns:a16="http://schemas.microsoft.com/office/drawing/2014/main" id="{383D7564-9B86-94BE-6F0B-E3220E1466FA}"/>
              </a:ext>
            </a:extLst>
          </p:cNvPr>
          <p:cNvSpPr txBox="1"/>
          <p:nvPr/>
        </p:nvSpPr>
        <p:spPr>
          <a:xfrm>
            <a:off x="2722279" y="1793941"/>
            <a:ext cx="6747441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UTM Avo"/>
                <a:cs typeface="+mn-ea"/>
                <a:sym typeface="+mn-lt"/>
              </a:rPr>
              <a:t>KẾT LUẬN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447DC7-AF83-FEF9-0450-541F2022B548}"/>
              </a:ext>
            </a:extLst>
          </p:cNvPr>
          <p:cNvSpPr/>
          <p:nvPr/>
        </p:nvSpPr>
        <p:spPr>
          <a:xfrm>
            <a:off x="871581" y="2657046"/>
            <a:ext cx="10347234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Khi ở trường, các em nên tự thực hiện những việc như: sắp xếp,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vi-VN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dọn đồ ăn trước và sau khi ăn; gấp và cất chăn gối sau khi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vi-VN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ngủ trưa; vứt, nhặt rác để giúp sân trường sạch hơn; cất, xếp ghế sau khi chào cờ và hoạt động tập thể; uống nước và vệ sinh </a:t>
            </a:r>
            <a:br>
              <a:rPr lang="en-US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</a:br>
            <a:r>
              <a:rPr lang="vi-VN" sz="24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cá nhân; chăm sóc hoa, cây cối ở vườn trường.</a:t>
            </a:r>
            <a:endParaRPr lang="en-US" sz="24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6C18F5C9-713B-1D3D-4FA9-9637E7886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18585" y="5038546"/>
            <a:ext cx="3809796" cy="17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84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ack of books with a magnifying glas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105EE095-C4CD-41C6-5203-3837303C7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822" y="2919698"/>
            <a:ext cx="2826355" cy="17013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ck of books with a magnifying glas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53BDE97-F5FA-B59E-3335-6E724D729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822" y="2834354"/>
            <a:ext cx="2826355" cy="17013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C3DE76-64B5-C279-9981-F0B683D4F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520" y="2547790"/>
            <a:ext cx="8306959" cy="40582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18E6BF-BEFC-415A-926A-2377B584351C}"/>
              </a:ext>
            </a:extLst>
          </p:cNvPr>
          <p:cNvSpPr/>
          <p:nvPr/>
        </p:nvSpPr>
        <p:spPr>
          <a:xfrm>
            <a:off x="1189891" y="1717471"/>
            <a:ext cx="9812215" cy="6553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Chia sẻ việc thực hiện “An toàn giao thông ở cổng trường”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>
          <a:extLst>
            <a:ext uri="{FF2B5EF4-FFF2-40B4-BE49-F238E27FC236}">
              <a16:creationId xmlns:a16="http://schemas.microsoft.com/office/drawing/2014/main" id="{7898FB8B-4339-2684-0238-976572181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508B9569-C5E1-C013-3134-89BCF23ED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786" y="2137369"/>
            <a:ext cx="6974428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920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2282f178eb_0_115"/>
          <p:cNvSpPr/>
          <p:nvPr/>
        </p:nvSpPr>
        <p:spPr>
          <a:xfrm>
            <a:off x="3544711" y="1043963"/>
            <a:ext cx="50898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sym typeface="Arial"/>
              </a:rPr>
              <a:t>HƯỚNG DẪN VỀ NHÀ</a:t>
            </a:r>
            <a:endParaRPr sz="3600" b="1" dirty="0">
              <a:solidFill>
                <a:schemeClr val="tx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79" name="Google Shape;179;g32282f178eb_0_115"/>
          <p:cNvSpPr/>
          <p:nvPr/>
        </p:nvSpPr>
        <p:spPr>
          <a:xfrm>
            <a:off x="1174431" y="2111948"/>
            <a:ext cx="4577345" cy="3219033"/>
          </a:xfrm>
          <a:custGeom>
            <a:avLst/>
            <a:gdLst/>
            <a:ahLst/>
            <a:cxnLst/>
            <a:rect l="l" t="t" r="r" b="b"/>
            <a:pathLst>
              <a:path w="1618115" h="1182933" extrusionOk="0">
                <a:moveTo>
                  <a:pt x="64266" y="0"/>
                </a:moveTo>
                <a:lnTo>
                  <a:pt x="1553848" y="0"/>
                </a:lnTo>
                <a:cubicBezTo>
                  <a:pt x="1589342" y="0"/>
                  <a:pt x="1618115" y="28773"/>
                  <a:pt x="1618115" y="64266"/>
                </a:cubicBezTo>
                <a:lnTo>
                  <a:pt x="1618115" y="1118667"/>
                </a:lnTo>
                <a:cubicBezTo>
                  <a:pt x="1618115" y="1154160"/>
                  <a:pt x="1589342" y="1182933"/>
                  <a:pt x="1553848" y="1182933"/>
                </a:cubicBezTo>
                <a:lnTo>
                  <a:pt x="64266" y="1182933"/>
                </a:lnTo>
                <a:cubicBezTo>
                  <a:pt x="28773" y="1182933"/>
                  <a:pt x="0" y="1154160"/>
                  <a:pt x="0" y="1118667"/>
                </a:cubicBezTo>
                <a:lnTo>
                  <a:pt x="0" y="64266"/>
                </a:lnTo>
                <a:cubicBezTo>
                  <a:pt x="0" y="28773"/>
                  <a:pt x="28773" y="0"/>
                  <a:pt x="64266" y="0"/>
                </a:cubicBezTo>
                <a:close/>
              </a:path>
            </a:pathLst>
          </a:custGeom>
          <a:solidFill>
            <a:srgbClr val="FDE2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Ôn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tx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2282f178eb_0_115"/>
          <p:cNvSpPr/>
          <p:nvPr/>
        </p:nvSpPr>
        <p:spPr>
          <a:xfrm>
            <a:off x="6378006" y="2110294"/>
            <a:ext cx="4577345" cy="3219033"/>
          </a:xfrm>
          <a:custGeom>
            <a:avLst/>
            <a:gdLst/>
            <a:ahLst/>
            <a:cxnLst/>
            <a:rect l="l" t="t" r="r" b="b"/>
            <a:pathLst>
              <a:path w="1618115" h="1182933" extrusionOk="0">
                <a:moveTo>
                  <a:pt x="64266" y="0"/>
                </a:moveTo>
                <a:lnTo>
                  <a:pt x="1553848" y="0"/>
                </a:lnTo>
                <a:cubicBezTo>
                  <a:pt x="1589342" y="0"/>
                  <a:pt x="1618115" y="28773"/>
                  <a:pt x="1618115" y="64266"/>
                </a:cubicBezTo>
                <a:lnTo>
                  <a:pt x="1618115" y="1118667"/>
                </a:lnTo>
                <a:cubicBezTo>
                  <a:pt x="1618115" y="1154160"/>
                  <a:pt x="1589342" y="1182933"/>
                  <a:pt x="1553848" y="1182933"/>
                </a:cubicBezTo>
                <a:lnTo>
                  <a:pt x="64266" y="1182933"/>
                </a:lnTo>
                <a:cubicBezTo>
                  <a:pt x="28773" y="1182933"/>
                  <a:pt x="0" y="1154160"/>
                  <a:pt x="0" y="1118667"/>
                </a:cubicBezTo>
                <a:lnTo>
                  <a:pt x="0" y="64266"/>
                </a:lnTo>
                <a:cubicBezTo>
                  <a:pt x="0" y="28773"/>
                  <a:pt x="28773" y="0"/>
                  <a:pt x="64266" y="0"/>
                </a:cubicBezTo>
                <a:close/>
              </a:path>
            </a:pathLst>
          </a:custGeom>
          <a:solidFill>
            <a:srgbClr val="FDE2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4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3" name="Picture 2" descr="A group of kids crossing a road&#10;&#10;Description automatically generated">
            <a:extLst>
              <a:ext uri="{FF2B5EF4-FFF2-40B4-BE49-F238E27FC236}">
                <a16:creationId xmlns:a16="http://schemas.microsoft.com/office/drawing/2014/main" id="{5AE0906E-782A-C890-05C9-EB9A8FA44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327" y="4236349"/>
            <a:ext cx="4577345" cy="268781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 descr="A screenshot of a qr code&#10;&#10;Description automatically generat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4C04103C-7F0C-F2DF-FF9F-7D72458A3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786" y="2170564"/>
            <a:ext cx="6974428" cy="336528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>
          <a:extLst>
            <a:ext uri="{FF2B5EF4-FFF2-40B4-BE49-F238E27FC236}">
              <a16:creationId xmlns:a16="http://schemas.microsoft.com/office/drawing/2014/main" id="{EE6B8A1A-37E8-860F-F7A1-FC2C1177C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7B4FCA0-FD11-3F34-3B1A-493BA033961A}"/>
              </a:ext>
            </a:extLst>
          </p:cNvPr>
          <p:cNvSpPr/>
          <p:nvPr/>
        </p:nvSpPr>
        <p:spPr>
          <a:xfrm>
            <a:off x="2810758" y="1981985"/>
            <a:ext cx="6570483" cy="2894029"/>
          </a:xfrm>
          <a:prstGeom prst="wedgeEllipseCallout">
            <a:avLst>
              <a:gd name="adj1" fmla="val -53605"/>
              <a:gd name="adj2" fmla="val 534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video.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273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ack of books with a magnifying glas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092B7E-6EF6-C545-1A42-DFF9D14B7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822" y="2919698"/>
            <a:ext cx="2826355" cy="17013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8DC5FF-4CB7-853F-5C93-C10783A22BD7}"/>
              </a:ext>
            </a:extLst>
          </p:cNvPr>
          <p:cNvSpPr/>
          <p:nvPr/>
        </p:nvSpPr>
        <p:spPr>
          <a:xfrm>
            <a:off x="2293618" y="1645920"/>
            <a:ext cx="7604760" cy="6553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UTM Avo" panose="02040603050506020204" pitchFamily="18" charset="0"/>
              </a:rPr>
              <a:t>An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toàn</a:t>
            </a:r>
            <a:r>
              <a:rPr lang="en-US" sz="2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trường</a:t>
            </a:r>
            <a:r>
              <a:rPr lang="en-US" sz="24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0FAF1-9BE0-C56E-81DE-9C26CD1A3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321" y="2545725"/>
            <a:ext cx="6331357" cy="4022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ack of books with a magnifying glas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0B6E35E-D2A8-D54D-090E-7892FC370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822" y="2976848"/>
            <a:ext cx="2826355" cy="17013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/>
        </p:nvSpPr>
        <p:spPr>
          <a:xfrm>
            <a:off x="1063743" y="1652300"/>
            <a:ext cx="10064513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000000"/>
                </a:solidFill>
                <a:latin typeface="UTM Avo" panose="02040603050506020204" pitchFamily="18" charset="0"/>
              </a:rPr>
              <a:t>Hoạt động 1: Trò chơi “Kết bạn”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33487-6774-4B3E-1759-1387087CE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782" y="2610216"/>
            <a:ext cx="6154433" cy="38306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>
          <a:extLst>
            <a:ext uri="{FF2B5EF4-FFF2-40B4-BE49-F238E27FC236}">
              <a16:creationId xmlns:a16="http://schemas.microsoft.com/office/drawing/2014/main" id="{52B5A640-E66A-59F7-D6EB-457E9CD19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>
            <a:extLst>
              <a:ext uri="{FF2B5EF4-FFF2-40B4-BE49-F238E27FC236}">
                <a16:creationId xmlns:a16="http://schemas.microsoft.com/office/drawing/2014/main" id="{FFCE9B6B-89F9-41F6-4C8E-0537AAAFDC07}"/>
              </a:ext>
            </a:extLst>
          </p:cNvPr>
          <p:cNvSpPr txBox="1"/>
          <p:nvPr/>
        </p:nvSpPr>
        <p:spPr>
          <a:xfrm>
            <a:off x="1063743" y="1652300"/>
            <a:ext cx="10064513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000000"/>
                </a:solidFill>
                <a:latin typeface="UTM Avo" panose="02040603050506020204" pitchFamily="18" charset="0"/>
              </a:rPr>
              <a:t>Hướng dẫn trò chơi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7424A-0AA7-907B-52FB-7511EA10B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361" y="3988000"/>
            <a:ext cx="4351459" cy="2708446"/>
          </a:xfrm>
          <a:prstGeom prst="rect">
            <a:avLst/>
          </a:prstGeom>
        </p:spPr>
      </p:pic>
      <p:sp>
        <p:nvSpPr>
          <p:cNvPr id="4" name="Google Shape;125;p7">
            <a:extLst>
              <a:ext uri="{FF2B5EF4-FFF2-40B4-BE49-F238E27FC236}">
                <a16:creationId xmlns:a16="http://schemas.microsoft.com/office/drawing/2014/main" id="{58C37965-6798-6FA6-2470-DD6BAADC0EDF}"/>
              </a:ext>
            </a:extLst>
          </p:cNvPr>
          <p:cNvSpPr txBox="1"/>
          <p:nvPr/>
        </p:nvSpPr>
        <p:spPr>
          <a:xfrm>
            <a:off x="882035" y="2444160"/>
            <a:ext cx="10064513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6 – 10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48036842-4F27-694D-A441-9DC7BC7A3E35}"/>
              </a:ext>
            </a:extLst>
          </p:cNvPr>
          <p:cNvSpPr/>
          <p:nvPr/>
        </p:nvSpPr>
        <p:spPr>
          <a:xfrm>
            <a:off x="2805" y="2545644"/>
            <a:ext cx="660400" cy="406400"/>
          </a:xfrm>
          <a:prstGeom prst="homePlat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8" name="Pentagon 6">
            <a:extLst>
              <a:ext uri="{FF2B5EF4-FFF2-40B4-BE49-F238E27FC236}">
                <a16:creationId xmlns:a16="http://schemas.microsoft.com/office/drawing/2014/main" id="{8E8EAB7F-96DB-483B-C2C3-03F8C59FD2C7}"/>
              </a:ext>
            </a:extLst>
          </p:cNvPr>
          <p:cNvSpPr/>
          <p:nvPr/>
        </p:nvSpPr>
        <p:spPr>
          <a:xfrm>
            <a:off x="2805" y="3429000"/>
            <a:ext cx="660400" cy="406400"/>
          </a:xfrm>
          <a:prstGeom prst="homePlat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9" name="Google Shape;125;p7">
            <a:extLst>
              <a:ext uri="{FF2B5EF4-FFF2-40B4-BE49-F238E27FC236}">
                <a16:creationId xmlns:a16="http://schemas.microsoft.com/office/drawing/2014/main" id="{0687480D-26F7-EC9E-04A4-A5E9E8BFB3A8}"/>
              </a:ext>
            </a:extLst>
          </p:cNvPr>
          <p:cNvSpPr txBox="1"/>
          <p:nvPr/>
        </p:nvSpPr>
        <p:spPr>
          <a:xfrm>
            <a:off x="882034" y="3327516"/>
            <a:ext cx="10064513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Hướng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dẫn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 err="1">
                <a:latin typeface="UTM Avo" panose="02040603050506020204" pitchFamily="18" charset="0"/>
              </a:rPr>
              <a:t>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chơi</a:t>
            </a:r>
            <a:r>
              <a:rPr lang="en-US" sz="2400" b="1" dirty="0">
                <a:latin typeface="UTM Avo" panose="02040603050506020204" pitchFamily="18" charset="0"/>
              </a:rPr>
              <a:t>:</a:t>
            </a:r>
            <a:endParaRPr lang="vi-VN" sz="2400" b="1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33922647-C40A-BC66-2B8B-0EC5B16F8BD0}"/>
              </a:ext>
            </a:extLst>
          </p:cNvPr>
          <p:cNvGrpSpPr/>
          <p:nvPr/>
        </p:nvGrpSpPr>
        <p:grpSpPr>
          <a:xfrm>
            <a:off x="333006" y="3956123"/>
            <a:ext cx="7369056" cy="2708446"/>
            <a:chOff x="0" y="-144661"/>
            <a:chExt cx="22930878" cy="6145474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318FBEBC-150F-67A3-B283-FEDC98074EBD}"/>
                </a:ext>
              </a:extLst>
            </p:cNvPr>
            <p:cNvGrpSpPr/>
            <p:nvPr/>
          </p:nvGrpSpPr>
          <p:grpSpPr>
            <a:xfrm>
              <a:off x="0" y="-144661"/>
              <a:ext cx="22930878" cy="6145474"/>
              <a:chOff x="0" y="-28575"/>
              <a:chExt cx="4529556" cy="1213921"/>
            </a:xfrm>
          </p:grpSpPr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879CA451-DC8A-960E-721E-BCB6EF5E431B}"/>
                  </a:ext>
                </a:extLst>
              </p:cNvPr>
              <p:cNvSpPr/>
              <p:nvPr/>
            </p:nvSpPr>
            <p:spPr>
              <a:xfrm>
                <a:off x="0" y="0"/>
                <a:ext cx="4529556" cy="1185346"/>
              </a:xfrm>
              <a:custGeom>
                <a:avLst/>
                <a:gdLst/>
                <a:ahLst/>
                <a:cxnLst/>
                <a:rect l="l" t="t" r="r" b="b"/>
                <a:pathLst>
                  <a:path w="3646789" h="1185346">
                    <a:moveTo>
                      <a:pt x="16774" y="0"/>
                    </a:moveTo>
                    <a:lnTo>
                      <a:pt x="3630015" y="0"/>
                    </a:lnTo>
                    <a:cubicBezTo>
                      <a:pt x="3634464" y="0"/>
                      <a:pt x="3638730" y="1767"/>
                      <a:pt x="3641876" y="4913"/>
                    </a:cubicBezTo>
                    <a:cubicBezTo>
                      <a:pt x="3645022" y="8059"/>
                      <a:pt x="3646789" y="12325"/>
                      <a:pt x="3646789" y="16774"/>
                    </a:cubicBezTo>
                    <a:lnTo>
                      <a:pt x="3646789" y="1168572"/>
                    </a:lnTo>
                    <a:cubicBezTo>
                      <a:pt x="3646789" y="1173021"/>
                      <a:pt x="3645022" y="1177287"/>
                      <a:pt x="3641876" y="1180433"/>
                    </a:cubicBezTo>
                    <a:cubicBezTo>
                      <a:pt x="3638730" y="1183579"/>
                      <a:pt x="3634464" y="1185346"/>
                      <a:pt x="3630015" y="1185346"/>
                    </a:cubicBezTo>
                    <a:lnTo>
                      <a:pt x="16774" y="1185346"/>
                    </a:lnTo>
                    <a:cubicBezTo>
                      <a:pt x="12325" y="1185346"/>
                      <a:pt x="8059" y="1183579"/>
                      <a:pt x="4913" y="1180433"/>
                    </a:cubicBezTo>
                    <a:cubicBezTo>
                      <a:pt x="1767" y="1177287"/>
                      <a:pt x="0" y="1173021"/>
                      <a:pt x="0" y="1168572"/>
                    </a:cubicBezTo>
                    <a:lnTo>
                      <a:pt x="0" y="16774"/>
                    </a:lnTo>
                    <a:cubicBezTo>
                      <a:pt x="0" y="12325"/>
                      <a:pt x="1767" y="8059"/>
                      <a:pt x="4913" y="4913"/>
                    </a:cubicBezTo>
                    <a:cubicBezTo>
                      <a:pt x="8059" y="1767"/>
                      <a:pt x="12325" y="0"/>
                      <a:pt x="16774" y="0"/>
                    </a:cubicBezTo>
                    <a:close/>
                  </a:path>
                </a:pathLst>
              </a:custGeom>
              <a:solidFill>
                <a:srgbClr val="F7F6F8"/>
              </a:solidFill>
              <a:ln w="19050" cap="rnd">
                <a:solidFill>
                  <a:srgbClr val="0A2E76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700">
                  <a:solidFill>
                    <a:schemeClr val="bg1">
                      <a:lumMod val="10000"/>
                    </a:schemeClr>
                  </a:solidFill>
                  <a:latin typeface="UTM Avo"/>
                  <a:cs typeface="+mn-ea"/>
                  <a:sym typeface="+mn-lt"/>
                </a:endParaRP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B0EDBB09-A161-2230-3539-AEBD2F800D04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646789" cy="121392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33"/>
                  </a:lnSpc>
                  <a:spcBef>
                    <a:spcPct val="0"/>
                  </a:spcBef>
                </a:pPr>
                <a:endParaRPr sz="700">
                  <a:solidFill>
                    <a:schemeClr val="bg1">
                      <a:lumMod val="10000"/>
                    </a:schemeClr>
                  </a:solidFill>
                  <a:latin typeface="UTM Avo"/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F6A8A3BC-8F8E-BE24-54B3-025F5A2EEF96}"/>
                </a:ext>
              </a:extLst>
            </p:cNvPr>
            <p:cNvSpPr txBox="1"/>
            <p:nvPr/>
          </p:nvSpPr>
          <p:spPr>
            <a:xfrm>
              <a:off x="355676" y="575398"/>
              <a:ext cx="22137449" cy="48500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51897" lvl="1"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/>
                  <a:cs typeface="+mn-ea"/>
                  <a:sym typeface="+mn-lt"/>
                </a:rPr>
                <a:t>- Các nhóm đứng theo vòng tròn, một bạn làm quản trò đứng ở giữa vòng tròn. </a:t>
              </a:r>
            </a:p>
            <a:p>
              <a:pPr marL="251897" lvl="1"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>
                      <a:lumMod val="10000"/>
                    </a:schemeClr>
                  </a:solidFill>
                  <a:latin typeface="UTM Avo" panose="02040603050506020204" pitchFamily="18"/>
                  <a:cs typeface="+mn-ea"/>
                  <a:sym typeface="+mn-lt"/>
                </a:rPr>
                <a:t>- Khi quản trò hô: “Kết bạn, kết bạn”, các bạn xung quanh sẽ đáp “Kết mấy? Kết mấy?”. </a:t>
              </a:r>
              <a:endParaRPr lang="en-US" sz="2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7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4" grpId="0"/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601</Words>
  <Application>Microsoft Office PowerPoint</Application>
  <PresentationFormat>Widescreen</PresentationFormat>
  <Paragraphs>41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lamqu</dc:creator>
  <cp:lastModifiedBy>Vân Anh Vũ</cp:lastModifiedBy>
  <cp:revision>10</cp:revision>
  <dcterms:created xsi:type="dcterms:W3CDTF">2023-05-08T02:27:45Z</dcterms:created>
  <dcterms:modified xsi:type="dcterms:W3CDTF">2025-01-22T02:22:34Z</dcterms:modified>
</cp:coreProperties>
</file>