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</p:sldMasterIdLst>
  <p:notesMasterIdLst>
    <p:notesMasterId r:id="rId28"/>
  </p:notesMasterIdLst>
  <p:sldIdLst>
    <p:sldId id="282" r:id="rId3"/>
    <p:sldId id="280" r:id="rId4"/>
    <p:sldId id="281" r:id="rId5"/>
    <p:sldId id="283" r:id="rId6"/>
    <p:sldId id="258" r:id="rId7"/>
    <p:sldId id="259" r:id="rId8"/>
    <p:sldId id="284" r:id="rId9"/>
    <p:sldId id="292" r:id="rId10"/>
    <p:sldId id="293" r:id="rId11"/>
    <p:sldId id="294" r:id="rId12"/>
    <p:sldId id="285" r:id="rId13"/>
    <p:sldId id="286" r:id="rId14"/>
    <p:sldId id="295" r:id="rId15"/>
    <p:sldId id="296" r:id="rId16"/>
    <p:sldId id="287" r:id="rId17"/>
    <p:sldId id="290" r:id="rId18"/>
    <p:sldId id="297" r:id="rId19"/>
    <p:sldId id="298" r:id="rId20"/>
    <p:sldId id="260" r:id="rId21"/>
    <p:sldId id="261" r:id="rId22"/>
    <p:sldId id="299" r:id="rId23"/>
    <p:sldId id="300" r:id="rId24"/>
    <p:sldId id="301" r:id="rId25"/>
    <p:sldId id="264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87554-CAC6-4A99-9CCB-5A6359023760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54064-62FD-4D6E-AA28-F7E750484A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164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“</a:t>
            </a:r>
            <a:r>
              <a:rPr lang="en-US" dirty="0" err="1"/>
              <a:t>nóng</a:t>
            </a:r>
            <a:r>
              <a:rPr lang="en-US" dirty="0"/>
              <a:t>”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qua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54064-62FD-4D6E-AA28-F7E750484A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94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572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363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744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4012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55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53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769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6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357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4831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524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50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675E67-E409-4E5E-9F19-BEA9497DE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7A653A1-38BC-486F-8421-DB2CF74EA5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E2489-9E2F-4DE3-82B7-B9CDD2625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A6D7B2-3609-45A3-B1B5-CAFC66B3F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F1AA7-5B30-4A43-8EBD-E17CBEA39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1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594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5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90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4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45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30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2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27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430435-576A-456B-A00E-C43384572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F78510-20E6-4755-B550-6738F2789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4EB4ED-C11B-4DB3-9E20-FC3445E86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A000A1-17D7-48F4-BA3E-28ACBD11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59981-2180-4807-881D-34FF7F68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6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4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2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84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3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50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0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51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7C7BEC-F774-4CF3-B327-D2C319450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743F51-638D-41E1-BF64-67D4D590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C9EBE0-E87D-4A66-8C75-BDFEC712E3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5037AE-6E07-4C8D-A045-9C8D85B690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6F7EF-453E-432F-8C87-7507D1E31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C7CB9F-FF50-4F4B-9C7E-14ABD095A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1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BF812B-8351-420A-9704-E440E5810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D32C9A-E435-44CE-8579-86D5BC8A3F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AD23CE-E1A0-4D67-8C21-BF01C0641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A92EFB-8128-4C4E-B04E-45505347E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1F58B-2E39-48E1-AB74-F0D04E287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81D5EC-85EA-4E5F-A0FE-58F79076A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D85EDAA-CD14-4315-95C0-46E04A4EFD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53496A-A624-4C3B-9092-6747938D0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E52F8A-A585-45ED-9E9F-C1558D4E1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DFCD9D-2E95-4902-8588-DA41ADEC2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1C613A5-C8CF-4927-8177-925D4A10F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6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2E758B-E62F-4342-8398-9D9E0E573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1C8370A-D95E-47E9-AA3D-FF5FD3145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4987AC-644A-4845-8884-63462D00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9A6903-1365-4D24-A348-B7EF01DFD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2E0D2A-411F-4EBE-8D03-4E5D14AC0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A62B6EA-F851-4251-B3F8-2CF6E05E6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407FF-13AF-4C1C-AFE5-023B4FC2E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536831-4349-488A-9D68-DD64BFD3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ABCCD8-310C-4D0A-97CE-B19E4738B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F0CD79-7944-48EC-A354-C38EB57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00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16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5477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01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3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66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427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7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3D113E-7B9D-46F7-8077-8D40288EE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B402DC-56EC-4018-88A8-EB0492C80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ACB245D-2C3E-4623-8BB4-B3E52C2F6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B5C382-9F1D-4FBE-B429-E68644DF2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F41380A-95E6-4444-A32C-EC515CE0D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62374A-4F97-48E7-8CA4-37CEA0F3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8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18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941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84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5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39A0F9-6268-4702-97A9-F320C3B8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A207FBC-EE4D-4D31-8618-A0EA9DC36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886BB6-C75C-4A2C-B6AC-0AF9A51B9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B00420B-E97C-4BC9-ACC6-702CD6F20B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A04909-A4DB-4A45-9D40-DED82A8AE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2C3521E-85D2-4DBB-9DBD-06438C1989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0E3EAF3-FE00-4A3E-831A-9C22C667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C286E7-8C10-4BCB-8870-1F48E651D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2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E23368-FC6B-4ABA-829C-BC784F088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0B61B07-F14C-4AF6-AE04-D9005A59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43E8C1-D86C-48E8-A64A-BA663821B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B5A6FE8-778C-4A16-876B-AACD46C17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3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72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85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1D192B2-F24C-42D3-A932-6338D11E91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455A1-AF7A-482D-85EF-54495235788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88F404E-8E61-47F2-B953-06DF86AE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A43A763-0795-4508-B115-26568D4E7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4DB83D-CB63-4497-85F8-B6EA673912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2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8F3E475-8B88-64F3-D7FF-E7397D716BF5}"/>
              </a:ext>
            </a:extLst>
          </p:cNvPr>
          <p:cNvPicPr>
            <a:picLocks noChangeAspect="1"/>
          </p:cNvPicPr>
          <p:nvPr userDrawn="1"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143075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4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63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" y="1626174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Các nghĩa trên của từ </a:t>
            </a:r>
            <a:r>
              <a:rPr lang="vi-VN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có liên hệ với nhau như thế nào?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310640" y="4744720"/>
            <a:ext cx="9580880" cy="18999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mắt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giống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gọi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tên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chỗ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để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nhìn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thì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không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nói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đến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chức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năng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mà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nhấn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mạnh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về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hình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dáng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của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sự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vật</a:t>
            </a:r>
            <a:r>
              <a:rPr lang="en-US" altLang="zh-CN" sz="28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519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281949"/>
            <a:ext cx="12192000" cy="12625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6089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2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7964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Xác định nghĩa của từ biển trong những câu thơ, câu ca dao dưới đây và cho biết nghĩa nào là nghĩa gốc, nghĩa nào là nghĩa chuyển.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3202" y="1650821"/>
            <a:ext cx="11744798" cy="5078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2E3A7-11FE-C655-0A9E-22508AA91262}"/>
              </a:ext>
            </a:extLst>
          </p:cNvPr>
          <p:cNvSpPr txBox="1"/>
          <p:nvPr/>
        </p:nvSpPr>
        <p:spPr>
          <a:xfrm>
            <a:off x="2763520" y="178816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A261D0-5DB7-8692-83EC-72A36F6F1CC7}"/>
              </a:ext>
            </a:extLst>
          </p:cNvPr>
          <p:cNvSpPr txBox="1"/>
          <p:nvPr/>
        </p:nvSpPr>
        <p:spPr>
          <a:xfrm>
            <a:off x="0" y="32715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ED2D5B-65CC-4505-59DE-806A2E8CEAE7}"/>
              </a:ext>
            </a:extLst>
          </p:cNvPr>
          <p:cNvSpPr txBox="1"/>
          <p:nvPr/>
        </p:nvSpPr>
        <p:spPr>
          <a:xfrm>
            <a:off x="5913120" y="3423920"/>
            <a:ext cx="5862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Ca dao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9822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Việt Nam đất nước ta ơi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 mông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lúa đâu trời đẹp hơn.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(Nguyễn Đình Thi)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792480" y="3860800"/>
            <a:ext cx="1028192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 biển chỉ khối lượng lớn trên một diện tích rộng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  <a:sym typeface="Wingdings" panose="05000000000000000000" pitchFamily="2" charset="2"/>
              </a:rPr>
              <a:t>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Đây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6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Mặt trời xuống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như hòn lửa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 đã cài then, đêm sập cửa.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                       (Huy Cận)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vùng nước mặn rộng lớn trên bề mặt Trái Đất.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gốc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7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Công cha như núi ngất trời.</a:t>
            </a:r>
          </a:p>
          <a:p>
            <a:pPr lvl="0" algn="ct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 mẹ như nước ngời ngời </a:t>
            </a:r>
            <a:r>
              <a:rPr lang="vi-VN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Đông.</a:t>
            </a:r>
          </a:p>
          <a:p>
            <a:pPr lvl="0" algn="r">
              <a:defRPr/>
            </a:pPr>
            <a:r>
              <a:rPr lang="vi-VN" sz="3600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(Ca dao)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Từ biển chỉ phần của đại dương ở ven đất liền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Đây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là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nghĩa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</a:rPr>
              <a:t>chuyển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13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995AFEB-4ABB-636D-BFD8-12AAB5C1FA88}"/>
              </a:ext>
            </a:extLst>
          </p:cNvPr>
          <p:cNvGrpSpPr/>
          <p:nvPr/>
        </p:nvGrpSpPr>
        <p:grpSpPr>
          <a:xfrm>
            <a:off x="1767840" y="1596468"/>
            <a:ext cx="9943722" cy="3219371"/>
            <a:chOff x="0" y="0"/>
            <a:chExt cx="4236295" cy="1316322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A3318C8-4046-EBB7-BDA8-9C8ED1CB171F}"/>
                </a:ext>
              </a:extLst>
            </p:cNvPr>
            <p:cNvSpPr/>
            <p:nvPr/>
          </p:nvSpPr>
          <p:spPr>
            <a:xfrm>
              <a:off x="0" y="0"/>
              <a:ext cx="4236295" cy="1316322"/>
            </a:xfrm>
            <a:custGeom>
              <a:avLst/>
              <a:gdLst/>
              <a:ahLst/>
              <a:cxnLst/>
              <a:rect l="l" t="t" r="r" b="b"/>
              <a:pathLst>
                <a:path w="4236295" h="1316322">
                  <a:moveTo>
                    <a:pt x="24547" y="0"/>
                  </a:moveTo>
                  <a:lnTo>
                    <a:pt x="4211748" y="0"/>
                  </a:lnTo>
                  <a:cubicBezTo>
                    <a:pt x="4218258" y="0"/>
                    <a:pt x="4224501" y="2586"/>
                    <a:pt x="4229105" y="7190"/>
                  </a:cubicBezTo>
                  <a:cubicBezTo>
                    <a:pt x="4233709" y="11793"/>
                    <a:pt x="4236295" y="18037"/>
                    <a:pt x="4236295" y="24547"/>
                  </a:cubicBezTo>
                  <a:lnTo>
                    <a:pt x="4236295" y="1291775"/>
                  </a:lnTo>
                  <a:cubicBezTo>
                    <a:pt x="4236295" y="1298285"/>
                    <a:pt x="4233709" y="1304529"/>
                    <a:pt x="4229105" y="1309132"/>
                  </a:cubicBezTo>
                  <a:cubicBezTo>
                    <a:pt x="4224501" y="1313736"/>
                    <a:pt x="4218258" y="1316322"/>
                    <a:pt x="4211748" y="1316322"/>
                  </a:cubicBezTo>
                  <a:lnTo>
                    <a:pt x="24547" y="1316322"/>
                  </a:lnTo>
                  <a:cubicBezTo>
                    <a:pt x="18037" y="1316322"/>
                    <a:pt x="11793" y="1313736"/>
                    <a:pt x="7190" y="1309132"/>
                  </a:cubicBezTo>
                  <a:cubicBezTo>
                    <a:pt x="2586" y="1304529"/>
                    <a:pt x="0" y="1298285"/>
                    <a:pt x="0" y="1291775"/>
                  </a:cubicBezTo>
                  <a:lnTo>
                    <a:pt x="0" y="24547"/>
                  </a:lnTo>
                  <a:cubicBezTo>
                    <a:pt x="0" y="18037"/>
                    <a:pt x="2586" y="11793"/>
                    <a:pt x="7190" y="7190"/>
                  </a:cubicBezTo>
                  <a:cubicBezTo>
                    <a:pt x="11793" y="2586"/>
                    <a:pt x="18037" y="0"/>
                    <a:pt x="24547" y="0"/>
                  </a:cubicBezTo>
                  <a:close/>
                </a:path>
              </a:pathLst>
            </a:custGeom>
            <a:solidFill>
              <a:srgbClr val="E0F19C"/>
            </a:solidFill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AA52F4-9537-1DAD-8F54-B27F04814C9D}"/>
                </a:ext>
              </a:extLst>
            </p:cNvPr>
            <p:cNvSpPr txBox="1"/>
            <p:nvPr/>
          </p:nvSpPr>
          <p:spPr>
            <a:xfrm>
              <a:off x="0" y="28575"/>
              <a:ext cx="4236295" cy="128774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81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10">
            <a:extLst>
              <a:ext uri="{FF2B5EF4-FFF2-40B4-BE49-F238E27FC236}">
                <a16:creationId xmlns:a16="http://schemas.microsoft.com/office/drawing/2014/main" id="{7AFE388D-7E4C-D6AF-661D-0991E84E3877}"/>
              </a:ext>
            </a:extLst>
          </p:cNvPr>
          <p:cNvSpPr txBox="1"/>
          <p:nvPr/>
        </p:nvSpPr>
        <p:spPr>
          <a:xfrm>
            <a:off x="2123440" y="1894841"/>
            <a:ext cx="930656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gốc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chuyển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  <a:p>
            <a:pPr marL="571500" indent="-571500" algn="just" defTabSz="60963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nghĩa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luôn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mối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liên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hệ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DM Sans Bold"/>
                <a:sym typeface="DM Sans Bold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478796-ED5F-0EFA-CF37-962EFC11C3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0" y="3080962"/>
            <a:ext cx="2794000" cy="39957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4FE742-384B-112B-F594-9337E9AEFA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199" y="250866"/>
            <a:ext cx="4585507" cy="132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61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441960" y="1437480"/>
            <a:ext cx="11414760" cy="5283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591040" y="-187569"/>
            <a:ext cx="3590202" cy="2798689"/>
            <a:chOff x="9275274" y="-187569"/>
            <a:chExt cx="3905968" cy="3250101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E34CA79B-7D8A-4A34-A19B-260981D1B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5274" y="-187569"/>
              <a:ext cx="3250101" cy="3250101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EF478D4-7089-4E49-BD5D-F8D7F7D078FE}"/>
                </a:ext>
              </a:extLst>
            </p:cNvPr>
            <p:cNvSpPr txBox="1"/>
            <p:nvPr/>
          </p:nvSpPr>
          <p:spPr>
            <a:xfrm rot="16200000">
              <a:off x="11089185" y="-72704"/>
              <a:ext cx="1538883" cy="264523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7 FS North Land Sans" panose="00000500000000000000" pitchFamily="2" charset="0"/>
                  <a:ea typeface="字魂115号-刀刀体" panose="00000500000000000000" pitchFamily="2" charset="-122"/>
                  <a:cs typeface="+mn-ea"/>
                  <a:sym typeface="+mn-lt"/>
                </a:rPr>
                <a:t>3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FS North Land Sans" panose="00000500000000000000" pitchFamily="2" charset="0"/>
                <a:ea typeface="字魂115号-刀刀体" panose="00000500000000000000" pitchFamily="2" charset="-122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81928" y="297256"/>
            <a:ext cx="8859911" cy="954107"/>
          </a:xfrm>
          <a:prstGeom prst="rect">
            <a:avLst/>
          </a:prstGeom>
          <a:solidFill>
            <a:srgbClr val="BEEEFF"/>
          </a:solidFill>
          <a:ln w="1905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lang="vi-VN" sz="28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mỗi đoạn thơ dưới đây được dùng với nghĩa gốc hay nghĩa chuyển? Nêu các nghĩa của từ đó.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83E379-9CFA-71D2-87F3-140BC0CD7C89}"/>
              </a:ext>
            </a:extLst>
          </p:cNvPr>
          <p:cNvSpPr txBox="1"/>
          <p:nvPr/>
        </p:nvSpPr>
        <p:spPr>
          <a:xfrm>
            <a:off x="863600" y="1808480"/>
            <a:ext cx="5648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EEA495-1EA8-9B94-4694-BD3F81010754}"/>
              </a:ext>
            </a:extLst>
          </p:cNvPr>
          <p:cNvSpPr txBox="1"/>
          <p:nvPr/>
        </p:nvSpPr>
        <p:spPr>
          <a:xfrm>
            <a:off x="4856480" y="3820160"/>
            <a:ext cx="564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B4369D-07A6-F58A-6F89-44BBA4FF9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797" y="1646554"/>
            <a:ext cx="3430695" cy="18789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EAD2D0-502F-AB06-51AE-52B191D8E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582" y="3347596"/>
            <a:ext cx="317019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20408" y="1039260"/>
            <a:ext cx="10958406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Trăng tròn như quả bóng</a:t>
            </a:r>
          </a:p>
          <a:p>
            <a:pPr algn="ct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Lơ lửng treo </a:t>
            </a:r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trời.</a:t>
            </a:r>
          </a:p>
          <a:p>
            <a:pPr algn="r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Ngọc Hưng)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12903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lang="vi-VN" altLang="zh-CN" sz="36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mang nghĩa chuyển</a:t>
            </a:r>
            <a:endParaRPr lang="en-US" altLang="zh-CN" sz="36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ctr">
              <a:defRPr/>
            </a:pPr>
            <a:r>
              <a:rPr lang="en-US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</a:t>
            </a:r>
            <a:r>
              <a:rPr lang="vi-VN" altLang="zh-CN" sz="36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ghĩa đó là ở khoảng giữa trời.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1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2246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núi thì to mà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mẹ nhỏ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ngủ ngoan em đừng làm mẹ mỏi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bắp thì nằm trên đồi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 trời của mẹ, em nằm trên 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lưng</a:t>
            </a: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(Nguyễn Khoa Điềm)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F40AE69B-8C74-EE45-7C41-963A8D2CAFBE}"/>
              </a:ext>
            </a:extLst>
          </p:cNvPr>
          <p:cNvSpPr/>
          <p:nvPr/>
        </p:nvSpPr>
        <p:spPr>
          <a:xfrm>
            <a:off x="5323840" y="2824480"/>
            <a:ext cx="1117600" cy="95504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386080" y="3860800"/>
            <a:ext cx="11460480" cy="219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ừ </a:t>
            </a: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vi-VN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 nghĩa chuyển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là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khoảng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giữa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chân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lên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đỉnh</a:t>
            </a:r>
            <a:r>
              <a:rPr lang="en-US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núi</a:t>
            </a:r>
            <a:endParaRPr lang="en-US" altLang="zh-CN" sz="2800" dirty="0"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思源黑体 CN Medium" panose="020B0600000000000000" pitchFamily="34" charset="-122"/>
            </a:endParaRPr>
          </a:p>
          <a:p>
            <a:pPr lvl="0" algn="just"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mẹ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trên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lưng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)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mang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</a:rPr>
              <a:t> - </a:t>
            </a:r>
            <a:r>
              <a:rPr lang="vi-VN" altLang="zh-CN" sz="28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 đó là bộ phận phía sau cơ thể.</a:t>
            </a:r>
          </a:p>
        </p:txBody>
      </p:sp>
    </p:spTree>
    <p:extLst>
      <p:ext uri="{BB962C8B-B14F-4D97-AF65-F5344CB8AC3E}">
        <p14:creationId xmlns:p14="http://schemas.microsoft.com/office/powerpoint/2010/main" val="66369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BC931DF1-8D69-43CF-9343-745949037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31" y="-228600"/>
            <a:ext cx="9067909" cy="667278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3002068" y="2723629"/>
            <a:ext cx="570905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4400" dirty="0">
                <a:solidFill>
                  <a:srgbClr val="FF0000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Sử dụng từ đa nghĩa trong thơ làm cho cách diễn đạt thêm hay, gợi sự liên tưởng độc đáo.</a:t>
            </a: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04" y="2541091"/>
            <a:ext cx="4545510" cy="454551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2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ÌN LẠI TOÀN CẢNH _SHOW DIỄN_ CỦA THANH NHÃ TRƯỚC ĐT ĐỨC_ CHOÁNG NGỢP VÀ TỰ HÀO!">
            <a:hlinkClick r:id="" action="ppaction://media"/>
            <a:extLst>
              <a:ext uri="{FF2B5EF4-FFF2-40B4-BE49-F238E27FC236}">
                <a16:creationId xmlns:a16="http://schemas.microsoft.com/office/drawing/2014/main" id="{0BF0CDB8-9467-2B61-F4CA-83CA206CDB1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080.85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6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3F2EB44-52FB-447C-8D63-39FD0B4792BE}"/>
              </a:ext>
            </a:extLst>
          </p:cNvPr>
          <p:cNvSpPr/>
          <p:nvPr/>
        </p:nvSpPr>
        <p:spPr>
          <a:xfrm>
            <a:off x="666750" y="320040"/>
            <a:ext cx="11129010" cy="6233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>
                <a:solidFill>
                  <a:prstClr val="white"/>
                </a:solidFill>
                <a:latin typeface="等线" panose="020F0502020204030204"/>
              </a:rPr>
              <a:t>Chọn 1 trong 2 từ dưới đây và đặt câu để phân biệt các nghĩa của từ đó.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0"/>
            <a:ext cx="2778033" cy="2021477"/>
            <a:chOff x="-112938" y="-136900"/>
            <a:chExt cx="2778033" cy="202147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7A0E323-DE29-4FD5-8BC8-518F12A6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79" y="-136900"/>
              <a:ext cx="2021477" cy="2021477"/>
            </a:xfrm>
            <a:prstGeom prst="rect">
              <a:avLst/>
            </a:pr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D6364E0-59CB-4101-AE19-2F2E2D506119}"/>
                </a:ext>
              </a:extLst>
            </p:cNvPr>
            <p:cNvSpPr txBox="1"/>
            <p:nvPr/>
          </p:nvSpPr>
          <p:spPr>
            <a:xfrm>
              <a:off x="-112938" y="483585"/>
              <a:ext cx="27780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FS North Land Sans" panose="00000500000000000000" pitchFamily="2" charset="0"/>
                  <a:ea typeface="思源黑体 CN Medium" panose="020B0600000000000000" pitchFamily="34" charset="-122"/>
                  <a:cs typeface="+mn-cs"/>
                </a:rPr>
                <a:t>4</a:t>
              </a:r>
              <a:endPara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FS North Land Sans" panose="00000500000000000000" pitchFamily="2" charset="0"/>
                <a:ea typeface="思源黑体 CN Medium" panose="020B0600000000000000" pitchFamily="34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053319" y="483585"/>
            <a:ext cx="94719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Chọn 1 trong 2 từ dưới đây và đặt câu để phân biệt các nghĩa của từ đó.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6E3086-73FB-DE69-0880-088A0E83DF2B}"/>
              </a:ext>
            </a:extLst>
          </p:cNvPr>
          <p:cNvSpPr txBox="1"/>
          <p:nvPr/>
        </p:nvSpPr>
        <p:spPr>
          <a:xfrm>
            <a:off x="1198880" y="2336800"/>
            <a:ext cx="10342880" cy="3840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8DD707A-16BB-F188-2607-1E29A237C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984" y="2343150"/>
            <a:ext cx="10000859" cy="33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1048" y="460140"/>
            <a:ext cx="10958406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Trời hôm nay ấm hơn hôm qua. 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Gia đình luôn ở bên, mang lại cho em cảm giác rất ấm áp.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E099A4-1E15-BD6C-0464-C0A9C96C326D}"/>
              </a:ext>
            </a:extLst>
          </p:cNvPr>
          <p:cNvSpPr txBox="1"/>
          <p:nvPr/>
        </p:nvSpPr>
        <p:spPr>
          <a:xfrm>
            <a:off x="471208" y="2796940"/>
            <a:ext cx="109584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Từ </a:t>
            </a:r>
            <a:r>
              <a:rPr lang="vi-VN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1: Bản tin dự báo thời tiết nói trời ngày mai lạnh cóng.</a:t>
            </a:r>
          </a:p>
          <a:p>
            <a:pPr lvl="0" algn="just"/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Câu theo nghĩa 2: Hai người từ lâu đã trở nên lạnh nhạt với nhau.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1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6C7043-B2FD-905E-318E-F28D8E387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06" y="2377440"/>
            <a:ext cx="7860254" cy="2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矩形 24">
            <a:extLst>
              <a:ext uri="{FF2B5EF4-FFF2-40B4-BE49-F238E27FC236}">
                <a16:creationId xmlns:a16="http://schemas.microsoft.com/office/drawing/2014/main" id="{6C7ACD6F-DBB4-3A72-C1E9-F35DC94936F5}"/>
              </a:ext>
            </a:extLst>
          </p:cNvPr>
          <p:cNvSpPr/>
          <p:nvPr/>
        </p:nvSpPr>
        <p:spPr>
          <a:xfrm>
            <a:off x="447040" y="1036320"/>
            <a:ext cx="11460480" cy="47345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– GV chia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thành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lớn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bốc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thăm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chọn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hỏi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chua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nhạt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cao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+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Gói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2: 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các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sau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: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mặn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ngọt</a:t>
            </a:r>
            <a:r>
              <a:rPr lang="en-US" altLang="zh-CN" sz="3200" b="1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b="1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thấp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.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Nhóm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em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hãy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đặt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2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mỗi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đã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cho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,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trong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đó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có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gốc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và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1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câu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sử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dụng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từ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ở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nghĩa</a:t>
            </a:r>
            <a:r>
              <a:rPr lang="en-US" altLang="zh-CN" sz="3200" dirty="0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002060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思源黑体 CN Medium" panose="020B0600000000000000" pitchFamily="34" charset="-122"/>
              </a:rPr>
              <a:t>chuyển</a:t>
            </a:r>
            <a:endParaRPr kumimoji="0" lang="vi-VN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79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2F1AEF5-2BFD-4979-9ECC-DCDD42767B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563188" y="427826"/>
            <a:ext cx="8752114" cy="5483117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C01CC4-6FDF-408A-9B7E-E06091668D27}"/>
              </a:ext>
            </a:extLst>
          </p:cNvPr>
          <p:cNvSpPr txBox="1"/>
          <p:nvPr/>
        </p:nvSpPr>
        <p:spPr>
          <a:xfrm>
            <a:off x="2856411" y="2753885"/>
            <a:ext cx="61656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字魂115号-刀刀体" panose="00000500000000000000" pitchFamily="2" charset="-122"/>
                <a:cs typeface="+mn-cs"/>
              </a:rPr>
              <a:t>TẠM BIỆT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VNDessert Menu Scrip" panose="00000500000000000000" pitchFamily="2" charset="0"/>
              <a:ea typeface="字魂115号-刀刀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8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sp>
        <p:nvSpPr>
          <p:cNvPr id="23" name="矩形: 圆角 3"/>
          <p:cNvSpPr/>
          <p:nvPr/>
        </p:nvSpPr>
        <p:spPr>
          <a:xfrm>
            <a:off x="190373" y="288075"/>
            <a:ext cx="11720273" cy="6300294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626CF45-7DB9-D64D-9621-F2471E18DC44}"/>
              </a:ext>
            </a:extLst>
          </p:cNvPr>
          <p:cNvGrpSpPr/>
          <p:nvPr/>
        </p:nvGrpSpPr>
        <p:grpSpPr>
          <a:xfrm>
            <a:off x="3009900" y="-1"/>
            <a:ext cx="9182100" cy="5485606"/>
            <a:chOff x="4312101" y="545951"/>
            <a:chExt cx="5774633" cy="577463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16BEC942-047C-1FB1-A127-589FC8F2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2101" y="545951"/>
              <a:ext cx="5774633" cy="577463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D7F2EDD-5377-BC4E-FD2C-E4C1B750C280}"/>
                </a:ext>
              </a:extLst>
            </p:cNvPr>
            <p:cNvSpPr txBox="1"/>
            <p:nvPr/>
          </p:nvSpPr>
          <p:spPr>
            <a:xfrm>
              <a:off x="4949491" y="1953837"/>
              <a:ext cx="4508263" cy="3207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Giả định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là một bình luận viên thì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sẽ bình luận như sau: “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Khán đài bắt đầu nóng dần lên”.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Vậy các em hiểu như thế nào là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“nóng”? </a:t>
              </a:r>
              <a:r>
                <a:rPr lang="vi-VN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Từ này có phải muốn nói đến nhiệt độ ngoài trời đang cao hay không?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88511A-C89C-0E65-5578-90A4C3D19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-485775" y="963842"/>
            <a:ext cx="4191000" cy="59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8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63A6537-AFE7-4C72-8D5B-8030C89F9B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E0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32122AE-2C63-4476-A488-121CF7EE8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F148231-90FA-45FF-A003-31641AE9B2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0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E51F534-8342-46C3-851E-F571FBADBE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7785" y="0"/>
            <a:ext cx="4937315" cy="172667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289225-26DF-4632-89E1-70FA3603B7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4257" y="4535186"/>
            <a:ext cx="3467743" cy="232281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405695-C3EB-4AB3-A262-C2C755C50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5458"/>
            <a:ext cx="936172" cy="15571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5E2E05-809A-4DEC-8AC1-D14AF99BE1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884" y="113977"/>
            <a:ext cx="1034142" cy="8780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1727C80-BA09-40F4-B7D8-59B22BA397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136" y="0"/>
            <a:ext cx="1284515" cy="103045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898C197-5498-415E-B0EE-9A83C3AC2E6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28" y="5577159"/>
            <a:ext cx="1095770" cy="12882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08BE3D6-08B4-41A3-B4B0-8C252B4E19A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98599" y="4564478"/>
            <a:ext cx="950744" cy="10014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7F06B5C3-4C38-479F-B87B-CA57F01119F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3214" y="5791349"/>
            <a:ext cx="1262743" cy="108137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0D77264-9EBC-420F-A3E1-306895F85A7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994" y="188394"/>
            <a:ext cx="2361159" cy="215315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0C0603-7C09-476A-847D-430892FC96E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41257" y="-14721"/>
            <a:ext cx="950743" cy="8780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49E2A7F-0E0B-4C4A-9283-FE4A2E5B0D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5171" y="1029985"/>
            <a:ext cx="1114029" cy="21009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DF76EEB3-FA04-4E96-8D0C-30DE0B28E6B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4086" y="3028797"/>
            <a:ext cx="1114029" cy="109945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60AAB0A-2507-4F0A-86D5-67DF6E209B9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107" y="801384"/>
            <a:ext cx="1741714" cy="192677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F4055C42-907C-4F0A-8670-90109A38A12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571227" flipH="1">
            <a:off x="433569" y="1505926"/>
            <a:ext cx="1285954" cy="270917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BAE110D-AAEE-41A7-BB86-7BE746758BC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14213" y="4523012"/>
            <a:ext cx="950744" cy="2002973"/>
          </a:xfrm>
          <a:prstGeom prst="rect">
            <a:avLst/>
          </a:prstGeom>
        </p:spPr>
      </p:pic>
      <p:pic>
        <p:nvPicPr>
          <p:cNvPr id="32" name="图片 6">
            <a:extLst>
              <a:ext uri="{FF2B5EF4-FFF2-40B4-BE49-F238E27FC236}">
                <a16:creationId xmlns:a16="http://schemas.microsoft.com/office/drawing/2014/main" id="{245EE5CF-164A-4243-BC1A-2F58699E27C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038" y="4096897"/>
            <a:ext cx="3542437" cy="313119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" y="-14721"/>
            <a:ext cx="1630815" cy="163081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26E628C-B4F7-BFD9-3CCB-C3696450DEF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582" y="2418080"/>
            <a:ext cx="7459698" cy="20980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F710116-242A-4B97-CA54-95DE8EA76487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16353" y="1721054"/>
            <a:ext cx="4578493" cy="11400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BC4163-F329-B267-2CA4-6E3765C28608}"/>
              </a:ext>
            </a:extLst>
          </p:cNvPr>
          <p:cNvSpPr txBox="1"/>
          <p:nvPr/>
        </p:nvSpPr>
        <p:spPr>
          <a:xfrm>
            <a:off x="8480977" y="6000627"/>
            <a:ext cx="3785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- 0972115126</a:t>
            </a:r>
          </a:p>
        </p:txBody>
      </p:sp>
    </p:spTree>
    <p:extLst>
      <p:ext uri="{BB962C8B-B14F-4D97-AF65-F5344CB8AC3E}">
        <p14:creationId xmlns:p14="http://schemas.microsoft.com/office/powerpoint/2010/main" val="4029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5061DA6-B82E-46FE-9483-5608B8AE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6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9F73B0-ABBF-4CA1-9D34-781B47115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64645"/>
            <a:ext cx="11363692" cy="8449003"/>
          </a:xfrm>
          <a:prstGeom prst="rect">
            <a:avLst/>
          </a:prstGeom>
        </p:spPr>
      </p:pic>
      <p:sp>
        <p:nvSpPr>
          <p:cNvPr id="11" name="爆炸形: 8 pt  10">
            <a:extLst>
              <a:ext uri="{FF2B5EF4-FFF2-40B4-BE49-F238E27FC236}">
                <a16:creationId xmlns:a16="http://schemas.microsoft.com/office/drawing/2014/main" id="{EF4B6ADB-E1BA-4E86-B2E1-5B4D4C4A1388}"/>
              </a:ext>
            </a:extLst>
          </p:cNvPr>
          <p:cNvSpPr/>
          <p:nvPr/>
        </p:nvSpPr>
        <p:spPr>
          <a:xfrm>
            <a:off x="3320254" y="918444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Poky's" panose="020B0606040200020203" pitchFamily="34" charset="0"/>
                <a:ea typeface="思源黑体 CN Medium" panose="020B0600000000000000" pitchFamily="34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Poky's" panose="020B0606040200020203" pitchFamily="34" charset="0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841" y="1700715"/>
            <a:ext cx="9614225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017" y="1685924"/>
            <a:ext cx="10139211" cy="33839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5415280"/>
            <a:ext cx="9580880" cy="89753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Tìm nghĩa thích hợp cho từ </a:t>
            </a: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được in đậm.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3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2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AF8F61-3DA3-5045-C4BF-9A946EBD29E6}"/>
              </a:ext>
            </a:extLst>
          </p:cNvPr>
          <p:cNvSpPr/>
          <p:nvPr/>
        </p:nvSpPr>
        <p:spPr>
          <a:xfrm>
            <a:off x="985521" y="1250601"/>
            <a:ext cx="3596640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(1)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矩形 26">
            <a:extLst>
              <a:ext uri="{FF2B5EF4-FFF2-40B4-BE49-F238E27FC236}">
                <a16:creationId xmlns:a16="http://schemas.microsoft.com/office/drawing/2014/main" id="{C289D183-92FE-DC3B-8E8A-24825A935C3A}"/>
              </a:ext>
            </a:extLst>
          </p:cNvPr>
          <p:cNvSpPr/>
          <p:nvPr/>
        </p:nvSpPr>
        <p:spPr>
          <a:xfrm>
            <a:off x="5775697" y="102673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lồi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071AE340-7462-6D39-2C90-010063E5283A}"/>
              </a:ext>
            </a:extLst>
          </p:cNvPr>
          <p:cNvSpPr/>
          <p:nvPr/>
        </p:nvSpPr>
        <p:spPr>
          <a:xfrm>
            <a:off x="4673600" y="14020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矩形 26">
            <a:extLst>
              <a:ext uri="{FF2B5EF4-FFF2-40B4-BE49-F238E27FC236}">
                <a16:creationId xmlns:a16="http://schemas.microsoft.com/office/drawing/2014/main" id="{EF320F99-D0F3-F885-9747-EC5A0CCAB05D}"/>
              </a:ext>
            </a:extLst>
          </p:cNvPr>
          <p:cNvSpPr/>
          <p:nvPr/>
        </p:nvSpPr>
        <p:spPr>
          <a:xfrm>
            <a:off x="5785857" y="3434651"/>
            <a:ext cx="5369823" cy="108421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FAB0B157-C12E-5FD9-7C26-50D0E6662031}"/>
              </a:ext>
            </a:extLst>
          </p:cNvPr>
          <p:cNvSpPr/>
          <p:nvPr/>
        </p:nvSpPr>
        <p:spPr>
          <a:xfrm rot="1455283">
            <a:off x="4714240" y="334264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58E19F5-8C1D-93A9-2418-2854435587A7}"/>
              </a:ext>
            </a:extLst>
          </p:cNvPr>
          <p:cNvSpPr/>
          <p:nvPr/>
        </p:nvSpPr>
        <p:spPr>
          <a:xfrm>
            <a:off x="1016001" y="32318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(2) 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F2382AC-6ACA-DE62-EA63-1F626DC832E3}"/>
              </a:ext>
            </a:extLst>
          </p:cNvPr>
          <p:cNvSpPr/>
          <p:nvPr/>
        </p:nvSpPr>
        <p:spPr>
          <a:xfrm>
            <a:off x="995681" y="4298601"/>
            <a:ext cx="3596640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(3)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 người, hình lá.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28B733F-40B2-B357-B701-5CEF4AA36499}"/>
              </a:ext>
            </a:extLst>
          </p:cNvPr>
          <p:cNvSpPr/>
          <p:nvPr/>
        </p:nvSpPr>
        <p:spPr>
          <a:xfrm rot="19948702">
            <a:off x="4632959" y="42265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5CF2B8A3-8FF7-443A-B49D-270C41D0385F}"/>
              </a:ext>
            </a:extLst>
          </p:cNvPr>
          <p:cNvSpPr/>
          <p:nvPr/>
        </p:nvSpPr>
        <p:spPr>
          <a:xfrm>
            <a:off x="0" y="312429"/>
            <a:ext cx="12192000" cy="98805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84953" y="-133879"/>
            <a:ext cx="1710553" cy="1687729"/>
            <a:chOff x="-64270" y="61186"/>
            <a:chExt cx="1808887" cy="1687729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2BDCA54-3D71-4C72-A84C-F420417B3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20" y="61186"/>
              <a:ext cx="1740097" cy="1687729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4E83582-84E0-4D85-B5E2-B8C8447BBCAA}"/>
                </a:ext>
              </a:extLst>
            </p:cNvPr>
            <p:cNvSpPr txBox="1"/>
            <p:nvPr/>
          </p:nvSpPr>
          <p:spPr>
            <a:xfrm>
              <a:off x="-64270" y="173900"/>
              <a:ext cx="1808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12700" dist="127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</a:rPr>
                <a:t>1</a:t>
              </a:r>
              <a:endParaRPr kumimoji="0" lang="zh-CN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9421EDD4-0015-427A-8C6D-B944C22F4B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61425"/>
            <a:ext cx="1186258" cy="1196574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77BD4-6081-4EF0-A51E-6FCAF1D0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0711" y="5720074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5133DE-CDA0-45CC-8B57-DA29957F6AEF}"/>
              </a:ext>
            </a:extLst>
          </p:cNvPr>
          <p:cNvSpPr txBox="1"/>
          <p:nvPr/>
        </p:nvSpPr>
        <p:spPr>
          <a:xfrm>
            <a:off x="1202508" y="415077"/>
            <a:ext cx="10989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Đọc đoạn thơ và các nghĩa của từ mắt rồi trả lời câu hỏi.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777548-2B43-73BF-ACD8-C649C75E67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920" y="1391285"/>
            <a:ext cx="9547708" cy="318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24">
            <a:extLst>
              <a:ext uri="{FF2B5EF4-FFF2-40B4-BE49-F238E27FC236}">
                <a16:creationId xmlns:a16="http://schemas.microsoft.com/office/drawing/2014/main" id="{01D9B108-6AAF-957A-7747-BE680E11C288}"/>
              </a:ext>
            </a:extLst>
          </p:cNvPr>
          <p:cNvSpPr/>
          <p:nvPr/>
        </p:nvSpPr>
        <p:spPr>
          <a:xfrm>
            <a:off x="1280160" y="4897120"/>
            <a:ext cx="9580880" cy="17068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  <a:prstDash val="dash"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các nghĩa của từ mắt nêu trên, nghĩa nào là nghĩa gốc, nghĩa nào là nghĩa được phát triển từ nghĩa gốc (nghĩa chuyển)?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7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14CC708-A792-4597-9A8A-7E2F088938CE}"/>
              </a:ext>
            </a:extLst>
          </p:cNvPr>
          <p:cNvSpPr/>
          <p:nvPr/>
        </p:nvSpPr>
        <p:spPr>
          <a:xfrm>
            <a:off x="629920" y="508000"/>
            <a:ext cx="10607040" cy="54965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C9A175D-26AF-071E-9320-4D599B3970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515667"/>
              </p:ext>
            </p:extLst>
          </p:nvPr>
        </p:nvGraphicFramePr>
        <p:xfrm>
          <a:off x="1798320" y="1207346"/>
          <a:ext cx="8128000" cy="3222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10989349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768625918"/>
                    </a:ext>
                  </a:extLst>
                </a:gridCol>
              </a:tblGrid>
              <a:tr h="98179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r>
                        <a:rPr lang="en-US" sz="36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chuyển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70227"/>
                  </a:ext>
                </a:extLst>
              </a:tr>
              <a:tr h="22406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47136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5288F4D-3EAF-4E82-3645-94F60BE84E0F}"/>
              </a:ext>
            </a:extLst>
          </p:cNvPr>
          <p:cNvSpPr txBox="1"/>
          <p:nvPr/>
        </p:nvSpPr>
        <p:spPr>
          <a:xfrm>
            <a:off x="1991360" y="255016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1: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cơ quan để nhìn của người hay động vật.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4F76CB-AF6F-85FF-075E-77DB0F4F7A0E}"/>
              </a:ext>
            </a:extLst>
          </p:cNvPr>
          <p:cNvSpPr txBox="1"/>
          <p:nvPr/>
        </p:nvSpPr>
        <p:spPr>
          <a:xfrm>
            <a:off x="6258560" y="2560320"/>
            <a:ext cx="35864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altLang="zh-CN" sz="3200" b="1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Nghĩa 2: </a:t>
            </a:r>
            <a:r>
              <a:rPr lang="vi-VN" altLang="zh-CN" sz="3200" dirty="0"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chỗ lồi ra, giống hình con mắt ở một số vật. </a:t>
            </a:r>
          </a:p>
        </p:txBody>
      </p:sp>
    </p:spTree>
    <p:extLst>
      <p:ext uri="{BB962C8B-B14F-4D97-AF65-F5344CB8AC3E}">
        <p14:creationId xmlns:p14="http://schemas.microsoft.com/office/powerpoint/2010/main" val="35627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1169</Words>
  <Application>Microsoft Office PowerPoint</Application>
  <PresentationFormat>Widescreen</PresentationFormat>
  <Paragraphs>115</Paragraphs>
  <Slides>25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等线</vt:lpstr>
      <vt:lpstr>等线 Light</vt:lpstr>
      <vt:lpstr>DFPOP1-W9</vt:lpstr>
      <vt:lpstr>字魂115号-刀刀体</vt:lpstr>
      <vt:lpstr>字魂70号-灵悦黑体</vt:lpstr>
      <vt:lpstr>#9Slide07 FS North Land Sans</vt:lpstr>
      <vt:lpstr>#9Slide07 SVNDessert Menu Scrip</vt:lpstr>
      <vt:lpstr>Arial</vt:lpstr>
      <vt:lpstr>Calibri</vt:lpstr>
      <vt:lpstr>Cambria</vt:lpstr>
      <vt:lpstr>SVN-Poky's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38</cp:revision>
  <dcterms:created xsi:type="dcterms:W3CDTF">2024-07-28T13:57:44Z</dcterms:created>
  <dcterms:modified xsi:type="dcterms:W3CDTF">2024-08-22T13:44:25Z</dcterms:modified>
</cp:coreProperties>
</file>