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72" r:id="rId3"/>
    <p:sldId id="257" r:id="rId4"/>
    <p:sldId id="269" r:id="rId5"/>
    <p:sldId id="261" r:id="rId6"/>
    <p:sldId id="262" r:id="rId7"/>
    <p:sldId id="258" r:id="rId8"/>
    <p:sldId id="263" r:id="rId9"/>
    <p:sldId id="264" r:id="rId10"/>
    <p:sldId id="273" r:id="rId11"/>
    <p:sldId id="265" r:id="rId12"/>
    <p:sldId id="267" r:id="rId13"/>
    <p:sldId id="266" r:id="rId14"/>
    <p:sldId id="259" r:id="rId15"/>
    <p:sldId id="270" r:id="rId16"/>
    <p:sldId id="260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119" autoAdjust="0"/>
  </p:normalViewPr>
  <p:slideViewPr>
    <p:cSldViewPr snapToGrid="0">
      <p:cViewPr varScale="1">
        <p:scale>
          <a:sx n="84" d="100"/>
          <a:sy n="84" d="100"/>
        </p:scale>
        <p:origin x="96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AC062D-48FA-4F0A-8751-28E29AA3B632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EFF1C2-AB8E-4E4C-9A6C-74B302384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957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FF1C2-AB8E-4E4C-9A6C-74B30238470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0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FF1C2-AB8E-4E4C-9A6C-74B30238470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0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https://www.youtube.com/watch?v=m47ej2AAQrE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FF1C2-AB8E-4E4C-9A6C-74B30238470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859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FF1C2-AB8E-4E4C-9A6C-74B30238470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196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9A568-6489-F34A-FAF4-DC678F5FA8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1361E2-066B-029B-A0CD-D8C48FE41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52670-AA2F-ACDE-DEEF-2560B45C5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6617-E590-417E-9202-FC215E7B9234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CB9087-348A-CF90-1ABE-7B6247212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29832-9B89-70E7-5591-501F50174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8E46B-1DF1-4C3A-9158-62DCF43CA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903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ED936-FC02-5DF7-E5B0-1D9E1A9B5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6D987D-17C0-11E9-C8B5-19C4546984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89A4E8-6D05-50B0-232F-642601F0C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6617-E590-417E-9202-FC215E7B9234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B52B4-D3B6-7629-182A-F67219831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D4771-F062-2439-C2FD-BD44E72D8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8E46B-1DF1-4C3A-9158-62DCF43CA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17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906E4D-45B7-38F7-50BA-42F5B07A9E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42F603-52C2-8ADD-2580-FD292491C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96A6C1-76D6-B35F-2AAB-FC5BE4F8F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6617-E590-417E-9202-FC215E7B9234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FEADC-BA84-54B4-D1DE-E76848656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14D5A6-F9CE-32B6-C436-88274DD79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8E46B-1DF1-4C3A-9158-62DCF43CA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04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688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62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856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0538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696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084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1874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39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E2048-7CDF-54AB-0855-32649384D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B58A3-F7CC-0BE6-5858-24A0ECB7B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EC29DD-E339-FF6F-7278-73DA5D2FB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6617-E590-417E-9202-FC215E7B9234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EB949-EEF2-D02C-085B-906FD2DAF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A04C-7E77-011C-EA2F-81468A8D7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8E46B-1DF1-4C3A-9158-62DCF43CA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831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0291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4601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43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154C9-320B-1F1C-EB2B-0212B094A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6E918A-8FCB-D0FA-AF5F-D5C9549A49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27E8F-3A68-729C-4EC2-E028CE327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6617-E590-417E-9202-FC215E7B9234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0586D-894E-98EE-AAC8-2DEC06DF8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83D4D-EF72-793D-761D-C7100C8B8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8E46B-1DF1-4C3A-9158-62DCF43CA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56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00BBD-4E62-3EB0-5255-3D1A7E9D2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96B9B-B898-7D8D-47C0-82B0EC86B9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DF3505-02EF-A62D-6BC3-0B67AA67AA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A53FA4-C425-6429-A971-F516BFE8E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6617-E590-417E-9202-FC215E7B9234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95C283-4B5E-24F1-7640-CBF4E1C66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7E1628-AF7D-2616-D6CC-C759A889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8E46B-1DF1-4C3A-9158-62DCF43CA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465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07572-07CE-4319-6A82-F494444A9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C49D46-5853-10B4-6B27-85F4763395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FA34E2-D132-113C-1F3B-165831EB72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1ECC5C-2003-CDB3-228A-4E0424C3FE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FD615B-5B0E-04AA-FBCE-4E7F49204A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0FDD44-AE7C-2F2C-58F2-E8EE6B288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6617-E590-417E-9202-FC215E7B9234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B65925-590C-878A-91EB-B6E91A7CC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46F103-22CA-D281-BB43-D237C6EE7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8E46B-1DF1-4C3A-9158-62DCF43CA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362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4184A-3451-D7E7-F595-0493BC345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C0A223-7CC8-0BE7-DB0B-FD8C16FFC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6617-E590-417E-9202-FC215E7B9234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2246FA-382A-3D2F-0CC5-0F2CAAC68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00E860-39E7-CC18-32E4-52D852059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8E46B-1DF1-4C3A-9158-62DCF43CACEB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Content Placeholder 4" descr="A field of wheat in the sun&#10;&#10;Description automatically generated">
            <a:extLst>
              <a:ext uri="{FF2B5EF4-FFF2-40B4-BE49-F238E27FC236}">
                <a16:creationId xmlns:a16="http://schemas.microsoft.com/office/drawing/2014/main" id="{90C3530F-2B75-F9CD-48E0-D9862C031F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2" b="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118441-42D4-9497-F1A0-640DF3DDEE46}"/>
              </a:ext>
            </a:extLst>
          </p:cNvPr>
          <p:cNvSpPr/>
          <p:nvPr userDrawn="1"/>
        </p:nvSpPr>
        <p:spPr>
          <a:xfrm>
            <a:off x="70339" y="228599"/>
            <a:ext cx="12027877" cy="64945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25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71C555-FB55-D66F-56AD-780959281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6617-E590-417E-9202-FC215E7B9234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25B3FE-09A3-D3B4-71E6-3EABC8C2E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F4CE53-1D1E-5A61-96AE-FD56C466E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8E46B-1DF1-4C3A-9158-62DCF43CA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806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4CBD7-96AF-5D4C-5619-FB61D6A34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ECC618-B5C5-D07F-E03F-BD54D0BBA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552D19-1867-2926-51EF-F8D608F4F6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FB7B9B-3DAE-F9A8-7AC6-154598B95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6617-E590-417E-9202-FC215E7B9234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8DB6D9-4413-7D72-40DA-ACDFCAA4C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AC85A-4ED1-3EF6-9F7A-6CB2775B4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8E46B-1DF1-4C3A-9158-62DCF43CA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75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D1E21-AA1B-0BA1-657D-6B68CF8D4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AF7C03-99F0-3D94-124A-EA9C04953A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505E4-98D7-DA42-0C7D-C2CFC7F235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7BBF88-0635-1459-BDD1-093214709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6617-E590-417E-9202-FC215E7B9234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E3745A-DC1F-E9A0-083F-71FAF41E5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FE4863-75D9-EC8D-76C2-F6E06ECD8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8E46B-1DF1-4C3A-9158-62DCF43CA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181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7C3D55-266E-46CA-9AE3-E92918F75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84955-8E88-E492-0C65-9CDCE0BDE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429C3-C863-6F5C-C620-E6B99FD89E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6D16617-E590-417E-9202-FC215E7B9234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890D6-B848-C0A6-DE8D-4D80DA6B04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3096A-0E17-F9FD-36DB-2936D7D2E6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D8E46B-1DF1-4C3A-9158-62DCF43CACE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82034C7C-750D-79F6-B5A0-C3678294B296}"/>
              </a:ext>
            </a:extLst>
          </p:cNvPr>
          <p:cNvSpPr txBox="1"/>
          <p:nvPr userDrawn="1"/>
        </p:nvSpPr>
        <p:spPr>
          <a:xfrm>
            <a:off x="1135380" y="7889500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E77F5714-FABE-1AE4-1D73-5F931C005EB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1269AFC0-E15C-B74D-9BD5-429951B4230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571478" y="6721475"/>
            <a:ext cx="2706858" cy="381337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2BBF109-74F0-DC10-16AB-1A7B542C2DD4}"/>
              </a:ext>
            </a:extLst>
          </p:cNvPr>
          <p:cNvSpPr txBox="1">
            <a:spLocks/>
          </p:cNvSpPr>
          <p:nvPr userDrawn="1"/>
        </p:nvSpPr>
        <p:spPr>
          <a:xfrm>
            <a:off x="-705196" y="574172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18E90B-4950-B8B1-FF85-C8BDFCB25682}"/>
              </a:ext>
            </a:extLst>
          </p:cNvPr>
          <p:cNvSpPr txBox="1"/>
          <p:nvPr userDrawn="1"/>
        </p:nvSpPr>
        <p:spPr>
          <a:xfrm>
            <a:off x="9197340" y="599823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133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2133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2133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0070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2946400" y="7645400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1828" y="6866717"/>
            <a:ext cx="1804572" cy="254225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4820699-3388-EA92-33FE-25D11D55C50E}"/>
              </a:ext>
            </a:extLst>
          </p:cNvPr>
          <p:cNvSpPr txBox="1">
            <a:spLocks/>
          </p:cNvSpPr>
          <p:nvPr userDrawn="1"/>
        </p:nvSpPr>
        <p:spPr>
          <a:xfrm>
            <a:off x="-444325" y="6115342"/>
            <a:ext cx="1943331" cy="699911"/>
          </a:xfrm>
          <a:prstGeom prst="rect">
            <a:avLst/>
          </a:prstGeom>
        </p:spPr>
        <p:txBody>
          <a:bodyPr vert="horz" lIns="81280" tIns="40640" rIns="81280" bIns="406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91F1C8-32E1-614B-B849-A7CA9E8DC1E2}"/>
              </a:ext>
            </a:extLst>
          </p:cNvPr>
          <p:cNvSpPr txBox="1"/>
          <p:nvPr userDrawn="1"/>
        </p:nvSpPr>
        <p:spPr>
          <a:xfrm>
            <a:off x="9992360" y="345536"/>
            <a:ext cx="2441758" cy="6976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22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1422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1422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1485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97767-B88D-9F51-790E-14E716040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A59FD-5E8B-3A71-1297-C51117BE2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79B0EB-21D6-7570-D664-A80DE72009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875"/>
          <a:stretch/>
        </p:blipFill>
        <p:spPr>
          <a:xfrm>
            <a:off x="0" y="-34446"/>
            <a:ext cx="12192000" cy="700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27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0A7257A3-5FCC-56DB-3D49-F123437D0161}"/>
              </a:ext>
            </a:extLst>
          </p:cNvPr>
          <p:cNvSpPr/>
          <p:nvPr/>
        </p:nvSpPr>
        <p:spPr>
          <a:xfrm>
            <a:off x="210573" y="1163045"/>
            <a:ext cx="11643912" cy="2281476"/>
          </a:xfrm>
          <a:prstGeom prst="roundRect">
            <a:avLst/>
          </a:prstGeom>
          <a:solidFill>
            <a:schemeClr val="lt1">
              <a:alpha val="85000"/>
            </a:schemeClr>
          </a:solidFill>
          <a:ln w="38100">
            <a:solidFill>
              <a:srgbClr val="39A7B9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Đọc</a:t>
            </a:r>
            <a:r>
              <a:rPr lang="en-US" alt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thông</a:t>
            </a:r>
            <a:r>
              <a:rPr lang="en-US" alt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tin </a:t>
            </a:r>
            <a:r>
              <a:rPr lang="en-US" alt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</a:t>
            </a:r>
            <a:r>
              <a:rPr lang="en-US" alt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sát</a:t>
            </a:r>
            <a:r>
              <a:rPr lang="en-US" alt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1, </a:t>
            </a:r>
            <a:r>
              <a:rPr lang="en-US" alt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alt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alt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endParaRPr lang="en-US" altLang="en-US" sz="1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Cho </a:t>
            </a:r>
            <a:r>
              <a:rPr lang="en-US" alt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nước</a:t>
            </a:r>
            <a:r>
              <a:rPr lang="en-US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ta </a:t>
            </a:r>
            <a:r>
              <a:rPr lang="en-US" alt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lang="en-US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2021 </a:t>
            </a:r>
            <a:r>
              <a:rPr lang="en-US" alt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tăng</a:t>
            </a:r>
            <a:r>
              <a:rPr lang="en-US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bao </a:t>
            </a:r>
            <a:r>
              <a:rPr lang="en-US" alt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nhiêu</a:t>
            </a:r>
            <a:r>
              <a:rPr lang="en-US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r>
              <a:rPr lang="en-US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so </a:t>
            </a:r>
            <a:r>
              <a:rPr lang="en-US" alt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lang="en-US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lang="en-US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1991.</a:t>
            </a:r>
            <a:endParaRPr lang="en-US" altLang="en-US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</a:t>
            </a:r>
            <a:r>
              <a:rPr lang="en-US" alt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</a:t>
            </a:r>
            <a:r>
              <a:rPr lang="en-US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ảnh</a:t>
            </a:r>
            <a:r>
              <a:rPr lang="en-US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hưởng</a:t>
            </a:r>
            <a:r>
              <a:rPr lang="en-US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gia</a:t>
            </a:r>
            <a:r>
              <a:rPr lang="en-US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tăng</a:t>
            </a:r>
            <a:r>
              <a:rPr lang="en-US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ở </a:t>
            </a:r>
            <a:r>
              <a:rPr lang="en-US" alt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nước</a:t>
            </a:r>
            <a:r>
              <a:rPr lang="en-US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ta.</a:t>
            </a:r>
            <a:endParaRPr lang="en-US" altLang="en-US" sz="4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CBF577-7E60-3E67-661E-ABC046285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104" y="3509965"/>
            <a:ext cx="4342961" cy="31229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737" y="291347"/>
            <a:ext cx="5358848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52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7AD3254-2B13-1711-F32E-1DA2455FCF37}"/>
              </a:ext>
            </a:extLst>
          </p:cNvPr>
          <p:cNvSpPr txBox="1"/>
          <p:nvPr/>
        </p:nvSpPr>
        <p:spPr>
          <a:xfrm>
            <a:off x="215318" y="1276828"/>
            <a:ext cx="1174307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tăng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tăng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Trong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tăng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xu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tăng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dồi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dào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thụ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ở, y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,…;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thoái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dirty="0">
              <a:solidFill>
                <a:srgbClr val="152A2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57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95C5039-35BE-6689-161D-44B97A21F28C}"/>
              </a:ext>
            </a:extLst>
          </p:cNvPr>
          <p:cNvSpPr/>
          <p:nvPr/>
        </p:nvSpPr>
        <p:spPr>
          <a:xfrm>
            <a:off x="275735" y="624346"/>
            <a:ext cx="8696143" cy="5609307"/>
          </a:xfrm>
          <a:prstGeom prst="roundRect">
            <a:avLst>
              <a:gd name="adj" fmla="val 19430"/>
            </a:avLst>
          </a:prstGeom>
          <a:solidFill>
            <a:schemeClr val="bg1"/>
          </a:solidFill>
          <a:ln w="28575">
            <a:solidFill>
              <a:srgbClr val="FF64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dirty="0">
                <a:solidFill>
                  <a:srgbClr val="152A20"/>
                </a:solidFill>
                <a:latin typeface="Cambria" panose="02040503050406030204" pitchFamily="18" charset="0"/>
              </a:rPr>
              <a:t>♦ Yêu cầu số 1: So với năm 1991, năm 2021 dân số nước ta đã tăng thêm 31.362 người</a:t>
            </a:r>
          </a:p>
          <a:p>
            <a:pPr algn="just"/>
            <a:r>
              <a:rPr lang="vi-VN" sz="3200" dirty="0">
                <a:solidFill>
                  <a:srgbClr val="152A20"/>
                </a:solidFill>
                <a:latin typeface="Cambria" panose="02040503050406030204" pitchFamily="18" charset="0"/>
              </a:rPr>
              <a:t>♦ Yêu cầu số 2: Ảnh hưởng của tăng dân số:</a:t>
            </a:r>
          </a:p>
          <a:p>
            <a:pPr algn="just"/>
            <a:r>
              <a:rPr lang="vi-VN" sz="3200" dirty="0">
                <a:solidFill>
                  <a:srgbClr val="152A20"/>
                </a:solidFill>
                <a:latin typeface="Cambria" panose="02040503050406030204" pitchFamily="18" charset="0"/>
              </a:rPr>
              <a:t>- Dân số đông và tăng lên hằng năm tạo cho nước ta nguồn lao động dồi dào, thị trường tiêu thụ rộng lớn.</a:t>
            </a:r>
          </a:p>
          <a:p>
            <a:pPr algn="just"/>
            <a:r>
              <a:rPr lang="vi-VN" sz="3200" dirty="0">
                <a:solidFill>
                  <a:srgbClr val="152A20"/>
                </a:solidFill>
                <a:latin typeface="Cambria" panose="02040503050406030204" pitchFamily="18" charset="0"/>
              </a:rPr>
              <a:t>- Tuy nhiên, dân số đông cũng gây ra một số khó khăn trong giải quyết việc làm, nhà ở, y tế, giáo dục,...; đồng thời dẫn đến nguy cơ suy thoái tài nguyên thiên nhiên và ô nhiễm môi trường.</a:t>
            </a:r>
          </a:p>
        </p:txBody>
      </p:sp>
      <p:pic>
        <p:nvPicPr>
          <p:cNvPr id="7" name="Picture 6" descr="A cartoon of a child holding a pointer&#10;&#10;Description automatically generated">
            <a:extLst>
              <a:ext uri="{FF2B5EF4-FFF2-40B4-BE49-F238E27FC236}">
                <a16:creationId xmlns:a16="http://schemas.microsoft.com/office/drawing/2014/main" id="{327B8295-2730-7C53-DB1B-86D0B4C13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585" y="2497764"/>
            <a:ext cx="3824039" cy="436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3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field of wheat in the sun&#10;&#10;Description automatically generated">
            <a:extLst>
              <a:ext uri="{FF2B5EF4-FFF2-40B4-BE49-F238E27FC236}">
                <a16:creationId xmlns:a16="http://schemas.microsoft.com/office/drawing/2014/main" id="{EE8AFE57-88F7-0F3B-F1A9-F98BEF1761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2" b="7500"/>
          <a:stretch/>
        </p:blipFill>
        <p:spPr>
          <a:xfrm>
            <a:off x="0" y="0"/>
            <a:ext cx="12192000" cy="6858000"/>
          </a:xfr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63AB464E-D886-7F57-B4E9-618A40F670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519" y="747963"/>
            <a:ext cx="7800008" cy="5887850"/>
          </a:xfrm>
          <a:prstGeom prst="rect">
            <a:avLst/>
          </a:prstGeom>
        </p:spPr>
      </p:pic>
      <p:pic>
        <p:nvPicPr>
          <p:cNvPr id="8" name="Picture 7" descr="A person in a hat holding a bag&#10;&#10;Description automatically generated">
            <a:extLst>
              <a:ext uri="{FF2B5EF4-FFF2-40B4-BE49-F238E27FC236}">
                <a16:creationId xmlns:a16="http://schemas.microsoft.com/office/drawing/2014/main" id="{D0155597-AB52-5228-287C-ADCA7ABB5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67"/>
          <a:stretch/>
        </p:blipFill>
        <p:spPr>
          <a:xfrm>
            <a:off x="8253046" y="262888"/>
            <a:ext cx="358139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E900B0-79EA-6CB6-B306-BF6CAB74B0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7209" y="1456433"/>
            <a:ext cx="4625179" cy="517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2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2mate.com - Điều tra dân số và nhà ở giữa kỳ năm 2024_360p">
            <a:hlinkClick r:id="" action="ppaction://media"/>
            <a:extLst>
              <a:ext uri="{FF2B5EF4-FFF2-40B4-BE49-F238E27FC236}">
                <a16:creationId xmlns:a16="http://schemas.microsoft.com/office/drawing/2014/main" id="{D4D3BE52-F5F6-5791-CA65-927EA79336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8168" y="330845"/>
            <a:ext cx="11015663" cy="619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0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field of wheat in the sun&#10;&#10;Description automatically generated">
            <a:extLst>
              <a:ext uri="{FF2B5EF4-FFF2-40B4-BE49-F238E27FC236}">
                <a16:creationId xmlns:a16="http://schemas.microsoft.com/office/drawing/2014/main" id="{EE8AFE57-88F7-0F3B-F1A9-F98BEF1761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2" b="7500"/>
          <a:stretch/>
        </p:blipFill>
        <p:spPr>
          <a:xfrm>
            <a:off x="0" y="0"/>
            <a:ext cx="12192000" cy="6858000"/>
          </a:xfr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63AB464E-D886-7F57-B4E9-618A40F670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519" y="747963"/>
            <a:ext cx="7800008" cy="5887850"/>
          </a:xfrm>
          <a:prstGeom prst="rect">
            <a:avLst/>
          </a:prstGeom>
        </p:spPr>
      </p:pic>
      <p:pic>
        <p:nvPicPr>
          <p:cNvPr id="8" name="Picture 7" descr="A person in a hat holding a bag&#10;&#10;Description automatically generated">
            <a:extLst>
              <a:ext uri="{FF2B5EF4-FFF2-40B4-BE49-F238E27FC236}">
                <a16:creationId xmlns:a16="http://schemas.microsoft.com/office/drawing/2014/main" id="{D0155597-AB52-5228-287C-ADCA7ABB5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67"/>
          <a:stretch/>
        </p:blipFill>
        <p:spPr>
          <a:xfrm>
            <a:off x="8253046" y="262888"/>
            <a:ext cx="3581399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90C5B3-E4CA-A901-085F-FC7C8B6C2B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55" y="1980040"/>
            <a:ext cx="8047417" cy="461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7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2000" y="-1346200"/>
            <a:ext cx="15200677" cy="962845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field of wheat in the sun&#10;&#10;Description automatically generated">
            <a:extLst>
              <a:ext uri="{FF2B5EF4-FFF2-40B4-BE49-F238E27FC236}">
                <a16:creationId xmlns:a16="http://schemas.microsoft.com/office/drawing/2014/main" id="{EE8AFE57-88F7-0F3B-F1A9-F98BEF1761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2" b="7500"/>
          <a:stretch/>
        </p:blipFill>
        <p:spPr>
          <a:xfrm>
            <a:off x="0" y="0"/>
            <a:ext cx="12192000" cy="6858000"/>
          </a:xfr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63AB464E-D886-7F57-B4E9-618A40F670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555" y="859056"/>
            <a:ext cx="7800008" cy="5887850"/>
          </a:xfrm>
          <a:prstGeom prst="rect">
            <a:avLst/>
          </a:prstGeom>
        </p:spPr>
      </p:pic>
      <p:pic>
        <p:nvPicPr>
          <p:cNvPr id="8" name="Picture 7" descr="A person in a hat holding a bag&#10;&#10;Description automatically generated">
            <a:extLst>
              <a:ext uri="{FF2B5EF4-FFF2-40B4-BE49-F238E27FC236}">
                <a16:creationId xmlns:a16="http://schemas.microsoft.com/office/drawing/2014/main" id="{D0155597-AB52-5228-287C-ADCA7ABB5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67"/>
          <a:stretch/>
        </p:blipFill>
        <p:spPr>
          <a:xfrm>
            <a:off x="8253046" y="262888"/>
            <a:ext cx="3581399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9CC617-DA94-B8E4-BEFA-D60F0CC2E4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5217" y="1346301"/>
            <a:ext cx="4922613" cy="540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83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A47C37D-B677-E8EB-A3E7-3132108B2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ỘT VÒNG VIỆT NAM (Around Viet Nam) - Tùng Dương _ Karaoke Version">
            <a:hlinkClick r:id="" action="ppaction://media"/>
            <a:extLst>
              <a:ext uri="{FF2B5EF4-FFF2-40B4-BE49-F238E27FC236}">
                <a16:creationId xmlns:a16="http://schemas.microsoft.com/office/drawing/2014/main" id="{EA41E8AE-AF74-F17A-5E46-2DBCF48B34A3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6737" y="266196"/>
            <a:ext cx="10787063" cy="6067425"/>
          </a:xfrm>
        </p:spPr>
      </p:pic>
    </p:spTree>
    <p:extLst>
      <p:ext uri="{BB962C8B-B14F-4D97-AF65-F5344CB8AC3E}">
        <p14:creationId xmlns:p14="http://schemas.microsoft.com/office/powerpoint/2010/main" val="230863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6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artoon of a child holding books&#10;&#10;Description automatically generated">
            <a:extLst>
              <a:ext uri="{FF2B5EF4-FFF2-40B4-BE49-F238E27FC236}">
                <a16:creationId xmlns:a16="http://schemas.microsoft.com/office/drawing/2014/main" id="{7F7E8A8B-C01F-FE38-8FDC-A9B5A0629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595" y="1630355"/>
            <a:ext cx="4103077" cy="522836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0949A19-13B3-63FA-57CF-A0AD50D7DD6E}"/>
              </a:ext>
            </a:extLst>
          </p:cNvPr>
          <p:cNvGrpSpPr/>
          <p:nvPr/>
        </p:nvGrpSpPr>
        <p:grpSpPr>
          <a:xfrm>
            <a:off x="2649415" y="369911"/>
            <a:ext cx="9144001" cy="2672863"/>
            <a:chOff x="4807657" y="4288149"/>
            <a:chExt cx="7704688" cy="3046987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DAF7BC97-C4C0-DADF-4AAD-EA65C6B3FFFD}"/>
                </a:ext>
              </a:extLst>
            </p:cNvPr>
            <p:cNvSpPr/>
            <p:nvPr/>
          </p:nvSpPr>
          <p:spPr>
            <a:xfrm>
              <a:off x="4807657" y="4288149"/>
              <a:ext cx="7704688" cy="3046987"/>
            </a:xfrm>
            <a:prstGeom prst="wedgeRoundRectCallout">
              <a:avLst>
                <a:gd name="adj1" fmla="val -39928"/>
                <a:gd name="adj2" fmla="val 69183"/>
                <a:gd name="adj3" fmla="val 16667"/>
              </a:avLst>
            </a:prstGeom>
            <a:solidFill>
              <a:srgbClr val="E1FBF7"/>
            </a:solidFill>
            <a:ln w="28575">
              <a:solidFill>
                <a:srgbClr val="1EC4A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2FAB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F5C98A2-39DB-C226-8376-F21B6349167F}"/>
                </a:ext>
              </a:extLst>
            </p:cNvPr>
            <p:cNvSpPr txBox="1"/>
            <p:nvPr/>
          </p:nvSpPr>
          <p:spPr>
            <a:xfrm>
              <a:off x="4844621" y="4358487"/>
              <a:ext cx="7667724" cy="2738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152A20"/>
                  </a:solidFill>
                  <a:latin typeface="Cambria" panose="02040503050406030204" pitchFamily="18" charset="0"/>
                </a:rPr>
                <a:t>	</a:t>
              </a:r>
              <a:r>
                <a:rPr lang="vi-VN" sz="3200" b="1" dirty="0">
                  <a:solidFill>
                    <a:srgbClr val="152A20"/>
                  </a:solidFill>
                  <a:latin typeface="Cambria" panose="02040503050406030204" pitchFamily="18" charset="0"/>
                </a:rPr>
                <a:t>Theo Tổng cục Thống kê, giữa tháng 4 năm 2023, số dân Việt Nam đạt mốc 100 triệu người, xếp thứ 8 châu Á và thứ 15 trong số các quốc gia đông dân nhất thế giới. Hãy chia sẻ suy nghĩ của em về những thông tin trên.</a:t>
              </a:r>
              <a:endParaRPr lang="en-US" sz="3200" b="1" dirty="0">
                <a:solidFill>
                  <a:srgbClr val="152A20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7" name="Picture 16" descr="A group of people standing on a map of the world&#10;&#10;Description automatically generated">
            <a:extLst>
              <a:ext uri="{FF2B5EF4-FFF2-40B4-BE49-F238E27FC236}">
                <a16:creationId xmlns:a16="http://schemas.microsoft.com/office/drawing/2014/main" id="{1730B46F-3C94-819B-B014-767EFF5C42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69"/>
          <a:stretch/>
        </p:blipFill>
        <p:spPr>
          <a:xfrm>
            <a:off x="6840967" y="3335840"/>
            <a:ext cx="4476078" cy="2973520"/>
          </a:xfrm>
          <a:prstGeom prst="rect">
            <a:avLst/>
          </a:prstGeom>
        </p:spPr>
      </p:pic>
      <p:pic>
        <p:nvPicPr>
          <p:cNvPr id="19" name="Picture 18" descr="A map of the country&#10;&#10;Description automatically generated">
            <a:extLst>
              <a:ext uri="{FF2B5EF4-FFF2-40B4-BE49-F238E27FC236}">
                <a16:creationId xmlns:a16="http://schemas.microsoft.com/office/drawing/2014/main" id="{830C9656-CE42-43AB-9497-5A1F09F1CA6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193" y="3335840"/>
            <a:ext cx="2587774" cy="329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6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57A05B0-5CB5-DBD3-3E49-0BF527A99F8B}"/>
              </a:ext>
            </a:extLst>
          </p:cNvPr>
          <p:cNvSpPr txBox="1"/>
          <p:nvPr/>
        </p:nvSpPr>
        <p:spPr>
          <a:xfrm>
            <a:off x="3493477" y="674400"/>
            <a:ext cx="846406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- Thông tin trên cho thấy Việt Nam là quốc gia có quy mô dân số lớn.</a:t>
            </a:r>
          </a:p>
          <a:p>
            <a:pPr algn="just"/>
            <a:r>
              <a:rPr lang="vi-VN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- Quy mô dân số lớn sẽ giúp nước ta có lực lượng lao động dồi dào, nhưng cũng gây ra một số khó khăn, thách thức, như:</a:t>
            </a:r>
          </a:p>
          <a:p>
            <a:pPr algn="just"/>
            <a:r>
              <a:rPr lang="vi-VN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+ Suy giảm tài nguyên thiên nhiên,</a:t>
            </a:r>
          </a:p>
          <a:p>
            <a:pPr algn="just"/>
            <a:r>
              <a:rPr lang="vi-VN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+ Gia tăng ô nhiễm môi </a:t>
            </a:r>
            <a:r>
              <a:rPr lang="vi-VN" sz="3200" b="1" dirty="0" smtClean="0">
                <a:solidFill>
                  <a:srgbClr val="152A20"/>
                </a:solidFill>
                <a:latin typeface="Cambria" panose="02040503050406030204" pitchFamily="18" charset="0"/>
              </a:rPr>
              <a:t>trường</a:t>
            </a:r>
            <a:r>
              <a:rPr lang="en-US" sz="3200" b="1" dirty="0" smtClean="0">
                <a:solidFill>
                  <a:srgbClr val="152A20"/>
                </a:solidFill>
                <a:latin typeface="Cambria" panose="02040503050406030204" pitchFamily="18" charset="0"/>
              </a:rPr>
              <a:t>,</a:t>
            </a:r>
            <a:endParaRPr lang="vi-VN" sz="3200" b="1" dirty="0">
              <a:solidFill>
                <a:srgbClr val="152A20"/>
              </a:solidFill>
              <a:latin typeface="Cambria" panose="02040503050406030204" pitchFamily="18" charset="0"/>
            </a:endParaRPr>
          </a:p>
          <a:p>
            <a:pPr algn="just"/>
            <a:r>
              <a:rPr lang="vi-VN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+ Gây khó khăn trong việc nâng cao chất lượng cuộc sống của người dân (giải quyết việc làm, nhà ở, cơ hội giáo dục, chăm sóc y tế,...).</a:t>
            </a:r>
          </a:p>
        </p:txBody>
      </p:sp>
      <p:pic>
        <p:nvPicPr>
          <p:cNvPr id="3" name="Picture 2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80E63A01-AEFE-FC53-3B71-287699FEF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87" y="3429000"/>
            <a:ext cx="3182990" cy="324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92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field of wheat in the sun&#10;&#10;Description automatically generated">
            <a:extLst>
              <a:ext uri="{FF2B5EF4-FFF2-40B4-BE49-F238E27FC236}">
                <a16:creationId xmlns:a16="http://schemas.microsoft.com/office/drawing/2014/main" id="{EE8AFE57-88F7-0F3B-F1A9-F98BEF1761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2" b="7500"/>
          <a:stretch/>
        </p:blipFill>
        <p:spPr>
          <a:xfrm>
            <a:off x="0" y="0"/>
            <a:ext cx="12192000" cy="6858000"/>
          </a:xfr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63AB464E-D886-7F57-B4E9-618A40F670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519" y="747963"/>
            <a:ext cx="7800008" cy="5887850"/>
          </a:xfrm>
          <a:prstGeom prst="rect">
            <a:avLst/>
          </a:prstGeom>
        </p:spPr>
      </p:pic>
      <p:pic>
        <p:nvPicPr>
          <p:cNvPr id="8" name="Picture 7" descr="A person in a hat holding a bag&#10;&#10;Description automatically generated">
            <a:extLst>
              <a:ext uri="{FF2B5EF4-FFF2-40B4-BE49-F238E27FC236}">
                <a16:creationId xmlns:a16="http://schemas.microsoft.com/office/drawing/2014/main" id="{D0155597-AB52-5228-287C-ADCA7ABB5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67"/>
          <a:stretch/>
        </p:blipFill>
        <p:spPr>
          <a:xfrm>
            <a:off x="8253046" y="262888"/>
            <a:ext cx="3581399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184AAFF-752C-B783-39C0-0EAB1E402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9362" y="1058325"/>
            <a:ext cx="5842732" cy="557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7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265DBA-35A2-FDB0-989B-0B184F1F3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341" y="2711244"/>
            <a:ext cx="8046276" cy="3685961"/>
          </a:xfrm>
          <a:prstGeom prst="rect">
            <a:avLst/>
          </a:prstGeom>
        </p:spPr>
      </p:pic>
      <p:sp>
        <p:nvSpPr>
          <p:cNvPr id="7" name="Rounded Rectangle 12">
            <a:extLst>
              <a:ext uri="{FF2B5EF4-FFF2-40B4-BE49-F238E27FC236}">
                <a16:creationId xmlns:a16="http://schemas.microsoft.com/office/drawing/2014/main" id="{0A616CB0-F381-09C8-FCD6-3A249853FFDB}"/>
              </a:ext>
            </a:extLst>
          </p:cNvPr>
          <p:cNvSpPr/>
          <p:nvPr/>
        </p:nvSpPr>
        <p:spPr>
          <a:xfrm>
            <a:off x="105507" y="227383"/>
            <a:ext cx="11980985" cy="2281476"/>
          </a:xfrm>
          <a:prstGeom prst="roundRect">
            <a:avLst/>
          </a:prstGeom>
          <a:solidFill>
            <a:schemeClr val="lt1">
              <a:alpha val="85000"/>
            </a:schemeClr>
          </a:solidFill>
          <a:ln w="38100">
            <a:solidFill>
              <a:srgbClr val="39A7B9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200" dirty="0">
                <a:solidFill>
                  <a:srgbClr val="152A20"/>
                </a:solidFill>
                <a:latin typeface="Cambria" panose="02040503050406030204" pitchFamily="18" charset="0"/>
              </a:rPr>
              <a:t>	</a:t>
            </a:r>
            <a:r>
              <a:rPr lang="vi-VN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Đọc thông tin và bảng số dân các nước Đông Nam Á năm 2021, em hãy:</a:t>
            </a:r>
          </a:p>
          <a:p>
            <a:pPr algn="just"/>
            <a:r>
              <a:rPr lang="vi-VN" sz="3200" dirty="0">
                <a:solidFill>
                  <a:srgbClr val="152A20"/>
                </a:solidFill>
                <a:latin typeface="Cambria" panose="02040503050406030204" pitchFamily="18" charset="0"/>
              </a:rPr>
              <a:t>- Cho biết số dân của nước ta năm 2021.</a:t>
            </a:r>
          </a:p>
          <a:p>
            <a:pPr algn="just"/>
            <a:r>
              <a:rPr lang="vi-VN" sz="3200" dirty="0">
                <a:solidFill>
                  <a:srgbClr val="152A20"/>
                </a:solidFill>
                <a:latin typeface="Cambria" panose="02040503050406030204" pitchFamily="18" charset="0"/>
              </a:rPr>
              <a:t>- So sánh số dân nước ta với các nước trong khu vực Đông Nam Á.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580" y="3060092"/>
            <a:ext cx="2670279" cy="229229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00400" y="4590288"/>
            <a:ext cx="3730752" cy="4023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FA0D77-CF09-6EB3-10EC-288734975782}"/>
              </a:ext>
            </a:extLst>
          </p:cNvPr>
          <p:cNvSpPr/>
          <p:nvPr/>
        </p:nvSpPr>
        <p:spPr>
          <a:xfrm>
            <a:off x="409585" y="1973437"/>
            <a:ext cx="7839117" cy="1931051"/>
          </a:xfrm>
          <a:prstGeom prst="roundRect">
            <a:avLst>
              <a:gd name="adj" fmla="val 22005"/>
            </a:avLst>
          </a:prstGeom>
          <a:solidFill>
            <a:schemeClr val="bg1"/>
          </a:solidFill>
          <a:ln w="28575">
            <a:solidFill>
              <a:srgbClr val="FF64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800" dirty="0">
                <a:solidFill>
                  <a:srgbClr val="152A20"/>
                </a:solidFill>
                <a:latin typeface="Cambria" panose="02040503050406030204" pitchFamily="18" charset="0"/>
              </a:rPr>
              <a:t>- Năm 2021, số dân nước ta là 98 504 nghìn </a:t>
            </a:r>
            <a:r>
              <a:rPr lang="vi-VN" sz="4800" dirty="0" smtClean="0">
                <a:solidFill>
                  <a:srgbClr val="152A20"/>
                </a:solidFill>
                <a:latin typeface="Cambria" panose="02040503050406030204" pitchFamily="18" charset="0"/>
              </a:rPr>
              <a:t>người</a:t>
            </a:r>
            <a:endParaRPr lang="vi-VN" sz="4800" dirty="0">
              <a:solidFill>
                <a:srgbClr val="152A20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24B1AE42-4A95-BF92-A92C-0F79090BDF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1"/>
          <a:stretch/>
        </p:blipFill>
        <p:spPr>
          <a:xfrm flipH="1">
            <a:off x="5148177" y="3429000"/>
            <a:ext cx="6201050" cy="31494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8388" y="969371"/>
            <a:ext cx="97600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40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Cho 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biết số dân của nước ta năm 2021.</a:t>
            </a:r>
            <a:endParaRPr lang="vi-VN" sz="40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68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FA0D77-CF09-6EB3-10EC-288734975782}"/>
              </a:ext>
            </a:extLst>
          </p:cNvPr>
          <p:cNvSpPr/>
          <p:nvPr/>
        </p:nvSpPr>
        <p:spPr>
          <a:xfrm>
            <a:off x="654964" y="2046589"/>
            <a:ext cx="8626839" cy="1784747"/>
          </a:xfrm>
          <a:prstGeom prst="roundRect">
            <a:avLst>
              <a:gd name="adj" fmla="val 22005"/>
            </a:avLst>
          </a:prstGeom>
          <a:solidFill>
            <a:schemeClr val="bg1"/>
          </a:solidFill>
          <a:ln w="28575">
            <a:solidFill>
              <a:srgbClr val="FF64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dirty="0" smtClean="0">
                <a:solidFill>
                  <a:srgbClr val="152A20"/>
                </a:solidFill>
                <a:latin typeface="Cambria" panose="02040503050406030204" pitchFamily="18" charset="0"/>
              </a:rPr>
              <a:t>- </a:t>
            </a:r>
            <a:r>
              <a:rPr lang="vi-VN" sz="4000" dirty="0">
                <a:solidFill>
                  <a:srgbClr val="152A20"/>
                </a:solidFill>
                <a:latin typeface="Cambria" panose="02040503050406030204" pitchFamily="18" charset="0"/>
              </a:rPr>
              <a:t>Năm 2021, Việt Nam có quy mô dân số đứng thứ 3 khu vực Đông Nam Á.</a:t>
            </a:r>
          </a:p>
        </p:txBody>
      </p:sp>
      <p:pic>
        <p:nvPicPr>
          <p:cNvPr id="7" name="Picture 6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24B1AE42-4A95-BF92-A92C-0F79090BDF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1"/>
          <a:stretch/>
        </p:blipFill>
        <p:spPr>
          <a:xfrm flipH="1">
            <a:off x="5148177" y="3429000"/>
            <a:ext cx="6201050" cy="31494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5548" y="620512"/>
            <a:ext cx="107658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40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So 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sánh số dân nước ta với các nước trong khu vực Đông Nam Á.</a:t>
            </a:r>
          </a:p>
        </p:txBody>
      </p:sp>
    </p:spTree>
    <p:extLst>
      <p:ext uri="{BB962C8B-B14F-4D97-AF65-F5344CB8AC3E}">
        <p14:creationId xmlns:p14="http://schemas.microsoft.com/office/powerpoint/2010/main" val="340533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219</Words>
  <Application>Microsoft Office PowerPoint</Application>
  <PresentationFormat>Widescreen</PresentationFormat>
  <Paragraphs>27</Paragraphs>
  <Slides>16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#9Slide05 Aphrodite Pro</vt:lpstr>
      <vt:lpstr>#9Slide05 Bodega Script</vt:lpstr>
      <vt:lpstr>#9Slide07 HoneyCream</vt:lpstr>
      <vt:lpstr>Aptos</vt:lpstr>
      <vt:lpstr>Aptos Display</vt:lpstr>
      <vt:lpstr>Arial</vt:lpstr>
      <vt:lpstr>Calibri</vt:lpstr>
      <vt:lpstr>Cambria</vt:lpstr>
      <vt:lpstr>SVN-Newton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Kỳ Duyên Đỗ</dc:creator>
  <cp:lastModifiedBy>Laptop T&amp;T</cp:lastModifiedBy>
  <cp:revision>13</cp:revision>
  <dcterms:created xsi:type="dcterms:W3CDTF">2024-06-20T03:29:59Z</dcterms:created>
  <dcterms:modified xsi:type="dcterms:W3CDTF">2024-08-24T17:48:19Z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2024-06-20T03:46:44Z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a8c4d2e8-7c6b-4a3a-9aaf-c4d173b000a2</vt:lpwstr>
  </property>
  <property fmtid="{D5CDD505-2E9C-101B-9397-08002B2CF9AE}" pid="8" name="MSIP_Label_defa4170-0d19-0005-0004-bc88714345d2_ContentBits">
    <vt:lpwstr>0</vt:lpwstr>
  </property>
</Properties>
</file>