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90" r:id="rId32"/>
    <p:sldId id="291" r:id="rId33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7 IcielKoni Heavy" panose="020B0604020202020204" charset="0"/>
      <p:regular r:id="rId38"/>
    </p:embeddedFont>
    <p:embeddedFont>
      <p:font typeface="Cabin Bold" panose="020B0604020202020204" charset="0"/>
      <p:regular r:id="rId39"/>
    </p:embeddedFont>
    <p:embeddedFont>
      <p:font typeface="Cabin Italics" panose="020B0604020202020204" charset="0"/>
      <p:regular r:id="rId40"/>
    </p:embeddedFont>
    <p:embeddedFont>
      <p:font typeface="Cabin" panose="020B0604020202020204" charset="0"/>
      <p:regular r:id="rId41"/>
    </p:embeddedFont>
    <p:embeddedFont>
      <p:font typeface="#9Slide07 HoneyCream" pitchFamily="2" charset="0"/>
      <p:regular r:id="rId42"/>
    </p:embeddedFont>
    <p:embeddedFont>
      <p:font typeface="SVN-Newton" panose="0204060305050602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397" y="10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2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7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0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0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0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6.svg"/><Relationship Id="rId18" Type="http://schemas.openxmlformats.org/officeDocument/2006/relationships/image" Target="../media/image20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28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4.svg"/><Relationship Id="rId5" Type="http://schemas.openxmlformats.org/officeDocument/2006/relationships/image" Target="../media/image32.svg"/><Relationship Id="rId15" Type="http://schemas.openxmlformats.org/officeDocument/2006/relationships/image" Target="../media/image48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2.sv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9.png"/><Relationship Id="rId10" Type="http://schemas.openxmlformats.org/officeDocument/2006/relationships/image" Target="../media/image2.svg"/><Relationship Id="rId4" Type="http://schemas.openxmlformats.org/officeDocument/2006/relationships/image" Target="../media/image30.sv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5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32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2.svg"/><Relationship Id="rId14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44.svg"/><Relationship Id="rId17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32.svg"/><Relationship Id="rId15" Type="http://schemas.openxmlformats.org/officeDocument/2006/relationships/image" Target="../media/image37.png"/><Relationship Id="rId10" Type="http://schemas.openxmlformats.org/officeDocument/2006/relationships/image" Target="../media/image44.jpeg"/><Relationship Id="rId4" Type="http://schemas.openxmlformats.org/officeDocument/2006/relationships/image" Target="../media/image29.png"/><Relationship Id="rId9" Type="http://schemas.openxmlformats.org/officeDocument/2006/relationships/image" Target="../media/image2.svg"/><Relationship Id="rId1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0.svg"/><Relationship Id="rId5" Type="http://schemas.openxmlformats.org/officeDocument/2006/relationships/image" Target="../media/image32.svg"/><Relationship Id="rId10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8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6.png"/><Relationship Id="rId5" Type="http://schemas.openxmlformats.org/officeDocument/2006/relationships/image" Target="../media/image32.sv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sv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6.png"/><Relationship Id="rId1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12" Type="http://schemas.openxmlformats.org/officeDocument/2006/relationships/image" Target="../media/image44.svg"/><Relationship Id="rId17" Type="http://schemas.openxmlformats.org/officeDocument/2006/relationships/image" Target="../media/image38.png"/><Relationship Id="rId2" Type="http://schemas.openxmlformats.org/officeDocument/2006/relationships/image" Target="../media/image6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35.png"/><Relationship Id="rId5" Type="http://schemas.openxmlformats.org/officeDocument/2006/relationships/image" Target="../media/image50.png"/><Relationship Id="rId15" Type="http://schemas.openxmlformats.org/officeDocument/2006/relationships/image" Target="../media/image37.png"/><Relationship Id="rId10" Type="http://schemas.openxmlformats.org/officeDocument/2006/relationships/image" Target="../media/image71.sv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75.svg"/><Relationship Id="rId12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1.svg"/><Relationship Id="rId5" Type="http://schemas.openxmlformats.org/officeDocument/2006/relationships/image" Target="../media/image73.svg"/><Relationship Id="rId1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7.svg"/><Relationship Id="rId18" Type="http://schemas.openxmlformats.org/officeDocument/2006/relationships/image" Target="../media/image62.png"/><Relationship Id="rId3" Type="http://schemas.openxmlformats.org/officeDocument/2006/relationships/image" Target="../media/image2.svg"/><Relationship Id="rId21" Type="http://schemas.openxmlformats.org/officeDocument/2006/relationships/image" Target="../media/image64.png"/><Relationship Id="rId7" Type="http://schemas.openxmlformats.org/officeDocument/2006/relationships/image" Target="../media/image18.svg"/><Relationship Id="rId12" Type="http://schemas.openxmlformats.org/officeDocument/2006/relationships/image" Target="../media/image56.png"/><Relationship Id="rId17" Type="http://schemas.openxmlformats.org/officeDocument/2006/relationships/image" Target="../media/image84.svg"/><Relationship Id="rId2" Type="http://schemas.openxmlformats.org/officeDocument/2006/relationships/image" Target="../media/image6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0.svg"/><Relationship Id="rId5" Type="http://schemas.openxmlformats.org/officeDocument/2006/relationships/image" Target="../media/image4.svg"/><Relationship Id="rId15" Type="http://schemas.openxmlformats.org/officeDocument/2006/relationships/image" Target="../media/image82.svg"/><Relationship Id="rId10" Type="http://schemas.openxmlformats.org/officeDocument/2006/relationships/image" Target="../media/image59.png"/><Relationship Id="rId19" Type="http://schemas.openxmlformats.org/officeDocument/2006/relationships/image" Target="../media/image86.svg"/><Relationship Id="rId4" Type="http://schemas.openxmlformats.org/officeDocument/2006/relationships/image" Target="../media/image11.png"/><Relationship Id="rId9" Type="http://schemas.openxmlformats.org/officeDocument/2006/relationships/image" Target="../media/image73.sv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6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89.svg"/><Relationship Id="rId5" Type="http://schemas.openxmlformats.org/officeDocument/2006/relationships/image" Target="../media/image32.svg"/><Relationship Id="rId10" Type="http://schemas.openxmlformats.org/officeDocument/2006/relationships/image" Target="../media/image65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svg"/><Relationship Id="rId10" Type="http://schemas.openxmlformats.org/officeDocument/2006/relationships/image" Target="../media/image67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svg"/><Relationship Id="rId10" Type="http://schemas.openxmlformats.org/officeDocument/2006/relationships/image" Target="../media/image68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94.svg"/><Relationship Id="rId5" Type="http://schemas.openxmlformats.org/officeDocument/2006/relationships/image" Target="../media/image32.svg"/><Relationship Id="rId10" Type="http://schemas.openxmlformats.org/officeDocument/2006/relationships/image" Target="../media/image69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2.png"/><Relationship Id="rId5" Type="http://schemas.openxmlformats.org/officeDocument/2006/relationships/image" Target="../media/image32.svg"/><Relationship Id="rId10" Type="http://schemas.openxmlformats.org/officeDocument/2006/relationships/image" Target="../media/image71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4.png"/><Relationship Id="rId5" Type="http://schemas.openxmlformats.org/officeDocument/2006/relationships/image" Target="../media/image32.svg"/><Relationship Id="rId10" Type="http://schemas.openxmlformats.org/officeDocument/2006/relationships/image" Target="../media/image73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svg"/><Relationship Id="rId10" Type="http://schemas.openxmlformats.org/officeDocument/2006/relationships/image" Target="../media/image70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6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4.svg"/><Relationship Id="rId5" Type="http://schemas.openxmlformats.org/officeDocument/2006/relationships/image" Target="../media/image32.svg"/><Relationship Id="rId15" Type="http://schemas.openxmlformats.org/officeDocument/2006/relationships/image" Target="../media/image48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2.svg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3.svg"/><Relationship Id="rId10" Type="http://schemas.openxmlformats.org/officeDocument/2006/relationships/image" Target="../media/image77.png"/><Relationship Id="rId4" Type="http://schemas.openxmlformats.org/officeDocument/2006/relationships/image" Target="../media/image54.png"/><Relationship Id="rId9" Type="http://schemas.openxmlformats.org/officeDocument/2006/relationships/image" Target="../media/image10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32.sv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7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56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5.svg"/><Relationship Id="rId5" Type="http://schemas.openxmlformats.org/officeDocument/2006/relationships/image" Target="../media/image4.svg"/><Relationship Id="rId15" Type="http://schemas.openxmlformats.org/officeDocument/2006/relationships/image" Target="../media/image71.sv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73.svg"/><Relationship Id="rId1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4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4.sv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8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2.png"/><Relationship Id="rId17" Type="http://schemas.openxmlformats.org/officeDocument/2006/relationships/image" Target="../media/image42.svg"/><Relationship Id="rId2" Type="http://schemas.openxmlformats.org/officeDocument/2006/relationships/image" Target="../media/image28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2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44.svg"/><Relationship Id="rId17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32.svg"/><Relationship Id="rId1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29.png"/><Relationship Id="rId9" Type="http://schemas.openxmlformats.org/officeDocument/2006/relationships/image" Target="../media/image2.svg"/><Relationship Id="rId1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419100"/>
            <a:ext cx="21642676" cy="11388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2098563" y="634901"/>
            <a:ext cx="6925707" cy="2440091"/>
            <a:chOff x="0" y="0"/>
            <a:chExt cx="1824054" cy="6426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98563" y="787279"/>
            <a:ext cx="6709664" cy="2139726"/>
            <a:chOff x="0" y="0"/>
            <a:chExt cx="1767154" cy="5635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85083"/>
            <a:ext cx="2139726" cy="21397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42507" y="653178"/>
            <a:ext cx="6925707" cy="2440091"/>
            <a:chOff x="0" y="0"/>
            <a:chExt cx="1824054" cy="6426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42507" y="805557"/>
            <a:ext cx="6709664" cy="2139726"/>
            <a:chOff x="0" y="0"/>
            <a:chExt cx="1767154" cy="5635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72644" y="803361"/>
            <a:ext cx="2139726" cy="21397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484496" y="6257321"/>
            <a:ext cx="6037278" cy="4029679"/>
            <a:chOff x="0" y="0"/>
            <a:chExt cx="8049705" cy="53729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838456" cy="5372905"/>
            </a:xfrm>
            <a:custGeom>
              <a:avLst/>
              <a:gdLst/>
              <a:ahLst/>
              <a:cxnLst/>
              <a:rect l="l" t="t" r="r" b="b"/>
              <a:pathLst>
                <a:path w="7838456" h="5372905">
                  <a:moveTo>
                    <a:pt x="0" y="0"/>
                  </a:moveTo>
                  <a:lnTo>
                    <a:pt x="7838456" y="0"/>
                  </a:lnTo>
                  <a:lnTo>
                    <a:pt x="7838456" y="5372905"/>
                  </a:lnTo>
                  <a:lnTo>
                    <a:pt x="0" y="5372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41275" y="165383"/>
              <a:ext cx="7355906" cy="5042139"/>
            </a:xfrm>
            <a:custGeom>
              <a:avLst/>
              <a:gdLst/>
              <a:ahLst/>
              <a:cxnLst/>
              <a:rect l="l" t="t" r="r" b="b"/>
              <a:pathLst>
                <a:path w="7355906" h="5042139">
                  <a:moveTo>
                    <a:pt x="0" y="0"/>
                  </a:moveTo>
                  <a:lnTo>
                    <a:pt x="7355906" y="0"/>
                  </a:lnTo>
                  <a:lnTo>
                    <a:pt x="7355906" y="5042139"/>
                  </a:lnTo>
                  <a:lnTo>
                    <a:pt x="0" y="5042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6195143" y="3606056"/>
              <a:ext cx="1854561" cy="1436442"/>
            </a:xfrm>
            <a:custGeom>
              <a:avLst/>
              <a:gdLst/>
              <a:ahLst/>
              <a:cxnLst/>
              <a:rect l="l" t="t" r="r" b="b"/>
              <a:pathLst>
                <a:path w="1854561" h="1436442">
                  <a:moveTo>
                    <a:pt x="1854562" y="0"/>
                  </a:moveTo>
                  <a:lnTo>
                    <a:pt x="0" y="0"/>
                  </a:lnTo>
                  <a:lnTo>
                    <a:pt x="0" y="1436442"/>
                  </a:lnTo>
                  <a:lnTo>
                    <a:pt x="1854562" y="1436442"/>
                  </a:lnTo>
                  <a:lnTo>
                    <a:pt x="185456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847289">
              <a:off x="141272" y="827763"/>
              <a:ext cx="1211670" cy="1308146"/>
            </a:xfrm>
            <a:custGeom>
              <a:avLst/>
              <a:gdLst/>
              <a:ahLst/>
              <a:cxnLst/>
              <a:rect l="l" t="t" r="r" b="b"/>
              <a:pathLst>
                <a:path w="1211670" h="1308146">
                  <a:moveTo>
                    <a:pt x="0" y="0"/>
                  </a:moveTo>
                  <a:lnTo>
                    <a:pt x="1211670" y="0"/>
                  </a:lnTo>
                  <a:lnTo>
                    <a:pt x="1211670" y="1308146"/>
                  </a:lnTo>
                  <a:lnTo>
                    <a:pt x="0" y="130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974982" y="1319810"/>
              <a:ext cx="6099740" cy="2621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khuân, tha, vác, nhấc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521775" y="6371868"/>
            <a:ext cx="6037278" cy="4029679"/>
            <a:chOff x="0" y="0"/>
            <a:chExt cx="8049705" cy="53729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838456" cy="5372905"/>
            </a:xfrm>
            <a:custGeom>
              <a:avLst/>
              <a:gdLst/>
              <a:ahLst/>
              <a:cxnLst/>
              <a:rect l="l" t="t" r="r" b="b"/>
              <a:pathLst>
                <a:path w="7838456" h="5372905">
                  <a:moveTo>
                    <a:pt x="0" y="0"/>
                  </a:moveTo>
                  <a:lnTo>
                    <a:pt x="7838456" y="0"/>
                  </a:lnTo>
                  <a:lnTo>
                    <a:pt x="7838456" y="5372905"/>
                  </a:lnTo>
                  <a:lnTo>
                    <a:pt x="0" y="5372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41275" y="165383"/>
              <a:ext cx="7355906" cy="5042139"/>
            </a:xfrm>
            <a:custGeom>
              <a:avLst/>
              <a:gdLst/>
              <a:ahLst/>
              <a:cxnLst/>
              <a:rect l="l" t="t" r="r" b="b"/>
              <a:pathLst>
                <a:path w="7355906" h="5042139">
                  <a:moveTo>
                    <a:pt x="0" y="0"/>
                  </a:moveTo>
                  <a:lnTo>
                    <a:pt x="7355906" y="0"/>
                  </a:lnTo>
                  <a:lnTo>
                    <a:pt x="7355906" y="5042139"/>
                  </a:lnTo>
                  <a:lnTo>
                    <a:pt x="0" y="5042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flipH="1">
              <a:off x="6195143" y="3606056"/>
              <a:ext cx="1854561" cy="1436442"/>
            </a:xfrm>
            <a:custGeom>
              <a:avLst/>
              <a:gdLst/>
              <a:ahLst/>
              <a:cxnLst/>
              <a:rect l="l" t="t" r="r" b="b"/>
              <a:pathLst>
                <a:path w="1854561" h="1436442">
                  <a:moveTo>
                    <a:pt x="1854562" y="0"/>
                  </a:moveTo>
                  <a:lnTo>
                    <a:pt x="0" y="0"/>
                  </a:lnTo>
                  <a:lnTo>
                    <a:pt x="0" y="1436442"/>
                  </a:lnTo>
                  <a:lnTo>
                    <a:pt x="1854562" y="1436442"/>
                  </a:lnTo>
                  <a:lnTo>
                    <a:pt x="185456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847289">
              <a:off x="141272" y="827763"/>
              <a:ext cx="1211670" cy="1308146"/>
            </a:xfrm>
            <a:custGeom>
              <a:avLst/>
              <a:gdLst/>
              <a:ahLst/>
              <a:cxnLst/>
              <a:rect l="l" t="t" r="r" b="b"/>
              <a:pathLst>
                <a:path w="1211670" h="1308146">
                  <a:moveTo>
                    <a:pt x="0" y="0"/>
                  </a:moveTo>
                  <a:lnTo>
                    <a:pt x="1211670" y="0"/>
                  </a:lnTo>
                  <a:lnTo>
                    <a:pt x="1211670" y="1308146"/>
                  </a:lnTo>
                  <a:lnTo>
                    <a:pt x="0" y="130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1119292" y="1337713"/>
              <a:ext cx="6099740" cy="2621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592786" y="530114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 dirty="0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36731" y="659316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b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04775" y="952385"/>
            <a:ext cx="4313283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 giống nhau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12370" y="881329"/>
            <a:ext cx="5044432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</a:t>
            </a:r>
          </a:p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gần giống nhau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8093" y="3494020"/>
            <a:ext cx="5291787" cy="3023878"/>
          </a:xfrm>
          <a:prstGeom prst="rect">
            <a:avLst/>
          </a:prstGeom>
        </p:spPr>
      </p:pic>
      <p:sp>
        <p:nvSpPr>
          <p:cNvPr id="39" name="Freeform 39"/>
          <p:cNvSpPr/>
          <p:nvPr/>
        </p:nvSpPr>
        <p:spPr>
          <a:xfrm>
            <a:off x="14298925" y="3912346"/>
            <a:ext cx="3790058" cy="6577108"/>
          </a:xfrm>
          <a:custGeom>
            <a:avLst/>
            <a:gdLst/>
            <a:ahLst/>
            <a:cxnLst/>
            <a:rect l="l" t="t" r="r" b="b"/>
            <a:pathLst>
              <a:path w="3790058" h="6577108">
                <a:moveTo>
                  <a:pt x="0" y="0"/>
                </a:moveTo>
                <a:lnTo>
                  <a:pt x="3790058" y="0"/>
                </a:lnTo>
                <a:lnTo>
                  <a:pt x="3790058" y="6577108"/>
                </a:lnTo>
                <a:lnTo>
                  <a:pt x="0" y="65771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35729 -0.279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395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37761 -0.311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1625328" y="1028700"/>
            <a:ext cx="4476776" cy="1704617"/>
            <a:chOff x="0" y="0"/>
            <a:chExt cx="1179068" cy="4489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5328" y="3288554"/>
            <a:ext cx="4476776" cy="1704617"/>
            <a:chOff x="0" y="0"/>
            <a:chExt cx="1179068" cy="4489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5328" y="5545621"/>
            <a:ext cx="4476776" cy="1704617"/>
            <a:chOff x="0" y="0"/>
            <a:chExt cx="1179068" cy="4489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25328" y="7802688"/>
            <a:ext cx="4476776" cy="1704617"/>
            <a:chOff x="0" y="0"/>
            <a:chExt cx="1179068" cy="4489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124111" y="1236774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24111" y="3438417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24111" y="5698021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6797" y="7993188"/>
            <a:ext cx="4535307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nhấc bổng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610953" y="891626"/>
            <a:ext cx="8206006" cy="1926641"/>
            <a:chOff x="0" y="0"/>
            <a:chExt cx="2161253" cy="5074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610953" y="3093269"/>
            <a:ext cx="8206006" cy="1926641"/>
            <a:chOff x="0" y="0"/>
            <a:chExt cx="2161253" cy="50742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610953" y="5419960"/>
            <a:ext cx="8206006" cy="1926641"/>
            <a:chOff x="0" y="0"/>
            <a:chExt cx="2161253" cy="50742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863039" y="1042808"/>
            <a:ext cx="7701833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vật nặng bằng cách đặt lên vai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081925" y="3618439"/>
            <a:ext cx="726406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nâng lên, đưa lên cao hơn.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8610953" y="7668401"/>
            <a:ext cx="8206006" cy="1926641"/>
            <a:chOff x="0" y="0"/>
            <a:chExt cx="2161253" cy="50742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8972482" y="5945130"/>
            <a:ext cx="748294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khiêng vác đồ vật nặng;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99723" y="7827452"/>
            <a:ext cx="7628467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đi bằng cách ngậm chặt ở miệng hoặc mỏ;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102104" y="1866900"/>
            <a:ext cx="2508849" cy="45049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109469" y="4063530"/>
            <a:ext cx="2501484" cy="466080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210109" y="2057400"/>
            <a:ext cx="2328085" cy="436243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164116" y="4338454"/>
            <a:ext cx="2381443" cy="445310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9144000" y="5143500"/>
            <a:ext cx="2990035" cy="2040498"/>
          </a:xfrm>
          <a:custGeom>
            <a:avLst/>
            <a:gdLst/>
            <a:ahLst/>
            <a:cxnLst/>
            <a:rect l="l" t="t" r="r" b="b"/>
            <a:pathLst>
              <a:path w="2990035" h="2040498">
                <a:moveTo>
                  <a:pt x="0" y="0"/>
                </a:moveTo>
                <a:lnTo>
                  <a:pt x="2990035" y="0"/>
                </a:lnTo>
                <a:lnTo>
                  <a:pt x="2990035" y="2040498"/>
                </a:lnTo>
                <a:lnTo>
                  <a:pt x="0" y="2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210" b="-321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59411" y="7392117"/>
            <a:ext cx="2767348" cy="2653195"/>
          </a:xfrm>
          <a:custGeom>
            <a:avLst/>
            <a:gdLst/>
            <a:ahLst/>
            <a:cxnLst/>
            <a:rect l="l" t="t" r="r" b="b"/>
            <a:pathLst>
              <a:path w="2767348" h="2653195">
                <a:moveTo>
                  <a:pt x="0" y="0"/>
                </a:moveTo>
                <a:lnTo>
                  <a:pt x="2767348" y="0"/>
                </a:lnTo>
                <a:lnTo>
                  <a:pt x="2767348" y="2653195"/>
                </a:lnTo>
                <a:lnTo>
                  <a:pt x="0" y="2653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36971" y="7392117"/>
            <a:ext cx="2823257" cy="2777379"/>
          </a:xfrm>
          <a:custGeom>
            <a:avLst/>
            <a:gdLst/>
            <a:ahLst/>
            <a:cxnLst/>
            <a:rect l="l" t="t" r="r" b="b"/>
            <a:pathLst>
              <a:path w="2823257" h="2777379">
                <a:moveTo>
                  <a:pt x="0" y="0"/>
                </a:moveTo>
                <a:lnTo>
                  <a:pt x="2823257" y="0"/>
                </a:lnTo>
                <a:lnTo>
                  <a:pt x="2823257" y="2777379"/>
                </a:lnTo>
                <a:lnTo>
                  <a:pt x="0" y="2777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36971" y="4592831"/>
            <a:ext cx="2506954" cy="2591167"/>
          </a:xfrm>
          <a:custGeom>
            <a:avLst/>
            <a:gdLst/>
            <a:ahLst/>
            <a:cxnLst/>
            <a:rect l="l" t="t" r="r" b="b"/>
            <a:pathLst>
              <a:path w="2506954" h="2591167">
                <a:moveTo>
                  <a:pt x="0" y="0"/>
                </a:moveTo>
                <a:lnTo>
                  <a:pt x="2506954" y="0"/>
                </a:lnTo>
                <a:lnTo>
                  <a:pt x="2506954" y="2591167"/>
                </a:lnTo>
                <a:lnTo>
                  <a:pt x="0" y="25911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23936" y="535305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tục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việc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tẹo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khoẻ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hăng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say.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lôi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đẩy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lồ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chạy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gặp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đụng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02422" y="4554486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23479" y="7595028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39670" y="4705350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5302" y="7610118"/>
            <a:ext cx="31044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nhấc bổng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0228" y="5660922"/>
            <a:ext cx="30731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khiêng vác đồ vật nặng;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0228" y="8238207"/>
            <a:ext cx="4316988" cy="198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đi bằng cách ngậm chặt ở miệng hoặc mỏ;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72801" y="5660922"/>
            <a:ext cx="4544158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vật nặng bằng cách đặt lên vai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20837" y="8725147"/>
            <a:ext cx="30731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nâng lên, đưa lên cao hơn.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1471041" y="7063649"/>
            <a:ext cx="8206006" cy="2731238"/>
            <a:chOff x="0" y="0"/>
            <a:chExt cx="10941341" cy="36416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941341" cy="3641651"/>
              <a:chOff x="0" y="0"/>
              <a:chExt cx="2161253" cy="71933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61253" cy="719338"/>
              </a:xfrm>
              <a:custGeom>
                <a:avLst/>
                <a:gdLst/>
                <a:ahLst/>
                <a:cxnLst/>
                <a:rect l="l" t="t" r="r" b="b"/>
                <a:pathLst>
                  <a:path w="2161253" h="719338">
                    <a:moveTo>
                      <a:pt x="28303" y="0"/>
                    </a:moveTo>
                    <a:lnTo>
                      <a:pt x="2132949" y="0"/>
                    </a:lnTo>
                    <a:cubicBezTo>
                      <a:pt x="2148581" y="0"/>
                      <a:pt x="2161253" y="12672"/>
                      <a:pt x="2161253" y="28303"/>
                    </a:cubicBezTo>
                    <a:lnTo>
                      <a:pt x="2161253" y="691035"/>
                    </a:lnTo>
                    <a:cubicBezTo>
                      <a:pt x="2161253" y="706667"/>
                      <a:pt x="2148581" y="719338"/>
                      <a:pt x="2132949" y="719338"/>
                    </a:cubicBezTo>
                    <a:lnTo>
                      <a:pt x="28303" y="719338"/>
                    </a:lnTo>
                    <a:cubicBezTo>
                      <a:pt x="12672" y="719338"/>
                      <a:pt x="0" y="706667"/>
                      <a:pt x="0" y="691035"/>
                    </a:cubicBezTo>
                    <a:lnTo>
                      <a:pt x="0" y="28303"/>
                    </a:lnTo>
                    <a:cubicBezTo>
                      <a:pt x="0" y="12672"/>
                      <a:pt x="12672" y="0"/>
                      <a:pt x="28303" y="0"/>
                    </a:cubicBezTo>
                    <a:close/>
                  </a:path>
                </a:pathLst>
              </a:custGeom>
              <a:solidFill>
                <a:srgbClr val="E85A28"/>
              </a:solidFill>
              <a:ln w="666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161253" cy="757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44187" y="138075"/>
              <a:ext cx="10652967" cy="330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nói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về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thời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điểm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bắt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đầu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buổi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mặt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trời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sắp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nhô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lên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khỏi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đường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chân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trời</a:t>
              </a:r>
              <a:endParaRPr lang="en-US" sz="5000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9991372" y="5313077"/>
            <a:ext cx="6726920" cy="4481810"/>
          </a:xfrm>
          <a:custGeom>
            <a:avLst/>
            <a:gdLst/>
            <a:ahLst/>
            <a:cxnLst/>
            <a:rect l="l" t="t" r="r" b="b"/>
            <a:pathLst>
              <a:path w="6726920" h="4481810">
                <a:moveTo>
                  <a:pt x="0" y="0"/>
                </a:moveTo>
                <a:lnTo>
                  <a:pt x="6726920" y="0"/>
                </a:lnTo>
                <a:lnTo>
                  <a:pt x="6726920" y="4481810"/>
                </a:lnTo>
                <a:lnTo>
                  <a:pt x="0" y="4481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26642" y="731323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ve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kéo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phá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tan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buổi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mai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hai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cùng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hoà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khúc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tấu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sớm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trời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mới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ló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rạng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ve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đã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át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chim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Hữu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Vi)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044752" y="3729087"/>
            <a:ext cx="5058583" cy="3376433"/>
            <a:chOff x="0" y="0"/>
            <a:chExt cx="6744777" cy="45019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67774" cy="4501911"/>
            </a:xfrm>
            <a:custGeom>
              <a:avLst/>
              <a:gdLst/>
              <a:ahLst/>
              <a:cxnLst/>
              <a:rect l="l" t="t" r="r" b="b"/>
              <a:pathLst>
                <a:path w="6567774" h="4501911">
                  <a:moveTo>
                    <a:pt x="0" y="0"/>
                  </a:moveTo>
                  <a:lnTo>
                    <a:pt x="6567774" y="0"/>
                  </a:lnTo>
                  <a:lnTo>
                    <a:pt x="6567774" y="4501911"/>
                  </a:lnTo>
                  <a:lnTo>
                    <a:pt x="0" y="450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02162" y="138573"/>
              <a:ext cx="6163449" cy="4224764"/>
            </a:xfrm>
            <a:custGeom>
              <a:avLst/>
              <a:gdLst/>
              <a:ahLst/>
              <a:cxnLst/>
              <a:rect l="l" t="t" r="r" b="b"/>
              <a:pathLst>
                <a:path w="6163449" h="4224764">
                  <a:moveTo>
                    <a:pt x="0" y="0"/>
                  </a:moveTo>
                  <a:lnTo>
                    <a:pt x="6163450" y="0"/>
                  </a:lnTo>
                  <a:lnTo>
                    <a:pt x="6163450" y="4224764"/>
                  </a:lnTo>
                  <a:lnTo>
                    <a:pt x="0" y="4224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5190856" y="3021482"/>
              <a:ext cx="1553921" cy="1203582"/>
            </a:xfrm>
            <a:custGeom>
              <a:avLst/>
              <a:gdLst/>
              <a:ahLst/>
              <a:cxnLst/>
              <a:rect l="l" t="t" r="r" b="b"/>
              <a:pathLst>
                <a:path w="1553921" h="1203582">
                  <a:moveTo>
                    <a:pt x="1553921" y="0"/>
                  </a:moveTo>
                  <a:lnTo>
                    <a:pt x="0" y="0"/>
                  </a:lnTo>
                  <a:lnTo>
                    <a:pt x="0" y="1203583"/>
                  </a:lnTo>
                  <a:lnTo>
                    <a:pt x="1553921" y="1203583"/>
                  </a:lnTo>
                  <a:lnTo>
                    <a:pt x="1553921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847289">
              <a:off x="118371" y="693576"/>
              <a:ext cx="1015248" cy="1096084"/>
            </a:xfrm>
            <a:custGeom>
              <a:avLst/>
              <a:gdLst/>
              <a:ahLst/>
              <a:cxnLst/>
              <a:rect l="l" t="t" r="r" b="b"/>
              <a:pathLst>
                <a:path w="1015248" h="1096084">
                  <a:moveTo>
                    <a:pt x="0" y="0"/>
                  </a:moveTo>
                  <a:lnTo>
                    <a:pt x="1015248" y="0"/>
                  </a:lnTo>
                  <a:lnTo>
                    <a:pt x="1015248" y="1096084"/>
                  </a:lnTo>
                  <a:lnTo>
                    <a:pt x="0" y="1096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37845" y="1127555"/>
              <a:ext cx="5110919" cy="218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36"/>
                </a:lnSpc>
              </a:pPr>
              <a:r>
                <a:rPr lang="en-US" sz="5027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6636"/>
                </a:lnSpc>
              </a:pPr>
              <a:r>
                <a:rPr lang="en-US" sz="5027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553244" y="466108"/>
            <a:ext cx="1388838" cy="1388838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48750" y="72237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Tìm trong mỗi nhóm từ dưới đây những từ có nghĩa giống nhau.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8750" y="3058271"/>
            <a:ext cx="1492026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a. chăm chỉ, cần cù, sắt đá, siêng năng, chịu khó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48750" y="4731376"/>
            <a:ext cx="134154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b. non sông, đất nước, núi non, giang sơn, quốc gia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48750" y="6741778"/>
            <a:ext cx="139828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c. yên bình, tĩnh lặng, thanh bình, bình tĩnh, yên tĩnh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341833" y="3532934"/>
            <a:ext cx="4007089" cy="6953734"/>
          </a:xfrm>
          <a:custGeom>
            <a:avLst/>
            <a:gdLst/>
            <a:ahLst/>
            <a:cxnLst/>
            <a:rect l="l" t="t" r="r" b="b"/>
            <a:pathLst>
              <a:path w="4007089" h="6953734">
                <a:moveTo>
                  <a:pt x="4007089" y="0"/>
                </a:moveTo>
                <a:lnTo>
                  <a:pt x="0" y="0"/>
                </a:lnTo>
                <a:lnTo>
                  <a:pt x="0" y="6953734"/>
                </a:lnTo>
                <a:lnTo>
                  <a:pt x="4007089" y="6953734"/>
                </a:lnTo>
                <a:lnTo>
                  <a:pt x="400708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flipH="1">
            <a:off x="1357068" y="2562389"/>
            <a:ext cx="4566366" cy="7924279"/>
          </a:xfrm>
          <a:custGeom>
            <a:avLst/>
            <a:gdLst/>
            <a:ahLst/>
            <a:cxnLst/>
            <a:rect l="l" t="t" r="r" b="b"/>
            <a:pathLst>
              <a:path w="4566366" h="7924279">
                <a:moveTo>
                  <a:pt x="4566366" y="0"/>
                </a:moveTo>
                <a:lnTo>
                  <a:pt x="0" y="0"/>
                </a:lnTo>
                <a:lnTo>
                  <a:pt x="0" y="7924279"/>
                </a:lnTo>
                <a:lnTo>
                  <a:pt x="4566366" y="7924279"/>
                </a:lnTo>
                <a:lnTo>
                  <a:pt x="456636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06745" y="7558700"/>
            <a:ext cx="8916781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Tìm từ có nghĩa khác với các từ trong nhóm.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06745" y="3592418"/>
            <a:ext cx="9252555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mỗi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còn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0450" y="458213"/>
            <a:ext cx="4505334" cy="33104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4604" y="3629051"/>
            <a:ext cx="4163929" cy="28775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6686" y="6679487"/>
            <a:ext cx="4645555" cy="2944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1896691" y="412750"/>
            <a:ext cx="1492026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a.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chỉ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cù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siêng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chịu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khó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96691" y="1380284"/>
            <a:ext cx="134154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b. non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nước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non,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quốc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96691" y="2348659"/>
            <a:ext cx="139828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61603"/>
              </p:ext>
            </p:extLst>
          </p:nvPr>
        </p:nvGraphicFramePr>
        <p:xfrm>
          <a:off x="3092065" y="3558472"/>
          <a:ext cx="12192000" cy="603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735">
                  <a:extLst>
                    <a:ext uri="{9D8B030D-6E8A-4147-A177-3AD203B41FA5}">
                      <a16:colId xmlns:a16="http://schemas.microsoft.com/office/drawing/2014/main" val="2787997923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1868075480"/>
                    </a:ext>
                  </a:extLst>
                </a:gridCol>
                <a:gridCol w="3625465">
                  <a:extLst>
                    <a:ext uri="{9D8B030D-6E8A-4147-A177-3AD203B41FA5}">
                      <a16:colId xmlns:a16="http://schemas.microsoft.com/office/drawing/2014/main" val="1324750597"/>
                    </a:ext>
                  </a:extLst>
                </a:gridCol>
              </a:tblGrid>
              <a:tr h="150792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Cabin" panose="020B0604020202020204" charset="0"/>
                        </a:rPr>
                        <a:t>Nhóm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Cabin" panose="020B0604020202020204" charset="0"/>
                        </a:rPr>
                        <a:t>Nhóm</a:t>
                      </a:r>
                      <a:r>
                        <a:rPr lang="en-US" sz="4000" baseline="0" dirty="0" smtClean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bin" panose="020B0604020202020204" charset="0"/>
                        </a:rPr>
                        <a:t>từ</a:t>
                      </a:r>
                      <a:r>
                        <a:rPr lang="en-US" sz="4000" baseline="0" dirty="0" smtClean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bin" panose="020B0604020202020204" charset="0"/>
                        </a:rPr>
                        <a:t>có</a:t>
                      </a:r>
                      <a:r>
                        <a:rPr lang="en-US" sz="4000" baseline="0" dirty="0" smtClean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bin" panose="020B0604020202020204" charset="0"/>
                        </a:rPr>
                        <a:t>nghĩa</a:t>
                      </a:r>
                      <a:r>
                        <a:rPr lang="en-US" sz="4000" baseline="0" dirty="0" smtClean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bin" panose="020B0604020202020204" charset="0"/>
                        </a:rPr>
                        <a:t>giống</a:t>
                      </a:r>
                      <a:r>
                        <a:rPr lang="en-US" sz="4000" baseline="0" dirty="0" smtClean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bin" panose="020B0604020202020204" charset="0"/>
                        </a:rPr>
                        <a:t>nhau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Cabin" panose="020B0604020202020204" charset="0"/>
                        </a:rPr>
                        <a:t>Từ</a:t>
                      </a:r>
                      <a:r>
                        <a:rPr lang="en-US" sz="4000" baseline="0" dirty="0" smtClean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bin" panose="020B0604020202020204" charset="0"/>
                        </a:rPr>
                        <a:t>không</a:t>
                      </a:r>
                      <a:r>
                        <a:rPr lang="en-US" sz="4000" baseline="0" dirty="0" smtClean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bin" panose="020B0604020202020204" charset="0"/>
                        </a:rPr>
                        <a:t>cùng</a:t>
                      </a:r>
                      <a:r>
                        <a:rPr lang="en-US" sz="4000" baseline="0" dirty="0" smtClean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bin" panose="020B0604020202020204" charset="0"/>
                        </a:rPr>
                        <a:t>nhóm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772553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25130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213507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12290"/>
                  </a:ext>
                </a:extLst>
              </a:tr>
            </a:tbl>
          </a:graphicData>
        </a:graphic>
      </p:graphicFrame>
      <p:sp>
        <p:nvSpPr>
          <p:cNvPr id="14" name="TextBox 10"/>
          <p:cNvSpPr txBox="1"/>
          <p:nvPr/>
        </p:nvSpPr>
        <p:spPr>
          <a:xfrm>
            <a:off x="3955002" y="5250209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 smtClean="0">
                <a:latin typeface="Cabin"/>
                <a:ea typeface="Cabin"/>
                <a:cs typeface="Cabin"/>
                <a:sym typeface="Cabin"/>
              </a:rPr>
              <a:t>a</a:t>
            </a:r>
            <a:endParaRPr lang="en-US" sz="5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5471070" y="5143500"/>
            <a:ext cx="624983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chỉ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cù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 smtClean="0">
                <a:latin typeface="Cabin"/>
                <a:ea typeface="Cabin"/>
                <a:cs typeface="Cabin"/>
                <a:sym typeface="Cabin"/>
              </a:rPr>
              <a:t>siêng</a:t>
            </a:r>
            <a:r>
              <a:rPr lang="en-US" sz="4500" dirty="0" smtClean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chịu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khó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12594025" y="5331253"/>
            <a:ext cx="175595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 smtClean="0">
                <a:latin typeface="Cabin"/>
                <a:ea typeface="Cabin"/>
                <a:cs typeface="Cabin"/>
                <a:sym typeface="Cabin"/>
              </a:rPr>
              <a:t>sắt</a:t>
            </a:r>
            <a:r>
              <a:rPr lang="en-US" sz="4500" dirty="0" smtClean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 smtClean="0">
                <a:latin typeface="Cabin"/>
                <a:ea typeface="Cabin"/>
                <a:cs typeface="Cabin"/>
                <a:sym typeface="Cabin"/>
              </a:rPr>
              <a:t>đá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3955002" y="6764879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 smtClean="0">
                <a:latin typeface="Cabin"/>
                <a:ea typeface="Cabin"/>
                <a:cs typeface="Cabin"/>
                <a:sym typeface="Cabin"/>
              </a:rPr>
              <a:t>b</a:t>
            </a:r>
            <a:endParaRPr lang="en-US" sz="5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5471070" y="6658170"/>
            <a:ext cx="624983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500" dirty="0">
                <a:latin typeface="Cabin"/>
                <a:ea typeface="Cabin"/>
                <a:cs typeface="Cabin"/>
                <a:sym typeface="Cabin"/>
              </a:rPr>
              <a:t>non sông, đất nước, núi non, giang sơn, quốc gia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12437177" y="6903356"/>
            <a:ext cx="198958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 smtClean="0"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4500" dirty="0" smtClean="0">
                <a:latin typeface="Cabin"/>
                <a:ea typeface="Cabin"/>
                <a:cs typeface="Cabin"/>
                <a:sym typeface="Cabin"/>
              </a:rPr>
              <a:t> non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3962288" y="8245282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 smtClean="0">
                <a:latin typeface="Cabin"/>
                <a:ea typeface="Cabin"/>
                <a:cs typeface="Cabin"/>
                <a:sym typeface="Cabin"/>
              </a:rPr>
              <a:t>c</a:t>
            </a:r>
            <a:endParaRPr lang="en-US" sz="5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5478356" y="8138573"/>
            <a:ext cx="62498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 smtClean="0"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4800" dirty="0" smtClean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48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12329111" y="8460412"/>
            <a:ext cx="241453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 smtClean="0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500" dirty="0" smtClean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 smtClean="0"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086914" y="6735262"/>
            <a:ext cx="9071599" cy="5046077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27104" y="8281732"/>
            <a:ext cx="3349410" cy="2535783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01288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957444" y="40214"/>
            <a:ext cx="4383573" cy="2925887"/>
            <a:chOff x="0" y="0"/>
            <a:chExt cx="5844764" cy="3901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07919" y="965996"/>
              <a:ext cx="4428926" cy="181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khuân, tha, vác, nhấc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66726" y="40214"/>
            <a:ext cx="4383573" cy="2925887"/>
            <a:chOff x="0" y="0"/>
            <a:chExt cx="5844764" cy="39011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12700" y="978995"/>
              <a:ext cx="4428926" cy="181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48616" y="2966101"/>
            <a:ext cx="4744112" cy="3166535"/>
            <a:chOff x="0" y="0"/>
            <a:chExt cx="6325483" cy="42220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chăm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chỉ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cần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cù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 smtClean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siêng</a:t>
              </a:r>
              <a:r>
                <a:rPr lang="en-US" sz="3500" dirty="0" smtClean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năng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chịu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khó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771944" y="2966101"/>
            <a:ext cx="4744112" cy="3166535"/>
            <a:chOff x="0" y="0"/>
            <a:chExt cx="6325483" cy="422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non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đất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nước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giang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sơn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quốc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gia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857175" y="2806701"/>
            <a:ext cx="4744112" cy="3166535"/>
            <a:chOff x="0" y="0"/>
            <a:chExt cx="6325483" cy="422204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tĩnh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lặng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tĩnh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05931" y="6941180"/>
            <a:ext cx="11076137" cy="2608443"/>
            <a:chOff x="3605931" y="6941180"/>
            <a:chExt cx="11076137" cy="2608443"/>
          </a:xfrm>
        </p:grpSpPr>
        <p:grpSp>
          <p:nvGrpSpPr>
            <p:cNvPr id="37" name="Group 37"/>
            <p:cNvGrpSpPr/>
            <p:nvPr/>
          </p:nvGrpSpPr>
          <p:grpSpPr>
            <a:xfrm>
              <a:off x="3605931" y="6941180"/>
              <a:ext cx="11076137" cy="2608443"/>
              <a:chOff x="0" y="0"/>
              <a:chExt cx="2917172" cy="686997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917172" cy="686997"/>
              </a:xfrm>
              <a:custGeom>
                <a:avLst/>
                <a:gdLst/>
                <a:ahLst/>
                <a:cxnLst/>
                <a:rect l="l" t="t" r="r" b="b"/>
                <a:pathLst>
                  <a:path w="2917172" h="686997">
                    <a:moveTo>
                      <a:pt x="35648" y="0"/>
                    </a:moveTo>
                    <a:lnTo>
                      <a:pt x="2881524" y="0"/>
                    </a:lnTo>
                    <a:cubicBezTo>
                      <a:pt x="2890979" y="0"/>
                      <a:pt x="2900046" y="3756"/>
                      <a:pt x="2906731" y="10441"/>
                    </a:cubicBezTo>
                    <a:cubicBezTo>
                      <a:pt x="2913416" y="17126"/>
                      <a:pt x="2917172" y="26193"/>
                      <a:pt x="2917172" y="35648"/>
                    </a:cubicBezTo>
                    <a:lnTo>
                      <a:pt x="2917172" y="651350"/>
                    </a:lnTo>
                    <a:cubicBezTo>
                      <a:pt x="2917172" y="660804"/>
                      <a:pt x="2913416" y="669871"/>
                      <a:pt x="2906731" y="676556"/>
                    </a:cubicBezTo>
                    <a:cubicBezTo>
                      <a:pt x="2900046" y="683242"/>
                      <a:pt x="2890979" y="686997"/>
                      <a:pt x="2881524" y="686997"/>
                    </a:cubicBezTo>
                    <a:lnTo>
                      <a:pt x="35648" y="686997"/>
                    </a:lnTo>
                    <a:cubicBezTo>
                      <a:pt x="26193" y="686997"/>
                      <a:pt x="17126" y="683242"/>
                      <a:pt x="10441" y="676556"/>
                    </a:cubicBezTo>
                    <a:cubicBezTo>
                      <a:pt x="3756" y="669871"/>
                      <a:pt x="0" y="660804"/>
                      <a:pt x="0" y="651350"/>
                    </a:cubicBezTo>
                    <a:lnTo>
                      <a:pt x="0" y="35648"/>
                    </a:lnTo>
                    <a:cubicBezTo>
                      <a:pt x="0" y="26193"/>
                      <a:pt x="3756" y="17126"/>
                      <a:pt x="10441" y="10441"/>
                    </a:cubicBezTo>
                    <a:cubicBezTo>
                      <a:pt x="17126" y="3756"/>
                      <a:pt x="26193" y="0"/>
                      <a:pt x="35648" y="0"/>
                    </a:cubicBezTo>
                    <a:close/>
                  </a:path>
                </a:pathLst>
              </a:custGeom>
              <a:solidFill>
                <a:srgbClr val="C94117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917172" cy="7250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0905" y="7216319"/>
              <a:ext cx="10432686" cy="17879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283908" y="9258300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28721" y="7983439"/>
            <a:ext cx="5521052" cy="2549722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60303" y="8920468"/>
            <a:ext cx="5343259" cy="1612693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60" y="0"/>
                </a:lnTo>
                <a:lnTo>
                  <a:pt x="5343260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01288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310791" y="3985365"/>
            <a:ext cx="12087580" cy="5494756"/>
            <a:chOff x="0" y="0"/>
            <a:chExt cx="3183560" cy="14471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3560" cy="1447179"/>
            </a:xfrm>
            <a:custGeom>
              <a:avLst/>
              <a:gdLst/>
              <a:ahLst/>
              <a:cxnLst/>
              <a:rect l="l" t="t" r="r" b="b"/>
              <a:pathLst>
                <a:path w="3183560" h="1447179">
                  <a:moveTo>
                    <a:pt x="32665" y="0"/>
                  </a:moveTo>
                  <a:lnTo>
                    <a:pt x="3150895" y="0"/>
                  </a:lnTo>
                  <a:cubicBezTo>
                    <a:pt x="3168936" y="0"/>
                    <a:pt x="3183560" y="14625"/>
                    <a:pt x="3183560" y="32665"/>
                  </a:cubicBezTo>
                  <a:lnTo>
                    <a:pt x="3183560" y="1414514"/>
                  </a:lnTo>
                  <a:cubicBezTo>
                    <a:pt x="3183560" y="1432554"/>
                    <a:pt x="3168936" y="1447179"/>
                    <a:pt x="3150895" y="1447179"/>
                  </a:cubicBezTo>
                  <a:lnTo>
                    <a:pt x="32665" y="1447179"/>
                  </a:lnTo>
                  <a:cubicBezTo>
                    <a:pt x="24002" y="1447179"/>
                    <a:pt x="15693" y="1443737"/>
                    <a:pt x="9567" y="1437611"/>
                  </a:cubicBezTo>
                  <a:cubicBezTo>
                    <a:pt x="3441" y="1431485"/>
                    <a:pt x="0" y="1423177"/>
                    <a:pt x="0" y="1414514"/>
                  </a:cubicBezTo>
                  <a:lnTo>
                    <a:pt x="0" y="32665"/>
                  </a:lnTo>
                  <a:cubicBezTo>
                    <a:pt x="0" y="14625"/>
                    <a:pt x="14625" y="0"/>
                    <a:pt x="32665" y="0"/>
                  </a:cubicBezTo>
                  <a:close/>
                </a:path>
              </a:pathLst>
            </a:custGeom>
            <a:solidFill>
              <a:srgbClr val="94480A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83560" cy="1485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679391" y="3111353"/>
            <a:ext cx="3848342" cy="6918368"/>
          </a:xfrm>
          <a:custGeom>
            <a:avLst/>
            <a:gdLst/>
            <a:ahLst/>
            <a:cxnLst/>
            <a:rect l="l" t="t" r="r" b="b"/>
            <a:pathLst>
              <a:path w="3848342" h="6918368">
                <a:moveTo>
                  <a:pt x="0" y="0"/>
                </a:moveTo>
                <a:lnTo>
                  <a:pt x="3848343" y="0"/>
                </a:lnTo>
                <a:lnTo>
                  <a:pt x="3848343" y="6918368"/>
                </a:lnTo>
                <a:lnTo>
                  <a:pt x="0" y="6918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38297" y="4524490"/>
            <a:ext cx="11454592" cy="439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5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dụ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bố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cha,...)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gần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dụ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xơi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chén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,...).</a:t>
            </a:r>
          </a:p>
          <a:p>
            <a:pPr algn="l">
              <a:lnSpc>
                <a:spcPts val="6995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viết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nói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cần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lựa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phù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nhất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ý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thể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200" y="1163510"/>
            <a:ext cx="8614395" cy="32311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081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429895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60406" y="0"/>
            <a:ext cx="11039686" cy="10055597"/>
          </a:xfrm>
          <a:custGeom>
            <a:avLst/>
            <a:gdLst/>
            <a:ahLst/>
            <a:cxnLst/>
            <a:rect l="l" t="t" r="r" b="b"/>
            <a:pathLst>
              <a:path w="11039686" h="10055597">
                <a:moveTo>
                  <a:pt x="0" y="0"/>
                </a:moveTo>
                <a:lnTo>
                  <a:pt x="11039687" y="0"/>
                </a:lnTo>
                <a:lnTo>
                  <a:pt x="11039687" y="10055597"/>
                </a:lnTo>
                <a:lnTo>
                  <a:pt x="0" y="10055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61300" y="8000813"/>
            <a:ext cx="7574716" cy="2286187"/>
          </a:xfrm>
          <a:custGeom>
            <a:avLst/>
            <a:gdLst/>
            <a:ahLst/>
            <a:cxnLst/>
            <a:rect l="l" t="t" r="r" b="b"/>
            <a:pathLst>
              <a:path w="7574716" h="2286187">
                <a:moveTo>
                  <a:pt x="0" y="0"/>
                </a:moveTo>
                <a:lnTo>
                  <a:pt x="7574716" y="0"/>
                </a:lnTo>
                <a:lnTo>
                  <a:pt x="7574716" y="2286187"/>
                </a:lnTo>
                <a:lnTo>
                  <a:pt x="0" y="2286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89106" y="7587525"/>
            <a:ext cx="9747001" cy="2887549"/>
          </a:xfrm>
          <a:custGeom>
            <a:avLst/>
            <a:gdLst/>
            <a:ahLst/>
            <a:cxnLst/>
            <a:rect l="l" t="t" r="r" b="b"/>
            <a:pathLst>
              <a:path w="9747001" h="2887549">
                <a:moveTo>
                  <a:pt x="0" y="0"/>
                </a:moveTo>
                <a:lnTo>
                  <a:pt x="9747001" y="0"/>
                </a:lnTo>
                <a:lnTo>
                  <a:pt x="9747001" y="2887549"/>
                </a:lnTo>
                <a:lnTo>
                  <a:pt x="0" y="28875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61561" y="7300029"/>
            <a:ext cx="4323722" cy="2986971"/>
          </a:xfrm>
          <a:custGeom>
            <a:avLst/>
            <a:gdLst/>
            <a:ahLst/>
            <a:cxnLst/>
            <a:rect l="l" t="t" r="r" b="b"/>
            <a:pathLst>
              <a:path w="4323722" h="2986971">
                <a:moveTo>
                  <a:pt x="0" y="0"/>
                </a:moveTo>
                <a:lnTo>
                  <a:pt x="4323722" y="0"/>
                </a:lnTo>
                <a:lnTo>
                  <a:pt x="4323722" y="2986971"/>
                </a:lnTo>
                <a:lnTo>
                  <a:pt x="0" y="29869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78327" y="8726051"/>
            <a:ext cx="4456111" cy="1749023"/>
          </a:xfrm>
          <a:custGeom>
            <a:avLst/>
            <a:gdLst/>
            <a:ahLst/>
            <a:cxnLst/>
            <a:rect l="l" t="t" r="r" b="b"/>
            <a:pathLst>
              <a:path w="4456111" h="1749023">
                <a:moveTo>
                  <a:pt x="0" y="0"/>
                </a:moveTo>
                <a:lnTo>
                  <a:pt x="4456111" y="0"/>
                </a:lnTo>
                <a:lnTo>
                  <a:pt x="4456111" y="1749023"/>
                </a:lnTo>
                <a:lnTo>
                  <a:pt x="0" y="17490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3155638" y="6177431"/>
            <a:ext cx="4723642" cy="4109569"/>
          </a:xfrm>
          <a:custGeom>
            <a:avLst/>
            <a:gdLst/>
            <a:ahLst/>
            <a:cxnLst/>
            <a:rect l="l" t="t" r="r" b="b"/>
            <a:pathLst>
              <a:path w="4723642" h="4109569">
                <a:moveTo>
                  <a:pt x="4723643" y="0"/>
                </a:moveTo>
                <a:lnTo>
                  <a:pt x="0" y="0"/>
                </a:lnTo>
                <a:lnTo>
                  <a:pt x="0" y="4109569"/>
                </a:lnTo>
                <a:lnTo>
                  <a:pt x="4723643" y="4109569"/>
                </a:lnTo>
                <a:lnTo>
                  <a:pt x="4723643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37635" y="1370232"/>
            <a:ext cx="7529213" cy="64501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898464" y="7471499"/>
            <a:ext cx="12548581" cy="3278317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25948" y="6435000"/>
            <a:ext cx="3842195" cy="41148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20539" y="6435000"/>
            <a:ext cx="3842194" cy="41148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58519" y="5631003"/>
            <a:ext cx="3334858" cy="4655997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1636" y="2776119"/>
            <a:ext cx="12193057" cy="29385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204428" y="532881"/>
            <a:ext cx="1524519" cy="1524519"/>
          </a:xfrm>
          <a:custGeom>
            <a:avLst/>
            <a:gdLst/>
            <a:ahLst/>
            <a:cxnLst/>
            <a:rect l="l" t="t" r="r" b="b"/>
            <a:pathLst>
              <a:path w="1524519" h="1524519">
                <a:moveTo>
                  <a:pt x="0" y="0"/>
                </a:moveTo>
                <a:lnTo>
                  <a:pt x="1524519" y="0"/>
                </a:lnTo>
                <a:lnTo>
                  <a:pt x="1524519" y="1524519"/>
                </a:lnTo>
                <a:lnTo>
                  <a:pt x="0" y="1524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42082" y="74704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ngữ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71041" y="2603025"/>
            <a:ext cx="7203051" cy="1309321"/>
            <a:chOff x="0" y="0"/>
            <a:chExt cx="9604067" cy="174576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Chân yếu tay mềm  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43622" y="2603025"/>
            <a:ext cx="7609009" cy="1309321"/>
            <a:chOff x="0" y="0"/>
            <a:chExt cx="10145346" cy="174576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Thức khuya dậy sớm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041" y="4171966"/>
            <a:ext cx="7203051" cy="1309321"/>
            <a:chOff x="0" y="0"/>
            <a:chExt cx="9604067" cy="174576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Đầu voi đuôi chuột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43622" y="4171966"/>
            <a:ext cx="7609009" cy="1309321"/>
            <a:chOff x="0" y="0"/>
            <a:chExt cx="10145346" cy="174576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d. Một nắng hai sương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71041" y="5862495"/>
            <a:ext cx="7203051" cy="1309321"/>
            <a:chOff x="0" y="0"/>
            <a:chExt cx="9604067" cy="174576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Ngăn sông cấm chợ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443622" y="5862495"/>
            <a:ext cx="7609009" cy="1309321"/>
            <a:chOff x="0" y="0"/>
            <a:chExt cx="10145346" cy="17457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001" y="7384488"/>
            <a:ext cx="4907705" cy="2780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544" y="1013806"/>
            <a:ext cx="3456732" cy="2371550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790672"/>
              </p:ext>
            </p:extLst>
          </p:nvPr>
        </p:nvGraphicFramePr>
        <p:xfrm>
          <a:off x="1940295" y="4278766"/>
          <a:ext cx="14572490" cy="52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905">
                  <a:extLst>
                    <a:ext uri="{9D8B030D-6E8A-4147-A177-3AD203B41FA5}">
                      <a16:colId xmlns:a16="http://schemas.microsoft.com/office/drawing/2014/main" val="204613321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59134862"/>
                    </a:ext>
                  </a:extLst>
                </a:gridCol>
                <a:gridCol w="7292585">
                  <a:extLst>
                    <a:ext uri="{9D8B030D-6E8A-4147-A177-3AD203B41FA5}">
                      <a16:colId xmlns:a16="http://schemas.microsoft.com/office/drawing/2014/main" val="1695334358"/>
                    </a:ext>
                  </a:extLst>
                </a:gridCol>
              </a:tblGrid>
              <a:tr h="261356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491807"/>
                  </a:ext>
                </a:extLst>
              </a:tr>
              <a:tr h="26135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668774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4507848" y="5001635"/>
            <a:ext cx="4489506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CÓ CHỨA TỪ ĐỒNG NGHĨA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7034" y="7571706"/>
            <a:ext cx="4489506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KHÔNG CHỨA TỪ ĐỒNG NGHĨA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30600" y="5905891"/>
            <a:ext cx="2022572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THÀNH NGỮ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837667" y="336143"/>
            <a:ext cx="5427388" cy="986553"/>
            <a:chOff x="0" y="0"/>
            <a:chExt cx="7236517" cy="131540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Chân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yếu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tay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mềm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 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844884" y="336143"/>
            <a:ext cx="5733271" cy="986553"/>
            <a:chOff x="0" y="0"/>
            <a:chExt cx="7644362" cy="131540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Thức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khuya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dậy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sớm</a:t>
              </a:r>
              <a:endParaRPr lang="en-US" sz="376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37667" y="1518316"/>
            <a:ext cx="5427388" cy="986553"/>
            <a:chOff x="0" y="0"/>
            <a:chExt cx="7236517" cy="131540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Đầu voi đuôi chuột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844884" y="1518316"/>
            <a:ext cx="5733271" cy="986553"/>
            <a:chOff x="0" y="0"/>
            <a:chExt cx="7644362" cy="131540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d.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Một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nắng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hai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sương</a:t>
              </a:r>
              <a:endParaRPr lang="en-US" sz="376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7667" y="2792104"/>
            <a:ext cx="5427388" cy="986553"/>
            <a:chOff x="0" y="0"/>
            <a:chExt cx="7236517" cy="1315404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376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844884" y="2792104"/>
            <a:ext cx="5733271" cy="986553"/>
            <a:chOff x="0" y="0"/>
            <a:chExt cx="7644362" cy="1315404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6935 0.7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3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69136E-6 L 0.26935 0.608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304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3457E-7 L 0.27048 0.166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34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3611 0.715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69136E-6 L -0.0559 0.608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04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23457E-7 L -0.04774 0.291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" name="Group 12"/>
          <p:cNvGrpSpPr/>
          <p:nvPr/>
        </p:nvGrpSpPr>
        <p:grpSpPr>
          <a:xfrm>
            <a:off x="1471041" y="3517306"/>
            <a:ext cx="7203051" cy="1309321"/>
            <a:chOff x="0" y="0"/>
            <a:chExt cx="9604067" cy="174576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43622" y="3517306"/>
            <a:ext cx="7609009" cy="1309321"/>
            <a:chOff x="0" y="0"/>
            <a:chExt cx="10145346" cy="17457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590800" y="5577015"/>
            <a:ext cx="4489506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ngăn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cấm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962980" y="5385976"/>
            <a:ext cx="4489506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thay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  <a:p>
            <a:pPr marL="0" lvl="0" indent="0"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dạng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173" y="779182"/>
            <a:ext cx="3974937" cy="2359356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15245" y="1156735"/>
            <a:ext cx="10970321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Xác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định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cặp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câu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ngữ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5000" dirty="0" err="1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vòng</a:t>
            </a:r>
            <a:r>
              <a:rPr lang="en-US" sz="5000" dirty="0" smtClean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1.</a:t>
            </a:r>
            <a:endParaRPr lang="en-US" sz="50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364473" y="947191"/>
            <a:ext cx="1314212" cy="1314212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5962731"/>
            <a:ext cx="16230600" cy="4324269"/>
          </a:xfrm>
          <a:custGeom>
            <a:avLst/>
            <a:gdLst/>
            <a:ahLst/>
            <a:cxnLst/>
            <a:rect l="l" t="t" r="r" b="b"/>
            <a:pathLst>
              <a:path w="16230600" h="4324269">
                <a:moveTo>
                  <a:pt x="0" y="0"/>
                </a:moveTo>
                <a:lnTo>
                  <a:pt x="16230600" y="0"/>
                </a:lnTo>
                <a:lnTo>
                  <a:pt x="16230600" y="4324269"/>
                </a:lnTo>
                <a:lnTo>
                  <a:pt x="0" y="4324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9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01385" y="2612482"/>
            <a:ext cx="15851246" cy="396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8"/>
              </a:lnSpc>
              <a:spcBef>
                <a:spcPct val="0"/>
              </a:spcBef>
            </a:pP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Ba,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Tây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Trường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(1)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khai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mạc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đâu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cỏ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(2)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tốt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tắn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Phía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trước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vùng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(3) (no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no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đủ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sống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sung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sướng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bù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thời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gian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(4)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khát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rách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thế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cứ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theo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sau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cơn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luật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lệ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r">
              <a:lnSpc>
                <a:spcPts val="4668"/>
              </a:lnSpc>
              <a:spcBef>
                <a:spcPct val="0"/>
              </a:spcBef>
            </a:pP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</a:t>
            </a:r>
            <a:r>
              <a:rPr lang="en-US" sz="3536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Vũ</a:t>
            </a: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36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Hùng</a:t>
            </a: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2082" y="74704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mỗi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hoàn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thiện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1471041" y="540496"/>
            <a:ext cx="15345918" cy="668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  <a:spcBef>
                <a:spcPct val="0"/>
              </a:spcBef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Ba,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Tây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Trường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(1)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khai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mạc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đâu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cỏ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(2)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tốt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tắn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Phía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trước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vùng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(3) (no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nê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no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đủ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sung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sướng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bù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thời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(4)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khát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rách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thế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cứ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theo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sau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luật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lệ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r">
              <a:lnSpc>
                <a:spcPts val="6600"/>
              </a:lnSpc>
              <a:spcBef>
                <a:spcPct val="0"/>
              </a:spcBef>
            </a:pP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</a:t>
            </a:r>
            <a:r>
              <a:rPr lang="en-US" sz="5000" dirty="0" err="1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Vũ</a:t>
            </a: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Hùng</a:t>
            </a: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87147" y="6371868"/>
            <a:ext cx="7694170" cy="3462076"/>
            <a:chOff x="5587147" y="6371868"/>
            <a:chExt cx="7694170" cy="3462076"/>
          </a:xfrm>
        </p:grpSpPr>
        <p:sp>
          <p:nvSpPr>
            <p:cNvPr id="10" name="Freeform 10"/>
            <p:cNvSpPr/>
            <p:nvPr/>
          </p:nvSpPr>
          <p:spPr>
            <a:xfrm>
              <a:off x="5587147" y="6371868"/>
              <a:ext cx="2462401" cy="3462076"/>
            </a:xfrm>
            <a:custGeom>
              <a:avLst/>
              <a:gdLst/>
              <a:ahLst/>
              <a:cxnLst/>
              <a:rect l="l" t="t" r="r" b="b"/>
              <a:pathLst>
                <a:path w="2462401" h="3462076">
                  <a:moveTo>
                    <a:pt x="0" y="0"/>
                  </a:moveTo>
                  <a:lnTo>
                    <a:pt x="2462402" y="0"/>
                  </a:lnTo>
                  <a:lnTo>
                    <a:pt x="2462402" y="3462076"/>
                  </a:lnTo>
                  <a:lnTo>
                    <a:pt x="0" y="346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68719" y="6975631"/>
              <a:ext cx="5312598" cy="28107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101737" y="4589518"/>
            <a:ext cx="9887171" cy="5697482"/>
          </a:xfrm>
          <a:custGeom>
            <a:avLst/>
            <a:gdLst/>
            <a:ahLst/>
            <a:cxnLst/>
            <a:rect l="l" t="t" r="r" b="b"/>
            <a:pathLst>
              <a:path w="9887171" h="5697482">
                <a:moveTo>
                  <a:pt x="0" y="0"/>
                </a:moveTo>
                <a:lnTo>
                  <a:pt x="9887171" y="0"/>
                </a:lnTo>
                <a:lnTo>
                  <a:pt x="9887171" y="5697482"/>
                </a:lnTo>
                <a:lnTo>
                  <a:pt x="0" y="5697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3541" y="449465"/>
            <a:ext cx="8620696" cy="4002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28700" y="5862495"/>
            <a:ext cx="16230600" cy="4424505"/>
          </a:xfrm>
          <a:custGeom>
            <a:avLst/>
            <a:gdLst/>
            <a:ahLst/>
            <a:cxnLst/>
            <a:rect l="l" t="t" r="r" b="b"/>
            <a:pathLst>
              <a:path w="16230600" h="4424505">
                <a:moveTo>
                  <a:pt x="0" y="0"/>
                </a:moveTo>
                <a:lnTo>
                  <a:pt x="16230600" y="0"/>
                </a:lnTo>
                <a:lnTo>
                  <a:pt x="16230600" y="4424505"/>
                </a:lnTo>
                <a:lnTo>
                  <a:pt x="0" y="4424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64473" y="725972"/>
            <a:ext cx="15345918" cy="568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Tháng Ba, tháng Tư, Tây Trường Sơn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bắt đầu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mùa mưa. Mưa tới đâu, cỏ lá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tốt tươi 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 đó. Phía trước bầy voi luôn luôn là những vùng đất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no đủ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nơi chúng có thể sống những ngày sung sướng bù lại thời gian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đói khát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của mùa thu. Vì thế, bầy voi cứ theo sau những cơn mưa mà đi. Đó là luật lệ của rừng.</a:t>
            </a:r>
          </a:p>
          <a:p>
            <a:pPr algn="r">
              <a:lnSpc>
                <a:spcPts val="5280"/>
              </a:lnSpc>
              <a:spcBef>
                <a:spcPct val="0"/>
              </a:spcBef>
            </a:pPr>
            <a:r>
              <a:rPr lang="en-US" sz="400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Vũ 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1471041" y="687534"/>
            <a:ext cx="3218351" cy="2148141"/>
            <a:chOff x="0" y="0"/>
            <a:chExt cx="4291135" cy="28641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khai mạc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71041" y="2995359"/>
            <a:ext cx="3218351" cy="2148141"/>
            <a:chOff x="0" y="0"/>
            <a:chExt cx="4291135" cy="28641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tươi tắn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041" y="5367870"/>
            <a:ext cx="3218351" cy="2148141"/>
            <a:chOff x="0" y="0"/>
            <a:chExt cx="4291135" cy="286418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no nê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71041" y="7675695"/>
            <a:ext cx="3218351" cy="2148141"/>
            <a:chOff x="0" y="0"/>
            <a:chExt cx="4291135" cy="286418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519743" y="1025690"/>
              <a:ext cx="3251648" cy="77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đói rách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032034" y="830562"/>
            <a:ext cx="11065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mạc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/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mở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biểu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hay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lễ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  <a:endParaRPr lang="en-US" sz="4000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16794" y="3269919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tắn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nét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ánh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niềm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vui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” (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nụ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cười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tắn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  <a:endParaRPr lang="en-US" sz="4000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84094" y="5820196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no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nê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giác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bữa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no. </a:t>
            </a:r>
            <a:endParaRPr lang="en-US" sz="4000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4094" y="8081145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rách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tả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cảnh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ng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cực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con </a:t>
            </a:r>
            <a:r>
              <a:rPr lang="en-US" sz="40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người</a:t>
            </a:r>
            <a:r>
              <a:rPr lang="en-US" sz="40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mặc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rách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  <a:endParaRPr lang="en-US" sz="4000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0" y="6429895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65610" y="6464614"/>
            <a:ext cx="6898013" cy="3837020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0" y="0"/>
                </a:moveTo>
                <a:lnTo>
                  <a:pt x="6898012" y="0"/>
                </a:lnTo>
                <a:lnTo>
                  <a:pt x="6898012" y="3837019"/>
                </a:lnTo>
                <a:lnTo>
                  <a:pt x="0" y="3837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059569" y="6460843"/>
            <a:ext cx="6898013" cy="3837020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6898012" y="0"/>
                </a:moveTo>
                <a:lnTo>
                  <a:pt x="0" y="0"/>
                </a:lnTo>
                <a:lnTo>
                  <a:pt x="0" y="3837020"/>
                </a:lnTo>
                <a:lnTo>
                  <a:pt x="6898012" y="3837020"/>
                </a:lnTo>
                <a:lnTo>
                  <a:pt x="6898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7246" y="3591834"/>
            <a:ext cx="6881846" cy="6709800"/>
          </a:xfrm>
          <a:custGeom>
            <a:avLst/>
            <a:gdLst/>
            <a:ahLst/>
            <a:cxnLst/>
            <a:rect l="l" t="t" r="r" b="b"/>
            <a:pathLst>
              <a:path w="6881846" h="6709800">
                <a:moveTo>
                  <a:pt x="0" y="0"/>
                </a:moveTo>
                <a:lnTo>
                  <a:pt x="6881846" y="0"/>
                </a:lnTo>
                <a:lnTo>
                  <a:pt x="6881846" y="6709799"/>
                </a:lnTo>
                <a:lnTo>
                  <a:pt x="0" y="67097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5610" y="2124869"/>
            <a:ext cx="11845555" cy="306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099908" y="4152907"/>
            <a:ext cx="3651435" cy="6336547"/>
          </a:xfrm>
          <a:custGeom>
            <a:avLst/>
            <a:gdLst/>
            <a:ahLst/>
            <a:cxnLst/>
            <a:rect l="l" t="t" r="r" b="b"/>
            <a:pathLst>
              <a:path w="3651435" h="6336547">
                <a:moveTo>
                  <a:pt x="0" y="0"/>
                </a:moveTo>
                <a:lnTo>
                  <a:pt x="3651436" y="0"/>
                </a:lnTo>
                <a:lnTo>
                  <a:pt x="3651436" y="6336547"/>
                </a:lnTo>
                <a:lnTo>
                  <a:pt x="0" y="6336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0484" y="3912346"/>
            <a:ext cx="2992414" cy="6154065"/>
          </a:xfrm>
          <a:custGeom>
            <a:avLst/>
            <a:gdLst/>
            <a:ahLst/>
            <a:cxnLst/>
            <a:rect l="l" t="t" r="r" b="b"/>
            <a:pathLst>
              <a:path w="2992414" h="6154065">
                <a:moveTo>
                  <a:pt x="0" y="0"/>
                </a:moveTo>
                <a:lnTo>
                  <a:pt x="2992414" y="0"/>
                </a:lnTo>
                <a:lnTo>
                  <a:pt x="2992414" y="6154065"/>
                </a:lnTo>
                <a:lnTo>
                  <a:pt x="0" y="61540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77609" y="1041511"/>
            <a:ext cx="15049886" cy="575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</a:pP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Tìm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đồng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nghĩa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mỗi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in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đậm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trong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ca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dao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dưới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đây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</a:t>
            </a:r>
          </a:p>
          <a:p>
            <a:pPr algn="ctr">
              <a:lnSpc>
                <a:spcPts val="66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tép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cà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Xuống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quả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ăn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măng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Xuống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hổ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trăn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mang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4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(Ca </a:t>
            </a:r>
            <a:r>
              <a:rPr lang="en-US" sz="4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dao</a:t>
            </a:r>
            <a:r>
              <a:rPr lang="en-US" sz="4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8792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01798" y="5076825"/>
            <a:ext cx="8311539" cy="378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mải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mê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ốc</a:t>
            </a:r>
            <a:endParaRPr lang="en-US" sz="5690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Chui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giữa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lách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lau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cánh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endParaRPr lang="en-US" sz="5690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Bị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lấm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đầy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bùn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47761" y="5076825"/>
            <a:ext cx="8311539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biết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ở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endParaRPr lang="en-US" sz="5690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vã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bước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ra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endParaRPr lang="en-US" sz="5690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tắm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gội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bong</a:t>
            </a: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tung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bay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toát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  <a:p>
            <a:pPr marL="0" lvl="0" indent="0" algn="r">
              <a:lnSpc>
                <a:spcPts val="7511"/>
              </a:lnSpc>
            </a:pPr>
            <a:r>
              <a:rPr lang="en-US" sz="500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500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Võ</a:t>
            </a:r>
            <a:r>
              <a:rPr lang="en-US" sz="500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Quảng</a:t>
            </a:r>
            <a:r>
              <a:rPr lang="en-US" sz="500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7373" y="1586591"/>
            <a:ext cx="15491927" cy="93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11"/>
              </a:lnSpc>
            </a:pP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294" y="2554825"/>
            <a:ext cx="9815411" cy="18411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857045" y="160462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32772" y="2028780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028314" y="5143500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1857045" y="160462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95975" y="9140749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40788" y="7865888"/>
            <a:ext cx="5521052" cy="2549722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72370" y="8802917"/>
            <a:ext cx="5343259" cy="1612693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59" y="0"/>
                </a:lnTo>
                <a:lnTo>
                  <a:pt x="5343259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9944" y="2060731"/>
            <a:ext cx="11833362" cy="6358679"/>
          </a:xfrm>
          <a:prstGeom prst="rect">
            <a:avLst/>
          </a:prstGeom>
        </p:spPr>
      </p:pic>
      <p:sp>
        <p:nvSpPr>
          <p:cNvPr id="15" name="Freeform 7"/>
          <p:cNvSpPr/>
          <p:nvPr/>
        </p:nvSpPr>
        <p:spPr>
          <a:xfrm>
            <a:off x="13551194" y="5011520"/>
            <a:ext cx="3109716" cy="5396470"/>
          </a:xfrm>
          <a:custGeom>
            <a:avLst/>
            <a:gdLst/>
            <a:ahLst/>
            <a:cxnLst/>
            <a:rect l="l" t="t" r="r" b="b"/>
            <a:pathLst>
              <a:path w="3109716" h="5396470">
                <a:moveTo>
                  <a:pt x="0" y="0"/>
                </a:moveTo>
                <a:lnTo>
                  <a:pt x="3109716" y="0"/>
                </a:lnTo>
                <a:lnTo>
                  <a:pt x="3109716" y="5396470"/>
                </a:lnTo>
                <a:lnTo>
                  <a:pt x="0" y="53964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8"/>
          <p:cNvSpPr/>
          <p:nvPr/>
        </p:nvSpPr>
        <p:spPr>
          <a:xfrm>
            <a:off x="2018705" y="4857988"/>
            <a:ext cx="2548466" cy="5241061"/>
          </a:xfrm>
          <a:custGeom>
            <a:avLst/>
            <a:gdLst/>
            <a:ahLst/>
            <a:cxnLst/>
            <a:rect l="l" t="t" r="r" b="b"/>
            <a:pathLst>
              <a:path w="2548466" h="5241061">
                <a:moveTo>
                  <a:pt x="0" y="0"/>
                </a:moveTo>
                <a:lnTo>
                  <a:pt x="2548466" y="0"/>
                </a:lnTo>
                <a:lnTo>
                  <a:pt x="2548466" y="5241062"/>
                </a:lnTo>
                <a:lnTo>
                  <a:pt x="0" y="52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763" y="2845970"/>
            <a:ext cx="7433758" cy="4952742"/>
          </a:xfrm>
          <a:custGeom>
            <a:avLst/>
            <a:gdLst/>
            <a:ahLst/>
            <a:cxnLst/>
            <a:rect l="l" t="t" r="r" b="b"/>
            <a:pathLst>
              <a:path w="7433758" h="4952742">
                <a:moveTo>
                  <a:pt x="0" y="0"/>
                </a:moveTo>
                <a:lnTo>
                  <a:pt x="7433759" y="0"/>
                </a:lnTo>
                <a:lnTo>
                  <a:pt x="7433759" y="4952741"/>
                </a:lnTo>
                <a:lnTo>
                  <a:pt x="0" y="4952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4878292"/>
            <a:ext cx="7535284" cy="5020383"/>
          </a:xfrm>
          <a:custGeom>
            <a:avLst/>
            <a:gdLst/>
            <a:ahLst/>
            <a:cxnLst/>
            <a:rect l="l" t="t" r="r" b="b"/>
            <a:pathLst>
              <a:path w="7535284" h="5020383">
                <a:moveTo>
                  <a:pt x="0" y="0"/>
                </a:moveTo>
                <a:lnTo>
                  <a:pt x="7535284" y="0"/>
                </a:lnTo>
                <a:lnTo>
                  <a:pt x="7535284" y="5020383"/>
                </a:lnTo>
                <a:lnTo>
                  <a:pt x="0" y="50203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4957" y="2086155"/>
            <a:ext cx="7807783" cy="3416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327359" y="3081060"/>
            <a:ext cx="6732701" cy="318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mải mê nhặt ốc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Chui giữa lách với lau.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Đôi cánh cò trắng phau</a:t>
            </a:r>
          </a:p>
          <a:p>
            <a:pPr marL="0" lvl="0" indent="0"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Bị lấm đầy bùn đất!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71384" y="6332133"/>
            <a:ext cx="6587916" cy="398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Nhưng cò biết ở sạch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Vội vã bước ra sông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tắm gội sạch bong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Lại tung bay trắng toát!</a:t>
            </a:r>
          </a:p>
          <a:p>
            <a:pPr marL="0" lvl="0" indent="0" algn="r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(Võ Quảng)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97300" y="987939"/>
            <a:ext cx="15491927" cy="93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11"/>
              </a:lnSpc>
            </a:pP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2409" y="1851121"/>
            <a:ext cx="6435090" cy="12070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91821" y="3916056"/>
            <a:ext cx="6332418" cy="6370944"/>
            <a:chOff x="1991821" y="3916056"/>
            <a:chExt cx="6332418" cy="6370944"/>
          </a:xfrm>
        </p:grpSpPr>
        <p:grpSp>
          <p:nvGrpSpPr>
            <p:cNvPr id="6" name="Group 6"/>
            <p:cNvGrpSpPr/>
            <p:nvPr/>
          </p:nvGrpSpPr>
          <p:grpSpPr>
            <a:xfrm>
              <a:off x="1991821" y="4844515"/>
              <a:ext cx="6332418" cy="5442485"/>
              <a:chOff x="0" y="0"/>
              <a:chExt cx="8443225" cy="725664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495923" y="0"/>
                <a:ext cx="4947302" cy="7248258"/>
              </a:xfrm>
              <a:custGeom>
                <a:avLst/>
                <a:gdLst/>
                <a:ahLst/>
                <a:cxnLst/>
                <a:rect l="l" t="t" r="r" b="b"/>
                <a:pathLst>
                  <a:path w="4947302" h="7248258">
                    <a:moveTo>
                      <a:pt x="0" y="0"/>
                    </a:moveTo>
                    <a:lnTo>
                      <a:pt x="4947302" y="0"/>
                    </a:lnTo>
                    <a:lnTo>
                      <a:pt x="4947302" y="7248258"/>
                    </a:lnTo>
                    <a:lnTo>
                      <a:pt x="0" y="72482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82566"/>
                </a:stretch>
              </a:blip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174065"/>
                <a:ext cx="3682452" cy="7082582"/>
              </a:xfrm>
              <a:custGeom>
                <a:avLst/>
                <a:gdLst/>
                <a:ahLst/>
                <a:cxnLst/>
                <a:rect l="l" t="t" r="r" b="b"/>
                <a:pathLst>
                  <a:path w="3682452" h="7082582">
                    <a:moveTo>
                      <a:pt x="0" y="0"/>
                    </a:moveTo>
                    <a:lnTo>
                      <a:pt x="3682452" y="0"/>
                    </a:lnTo>
                    <a:lnTo>
                      <a:pt x="3682452" y="7082582"/>
                    </a:lnTo>
                    <a:lnTo>
                      <a:pt x="0" y="70825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r="-132426"/>
                </a:stretch>
              </a:blipFill>
            </p:spPr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44473" y="3916056"/>
              <a:ext cx="5700254" cy="9937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12943" y="2398216"/>
            <a:ext cx="7152079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mải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mê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ốc</a:t>
            </a:r>
            <a:endParaRPr lang="en-US" sz="4999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599"/>
              </a:lnSpc>
            </a:pP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Chui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giữa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lách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lau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cánh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endParaRPr lang="en-US" sz="4999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Bị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lấm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đầy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bùn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2943" y="6055417"/>
            <a:ext cx="6168537" cy="411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Nhưng cò biết ở sạch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Vội vã bước ra sông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tắm gội sạch bong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Lại tung bay trắng toát!</a:t>
            </a:r>
          </a:p>
          <a:p>
            <a:pPr marL="0" lvl="0" indent="0" algn="r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(Võ Quảng)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6127" y="1708597"/>
            <a:ext cx="6168537" cy="7931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</a:pP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-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toát</a:t>
            </a:r>
            <a:endParaRPr lang="en-US" sz="4999" spc="-184" dirty="0">
              <a:solidFill>
                <a:schemeClr val="bg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059663" y="2723205"/>
            <a:ext cx="4783158" cy="7931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</a:pP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-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bong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390" y="1049854"/>
            <a:ext cx="6435090" cy="12070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502735" y="3516307"/>
            <a:ext cx="5055104" cy="6668818"/>
            <a:chOff x="8502735" y="3516307"/>
            <a:chExt cx="5055104" cy="6668818"/>
          </a:xfrm>
        </p:grpSpPr>
        <p:grpSp>
          <p:nvGrpSpPr>
            <p:cNvPr id="9" name="Group 9"/>
            <p:cNvGrpSpPr/>
            <p:nvPr/>
          </p:nvGrpSpPr>
          <p:grpSpPr>
            <a:xfrm>
              <a:off x="8502735" y="4756113"/>
              <a:ext cx="5055104" cy="5429012"/>
              <a:chOff x="0" y="0"/>
              <a:chExt cx="6740138" cy="723868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2593850" y="43388"/>
                <a:ext cx="4146288" cy="7195294"/>
              </a:xfrm>
              <a:custGeom>
                <a:avLst/>
                <a:gdLst/>
                <a:ahLst/>
                <a:cxnLst/>
                <a:rect l="l" t="t" r="r" b="b"/>
                <a:pathLst>
                  <a:path w="4146288" h="7195294">
                    <a:moveTo>
                      <a:pt x="0" y="0"/>
                    </a:moveTo>
                    <a:lnTo>
                      <a:pt x="4146288" y="0"/>
                    </a:lnTo>
                    <a:lnTo>
                      <a:pt x="4146288" y="7195294"/>
                    </a:lnTo>
                    <a:lnTo>
                      <a:pt x="0" y="71952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3397955" cy="6988082"/>
              </a:xfrm>
              <a:custGeom>
                <a:avLst/>
                <a:gdLst/>
                <a:ahLst/>
                <a:cxnLst/>
                <a:rect l="l" t="t" r="r" b="b"/>
                <a:pathLst>
                  <a:path w="3397955" h="6988082">
                    <a:moveTo>
                      <a:pt x="0" y="0"/>
                    </a:moveTo>
                    <a:lnTo>
                      <a:pt x="3397955" y="0"/>
                    </a:lnTo>
                    <a:lnTo>
                      <a:pt x="3397955" y="6988082"/>
                    </a:lnTo>
                    <a:lnTo>
                      <a:pt x="0" y="69880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51162" y="3516307"/>
              <a:ext cx="4800080" cy="12017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081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683" y="4703047"/>
            <a:ext cx="18233317" cy="5583953"/>
          </a:xfrm>
          <a:custGeom>
            <a:avLst/>
            <a:gdLst/>
            <a:ahLst/>
            <a:cxnLst/>
            <a:rect l="l" t="t" r="r" b="b"/>
            <a:pathLst>
              <a:path w="18233317" h="5583953">
                <a:moveTo>
                  <a:pt x="0" y="0"/>
                </a:moveTo>
                <a:lnTo>
                  <a:pt x="18233317" y="0"/>
                </a:lnTo>
                <a:lnTo>
                  <a:pt x="18233317" y="5583953"/>
                </a:lnTo>
                <a:lnTo>
                  <a:pt x="0" y="5583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98751" y="4818371"/>
            <a:ext cx="5896096" cy="5468629"/>
          </a:xfrm>
          <a:custGeom>
            <a:avLst/>
            <a:gdLst/>
            <a:ahLst/>
            <a:cxnLst/>
            <a:rect l="l" t="t" r="r" b="b"/>
            <a:pathLst>
              <a:path w="5896096" h="5468629">
                <a:moveTo>
                  <a:pt x="0" y="0"/>
                </a:moveTo>
                <a:lnTo>
                  <a:pt x="5896096" y="0"/>
                </a:lnTo>
                <a:lnTo>
                  <a:pt x="5896096" y="5468629"/>
                </a:lnTo>
                <a:lnTo>
                  <a:pt x="0" y="5468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5644" y="5143500"/>
            <a:ext cx="4608207" cy="3012616"/>
          </a:xfrm>
          <a:custGeom>
            <a:avLst/>
            <a:gdLst/>
            <a:ahLst/>
            <a:cxnLst/>
            <a:rect l="l" t="t" r="r" b="b"/>
            <a:pathLst>
              <a:path w="4608207" h="3012616">
                <a:moveTo>
                  <a:pt x="0" y="0"/>
                </a:moveTo>
                <a:lnTo>
                  <a:pt x="4608208" y="0"/>
                </a:lnTo>
                <a:lnTo>
                  <a:pt x="4608208" y="3012616"/>
                </a:lnTo>
                <a:lnTo>
                  <a:pt x="0" y="301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21191" y="4530922"/>
            <a:ext cx="2590812" cy="2633608"/>
          </a:xfrm>
          <a:custGeom>
            <a:avLst/>
            <a:gdLst/>
            <a:ahLst/>
            <a:cxnLst/>
            <a:rect l="l" t="t" r="r" b="b"/>
            <a:pathLst>
              <a:path w="2590812" h="2633608">
                <a:moveTo>
                  <a:pt x="0" y="0"/>
                </a:moveTo>
                <a:lnTo>
                  <a:pt x="2590812" y="0"/>
                </a:lnTo>
                <a:lnTo>
                  <a:pt x="2590812" y="2633608"/>
                </a:lnTo>
                <a:lnTo>
                  <a:pt x="0" y="2633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6941" y="2127009"/>
            <a:ext cx="12186960" cy="26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521232" y="411536"/>
            <a:ext cx="1207714" cy="1207714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937267" y="476744"/>
            <a:ext cx="2916944" cy="1142506"/>
            <a:chOff x="0" y="0"/>
            <a:chExt cx="3889258" cy="15233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1160" cy="1523341"/>
            </a:xfrm>
            <a:custGeom>
              <a:avLst/>
              <a:gdLst/>
              <a:ahLst/>
              <a:cxnLst/>
              <a:rect l="l" t="t" r="r" b="b"/>
              <a:pathLst>
                <a:path w="2101160" h="1523341">
                  <a:moveTo>
                    <a:pt x="0" y="0"/>
                  </a:moveTo>
                  <a:lnTo>
                    <a:pt x="2101160" y="0"/>
                  </a:lnTo>
                  <a:lnTo>
                    <a:pt x="2101160" y="1523341"/>
                  </a:lnTo>
                  <a:lnTo>
                    <a:pt x="0" y="1523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101160" y="0"/>
              <a:ext cx="1788098" cy="1513178"/>
            </a:xfrm>
            <a:custGeom>
              <a:avLst/>
              <a:gdLst/>
              <a:ahLst/>
              <a:cxnLst/>
              <a:rect l="l" t="t" r="r" b="b"/>
              <a:pathLst>
                <a:path w="1788098" h="1513178">
                  <a:moveTo>
                    <a:pt x="0" y="0"/>
                  </a:moveTo>
                  <a:lnTo>
                    <a:pt x="1788098" y="0"/>
                  </a:lnTo>
                  <a:lnTo>
                    <a:pt x="1788098" y="1513178"/>
                  </a:lnTo>
                  <a:lnTo>
                    <a:pt x="0" y="151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364473" y="1758096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tục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việc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tẹo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khoẻ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hăng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say.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lôi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đẩy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lồ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chạy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gặp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đụng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42082" y="608076"/>
            <a:ext cx="10704465" cy="78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35"/>
              </a:lnSpc>
            </a:pPr>
            <a:r>
              <a:rPr lang="en-US" sz="47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Đọc 2 đoạn văn sau và trả lời câu hỏi.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6642" y="6084570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Một chú ve kéo đàn. Tiếng đàn ngân lên phá tan bầu không khí tĩnh lặng của buổi </a:t>
            </a:r>
            <a:r>
              <a:rPr lang="en-US" sz="44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mai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Rồi chú thứ hai, thứ ba, thứ tư cùng hoà vào khúc tấu. Từ </a:t>
            </a:r>
            <a:r>
              <a:rPr lang="en-US" sz="44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 sớm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khi mặt trời mới ló rạng, tiếng ve đã át tiếng chim.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Hữu Vi)</a:t>
            </a:r>
          </a:p>
        </p:txBody>
      </p:sp>
      <p:sp>
        <p:nvSpPr>
          <p:cNvPr id="16" name="Freeform 16"/>
          <p:cNvSpPr/>
          <p:nvPr/>
        </p:nvSpPr>
        <p:spPr>
          <a:xfrm>
            <a:off x="9982200" y="169264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608418" y="5043345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19" name="Freeform 16"/>
          <p:cNvSpPr/>
          <p:nvPr/>
        </p:nvSpPr>
        <p:spPr>
          <a:xfrm>
            <a:off x="320533" y="251242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3346875" y="5043345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5000" dirty="0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1" name="Freeform 16"/>
          <p:cNvSpPr/>
          <p:nvPr/>
        </p:nvSpPr>
        <p:spPr>
          <a:xfrm>
            <a:off x="13759361" y="2404385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7"/>
          <p:cNvSpPr txBox="1"/>
          <p:nvPr/>
        </p:nvSpPr>
        <p:spPr>
          <a:xfrm>
            <a:off x="4726348" y="5034177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5000" dirty="0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3" name="Freeform 16"/>
          <p:cNvSpPr/>
          <p:nvPr/>
        </p:nvSpPr>
        <p:spPr>
          <a:xfrm>
            <a:off x="4774585" y="322346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17"/>
          <p:cNvSpPr txBox="1"/>
          <p:nvPr/>
        </p:nvSpPr>
        <p:spPr>
          <a:xfrm>
            <a:off x="6200960" y="5065752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5" name="Freeform 16"/>
          <p:cNvSpPr/>
          <p:nvPr/>
        </p:nvSpPr>
        <p:spPr>
          <a:xfrm>
            <a:off x="5034677" y="677118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7"/>
          <p:cNvSpPr txBox="1"/>
          <p:nvPr/>
        </p:nvSpPr>
        <p:spPr>
          <a:xfrm>
            <a:off x="6287586" y="8946327"/>
            <a:ext cx="282643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ban </a:t>
            </a:r>
            <a:r>
              <a:rPr lang="en-US" sz="5000" dirty="0" err="1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mai</a:t>
            </a:r>
            <a:r>
              <a:rPr lang="en-US" sz="5000" dirty="0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7" name="Freeform 16"/>
          <p:cNvSpPr/>
          <p:nvPr/>
        </p:nvSpPr>
        <p:spPr>
          <a:xfrm>
            <a:off x="5473027" y="7659733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7"/>
          <p:cNvSpPr txBox="1"/>
          <p:nvPr/>
        </p:nvSpPr>
        <p:spPr>
          <a:xfrm>
            <a:off x="8870765" y="8946327"/>
            <a:ext cx="2826435" cy="793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sáng</a:t>
            </a:r>
            <a:r>
              <a:rPr lang="en-US" sz="5000" dirty="0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sớm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48148E-6 L 0.1283 0.004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4.5679E-6 L 0.07205 -0.001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2.71605E-6 L 0.07205 -0.0015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3.08642E-6 L 0.07205 -0.001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32099E-6 L 0.14149 -4.32099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07407E-6 L 0.1415 -4.07407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1433210" y="923401"/>
            <a:ext cx="15490317" cy="223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a)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in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đậm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  <a:p>
            <a:pPr marL="0" lvl="0" indent="0"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b)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in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đậm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gần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Nêu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nét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giữa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896691" y="3912346"/>
            <a:ext cx="2991006" cy="6151169"/>
          </a:xfrm>
          <a:custGeom>
            <a:avLst/>
            <a:gdLst/>
            <a:ahLst/>
            <a:cxnLst/>
            <a:rect l="l" t="t" r="r" b="b"/>
            <a:pathLst>
              <a:path w="2991006" h="6151169">
                <a:moveTo>
                  <a:pt x="0" y="0"/>
                </a:moveTo>
                <a:lnTo>
                  <a:pt x="2991006" y="0"/>
                </a:lnTo>
                <a:lnTo>
                  <a:pt x="2991006" y="6151169"/>
                </a:lnTo>
                <a:lnTo>
                  <a:pt x="0" y="6151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4537380" y="3566174"/>
            <a:ext cx="6037278" cy="4029679"/>
            <a:chOff x="4537380" y="3566174"/>
            <a:chExt cx="6037278" cy="4029679"/>
          </a:xfrm>
        </p:grpSpPr>
        <p:grpSp>
          <p:nvGrpSpPr>
            <p:cNvPr id="10" name="Group 10"/>
            <p:cNvGrpSpPr/>
            <p:nvPr/>
          </p:nvGrpSpPr>
          <p:grpSpPr>
            <a:xfrm>
              <a:off x="4537380" y="3566174"/>
              <a:ext cx="6037278" cy="4029679"/>
              <a:chOff x="0" y="0"/>
              <a:chExt cx="8049705" cy="537290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838456" cy="5372905"/>
              </a:xfrm>
              <a:custGeom>
                <a:avLst/>
                <a:gdLst/>
                <a:ahLst/>
                <a:cxnLst/>
                <a:rect l="l" t="t" r="r" b="b"/>
                <a:pathLst>
                  <a:path w="7838456" h="5372905">
                    <a:moveTo>
                      <a:pt x="0" y="0"/>
                    </a:moveTo>
                    <a:lnTo>
                      <a:pt x="7838456" y="0"/>
                    </a:lnTo>
                    <a:lnTo>
                      <a:pt x="7838456" y="5372905"/>
                    </a:lnTo>
                    <a:lnTo>
                      <a:pt x="0" y="53729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41275" y="165383"/>
                <a:ext cx="7355906" cy="5042139"/>
              </a:xfrm>
              <a:custGeom>
                <a:avLst/>
                <a:gdLst/>
                <a:ahLst/>
                <a:cxnLst/>
                <a:rect l="l" t="t" r="r" b="b"/>
                <a:pathLst>
                  <a:path w="7355906" h="5042139">
                    <a:moveTo>
                      <a:pt x="0" y="0"/>
                    </a:moveTo>
                    <a:lnTo>
                      <a:pt x="7355906" y="0"/>
                    </a:lnTo>
                    <a:lnTo>
                      <a:pt x="7355906" y="5042139"/>
                    </a:lnTo>
                    <a:lnTo>
                      <a:pt x="0" y="50421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" name="Freeform 13"/>
              <p:cNvSpPr/>
              <p:nvPr/>
            </p:nvSpPr>
            <p:spPr>
              <a:xfrm flipH="1">
                <a:off x="6195143" y="3606056"/>
                <a:ext cx="1854561" cy="1436442"/>
              </a:xfrm>
              <a:custGeom>
                <a:avLst/>
                <a:gdLst/>
                <a:ahLst/>
                <a:cxnLst/>
                <a:rect l="l" t="t" r="r" b="b"/>
                <a:pathLst>
                  <a:path w="1854561" h="1436442">
                    <a:moveTo>
                      <a:pt x="1854562" y="0"/>
                    </a:moveTo>
                    <a:lnTo>
                      <a:pt x="0" y="0"/>
                    </a:lnTo>
                    <a:lnTo>
                      <a:pt x="0" y="1436442"/>
                    </a:lnTo>
                    <a:lnTo>
                      <a:pt x="1854562" y="1436442"/>
                    </a:lnTo>
                    <a:lnTo>
                      <a:pt x="1854562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 rot="-847289">
                <a:off x="141272" y="827763"/>
                <a:ext cx="1211670" cy="1308146"/>
              </a:xfrm>
              <a:custGeom>
                <a:avLst/>
                <a:gdLst/>
                <a:ahLst/>
                <a:cxnLst/>
                <a:rect l="l" t="t" r="r" b="b"/>
                <a:pathLst>
                  <a:path w="1211670" h="1308146">
                    <a:moveTo>
                      <a:pt x="0" y="0"/>
                    </a:moveTo>
                    <a:lnTo>
                      <a:pt x="1211670" y="0"/>
                    </a:lnTo>
                    <a:lnTo>
                      <a:pt x="1211670" y="1308146"/>
                    </a:lnTo>
                    <a:lnTo>
                      <a:pt x="0" y="13081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5268616" y="4536981"/>
              <a:ext cx="4574805" cy="19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19"/>
                </a:lnSpc>
              </a:pP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vác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nhấc</a:t>
              </a:r>
              <a:endParaRPr lang="en-US" sz="59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886248" y="5393778"/>
            <a:ext cx="6037278" cy="4029679"/>
            <a:chOff x="10886248" y="5393778"/>
            <a:chExt cx="6037278" cy="4029679"/>
          </a:xfrm>
        </p:grpSpPr>
        <p:grpSp>
          <p:nvGrpSpPr>
            <p:cNvPr id="17" name="Group 17"/>
            <p:cNvGrpSpPr/>
            <p:nvPr/>
          </p:nvGrpSpPr>
          <p:grpSpPr>
            <a:xfrm>
              <a:off x="10886248" y="5393778"/>
              <a:ext cx="6037278" cy="4029679"/>
              <a:chOff x="0" y="0"/>
              <a:chExt cx="8049705" cy="537290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838456" cy="5372905"/>
              </a:xfrm>
              <a:custGeom>
                <a:avLst/>
                <a:gdLst/>
                <a:ahLst/>
                <a:cxnLst/>
                <a:rect l="l" t="t" r="r" b="b"/>
                <a:pathLst>
                  <a:path w="7838456" h="5372905">
                    <a:moveTo>
                      <a:pt x="0" y="0"/>
                    </a:moveTo>
                    <a:lnTo>
                      <a:pt x="7838456" y="0"/>
                    </a:lnTo>
                    <a:lnTo>
                      <a:pt x="7838456" y="5372905"/>
                    </a:lnTo>
                    <a:lnTo>
                      <a:pt x="0" y="53729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41275" y="165383"/>
                <a:ext cx="7355906" cy="5042139"/>
              </a:xfrm>
              <a:custGeom>
                <a:avLst/>
                <a:gdLst/>
                <a:ahLst/>
                <a:cxnLst/>
                <a:rect l="l" t="t" r="r" b="b"/>
                <a:pathLst>
                  <a:path w="7355906" h="5042139">
                    <a:moveTo>
                      <a:pt x="0" y="0"/>
                    </a:moveTo>
                    <a:lnTo>
                      <a:pt x="7355906" y="0"/>
                    </a:lnTo>
                    <a:lnTo>
                      <a:pt x="7355906" y="5042139"/>
                    </a:lnTo>
                    <a:lnTo>
                      <a:pt x="0" y="50421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0" name="Freeform 20"/>
              <p:cNvSpPr/>
              <p:nvPr/>
            </p:nvSpPr>
            <p:spPr>
              <a:xfrm flipH="1">
                <a:off x="6195143" y="3606056"/>
                <a:ext cx="1854561" cy="1436442"/>
              </a:xfrm>
              <a:custGeom>
                <a:avLst/>
                <a:gdLst/>
                <a:ahLst/>
                <a:cxnLst/>
                <a:rect l="l" t="t" r="r" b="b"/>
                <a:pathLst>
                  <a:path w="1854561" h="1436442">
                    <a:moveTo>
                      <a:pt x="1854562" y="0"/>
                    </a:moveTo>
                    <a:lnTo>
                      <a:pt x="0" y="0"/>
                    </a:lnTo>
                    <a:lnTo>
                      <a:pt x="0" y="1436442"/>
                    </a:lnTo>
                    <a:lnTo>
                      <a:pt x="1854562" y="1436442"/>
                    </a:lnTo>
                    <a:lnTo>
                      <a:pt x="1854562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1" name="Freeform 21"/>
              <p:cNvSpPr/>
              <p:nvPr/>
            </p:nvSpPr>
            <p:spPr>
              <a:xfrm rot="-847289">
                <a:off x="141272" y="827763"/>
                <a:ext cx="1211670" cy="1308146"/>
              </a:xfrm>
              <a:custGeom>
                <a:avLst/>
                <a:gdLst/>
                <a:ahLst/>
                <a:cxnLst/>
                <a:rect l="l" t="t" r="r" b="b"/>
                <a:pathLst>
                  <a:path w="1211670" h="1308146">
                    <a:moveTo>
                      <a:pt x="0" y="0"/>
                    </a:moveTo>
                    <a:lnTo>
                      <a:pt x="1211670" y="0"/>
                    </a:lnTo>
                    <a:lnTo>
                      <a:pt x="1211670" y="1308146"/>
                    </a:lnTo>
                    <a:lnTo>
                      <a:pt x="0" y="13081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1617485" y="6364585"/>
              <a:ext cx="4574805" cy="19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1570</Words>
  <Application>Microsoft Office PowerPoint</Application>
  <PresentationFormat>Custom</PresentationFormat>
  <Paragraphs>150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Times New Roman</vt:lpstr>
      <vt:lpstr>Calibri</vt:lpstr>
      <vt:lpstr>#9Slide07 IcielKoni Heavy</vt:lpstr>
      <vt:lpstr>Arial</vt:lpstr>
      <vt:lpstr>Cabin Bold</vt:lpstr>
      <vt:lpstr>Cabin Italics</vt:lpstr>
      <vt:lpstr>Cabin</vt:lpstr>
      <vt:lpstr>#9Slide07 HoneyCream</vt:lpstr>
      <vt:lpstr>SVN-Newton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T5_LTVC_TuDongNghia_MNT</dc:title>
  <cp:lastModifiedBy>Laptop T&amp;T</cp:lastModifiedBy>
  <cp:revision>7</cp:revision>
  <dcterms:created xsi:type="dcterms:W3CDTF">2006-08-16T00:00:00Z</dcterms:created>
  <dcterms:modified xsi:type="dcterms:W3CDTF">2024-08-24T18:44:27Z</dcterms:modified>
  <dc:identifier>DAGOmN-36es</dc:identifier>
</cp:coreProperties>
</file>