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Lst>
  <p:notesMasterIdLst>
    <p:notesMasterId r:id="rId16"/>
  </p:notesMasterIdLst>
  <p:handoutMasterIdLst>
    <p:handoutMasterId r:id="rId17"/>
  </p:handoutMasterIdLst>
  <p:sldIdLst>
    <p:sldId id="259" r:id="rId4"/>
    <p:sldId id="11686" r:id="rId5"/>
    <p:sldId id="11687" r:id="rId6"/>
    <p:sldId id="11688" r:id="rId7"/>
    <p:sldId id="11689" r:id="rId8"/>
    <p:sldId id="257" r:id="rId9"/>
    <p:sldId id="498" r:id="rId10"/>
    <p:sldId id="499" r:id="rId11"/>
    <p:sldId id="11690" r:id="rId12"/>
    <p:sldId id="11691" r:id="rId13"/>
    <p:sldId id="11692"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12/25/2024</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6</a:t>
            </a:fld>
            <a:endParaRPr lang="en-US"/>
          </a:p>
        </p:txBody>
      </p:sp>
    </p:spTree>
    <p:extLst>
      <p:ext uri="{BB962C8B-B14F-4D97-AF65-F5344CB8AC3E}">
        <p14:creationId xmlns:p14="http://schemas.microsoft.com/office/powerpoint/2010/main" val="237663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5" name="Footer Placeholder 4">
            <a:extLst>
              <a:ext uri="{FF2B5EF4-FFF2-40B4-BE49-F238E27FC236}">
                <a16:creationId xmlns:a16="http://schemas.microsoft.com/office/drawing/2014/main"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69819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5" name="Footer Placeholder 4">
            <a:extLst>
              <a:ext uri="{FF2B5EF4-FFF2-40B4-BE49-F238E27FC236}">
                <a16:creationId xmlns:a16="http://schemas.microsoft.com/office/drawing/2014/main"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758899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5" name="Footer Placeholder 4">
            <a:extLst>
              <a:ext uri="{FF2B5EF4-FFF2-40B4-BE49-F238E27FC236}">
                <a16:creationId xmlns:a16="http://schemas.microsoft.com/office/drawing/2014/main"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87641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6" name="Footer Placeholder 5">
            <a:extLst>
              <a:ext uri="{FF2B5EF4-FFF2-40B4-BE49-F238E27FC236}">
                <a16:creationId xmlns:a16="http://schemas.microsoft.com/office/drawing/2014/main"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07046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8" name="Footer Placeholder 7">
            <a:extLst>
              <a:ext uri="{FF2B5EF4-FFF2-40B4-BE49-F238E27FC236}">
                <a16:creationId xmlns:a16="http://schemas.microsoft.com/office/drawing/2014/main"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5846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4" name="Footer Placeholder 3">
            <a:extLst>
              <a:ext uri="{FF2B5EF4-FFF2-40B4-BE49-F238E27FC236}">
                <a16:creationId xmlns:a16="http://schemas.microsoft.com/office/drawing/2014/main"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52298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3" name="Footer Placeholder 2">
            <a:extLst>
              <a:ext uri="{FF2B5EF4-FFF2-40B4-BE49-F238E27FC236}">
                <a16:creationId xmlns:a16="http://schemas.microsoft.com/office/drawing/2014/main"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229051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6" name="Footer Placeholder 5">
            <a:extLst>
              <a:ext uri="{FF2B5EF4-FFF2-40B4-BE49-F238E27FC236}">
                <a16:creationId xmlns:a16="http://schemas.microsoft.com/office/drawing/2014/main"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72215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6" name="Footer Placeholder 5">
            <a:extLst>
              <a:ext uri="{FF2B5EF4-FFF2-40B4-BE49-F238E27FC236}">
                <a16:creationId xmlns:a16="http://schemas.microsoft.com/office/drawing/2014/main"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04823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5" name="Footer Placeholder 4">
            <a:extLst>
              <a:ext uri="{FF2B5EF4-FFF2-40B4-BE49-F238E27FC236}">
                <a16:creationId xmlns:a16="http://schemas.microsoft.com/office/drawing/2014/main"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157703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12/25/2024</a:t>
            </a:fld>
            <a:endParaRPr lang="en-US"/>
          </a:p>
        </p:txBody>
      </p:sp>
      <p:sp>
        <p:nvSpPr>
          <p:cNvPr id="5" name="Footer Placeholder 4">
            <a:extLst>
              <a:ext uri="{FF2B5EF4-FFF2-40B4-BE49-F238E27FC236}">
                <a16:creationId xmlns:a16="http://schemas.microsoft.com/office/drawing/2014/main"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398724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0C503B-E082-42AD-8111-CEC679BC0258}"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493011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740752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0C503B-E082-42AD-8111-CEC679BC0258}"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3477364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C503B-E082-42AD-8111-CEC679BC0258}"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791180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0C503B-E082-42AD-8111-CEC679BC0258}" type="datetimeFigureOut">
              <a:rPr lang="en-US" smtClean="0"/>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525510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0C503B-E082-42AD-8111-CEC679BC0258}"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3967067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C503B-E082-42AD-8111-CEC679BC0258}" type="datetimeFigureOut">
              <a:rPr lang="en-US" smtClean="0"/>
              <a:t>12/25/2024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529936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C503B-E082-42AD-8111-CEC679BC0258}"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298992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C503B-E082-42AD-8111-CEC679BC0258}"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4031034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6444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C503B-E082-42AD-8111-CEC679BC0258}"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9659C-C92E-4578-A5E7-F7F60A63C753}" type="slidenum">
              <a:rPr lang="en-US" smtClean="0"/>
              <a:t>‹#›</a:t>
            </a:fld>
            <a:endParaRPr lang="en-US"/>
          </a:p>
        </p:txBody>
      </p:sp>
    </p:spTree>
    <p:extLst>
      <p:ext uri="{BB962C8B-B14F-4D97-AF65-F5344CB8AC3E}">
        <p14:creationId xmlns:p14="http://schemas.microsoft.com/office/powerpoint/2010/main" val="132013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518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C503B-E082-42AD-8111-CEC679BC0258}" type="datetimeFigureOut">
              <a:rPr lang="en-US" smtClean="0"/>
              <a:t>12/25/2024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9659C-C92E-4578-A5E7-F7F60A63C753}" type="slidenum">
              <a:rPr lang="en-US" smtClean="0"/>
              <a:t>‹#›</a:t>
            </a:fld>
            <a:endParaRPr lang="en-US"/>
          </a:p>
        </p:txBody>
      </p:sp>
    </p:spTree>
    <p:extLst>
      <p:ext uri="{BB962C8B-B14F-4D97-AF65-F5344CB8AC3E}">
        <p14:creationId xmlns:p14="http://schemas.microsoft.com/office/powerpoint/2010/main" val="9815972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C3F87FB-F228-6D85-6D26-09A49CCC1AB1}"/>
              </a:ext>
            </a:extLst>
          </p:cNvPr>
          <p:cNvGrpSpPr/>
          <p:nvPr/>
        </p:nvGrpSpPr>
        <p:grpSpPr>
          <a:xfrm>
            <a:off x="2231572" y="330204"/>
            <a:ext cx="7717971" cy="1425247"/>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989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Em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lập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dõi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tiêu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ý:</a:t>
              </a:r>
            </a:p>
          </p:txBody>
        </p:sp>
      </p:grpSp>
      <p:pic>
        <p:nvPicPr>
          <p:cNvPr id="10" name="Picture 9">
            <a:extLst>
              <a:ext uri="{FF2B5EF4-FFF2-40B4-BE49-F238E27FC236}">
                <a16:creationId xmlns:a16="http://schemas.microsoft.com/office/drawing/2014/main" id="{79255965-049E-6B69-0568-5770BD24586D}"/>
              </a:ext>
            </a:extLst>
          </p:cNvPr>
          <p:cNvPicPr>
            <a:picLocks noChangeAspect="1"/>
          </p:cNvPicPr>
          <p:nvPr/>
        </p:nvPicPr>
        <p:blipFill>
          <a:blip r:embed="rId3"/>
          <a:stretch>
            <a:fillRect/>
          </a:stretch>
        </p:blipFill>
        <p:spPr>
          <a:xfrm>
            <a:off x="326571" y="2306933"/>
            <a:ext cx="11379654" cy="1750716"/>
          </a:xfrm>
          <a:prstGeom prst="rect">
            <a:avLst/>
          </a:prstGeom>
        </p:spPr>
      </p:pic>
    </p:spTree>
    <p:extLst>
      <p:ext uri="{BB962C8B-B14F-4D97-AF65-F5344CB8AC3E}">
        <p14:creationId xmlns:p14="http://schemas.microsoft.com/office/powerpoint/2010/main" val="84678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4B9F930-525D-BA5D-CAB2-447A393D2D81}"/>
              </a:ext>
            </a:extLst>
          </p:cNvPr>
          <p:cNvPicPr>
            <a:picLocks noChangeAspect="1"/>
          </p:cNvPicPr>
          <p:nvPr/>
        </p:nvPicPr>
        <p:blipFill>
          <a:blip r:embed="rId3"/>
          <a:stretch>
            <a:fillRect/>
          </a:stretch>
        </p:blipFill>
        <p:spPr>
          <a:xfrm>
            <a:off x="1212564" y="892629"/>
            <a:ext cx="9153357" cy="4480832"/>
          </a:xfrm>
          <a:prstGeom prst="rect">
            <a:avLst/>
          </a:prstGeom>
        </p:spPr>
      </p:pic>
    </p:spTree>
    <p:extLst>
      <p:ext uri="{BB962C8B-B14F-4D97-AF65-F5344CB8AC3E}">
        <p14:creationId xmlns:p14="http://schemas.microsoft.com/office/powerpoint/2010/main" val="302682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E21E3-0107-A469-8708-3ACE6B2691EB}"/>
              </a:ext>
            </a:extLst>
          </p:cNvPr>
          <p:cNvPicPr>
            <a:picLocks noChangeAspect="1"/>
          </p:cNvPicPr>
          <p:nvPr/>
        </p:nvPicPr>
        <p:blipFill>
          <a:blip r:embed="rId2"/>
          <a:stretch>
            <a:fillRect/>
          </a:stretch>
        </p:blipFill>
        <p:spPr>
          <a:xfrm>
            <a:off x="-22883" y="-15539"/>
            <a:ext cx="12237765" cy="6889077"/>
          </a:xfrm>
          <a:prstGeom prst="rect">
            <a:avLst/>
          </a:prstGeom>
        </p:spPr>
      </p:pic>
      <p:pic>
        <p:nvPicPr>
          <p:cNvPr id="8" name="Picture 7" descr="A yellow and orange text&#10;&#10;Description automatically generated">
            <a:extLst>
              <a:ext uri="{FF2B5EF4-FFF2-40B4-BE49-F238E27FC236}">
                <a16:creationId xmlns:a16="http://schemas.microsoft.com/office/drawing/2014/main" id="{F316F31D-B498-AF2B-B913-A8E292896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763" y="701749"/>
            <a:ext cx="4824201" cy="3032355"/>
          </a:xfrm>
          <a:prstGeom prst="rect">
            <a:avLst/>
          </a:prstGeom>
        </p:spPr>
      </p:pic>
      <p:sp>
        <p:nvSpPr>
          <p:cNvPr id="9" name="TextBox 8">
            <a:extLst>
              <a:ext uri="{FF2B5EF4-FFF2-40B4-BE49-F238E27FC236}">
                <a16:creationId xmlns:a16="http://schemas.microsoft.com/office/drawing/2014/main" id="{A4299EED-4578-C311-82A8-F76B2E4112B6}"/>
              </a:ext>
            </a:extLst>
          </p:cNvPr>
          <p:cNvSpPr txBox="1"/>
          <p:nvPr/>
        </p:nvSpPr>
        <p:spPr>
          <a:xfrm>
            <a:off x="2413591" y="3370521"/>
            <a:ext cx="73683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ln>
                <a:solidFill>
                  <a:srgbClr val="002060"/>
                </a:solidFill>
                <a:effectLst/>
                <a:uLnTx/>
                <a:uFillTx/>
                <a:latin typeface="Calibri" panose="020F0502020204030204"/>
                <a:ea typeface="+mn-ea"/>
                <a:cs typeface="+mn-cs"/>
              </a:rPr>
              <a:t>TỤC NGỮ, THÀNH NGỮ VỀ BIỆN PHÁP SO SÁNH</a:t>
            </a:r>
          </a:p>
        </p:txBody>
      </p:sp>
    </p:spTree>
    <p:extLst>
      <p:ext uri="{BB962C8B-B14F-4D97-AF65-F5344CB8AC3E}">
        <p14:creationId xmlns:p14="http://schemas.microsoft.com/office/powerpoint/2010/main" val="248103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arn(inVertical)">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ình ảnh , Đồng Xu, Màu Vàng, Tài Sản PNG và Vector với nền trong suốt để  tải xuống miễn phí">
            <a:extLst>
              <a:ext uri="{FF2B5EF4-FFF2-40B4-BE49-F238E27FC236}">
                <a16:creationId xmlns:a16="http://schemas.microsoft.com/office/drawing/2014/main" id="{14AD0EB0-FC90-680D-589E-329CD4363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15" y="93072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7 Quán cháo mực ngon nhất Sài Gòn - Mytour.vn">
            <a:extLst>
              <a:ext uri="{FF2B5EF4-FFF2-40B4-BE49-F238E27FC236}">
                <a16:creationId xmlns:a16="http://schemas.microsoft.com/office/drawing/2014/main" id="{2BA0ACA6-2944-E01C-FE06-841F943DF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457" y="968829"/>
            <a:ext cx="6272893" cy="3435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0F11A-979B-17EE-5CDF-7C3296944434}"/>
              </a:ext>
            </a:extLst>
          </p:cNvPr>
          <p:cNvSpPr txBox="1"/>
          <p:nvPr/>
        </p:nvSpPr>
        <p:spPr>
          <a:xfrm>
            <a:off x="3603171" y="4691743"/>
            <a:ext cx="6542314" cy="923330"/>
          </a:xfrm>
          <a:prstGeom prst="rect">
            <a:avLst/>
          </a:prstGeom>
          <a:noFill/>
        </p:spPr>
        <p:txBody>
          <a:bodyPr wrap="square" rtlCol="0">
            <a:spAutoFit/>
          </a:bodyPr>
          <a:lstStyle/>
          <a:p>
            <a:r>
              <a:rPr lang="en-US" sz="5400" b="1" dirty="0" err="1"/>
              <a:t>Tiền</a:t>
            </a:r>
            <a:r>
              <a:rPr lang="en-US" sz="5400" b="1" dirty="0"/>
              <a:t> </a:t>
            </a:r>
            <a:r>
              <a:rPr lang="en-US" sz="5400" b="1" dirty="0" err="1"/>
              <a:t>trao</a:t>
            </a:r>
            <a:r>
              <a:rPr lang="en-US" sz="5400" b="1" dirty="0"/>
              <a:t> </a:t>
            </a:r>
            <a:r>
              <a:rPr lang="en-US" sz="5400" b="1" dirty="0" err="1"/>
              <a:t>cháo</a:t>
            </a:r>
            <a:r>
              <a:rPr lang="en-US" sz="5400" b="1" dirty="0"/>
              <a:t> </a:t>
            </a:r>
            <a:r>
              <a:rPr lang="en-US" sz="5400" b="1" dirty="0" err="1"/>
              <a:t>múc</a:t>
            </a:r>
            <a:endParaRPr lang="en-US" sz="5400" b="1" dirty="0"/>
          </a:p>
        </p:txBody>
      </p:sp>
    </p:spTree>
    <p:extLst>
      <p:ext uri="{BB962C8B-B14F-4D97-AF65-F5344CB8AC3E}">
        <p14:creationId xmlns:p14="http://schemas.microsoft.com/office/powerpoint/2010/main" val="1697124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9F0F11A-979B-17EE-5CDF-7C3296944434}"/>
              </a:ext>
            </a:extLst>
          </p:cNvPr>
          <p:cNvSpPr txBox="1"/>
          <p:nvPr/>
        </p:nvSpPr>
        <p:spPr>
          <a:xfrm>
            <a:off x="3592285" y="4811486"/>
            <a:ext cx="6542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vào</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như</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Hình nền Nền Tiền Vàng đổ Ra Từ Vòi Nước Kết Xuất 3d Nền, Sự Giàu Có, đầu  Tư Vàng, Tiết Kiệm Tiền Background Vector để tải xuống miễn phí - Pngtree">
            <a:extLst>
              <a:ext uri="{FF2B5EF4-FFF2-40B4-BE49-F238E27FC236}">
                <a16:creationId xmlns:a16="http://schemas.microsoft.com/office/drawing/2014/main" id="{809DEB4C-E1A8-4E31-18AD-6B0CBDEFC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1372"/>
            <a:ext cx="7467600" cy="418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83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9F0F11A-979B-17EE-5CDF-7C3296944434}"/>
              </a:ext>
            </a:extLst>
          </p:cNvPr>
          <p:cNvSpPr txBox="1"/>
          <p:nvPr/>
        </p:nvSpPr>
        <p:spPr>
          <a:xfrm>
            <a:off x="3668485" y="5279571"/>
            <a:ext cx="6542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libri" panose="020F0502020204030204"/>
              </a:rPr>
              <a:t>Vung</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tay</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quá</a:t>
            </a:r>
            <a:r>
              <a:rPr lang="en-US" sz="5400" b="1" dirty="0">
                <a:solidFill>
                  <a:prstClr val="black"/>
                </a:solidFill>
                <a:latin typeface="Calibri" panose="020F0502020204030204"/>
              </a:rPr>
              <a:t> </a:t>
            </a:r>
            <a:r>
              <a:rPr lang="en-US" sz="5400" b="1" dirty="0" err="1">
                <a:solidFill>
                  <a:prstClr val="black"/>
                </a:solidFill>
                <a:latin typeface="Calibri" panose="020F0502020204030204"/>
              </a:rPr>
              <a:t>trán</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Từ vựng tiền lương, tiền thưởng trong tiếng Anh">
            <a:extLst>
              <a:ext uri="{FF2B5EF4-FFF2-40B4-BE49-F238E27FC236}">
                <a16:creationId xmlns:a16="http://schemas.microsoft.com/office/drawing/2014/main" id="{07422DC0-7FEE-8C2B-5A7D-73C6E75D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4" y="494620"/>
            <a:ext cx="7356037" cy="455635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AAB6A5D8-808D-17E5-CBAA-CE0A5D3394F2}"/>
              </a:ext>
            </a:extLst>
          </p:cNvPr>
          <p:cNvSpPr/>
          <p:nvPr/>
        </p:nvSpPr>
        <p:spPr>
          <a:xfrm>
            <a:off x="6379028" y="2198915"/>
            <a:ext cx="413658" cy="7946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464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C3F87FB-F228-6D85-6D26-09A49CCC1AB1}"/>
              </a:ext>
            </a:extLst>
          </p:cNvPr>
          <p:cNvGrpSpPr/>
          <p:nvPr/>
        </p:nvGrpSpPr>
        <p:grpSpPr>
          <a:xfrm>
            <a:off x="3379514" y="123375"/>
            <a:ext cx="4969828" cy="1052282"/>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22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1. </a:t>
              </a:r>
              <a:r>
                <a:rPr lang="en-US" sz="4000" b="1" dirty="0" err="1">
                  <a:solidFill>
                    <a:srgbClr val="FF0000"/>
                  </a:solidFill>
                  <a:latin typeface="Cambria" panose="02040503050406030204" pitchFamily="18" charset="0"/>
                  <a:ea typeface="Cambria" panose="02040503050406030204" pitchFamily="18" charset="0"/>
                </a:rPr>
                <a:t>Thử</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tài</a:t>
              </a:r>
              <a:r>
                <a:rPr lang="en-US" sz="4000" b="1" dirty="0">
                  <a:solidFill>
                    <a:srgbClr val="FF0000"/>
                  </a:solidFill>
                  <a:latin typeface="Cambria" panose="02040503050406030204" pitchFamily="18" charset="0"/>
                  <a:ea typeface="Cambria" panose="02040503050406030204" pitchFamily="18" charset="0"/>
                </a:rPr>
                <a:t> chi </a:t>
              </a:r>
              <a:r>
                <a:rPr lang="en-US" sz="4000" b="1" dirty="0" err="1">
                  <a:solidFill>
                    <a:srgbClr val="FF0000"/>
                  </a:solidFill>
                  <a:latin typeface="Cambria" panose="02040503050406030204" pitchFamily="18" charset="0"/>
                  <a:ea typeface="Cambria" panose="02040503050406030204" pitchFamily="18" charset="0"/>
                </a:rPr>
                <a:t>tiêu</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 name="TextBox 2">
            <a:extLst>
              <a:ext uri="{FF2B5EF4-FFF2-40B4-BE49-F238E27FC236}">
                <a16:creationId xmlns:a16="http://schemas.microsoft.com/office/drawing/2014/main" id="{B158E034-F3B9-A334-29AF-3575D9AF83E3}"/>
              </a:ext>
            </a:extLst>
          </p:cNvPr>
          <p:cNvSpPr txBox="1"/>
          <p:nvPr/>
        </p:nvSpPr>
        <p:spPr>
          <a:xfrm>
            <a:off x="653143" y="1219200"/>
            <a:ext cx="10678886"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Bố mẹ đưa cho em 100 000 đồng để đi chợ mua thức ăn cho một bữa cơm gia đình bốn người. Hãy căn cứ vào số tiền, nhu cầu dinh dưỡng, số lượng thành viên trong gia đình và giá cả thực phẩm để lên thực đơn các loại thực phẩm cần mua theo gợi ý sau:</a:t>
            </a:r>
            <a:endParaRPr lang="en-US" sz="2800"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4949B47C-37E7-F05B-DC78-2310F397A64C}"/>
              </a:ext>
            </a:extLst>
          </p:cNvPr>
          <p:cNvGraphicFramePr>
            <a:graphicFrameLocks noGrp="1"/>
          </p:cNvGraphicFramePr>
          <p:nvPr>
            <p:extLst>
              <p:ext uri="{D42A27DB-BD31-4B8C-83A1-F6EECF244321}">
                <p14:modId xmlns:p14="http://schemas.microsoft.com/office/powerpoint/2010/main" val="3519052105"/>
              </p:ext>
            </p:extLst>
          </p:nvPr>
        </p:nvGraphicFramePr>
        <p:xfrm>
          <a:off x="1302657" y="3408436"/>
          <a:ext cx="9104088" cy="2219478"/>
        </p:xfrm>
        <a:graphic>
          <a:graphicData uri="http://schemas.openxmlformats.org/drawingml/2006/table">
            <a:tbl>
              <a:tblPr firstRow="1" bandRow="1">
                <a:tableStyleId>{93296810-A885-4BE3-A3E7-6D5BEEA58F35}</a:tableStyleId>
              </a:tblPr>
              <a:tblGrid>
                <a:gridCol w="2276022">
                  <a:extLst>
                    <a:ext uri="{9D8B030D-6E8A-4147-A177-3AD203B41FA5}">
                      <a16:colId xmlns:a16="http://schemas.microsoft.com/office/drawing/2014/main" val="3087546667"/>
                    </a:ext>
                  </a:extLst>
                </a:gridCol>
                <a:gridCol w="2276022">
                  <a:extLst>
                    <a:ext uri="{9D8B030D-6E8A-4147-A177-3AD203B41FA5}">
                      <a16:colId xmlns:a16="http://schemas.microsoft.com/office/drawing/2014/main" val="1595920641"/>
                    </a:ext>
                  </a:extLst>
                </a:gridCol>
                <a:gridCol w="2276022">
                  <a:extLst>
                    <a:ext uri="{9D8B030D-6E8A-4147-A177-3AD203B41FA5}">
                      <a16:colId xmlns:a16="http://schemas.microsoft.com/office/drawing/2014/main" val="1222421889"/>
                    </a:ext>
                  </a:extLst>
                </a:gridCol>
                <a:gridCol w="2276022">
                  <a:extLst>
                    <a:ext uri="{9D8B030D-6E8A-4147-A177-3AD203B41FA5}">
                      <a16:colId xmlns:a16="http://schemas.microsoft.com/office/drawing/2014/main" val="1307223406"/>
                    </a:ext>
                  </a:extLst>
                </a:gridCol>
              </a:tblGrid>
              <a:tr h="739826">
                <a:tc>
                  <a:txBody>
                    <a:bodyPr/>
                    <a:lstStyle/>
                    <a:p>
                      <a:pPr algn="ctr"/>
                      <a:r>
                        <a:rPr lang="en-US" sz="3200" dirty="0" err="1"/>
                        <a:t>Loại</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Số</a:t>
                      </a:r>
                      <a:r>
                        <a:rPr lang="en-US" sz="3200" dirty="0"/>
                        <a:t> </a:t>
                      </a:r>
                      <a:r>
                        <a:rPr lang="en-US" sz="3200" dirty="0" err="1"/>
                        <a:t>lượng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Giá</a:t>
                      </a:r>
                      <a:r>
                        <a:rPr lang="en-US" sz="3200" dirty="0"/>
                        <a:t> </a:t>
                      </a:r>
                      <a:r>
                        <a:rPr lang="en-US" sz="3200" dirty="0" err="1"/>
                        <a:t>cả</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Tổng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830896"/>
                  </a:ext>
                </a:extLst>
              </a:tr>
              <a:tr h="73982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3185534"/>
                  </a:ext>
                </a:extLst>
              </a:tr>
              <a:tr h="73982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826669"/>
                  </a:ext>
                </a:extLst>
              </a:tr>
            </a:tbl>
          </a:graphicData>
        </a:graphic>
      </p:graphicFrame>
    </p:spTree>
    <p:extLst>
      <p:ext uri="{BB962C8B-B14F-4D97-AF65-F5344CB8AC3E}">
        <p14:creationId xmlns:p14="http://schemas.microsoft.com/office/powerpoint/2010/main" val="109923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E0FA4F67-5AB0-7C59-5D9B-0139E5C2020A}"/>
              </a:ext>
            </a:extLst>
          </p:cNvPr>
          <p:cNvGraphicFramePr>
            <a:graphicFrameLocks noGrp="1"/>
          </p:cNvGraphicFramePr>
          <p:nvPr>
            <p:extLst>
              <p:ext uri="{D42A27DB-BD31-4B8C-83A1-F6EECF244321}">
                <p14:modId xmlns:p14="http://schemas.microsoft.com/office/powerpoint/2010/main" val="1227169763"/>
              </p:ext>
            </p:extLst>
          </p:nvPr>
        </p:nvGraphicFramePr>
        <p:xfrm>
          <a:off x="478970" y="936171"/>
          <a:ext cx="11255830" cy="3976100"/>
        </p:xfrm>
        <a:graphic>
          <a:graphicData uri="http://schemas.openxmlformats.org/drawingml/2006/table">
            <a:tbl>
              <a:tblPr/>
              <a:tblGrid>
                <a:gridCol w="2105646">
                  <a:extLst>
                    <a:ext uri="{9D8B030D-6E8A-4147-A177-3AD203B41FA5}">
                      <a16:colId xmlns:a16="http://schemas.microsoft.com/office/drawing/2014/main" val="738523281"/>
                    </a:ext>
                  </a:extLst>
                </a:gridCol>
                <a:gridCol w="2535593">
                  <a:extLst>
                    <a:ext uri="{9D8B030D-6E8A-4147-A177-3AD203B41FA5}">
                      <a16:colId xmlns:a16="http://schemas.microsoft.com/office/drawing/2014/main" val="1567650935"/>
                    </a:ext>
                  </a:extLst>
                </a:gridCol>
                <a:gridCol w="3549830">
                  <a:extLst>
                    <a:ext uri="{9D8B030D-6E8A-4147-A177-3AD203B41FA5}">
                      <a16:colId xmlns:a16="http://schemas.microsoft.com/office/drawing/2014/main" val="451066690"/>
                    </a:ext>
                  </a:extLst>
                </a:gridCol>
                <a:gridCol w="3064761">
                  <a:extLst>
                    <a:ext uri="{9D8B030D-6E8A-4147-A177-3AD203B41FA5}">
                      <a16:colId xmlns:a16="http://schemas.microsoft.com/office/drawing/2014/main" val="3176873049"/>
                    </a:ext>
                  </a:extLst>
                </a:gridCol>
              </a:tblGrid>
              <a:tr h="75018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Loại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Số lượng</a:t>
                      </a:r>
                      <a:endParaRPr lang="vi-VN"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Giá</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cả</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8178473"/>
                  </a:ext>
                </a:extLst>
              </a:tr>
              <a:tr h="750185">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Rau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2 </a:t>
                      </a:r>
                      <a:r>
                        <a:rPr lang="en-US" sz="3200" dirty="0" err="1">
                          <a:solidFill>
                            <a:srgbClr val="000000"/>
                          </a:solidFill>
                          <a:effectLst/>
                          <a:latin typeface="Cambria" panose="02040503050406030204" pitchFamily="18" charset="0"/>
                          <a:ea typeface="Cambria" panose="02040503050406030204" pitchFamily="18" charset="0"/>
                        </a:rPr>
                        <a:t>bó</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5.000VNĐ/ bó</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6264426"/>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Thịt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 lạng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50.0000VNĐ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9236428"/>
                  </a:ext>
                </a:extLst>
              </a:tr>
              <a:tr h="750185">
                <a:tc>
                  <a:txBody>
                    <a:bodyPr/>
                    <a:lstStyle/>
                    <a:p>
                      <a:pPr algn="ctr"/>
                      <a:r>
                        <a:rPr lang="en-US" sz="3200">
                          <a:solidFill>
                            <a:srgbClr val="000000"/>
                          </a:solidFill>
                          <a:effectLst/>
                          <a:latin typeface="Cambria" panose="02040503050406030204" pitchFamily="18" charset="0"/>
                          <a:ea typeface="Cambria" panose="02040503050406030204" pitchFamily="18" charset="0"/>
                        </a:rPr>
                        <a:t>Đậu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4 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3.000VNĐ/miếng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791668"/>
                  </a:ext>
                </a:extLst>
              </a:tr>
              <a:tr h="750185">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Tổng</a:t>
                      </a:r>
                      <a:r>
                        <a:rPr lang="en-US" sz="3200" dirty="0">
                          <a:solidFill>
                            <a:srgbClr val="000000"/>
                          </a:solidFill>
                          <a:effectLst/>
                          <a:latin typeface="Cambria" panose="02040503050406030204" pitchFamily="18" charset="0"/>
                          <a:ea typeface="Cambria" panose="02040503050406030204" pitchFamily="18" charset="0"/>
                        </a:rPr>
                        <a:t>: 72.000VNĐ</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749566"/>
                  </a:ext>
                </a:extLst>
              </a:tr>
            </a:tbl>
          </a:graphicData>
        </a:graphic>
      </p:graphicFrame>
    </p:spTree>
    <p:extLst>
      <p:ext uri="{BB962C8B-B14F-4D97-AF65-F5344CB8AC3E}">
        <p14:creationId xmlns:p14="http://schemas.microsoft.com/office/powerpoint/2010/main" val="8087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9217</TotalTime>
  <Words>160</Words>
  <Application>Microsoft Office PowerPoint</Application>
  <PresentationFormat>Widescreen</PresentationFormat>
  <Paragraphs>33</Paragraphs>
  <Slides>12</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Calibri Light</vt:lpstr>
      <vt:lpstr>Cambria</vt:lpstr>
      <vt:lpstr>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52</cp:revision>
  <dcterms:created xsi:type="dcterms:W3CDTF">2023-06-25T08:24:42Z</dcterms:created>
  <dcterms:modified xsi:type="dcterms:W3CDTF">2024-12-25T11:09:37Z</dcterms:modified>
  <cp:category>9Slide.vn</cp:category>
</cp:coreProperties>
</file>