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7" r:id="rId3"/>
    <p:sldId id="528" r:id="rId4"/>
    <p:sldId id="529" r:id="rId5"/>
    <p:sldId id="263" r:id="rId6"/>
    <p:sldId id="256" r:id="rId7"/>
    <p:sldId id="259" r:id="rId8"/>
    <p:sldId id="515" r:id="rId9"/>
    <p:sldId id="521" r:id="rId10"/>
    <p:sldId id="516" r:id="rId11"/>
    <p:sldId id="519" r:id="rId12"/>
    <p:sldId id="527" r:id="rId13"/>
    <p:sldId id="530" r:id="rId14"/>
    <p:sldId id="531" r:id="rId15"/>
    <p:sldId id="532" r:id="rId16"/>
    <p:sldId id="520" r:id="rId17"/>
    <p:sldId id="533" r:id="rId18"/>
    <p:sldId id="534" r:id="rId19"/>
    <p:sldId id="526" r:id="rId20"/>
    <p:sldId id="535" r:id="rId21"/>
    <p:sldId id="537" r:id="rId22"/>
    <p:sldId id="536" r:id="rId23"/>
    <p:sldId id="538" r:id="rId24"/>
    <p:sldId id="266" r:id="rId25"/>
    <p:sldId id="267"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D68F"/>
    <a:srgbClr val="FFEF70"/>
    <a:srgbClr val="D7F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1228" autoAdjust="0"/>
  </p:normalViewPr>
  <p:slideViewPr>
    <p:cSldViewPr snapToGrid="0">
      <p:cViewPr varScale="1">
        <p:scale>
          <a:sx n="55" d="100"/>
          <a:sy n="55" d="100"/>
        </p:scale>
        <p:origin x="110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DFB5D-BBF5-405F-BC78-0B13853C44A5}"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2F72-1C2E-454E-89F3-9680DB00ABE3}" type="slidenum">
              <a:rPr lang="en-US" smtClean="0"/>
              <a:t>‹#›</a:t>
            </a:fld>
            <a:endParaRPr lang="en-US"/>
          </a:p>
        </p:txBody>
      </p:sp>
    </p:spTree>
    <p:extLst>
      <p:ext uri="{BB962C8B-B14F-4D97-AF65-F5344CB8AC3E}">
        <p14:creationId xmlns:p14="http://schemas.microsoft.com/office/powerpoint/2010/main" val="409040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7190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563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60797925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0402363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04121041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p:blipFill>
        <p:spPr>
          <a:xfrm>
            <a:off x="-48683" y="1"/>
            <a:ext cx="12289365" cy="6889320"/>
          </a:xfrm>
          <a:prstGeom prst="rect">
            <a:avLst/>
          </a:prstGeom>
        </p:spPr>
      </p:pic>
    </p:spTree>
    <p:extLst>
      <p:ext uri="{BB962C8B-B14F-4D97-AF65-F5344CB8AC3E}">
        <p14:creationId xmlns:p14="http://schemas.microsoft.com/office/powerpoint/2010/main" val="362439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989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2025/1/23</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766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2025/1/23</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62752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5145266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35678106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71230347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1746371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1494170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33339723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0106509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7148107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631EA872-2259-487D-A98D-8CECF763C3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9102" y="0"/>
            <a:ext cx="1477062" cy="1477062"/>
          </a:xfrm>
          <a:prstGeom prst="rect">
            <a:avLst/>
          </a:prstGeom>
        </p:spPr>
      </p:pic>
    </p:spTree>
    <p:extLst>
      <p:ext uri="{BB962C8B-B14F-4D97-AF65-F5344CB8AC3E}">
        <p14:creationId xmlns:p14="http://schemas.microsoft.com/office/powerpoint/2010/main" val="3733862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C6D1E4CB-AA3D-44E7-110F-994AB3ADB7D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29102" y="0"/>
            <a:ext cx="1477062" cy="1477062"/>
          </a:xfrm>
          <a:prstGeom prst="rect">
            <a:avLst/>
          </a:prstGeom>
        </p:spPr>
      </p:pic>
    </p:spTree>
    <p:extLst>
      <p:ext uri="{BB962C8B-B14F-4D97-AF65-F5344CB8AC3E}">
        <p14:creationId xmlns:p14="http://schemas.microsoft.com/office/powerpoint/2010/main" val="675635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0"/>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4F89EA4-A86C-C82B-6940-934140E26AC2}"/>
              </a:ext>
            </a:extLst>
          </p:cNvPr>
          <p:cNvPicPr>
            <a:picLocks noChangeAspect="1"/>
          </p:cNvPicPr>
          <p:nvPr/>
        </p:nvPicPr>
        <p:blipFill>
          <a:blip r:embed="rId4"/>
          <a:stretch>
            <a:fillRect/>
          </a:stretch>
        </p:blipFill>
        <p:spPr>
          <a:xfrm>
            <a:off x="908869" y="1926210"/>
            <a:ext cx="7970662" cy="1983221"/>
          </a:xfrm>
          <a:prstGeom prst="rect">
            <a:avLst/>
          </a:prstGeom>
        </p:spPr>
      </p:pic>
    </p:spTree>
    <p:extLst>
      <p:ext uri="{BB962C8B-B14F-4D97-AF65-F5344CB8AC3E}">
        <p14:creationId xmlns:p14="http://schemas.microsoft.com/office/powerpoint/2010/main" val="317774403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4AD803-1AC7-44AC-8449-3496E8526E13}"/>
              </a:ext>
            </a:extLst>
          </p:cNvPr>
          <p:cNvSpPr txBox="1"/>
          <p:nvPr/>
        </p:nvSpPr>
        <p:spPr>
          <a:xfrm>
            <a:off x="5891556" y="536714"/>
            <a:ext cx="5198199" cy="2554545"/>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00"/>
                </a:solidFill>
                <a:effectLst/>
                <a:uLnTx/>
                <a:uFillTx/>
                <a:latin typeface="SVN-Caprica Script" pitchFamily="2" charset="0"/>
                <a:ea typeface="Microsoft YaHei"/>
                <a:cs typeface="+mn-cs"/>
              </a:rPr>
              <a:t>Trình</a:t>
            </a:r>
            <a:r>
              <a:rPr kumimoji="0" lang="en-US" sz="8000" b="0" i="0" u="none" strike="noStrike" kern="1200" cap="none" spc="0" normalizeH="0" noProof="0">
                <a:ln>
                  <a:noFill/>
                </a:ln>
                <a:solidFill>
                  <a:srgbClr val="FFFF00"/>
                </a:solidFill>
                <a:effectLst/>
                <a:uLnTx/>
                <a:uFillTx/>
                <a:latin typeface="SVN-Caprica Script" pitchFamily="2" charset="0"/>
                <a:ea typeface="Microsoft YaHei"/>
                <a:cs typeface="+mn-cs"/>
              </a:rPr>
              <a:t> bày </a:t>
            </a:r>
            <a:r>
              <a:rPr kumimoji="0" lang="en-US" sz="8000" b="0" i="0" u="none" strike="noStrike" kern="1200" cap="none" spc="0" normalizeH="0" baseline="0" noProof="0">
                <a:ln>
                  <a:noFill/>
                </a:ln>
                <a:solidFill>
                  <a:srgbClr val="FFFF00"/>
                </a:solidFill>
                <a:effectLst/>
                <a:uLnTx/>
                <a:uFillTx/>
                <a:latin typeface="SVN-Caprica Script" pitchFamily="2" charset="0"/>
                <a:ea typeface="Microsoft YaHei"/>
                <a:cs typeface="+mn-cs"/>
              </a:rPr>
              <a:t>trước lớp</a:t>
            </a:r>
            <a:endParaRPr kumimoji="0" lang="vi-VN" sz="8000" b="0" i="0" u="none" strike="noStrike" kern="1200" cap="none" spc="0" normalizeH="0" baseline="0" noProof="0" dirty="0">
              <a:ln>
                <a:noFill/>
              </a:ln>
              <a:solidFill>
                <a:srgbClr val="FFFF00"/>
              </a:solidFill>
              <a:effectLst/>
              <a:uLnTx/>
              <a:uFillTx/>
              <a:latin typeface="SVN-Caprica Script" pitchFamily="2" charset="0"/>
              <a:ea typeface="Microsoft YaHei"/>
              <a:cs typeface="+mn-cs"/>
            </a:endParaRPr>
          </a:p>
        </p:txBody>
      </p:sp>
    </p:spTree>
    <p:extLst>
      <p:ext uri="{BB962C8B-B14F-4D97-AF65-F5344CB8AC3E}">
        <p14:creationId xmlns:p14="http://schemas.microsoft.com/office/powerpoint/2010/main" val="2255111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0512"/>
            <a:ext cx="12192000" cy="6874635"/>
          </a:xfrm>
        </p:spPr>
      </p:pic>
      <p:sp>
        <p:nvSpPr>
          <p:cNvPr id="22" name="Freeform 5">
            <a:extLst>
              <a:ext uri="{FF2B5EF4-FFF2-40B4-BE49-F238E27FC236}">
                <a16:creationId xmlns:a16="http://schemas.microsoft.com/office/drawing/2014/main" id="{2D205F10-124E-49CE-B01C-9C146ABA1B27}"/>
              </a:ext>
            </a:extLst>
          </p:cNvPr>
          <p:cNvSpPr/>
          <p:nvPr/>
        </p:nvSpPr>
        <p:spPr>
          <a:xfrm>
            <a:off x="238536" y="2569580"/>
            <a:ext cx="3696856" cy="4035673"/>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40" name="Group 39">
            <a:extLst>
              <a:ext uri="{FF2B5EF4-FFF2-40B4-BE49-F238E27FC236}">
                <a16:creationId xmlns:a16="http://schemas.microsoft.com/office/drawing/2014/main" id="{B14F34E0-7102-489C-882A-91FF57355771}"/>
              </a:ext>
            </a:extLst>
          </p:cNvPr>
          <p:cNvGrpSpPr/>
          <p:nvPr/>
        </p:nvGrpSpPr>
        <p:grpSpPr>
          <a:xfrm>
            <a:off x="3464283" y="1163192"/>
            <a:ext cx="8017803" cy="3212038"/>
            <a:chOff x="-731737" y="1941435"/>
            <a:chExt cx="10210918" cy="2884738"/>
          </a:xfrm>
        </p:grpSpPr>
        <p:sp>
          <p:nvSpPr>
            <p:cNvPr id="41" name="Rectangle: Rounded Corners 40">
              <a:extLst>
                <a:ext uri="{FF2B5EF4-FFF2-40B4-BE49-F238E27FC236}">
                  <a16:creationId xmlns:a16="http://schemas.microsoft.com/office/drawing/2014/main" id="{EA9C6E96-2A04-40D4-944C-D12118AA78F1}"/>
                </a:ext>
              </a:extLst>
            </p:cNvPr>
            <p:cNvSpPr/>
            <p:nvPr/>
          </p:nvSpPr>
          <p:spPr>
            <a:xfrm>
              <a:off x="-731737" y="1941435"/>
              <a:ext cx="10179927" cy="2884738"/>
            </a:xfrm>
            <a:prstGeom prst="roundRect">
              <a:avLst/>
            </a:prstGeom>
            <a:solidFill>
              <a:srgbClr val="E7D68F"/>
            </a:solidFill>
            <a:ln>
              <a:solidFill>
                <a:srgbClr val="FFEF7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07F63767-BD6D-4397-9739-FB11373C024C}"/>
                </a:ext>
              </a:extLst>
            </p:cNvPr>
            <p:cNvSpPr txBox="1"/>
            <p:nvPr/>
          </p:nvSpPr>
          <p:spPr>
            <a:xfrm>
              <a:off x="-582042" y="1985053"/>
              <a:ext cx="10061223" cy="257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Lấy ví dụ minh hoạ về một trong các vai trò của thiên nhiên.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3873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pic>
        <p:nvPicPr>
          <p:cNvPr id="2" name="Picture 1">
            <a:extLst>
              <a:ext uri="{FF2B5EF4-FFF2-40B4-BE49-F238E27FC236}">
                <a16:creationId xmlns:a16="http://schemas.microsoft.com/office/drawing/2014/main" id="{E0D534C8-E50A-F6FF-663B-6A0EB2EFD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35297" y="1076446"/>
            <a:ext cx="5781554" cy="5781554"/>
          </a:xfrm>
          <a:prstGeom prst="rect">
            <a:avLst/>
          </a:prstGeom>
        </p:spPr>
      </p:pic>
      <p:sp>
        <p:nvSpPr>
          <p:cNvPr id="3" name="TextBox 2">
            <a:extLst>
              <a:ext uri="{FF2B5EF4-FFF2-40B4-BE49-F238E27FC236}">
                <a16:creationId xmlns:a16="http://schemas.microsoft.com/office/drawing/2014/main" id="{440817AC-4D2D-ED4C-F880-64BFF5868CF6}"/>
              </a:ext>
            </a:extLst>
          </p:cNvPr>
          <p:cNvSpPr txBox="1"/>
          <p:nvPr/>
        </p:nvSpPr>
        <p:spPr>
          <a:xfrm>
            <a:off x="2384385" y="486137"/>
            <a:ext cx="9097701" cy="1569660"/>
          </a:xfrm>
          <a:prstGeom prst="rect">
            <a:avLst/>
          </a:prstGeom>
          <a:noFill/>
        </p:spPr>
        <p:txBody>
          <a:bodyPr wrap="square" rtlCol="0">
            <a:spAutoFit/>
          </a:bodyPr>
          <a:lstStyle/>
          <a:p>
            <a:pPr lvl="0" algn="just"/>
            <a:r>
              <a:rPr lang="vi-VN" sz="3200" b="1" dirty="0">
                <a:solidFill>
                  <a:srgbClr val="7030A0"/>
                </a:solidFill>
                <a:latin typeface="Cambria" panose="02040503050406030204" pitchFamily="18" charset="0"/>
                <a:ea typeface="Cambria" panose="02040503050406030204" pitchFamily="18" charset="0"/>
              </a:rPr>
              <a:t>+ Thiên nhiên là không gian sinh sống </a:t>
            </a:r>
            <a:r>
              <a:rPr lang="vi-VN" sz="3200" b="1" i="1" dirty="0">
                <a:solidFill>
                  <a:srgbClr val="7030A0"/>
                </a:solidFill>
                <a:latin typeface="Cambria" panose="02040503050406030204" pitchFamily="18" charset="0"/>
                <a:ea typeface="Cambria" panose="02040503050406030204" pitchFamily="18" charset="0"/>
              </a:rPr>
              <a:t>(ví dụ: con người xây dựng nhà cửa để sinh sống trên bề mặt Trái Đất).</a:t>
            </a:r>
          </a:p>
        </p:txBody>
      </p:sp>
      <p:pic>
        <p:nvPicPr>
          <p:cNvPr id="1026" name="Picture 2" descr="Đưa thiên nhiên vào không gian sống">
            <a:extLst>
              <a:ext uri="{FF2B5EF4-FFF2-40B4-BE49-F238E27FC236}">
                <a16:creationId xmlns:a16="http://schemas.microsoft.com/office/drawing/2014/main" id="{E43D6030-4B59-1045-6F76-0E5FD983D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805" y="2092766"/>
            <a:ext cx="6018836" cy="4012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394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pic>
        <p:nvPicPr>
          <p:cNvPr id="2" name="Picture 1">
            <a:extLst>
              <a:ext uri="{FF2B5EF4-FFF2-40B4-BE49-F238E27FC236}">
                <a16:creationId xmlns:a16="http://schemas.microsoft.com/office/drawing/2014/main" id="{E0D534C8-E50A-F6FF-663B-6A0EB2EFD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35297" y="1076446"/>
            <a:ext cx="5781554" cy="5781554"/>
          </a:xfrm>
          <a:prstGeom prst="rect">
            <a:avLst/>
          </a:prstGeom>
        </p:spPr>
      </p:pic>
      <p:sp>
        <p:nvSpPr>
          <p:cNvPr id="3" name="TextBox 2">
            <a:extLst>
              <a:ext uri="{FF2B5EF4-FFF2-40B4-BE49-F238E27FC236}">
                <a16:creationId xmlns:a16="http://schemas.microsoft.com/office/drawing/2014/main" id="{440817AC-4D2D-ED4C-F880-64BFF5868CF6}"/>
              </a:ext>
            </a:extLst>
          </p:cNvPr>
          <p:cNvSpPr txBox="1"/>
          <p:nvPr/>
        </p:nvSpPr>
        <p:spPr>
          <a:xfrm>
            <a:off x="2245489" y="486137"/>
            <a:ext cx="9236597" cy="3046988"/>
          </a:xfrm>
          <a:prstGeom prst="rect">
            <a:avLst/>
          </a:prstGeom>
          <a:noFill/>
        </p:spPr>
        <p:txBody>
          <a:bodyPr wrap="square" rtlCol="0">
            <a:spAutoFit/>
          </a:bodyPr>
          <a:lstStyle/>
          <a:p>
            <a:pPr lvl="0" algn="just"/>
            <a:r>
              <a:rPr lang="vi-VN" sz="3200" b="1" dirty="0">
                <a:solidFill>
                  <a:srgbClr val="7030A0"/>
                </a:solidFill>
                <a:latin typeface="Cambria" panose="02040503050406030204" pitchFamily="18" charset="0"/>
                <a:ea typeface="Cambria" panose="02040503050406030204" pitchFamily="18" charset="0"/>
              </a:rPr>
              <a:t>Thiên nhiên cung cấp nguồn tài nguyên cần thiết cho hoạt động sản xuất và sinh hoạt của con người </a:t>
            </a:r>
            <a:r>
              <a:rPr lang="vi-VN" sz="3200" b="1" i="1" dirty="0">
                <a:solidFill>
                  <a:srgbClr val="7030A0"/>
                </a:solidFill>
                <a:latin typeface="Cambria" panose="02040503050406030204" pitchFamily="18" charset="0"/>
                <a:ea typeface="Cambria" panose="02040503050406030204" pitchFamily="18" charset="0"/>
              </a:rPr>
              <a:t>(ví dụ: con người khai thác các tài nguyên thiên nhiên như khoáng sản làm nguyên liệu để sản xuất kinh tế, tài nguyên sinh vật để làm thức ăn và sản xuất, ... )</a:t>
            </a:r>
            <a:endParaRPr kumimoji="0" lang="vi-VN"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2050" name="Picture 2" descr="Khai thác, sử dụng tài nguyên thiên nhiên, con người đối mặt với sự suy  thoái của môi trường">
            <a:extLst>
              <a:ext uri="{FF2B5EF4-FFF2-40B4-BE49-F238E27FC236}">
                <a16:creationId xmlns:a16="http://schemas.microsoft.com/office/drawing/2014/main" id="{272C672D-38E3-B4AE-1748-B2364BB53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940" y="3076615"/>
            <a:ext cx="4870530" cy="324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738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pic>
        <p:nvPicPr>
          <p:cNvPr id="2" name="Picture 1">
            <a:extLst>
              <a:ext uri="{FF2B5EF4-FFF2-40B4-BE49-F238E27FC236}">
                <a16:creationId xmlns:a16="http://schemas.microsoft.com/office/drawing/2014/main" id="{E0D534C8-E50A-F6FF-663B-6A0EB2EFD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35297" y="1076446"/>
            <a:ext cx="5781554" cy="5781554"/>
          </a:xfrm>
          <a:prstGeom prst="rect">
            <a:avLst/>
          </a:prstGeom>
        </p:spPr>
      </p:pic>
      <p:sp>
        <p:nvSpPr>
          <p:cNvPr id="3" name="TextBox 2">
            <a:extLst>
              <a:ext uri="{FF2B5EF4-FFF2-40B4-BE49-F238E27FC236}">
                <a16:creationId xmlns:a16="http://schemas.microsoft.com/office/drawing/2014/main" id="{440817AC-4D2D-ED4C-F880-64BFF5868CF6}"/>
              </a:ext>
            </a:extLst>
          </p:cNvPr>
          <p:cNvSpPr txBox="1"/>
          <p:nvPr/>
        </p:nvSpPr>
        <p:spPr>
          <a:xfrm>
            <a:off x="2384385" y="486137"/>
            <a:ext cx="9097701" cy="1569660"/>
          </a:xfrm>
          <a:prstGeom prst="rect">
            <a:avLst/>
          </a:prstGeom>
          <a:noFill/>
        </p:spPr>
        <p:txBody>
          <a:bodyPr wrap="square" rtlCol="0">
            <a:spAutoFit/>
          </a:bodyPr>
          <a:lstStyle/>
          <a:p>
            <a:pPr lvl="0" algn="just"/>
            <a:r>
              <a:rPr lang="vi-VN" sz="3200" b="1" dirty="0">
                <a:solidFill>
                  <a:srgbClr val="7030A0"/>
                </a:solidFill>
                <a:latin typeface="Cambria" panose="02040503050406030204" pitchFamily="18" charset="0"/>
                <a:ea typeface="Cambria" panose="02040503050406030204" pitchFamily="18" charset="0"/>
              </a:rPr>
              <a:t>Thiên nhiên là nơi chứa đựng các chất thải do con người tạo ra </a:t>
            </a:r>
            <a:r>
              <a:rPr lang="vi-VN" sz="3200" b="1" i="1" dirty="0">
                <a:solidFill>
                  <a:srgbClr val="7030A0"/>
                </a:solidFill>
                <a:latin typeface="Cambria" panose="02040503050406030204" pitchFamily="18" charset="0"/>
                <a:ea typeface="Cambria" panose="02040503050406030204" pitchFamily="18" charset="0"/>
              </a:rPr>
              <a:t>(ví dụ: các rác thải từ sinh hoạt và sản xuất được lưu giữ ở các bãi rác, ... )</a:t>
            </a:r>
            <a:endParaRPr kumimoji="0" lang="vi-VN"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3074" name="Picture 2" descr="Phương pháp chôn lấp rác thải, ưu và nhược điểm">
            <a:extLst>
              <a:ext uri="{FF2B5EF4-FFF2-40B4-BE49-F238E27FC236}">
                <a16:creationId xmlns:a16="http://schemas.microsoft.com/office/drawing/2014/main" id="{18061A75-3555-089E-D565-FD038392F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6496" y="2152891"/>
            <a:ext cx="6353235" cy="402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883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sp>
        <p:nvSpPr>
          <p:cNvPr id="11" name="TextBox 10">
            <a:extLst>
              <a:ext uri="{FF2B5EF4-FFF2-40B4-BE49-F238E27FC236}">
                <a16:creationId xmlns:a16="http://schemas.microsoft.com/office/drawing/2014/main" id="{3C325FFC-3B0D-469A-A24D-9EDE63E4843F}"/>
              </a:ext>
            </a:extLst>
          </p:cNvPr>
          <p:cNvSpPr txBox="1"/>
          <p:nvPr/>
        </p:nvSpPr>
        <p:spPr>
          <a:xfrm>
            <a:off x="3407446" y="2816900"/>
            <a:ext cx="7824847" cy="1938992"/>
          </a:xfrm>
          <a:prstGeom prst="rect">
            <a:avLst/>
          </a:prstGeom>
          <a:noFill/>
        </p:spPr>
        <p:txBody>
          <a:bodyPr wrap="square" rtlCol="0">
            <a:spAutoFit/>
          </a:bodyPr>
          <a:lstStyle/>
          <a:p>
            <a:pPr lvl="0" algn="ctr"/>
            <a:r>
              <a:rPr lang="vi-VN" sz="6000" dirty="0">
                <a:solidFill>
                  <a:srgbClr val="FF0000"/>
                </a:solidFill>
                <a:latin typeface="#9Slide05 Pattaya" panose="00000500000000000000" pitchFamily="2" charset="-34"/>
                <a:ea typeface="Calibri" panose="020F0502020204030204" pitchFamily="34" charset="0"/>
                <a:cs typeface="#9Slide05 Pattaya" panose="00000500000000000000" pitchFamily="2" charset="-34"/>
              </a:rPr>
              <a:t>Một số vấn đề môi trường trên thế giới</a:t>
            </a:r>
            <a:endParaRPr kumimoji="0" lang="vi-VN" sz="6000" b="0" i="0" u="none" strike="noStrike" kern="1200" cap="none" spc="0" normalizeH="0" baseline="0" noProof="0" dirty="0" err="1">
              <a:ln>
                <a:noFill/>
              </a:ln>
              <a:solidFill>
                <a:srgbClr val="FF0000"/>
              </a:solidFill>
              <a:effectLst/>
              <a:uLnTx/>
              <a:uFillTx/>
              <a:latin typeface="#9Slide05 Pattaya" panose="00000500000000000000" pitchFamily="2" charset="-34"/>
              <a:ea typeface="Calibri" panose="020F0502020204030204" pitchFamily="34" charset="0"/>
              <a:cs typeface="#9Slide05 Pattaya" panose="00000500000000000000" pitchFamily="2" charset="-34"/>
            </a:endParaRPr>
          </a:p>
        </p:txBody>
      </p:sp>
      <p:pic>
        <p:nvPicPr>
          <p:cNvPr id="2" name="Picture 1">
            <a:extLst>
              <a:ext uri="{FF2B5EF4-FFF2-40B4-BE49-F238E27FC236}">
                <a16:creationId xmlns:a16="http://schemas.microsoft.com/office/drawing/2014/main" id="{5BB46B7A-3228-B5EE-0CBA-5AA9E80ACBBA}"/>
              </a:ext>
            </a:extLst>
          </p:cNvPr>
          <p:cNvPicPr>
            <a:picLocks noChangeAspect="1"/>
          </p:cNvPicPr>
          <p:nvPr/>
        </p:nvPicPr>
        <p:blipFill>
          <a:blip r:embed="rId5"/>
          <a:stretch>
            <a:fillRect/>
          </a:stretch>
        </p:blipFill>
        <p:spPr>
          <a:xfrm>
            <a:off x="4363931" y="1661922"/>
            <a:ext cx="5200339" cy="1103472"/>
          </a:xfrm>
          <a:prstGeom prst="rect">
            <a:avLst/>
          </a:prstGeom>
        </p:spPr>
      </p:pic>
    </p:spTree>
    <p:extLst>
      <p:ext uri="{BB962C8B-B14F-4D97-AF65-F5344CB8AC3E}">
        <p14:creationId xmlns:p14="http://schemas.microsoft.com/office/powerpoint/2010/main" val="213579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sp>
        <p:nvSpPr>
          <p:cNvPr id="4" name="TextBox 3">
            <a:extLst>
              <a:ext uri="{FF2B5EF4-FFF2-40B4-BE49-F238E27FC236}">
                <a16:creationId xmlns:a16="http://schemas.microsoft.com/office/drawing/2014/main" id="{B0DD788D-B06F-F6C7-057F-364BE9380F76}"/>
              </a:ext>
            </a:extLst>
          </p:cNvPr>
          <p:cNvSpPr txBox="1"/>
          <p:nvPr/>
        </p:nvSpPr>
        <p:spPr>
          <a:xfrm>
            <a:off x="706056" y="509286"/>
            <a:ext cx="10602410"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Đọc thông tin và quan sát các hình từ 2 đến 5, em hãy:</a:t>
            </a:r>
          </a:p>
          <a:p>
            <a:pPr algn="just"/>
            <a:r>
              <a:rPr lang="vi-VN" sz="2800" b="0" i="0" dirty="0">
                <a:solidFill>
                  <a:srgbClr val="000000"/>
                </a:solidFill>
                <a:effectLst/>
                <a:latin typeface="Cambria" panose="02040503050406030204" pitchFamily="18" charset="0"/>
                <a:ea typeface="Cambria" panose="02040503050406030204" pitchFamily="18" charset="0"/>
              </a:rPr>
              <a:t>- Kể tên một số vấn đề môi trường con người đang phải đối mặt.</a:t>
            </a:r>
          </a:p>
          <a:p>
            <a:pPr algn="just"/>
            <a:r>
              <a:rPr lang="vi-VN" sz="2800" b="0" i="0" dirty="0">
                <a:solidFill>
                  <a:srgbClr val="000000"/>
                </a:solidFill>
                <a:effectLst/>
                <a:latin typeface="Cambria" panose="02040503050406030204" pitchFamily="18" charset="0"/>
                <a:ea typeface="Cambria" panose="02040503050406030204" pitchFamily="18" charset="0"/>
              </a:rPr>
              <a:t>- Trình bày biểu hiện và tác động của một số vấn đề môi trường đó.</a:t>
            </a:r>
          </a:p>
        </p:txBody>
      </p:sp>
      <p:pic>
        <p:nvPicPr>
          <p:cNvPr id="7" name="Picture 6">
            <a:extLst>
              <a:ext uri="{FF2B5EF4-FFF2-40B4-BE49-F238E27FC236}">
                <a16:creationId xmlns:a16="http://schemas.microsoft.com/office/drawing/2014/main" id="{E3F5E2E3-B7F1-BF61-AEBB-23AF16660F6E}"/>
              </a:ext>
            </a:extLst>
          </p:cNvPr>
          <p:cNvPicPr>
            <a:picLocks noChangeAspect="1"/>
          </p:cNvPicPr>
          <p:nvPr/>
        </p:nvPicPr>
        <p:blipFill>
          <a:blip r:embed="rId3"/>
          <a:stretch>
            <a:fillRect/>
          </a:stretch>
        </p:blipFill>
        <p:spPr>
          <a:xfrm>
            <a:off x="2639029" y="1872579"/>
            <a:ext cx="6785176" cy="4823375"/>
          </a:xfrm>
          <a:prstGeom prst="rect">
            <a:avLst/>
          </a:prstGeom>
        </p:spPr>
      </p:pic>
    </p:spTree>
    <p:extLst>
      <p:ext uri="{BB962C8B-B14F-4D97-AF65-F5344CB8AC3E}">
        <p14:creationId xmlns:p14="http://schemas.microsoft.com/office/powerpoint/2010/main" val="21990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sp>
        <p:nvSpPr>
          <p:cNvPr id="4" name="TextBox 3">
            <a:extLst>
              <a:ext uri="{FF2B5EF4-FFF2-40B4-BE49-F238E27FC236}">
                <a16:creationId xmlns:a16="http://schemas.microsoft.com/office/drawing/2014/main" id="{B0DD788D-B06F-F6C7-057F-364BE9380F76}"/>
              </a:ext>
            </a:extLst>
          </p:cNvPr>
          <p:cNvSpPr txBox="1"/>
          <p:nvPr/>
        </p:nvSpPr>
        <p:spPr>
          <a:xfrm>
            <a:off x="706056" y="509286"/>
            <a:ext cx="1060241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rPr>
              <a:t>TÌM HIỂU </a:t>
            </a:r>
            <a:r>
              <a:rPr lang="en-US" sz="3200" b="1" noProof="0" dirty="0">
                <a:solidFill>
                  <a:srgbClr val="000000"/>
                </a:solidFill>
                <a:latin typeface="Cambria" panose="02040503050406030204" pitchFamily="18" charset="0"/>
                <a:ea typeface="Cambria" panose="02040503050406030204" pitchFamily="18" charset="0"/>
              </a:rPr>
              <a:t>MỘT SỐ VẤN ĐỀ MÔI TRƯỜNG TRÊN THẾ GIỚI</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9111D15D-523B-B463-E2CA-59EC24F7BF84}"/>
              </a:ext>
            </a:extLst>
          </p:cNvPr>
          <p:cNvSpPr txBox="1"/>
          <p:nvPr/>
        </p:nvSpPr>
        <p:spPr>
          <a:xfrm>
            <a:off x="706056" y="1698765"/>
            <a:ext cx="10949649" cy="4401205"/>
          </a:xfrm>
          <a:prstGeom prst="rect">
            <a:avLst/>
          </a:prstGeom>
          <a:noFill/>
        </p:spPr>
        <p:txBody>
          <a:bodyPr wrap="square">
            <a:spAutoFit/>
          </a:bodyPr>
          <a:lstStyle/>
          <a:p>
            <a:pPr algn="just"/>
            <a:r>
              <a:rPr lang="vi-VN" sz="2000" b="1" dirty="0">
                <a:solidFill>
                  <a:srgbClr val="002060"/>
                </a:solidFill>
                <a:latin typeface="Cambria" panose="02040503050406030204" pitchFamily="18" charset="0"/>
                <a:ea typeface="Cambria" panose="02040503050406030204" pitchFamily="18" charset="0"/>
              </a:rPr>
              <a:t>Nhiệm vụ: </a:t>
            </a:r>
            <a:r>
              <a:rPr lang="vi-VN" sz="2000" dirty="0">
                <a:solidFill>
                  <a:srgbClr val="002060"/>
                </a:solidFill>
                <a:latin typeface="Cambria" panose="02040503050406030204" pitchFamily="18" charset="0"/>
                <a:ea typeface="Cambria" panose="02040503050406030204" pitchFamily="18" charset="0"/>
              </a:rPr>
              <a:t>Đọc thông tin mục 2, quan sát các hình từ 2 đến 5 trang 101, 102, làm việc theo nhóm trong thời gian 15 để hoàn thành phiếu học tập dưới đây:</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Một số vấn đề môi trường con người đang phải đối mặt là:</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 . . . . . . . . . . . . . . . . . . . . . . . . . . . . . . . . . . . . . . . . . . . . . . . . . . . . . . . . . . . . . . . . . . . . . . . . . . . . . . . . . . . . . . . . . . . . . . . . . . . . . . . . . . . . . . . . . . . . . . . . . . . . . . . . . . . . . . . . . . . . . . . . . . . . . . . . . . . . . . . . . . . . . . . . . . . . . . . . . . . . . . . . . . . . . . . . . . . . </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Cho các thông tin sau: </a:t>
            </a:r>
            <a:r>
              <a:rPr lang="vi-VN" sz="2000" i="1" dirty="0">
                <a:solidFill>
                  <a:srgbClr val="002060"/>
                </a:solidFill>
                <a:latin typeface="Cambria" panose="02040503050406030204" pitchFamily="18" charset="0"/>
                <a:ea typeface="Cambria" panose="02040503050406030204" pitchFamily="18" charset="0"/>
              </a:rPr>
              <a:t>sự nóng lên toàn cầu và mực nước biển dâng; gia tăng các loại dịch bệnh; diện tích rừng tự nhiên giảm; gây thiệt hại về người và tài sản; số lượng cá thể, loài sinh vật giảm; làm suy giảm sức khoẻ của con người; ảnh hưởng tới sinh hoạt và hoạt động sản xuất của con người; gây thiệt hại về kinh tế, môi trường; môi trường đất, nước, không khí,… một số nơi bị biến đổi theo chiều hướng xấu; làm mất môi trường sống của nhiều loài sinh vật; tài nguyên khoáng sản dần cạn kiệt; suy giảm đa dạng sinh học; các loại thiên tai như bão, lũ, động đất, sóng thần, núi lửa, hạn hán,… xuất hiện ngày càng nhiều; làm suy giảm sức khoẻ của con người.</a:t>
            </a:r>
            <a:endParaRPr lang="en-US" sz="2000" i="1"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Hãy ghép các thông tin trên về biểu hiện và tác động tương ứng với từng vấn đề môi trường</a:t>
            </a:r>
            <a:r>
              <a:rPr lang="en-US" sz="2000" dirty="0">
                <a:solidFill>
                  <a:srgbClr val="002060"/>
                </a:solidFill>
                <a:latin typeface="Cambria" panose="02040503050406030204" pitchFamily="18" charset="0"/>
                <a:ea typeface="Cambria" panose="02040503050406030204" pitchFamily="18" charset="0"/>
              </a:rPr>
              <a:t>.</a:t>
            </a:r>
          </a:p>
          <a:p>
            <a:pPr algn="just"/>
            <a:r>
              <a:rPr lang="vi-VN" sz="2000" i="1" dirty="0">
                <a:solidFill>
                  <a:srgbClr val="002060"/>
                </a:solidFill>
                <a:latin typeface="Cambria" panose="02040503050406030204" pitchFamily="18" charset="0"/>
                <a:ea typeface="Cambria" panose="02040503050406030204" pitchFamily="18" charset="0"/>
              </a:rPr>
              <a:t>Thiên tai, biến đổi khí hậu, sự suy giảm tài nguyên thiên nhiên, ô nhiễm môi trường.</a:t>
            </a:r>
            <a:endParaRPr lang="en-US" sz="2000" i="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4502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22E1DB-1903-7B82-6921-FEE61C83EF86}"/>
              </a:ext>
            </a:extLst>
          </p:cNvPr>
          <p:cNvPicPr>
            <a:picLocks noChangeAspect="1"/>
          </p:cNvPicPr>
          <p:nvPr/>
        </p:nvPicPr>
        <p:blipFill>
          <a:blip r:embed="rId6"/>
          <a:stretch>
            <a:fillRect/>
          </a:stretch>
        </p:blipFill>
        <p:spPr>
          <a:xfrm>
            <a:off x="5741319" y="751241"/>
            <a:ext cx="5200339" cy="2554445"/>
          </a:xfrm>
          <a:prstGeom prst="rect">
            <a:avLst/>
          </a:prstGeom>
        </p:spPr>
      </p:pic>
    </p:spTree>
    <p:extLst>
      <p:ext uri="{BB962C8B-B14F-4D97-AF65-F5344CB8AC3E}">
        <p14:creationId xmlns:p14="http://schemas.microsoft.com/office/powerpoint/2010/main" val="910681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aphicFrame>
        <p:nvGraphicFramePr>
          <p:cNvPr id="2" name="Table 1">
            <a:extLst>
              <a:ext uri="{FF2B5EF4-FFF2-40B4-BE49-F238E27FC236}">
                <a16:creationId xmlns:a16="http://schemas.microsoft.com/office/drawing/2014/main" id="{71BA7BBC-861D-BC0E-3426-67F5118BC9A6}"/>
              </a:ext>
            </a:extLst>
          </p:cNvPr>
          <p:cNvGraphicFramePr>
            <a:graphicFrameLocks noGrp="1"/>
          </p:cNvGraphicFramePr>
          <p:nvPr>
            <p:extLst>
              <p:ext uri="{D42A27DB-BD31-4B8C-83A1-F6EECF244321}">
                <p14:modId xmlns:p14="http://schemas.microsoft.com/office/powerpoint/2010/main" val="3454246640"/>
              </p:ext>
            </p:extLst>
          </p:nvPr>
        </p:nvGraphicFramePr>
        <p:xfrm>
          <a:off x="1018572" y="590310"/>
          <a:ext cx="10232021" cy="5777292"/>
        </p:xfrm>
        <a:graphic>
          <a:graphicData uri="http://schemas.openxmlformats.org/drawingml/2006/table">
            <a:tbl>
              <a:tblPr firstRow="1" firstCol="1" bandRow="1">
                <a:tableStyleId>{5C22544A-7EE6-4342-B048-85BDC9FD1C3A}</a:tableStyleId>
              </a:tblPr>
              <a:tblGrid>
                <a:gridCol w="1828800">
                  <a:extLst>
                    <a:ext uri="{9D8B030D-6E8A-4147-A177-3AD203B41FA5}">
                      <a16:colId xmlns:a16="http://schemas.microsoft.com/office/drawing/2014/main" val="1901980486"/>
                    </a:ext>
                  </a:extLst>
                </a:gridCol>
                <a:gridCol w="4664598">
                  <a:extLst>
                    <a:ext uri="{9D8B030D-6E8A-4147-A177-3AD203B41FA5}">
                      <a16:colId xmlns:a16="http://schemas.microsoft.com/office/drawing/2014/main" val="1489026832"/>
                    </a:ext>
                  </a:extLst>
                </a:gridCol>
                <a:gridCol w="3738623">
                  <a:extLst>
                    <a:ext uri="{9D8B030D-6E8A-4147-A177-3AD203B41FA5}">
                      <a16:colId xmlns:a16="http://schemas.microsoft.com/office/drawing/2014/main" val="682992666"/>
                    </a:ext>
                  </a:extLst>
                </a:gridCol>
              </a:tblGrid>
              <a:tr h="242903">
                <a:tc>
                  <a:txBody>
                    <a:bodyPr/>
                    <a:lstStyle/>
                    <a:p>
                      <a:pPr marL="0" marR="0" algn="ctr">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Vấn đề môi trường</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Biểu hiện</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000" kern="100" dirty="0" err="1">
                          <a:effectLst/>
                          <a:latin typeface="Cambria" panose="02040503050406030204" pitchFamily="18" charset="0"/>
                          <a:ea typeface="Cambria" panose="02040503050406030204" pitchFamily="18" charset="0"/>
                        </a:rPr>
                        <a:t>Tác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động</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575405"/>
                  </a:ext>
                </a:extLst>
              </a:tr>
              <a:tr h="1380743">
                <a:tc>
                  <a:txBody>
                    <a:bodyPr/>
                    <a:lstStyle/>
                    <a:p>
                      <a:pPr marL="0" marR="0" algn="just">
                        <a:lnSpc>
                          <a:spcPct val="120000"/>
                        </a:lnSpc>
                        <a:spcBef>
                          <a:spcPts val="0"/>
                        </a:spcBef>
                        <a:spcAft>
                          <a:spcPts val="0"/>
                        </a:spcAft>
                      </a:pPr>
                      <a:r>
                        <a:rPr lang="en-US" sz="1800" kern="100" dirty="0" err="1">
                          <a:effectLst/>
                          <a:latin typeface="Cambria" panose="02040503050406030204" pitchFamily="18" charset="0"/>
                          <a:ea typeface="Cambria" panose="02040503050406030204" pitchFamily="18" charset="0"/>
                        </a:rPr>
                        <a:t>Thiên</a:t>
                      </a:r>
                      <a:r>
                        <a:rPr lang="en-US" sz="1800" kern="100" dirty="0">
                          <a:effectLst/>
                          <a:latin typeface="Cambria" panose="02040503050406030204" pitchFamily="18" charset="0"/>
                          <a:ea typeface="Cambria" panose="02040503050406030204" pitchFamily="18" charset="0"/>
                        </a:rPr>
                        <a:t> tai</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000" kern="100" dirty="0" err="1">
                          <a:effectLst/>
                          <a:latin typeface="Cambria" panose="02040503050406030204" pitchFamily="18" charset="0"/>
                          <a:ea typeface="Cambria" panose="02040503050406030204" pitchFamily="18" charset="0"/>
                        </a:rPr>
                        <a:t>Bão</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lũ</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động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đất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sóng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thần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núi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lửa</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hạn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hán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xuất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hiện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ngày</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càng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nhiều</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Gây thiệt hại về người và tài sản, ảnh hưởng tới sinh hoạt và hoạt động sản xuất của con người</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2047835"/>
                  </a:ext>
                </a:extLst>
              </a:tr>
              <a:tr h="1001463">
                <a:tc>
                  <a:txBody>
                    <a:bodyPr/>
                    <a:lstStyle/>
                    <a:p>
                      <a:pPr marL="0" marR="0" algn="just">
                        <a:lnSpc>
                          <a:spcPct val="120000"/>
                        </a:lnSpc>
                        <a:spcBef>
                          <a:spcPts val="0"/>
                        </a:spcBef>
                        <a:spcAft>
                          <a:spcPts val="0"/>
                        </a:spcAft>
                      </a:pPr>
                      <a:r>
                        <a:rPr lang="en-US" sz="1800" kern="100">
                          <a:effectLst/>
                          <a:latin typeface="Cambria" panose="02040503050406030204" pitchFamily="18" charset="0"/>
                          <a:ea typeface="Cambria" panose="02040503050406030204" pitchFamily="18" charset="0"/>
                        </a:rPr>
                        <a:t>Biến đổi khí hậu</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br>
                        <a:rPr lang="en-US" sz="2000" kern="100" dirty="0">
                          <a:effectLst/>
                          <a:latin typeface="Cambria" panose="02040503050406030204" pitchFamily="18" charset="0"/>
                          <a:ea typeface="Cambria" panose="02040503050406030204" pitchFamily="18" charset="0"/>
                        </a:rPr>
                      </a:br>
                      <a:r>
                        <a:rPr lang="en-US" sz="2000" kern="100" dirty="0" err="1">
                          <a:effectLst/>
                          <a:latin typeface="Cambria" panose="02040503050406030204" pitchFamily="18" charset="0"/>
                          <a:ea typeface="Cambria" panose="02040503050406030204" pitchFamily="18" charset="0"/>
                        </a:rPr>
                        <a:t>Sự</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nóng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lên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toàn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cầu</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mực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nước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biển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dâng</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Làm suy giảm sức khoẻ của con người và gây thiệt hại về kinh tế, môi trường</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8309397"/>
                  </a:ext>
                </a:extLst>
              </a:tr>
              <a:tr h="1633596">
                <a:tc>
                  <a:txBody>
                    <a:bodyPr/>
                    <a:lstStyle/>
                    <a:p>
                      <a:pPr marL="0" marR="0" algn="just">
                        <a:lnSpc>
                          <a:spcPct val="120000"/>
                        </a:lnSpc>
                        <a:spcBef>
                          <a:spcPts val="0"/>
                        </a:spcBef>
                        <a:spcAft>
                          <a:spcPts val="0"/>
                        </a:spcAft>
                      </a:pPr>
                      <a:r>
                        <a:rPr lang="en-US" sz="1800" kern="100">
                          <a:effectLst/>
                          <a:latin typeface="Cambria" panose="02040503050406030204" pitchFamily="18" charset="0"/>
                          <a:ea typeface="Cambria" panose="02040503050406030204" pitchFamily="18" charset="0"/>
                        </a:rPr>
                        <a:t>Suy giảm tài nguyên thiên nhiên</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000" kern="100" dirty="0" err="1">
                          <a:effectLst/>
                          <a:latin typeface="Cambria" panose="02040503050406030204" pitchFamily="18" charset="0"/>
                          <a:ea typeface="Cambria" panose="02040503050406030204" pitchFamily="18" charset="0"/>
                        </a:rPr>
                        <a:t>Diện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tích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rừng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tự</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nhiên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số</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lượng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cá</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thể</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loài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sinh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vật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giảm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tài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nguyên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khoáng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sản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dần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cạn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kiệt</a:t>
                      </a:r>
                      <a:r>
                        <a:rPr lang="en-US" sz="2000" kern="100" dirty="0">
                          <a:effectLst/>
                          <a:latin typeface="Cambria" panose="02040503050406030204" pitchFamily="18" charset="0"/>
                          <a:ea typeface="Cambria" panose="02040503050406030204" pitchFamily="18" charset="0"/>
                        </a:rPr>
                        <a:t>;...</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000" kern="100" dirty="0" err="1">
                          <a:effectLst/>
                          <a:latin typeface="Cambria" panose="02040503050406030204" pitchFamily="18" charset="0"/>
                          <a:ea typeface="Cambria" panose="02040503050406030204" pitchFamily="18" charset="0"/>
                        </a:rPr>
                        <a:t>Làm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mất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môi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trường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sống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của</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nhiều</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loài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sinh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vật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suy</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giảm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đa</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dạng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sinh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học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gây</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khó</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khăn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cho</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sinh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hoạt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sản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xuất</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7919950"/>
                  </a:ext>
                </a:extLst>
              </a:tr>
              <a:tr h="1001463">
                <a:tc>
                  <a:txBody>
                    <a:bodyPr/>
                    <a:lstStyle/>
                    <a:p>
                      <a:pPr marL="0" marR="0" algn="just">
                        <a:lnSpc>
                          <a:spcPct val="120000"/>
                        </a:lnSpc>
                        <a:spcBef>
                          <a:spcPts val="0"/>
                        </a:spcBef>
                        <a:spcAft>
                          <a:spcPts val="0"/>
                        </a:spcAft>
                      </a:pPr>
                      <a:r>
                        <a:rPr lang="en-US" sz="1800" kern="100">
                          <a:effectLst/>
                          <a:latin typeface="Cambria" panose="02040503050406030204" pitchFamily="18" charset="0"/>
                          <a:ea typeface="Cambria" panose="02040503050406030204" pitchFamily="18" charset="0"/>
                        </a:rPr>
                        <a:t>Ô nhiễm môi trường</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Môi trường đất, nước, không khí... một số nơi bị biến đổi theo chiều hướng xấu</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000" kern="100" dirty="0">
                          <a:effectLst/>
                          <a:latin typeface="Cambria" panose="02040503050406030204" pitchFamily="18" charset="0"/>
                          <a:ea typeface="Cambria" panose="02040503050406030204" pitchFamily="18" charset="0"/>
                        </a:rPr>
                        <a:t>Gia </a:t>
                      </a:r>
                      <a:r>
                        <a:rPr lang="en-US" sz="2000" kern="100" dirty="0" err="1">
                          <a:effectLst/>
                          <a:latin typeface="Cambria" panose="02040503050406030204" pitchFamily="18" charset="0"/>
                          <a:ea typeface="Cambria" panose="02040503050406030204" pitchFamily="18" charset="0"/>
                        </a:rPr>
                        <a:t>tăng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các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loại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dịch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bệnh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làm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suy</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giảm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sức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khoẻ</a:t>
                      </a:r>
                      <a:r>
                        <a:rPr lang="en-US" sz="2000" kern="100" dirty="0">
                          <a:effectLst/>
                          <a:latin typeface="Cambria" panose="02040503050406030204" pitchFamily="18" charset="0"/>
                          <a:ea typeface="Cambria" panose="02040503050406030204" pitchFamily="18" charset="0"/>
                        </a:rPr>
                        <a:t> con </a:t>
                      </a:r>
                      <a:r>
                        <a:rPr lang="en-US" sz="2000" kern="100" dirty="0" err="1">
                          <a:effectLst/>
                          <a:latin typeface="Cambria" panose="02040503050406030204" pitchFamily="18" charset="0"/>
                          <a:ea typeface="Cambria" panose="02040503050406030204" pitchFamily="18" charset="0"/>
                        </a:rPr>
                        <a:t>người</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008029"/>
                  </a:ext>
                </a:extLst>
              </a:tr>
            </a:tbl>
          </a:graphicData>
        </a:graphic>
      </p:graphicFrame>
    </p:spTree>
    <p:extLst>
      <p:ext uri="{BB962C8B-B14F-4D97-AF65-F5344CB8AC3E}">
        <p14:creationId xmlns:p14="http://schemas.microsoft.com/office/powerpoint/2010/main" val="3652695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0742-F3F4-1DF8-6885-BCFEFF46AD8C}"/>
              </a:ext>
            </a:extLst>
          </p:cNvPr>
          <p:cNvSpPr>
            <a:spLocks noGrp="1"/>
          </p:cNvSpPr>
          <p:nvPr>
            <p:ph type="title"/>
          </p:nvPr>
        </p:nvSpPr>
        <p:spPr/>
        <p:txBody>
          <a:bodyPr/>
          <a:lstStyle/>
          <a:p>
            <a:endParaRPr lang="en-US"/>
          </a:p>
        </p:txBody>
      </p:sp>
      <p:pic>
        <p:nvPicPr>
          <p:cNvPr id="4" name="Khi núi băng tan chảy">
            <a:hlinkClick r:id="" action="ppaction://media"/>
            <a:extLst>
              <a:ext uri="{FF2B5EF4-FFF2-40B4-BE49-F238E27FC236}">
                <a16:creationId xmlns:a16="http://schemas.microsoft.com/office/drawing/2014/main" id="{39E3E20A-1496-0C66-6C8F-D84B2BC70F7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202285" cy="6858000"/>
          </a:xfrm>
        </p:spPr>
      </p:pic>
    </p:spTree>
    <p:extLst>
      <p:ext uri="{BB962C8B-B14F-4D97-AF65-F5344CB8AC3E}">
        <p14:creationId xmlns:p14="http://schemas.microsoft.com/office/powerpoint/2010/main" val="3741999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pic>
        <p:nvPicPr>
          <p:cNvPr id="4" name="Picture 3">
            <a:extLst>
              <a:ext uri="{FF2B5EF4-FFF2-40B4-BE49-F238E27FC236}">
                <a16:creationId xmlns:a16="http://schemas.microsoft.com/office/drawing/2014/main" id="{657203CE-85A9-3A4A-6044-6CA6A8208813}"/>
              </a:ext>
            </a:extLst>
          </p:cNvPr>
          <p:cNvPicPr>
            <a:picLocks noChangeAspect="1"/>
          </p:cNvPicPr>
          <p:nvPr/>
        </p:nvPicPr>
        <p:blipFill>
          <a:blip r:embed="rId3"/>
          <a:stretch>
            <a:fillRect/>
          </a:stretch>
        </p:blipFill>
        <p:spPr>
          <a:xfrm>
            <a:off x="1979270" y="496385"/>
            <a:ext cx="8209274" cy="3044382"/>
          </a:xfrm>
          <a:prstGeom prst="rect">
            <a:avLst/>
          </a:prstGeom>
        </p:spPr>
      </p:pic>
      <p:pic>
        <p:nvPicPr>
          <p:cNvPr id="7" name="Picture 6">
            <a:extLst>
              <a:ext uri="{FF2B5EF4-FFF2-40B4-BE49-F238E27FC236}">
                <a16:creationId xmlns:a16="http://schemas.microsoft.com/office/drawing/2014/main" id="{2C7996DE-08C3-FEE4-B7F0-EE23075ECE44}"/>
              </a:ext>
            </a:extLst>
          </p:cNvPr>
          <p:cNvPicPr>
            <a:picLocks noChangeAspect="1"/>
          </p:cNvPicPr>
          <p:nvPr/>
        </p:nvPicPr>
        <p:blipFill>
          <a:blip r:embed="rId4"/>
          <a:stretch>
            <a:fillRect/>
          </a:stretch>
        </p:blipFill>
        <p:spPr>
          <a:xfrm>
            <a:off x="1914431" y="3551446"/>
            <a:ext cx="8289978" cy="3208169"/>
          </a:xfrm>
          <a:prstGeom prst="rect">
            <a:avLst/>
          </a:prstGeom>
        </p:spPr>
      </p:pic>
    </p:spTree>
    <p:extLst>
      <p:ext uri="{BB962C8B-B14F-4D97-AF65-F5344CB8AC3E}">
        <p14:creationId xmlns:p14="http://schemas.microsoft.com/office/powerpoint/2010/main" val="2232435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descr="A close up of a black background&#10;&#10;Description automatically generated">
            <a:extLst>
              <a:ext uri="{FF2B5EF4-FFF2-40B4-BE49-F238E27FC236}">
                <a16:creationId xmlns:a16="http://schemas.microsoft.com/office/drawing/2014/main" id="{F3B886F9-24F3-BCC9-F219-F42655A68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0611" y="1574156"/>
            <a:ext cx="15226069" cy="3672380"/>
          </a:xfrm>
          <a:prstGeom prst="rect">
            <a:avLst/>
          </a:prstGeom>
        </p:spPr>
      </p:pic>
    </p:spTree>
    <p:extLst>
      <p:ext uri="{BB962C8B-B14F-4D97-AF65-F5344CB8AC3E}">
        <p14:creationId xmlns:p14="http://schemas.microsoft.com/office/powerpoint/2010/main" val="1844095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6B9A-BADE-C8D4-7E83-ADDB18D9CD8D}"/>
              </a:ext>
            </a:extLst>
          </p:cNvPr>
          <p:cNvSpPr>
            <a:spLocks noGrp="1"/>
          </p:cNvSpPr>
          <p:nvPr>
            <p:ph type="title"/>
          </p:nvPr>
        </p:nvSpPr>
        <p:spPr/>
        <p:txBody>
          <a:bodyPr/>
          <a:lstStyle/>
          <a:p>
            <a:endParaRPr lang="en-US"/>
          </a:p>
        </p:txBody>
      </p:sp>
      <p:pic>
        <p:nvPicPr>
          <p:cNvPr id="4" name="Các Biện Pháp Bảo Vệ Môi Trường">
            <a:hlinkClick r:id="" action="ppaction://media"/>
            <a:extLst>
              <a:ext uri="{FF2B5EF4-FFF2-40B4-BE49-F238E27FC236}">
                <a16:creationId xmlns:a16="http://schemas.microsoft.com/office/drawing/2014/main" id="{AE59DB22-1F79-659B-8CD9-50B444389F5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6185791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8E09383-6F24-4E27-8A23-B9D9983E06D6}"/>
              </a:ext>
            </a:extLst>
          </p:cNvPr>
          <p:cNvSpPr txBox="1"/>
          <p:nvPr/>
        </p:nvSpPr>
        <p:spPr>
          <a:xfrm>
            <a:off x="897252" y="2581908"/>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
        <p:nvSpPr>
          <p:cNvPr id="12" name="TextBox 11">
            <a:extLst>
              <a:ext uri="{FF2B5EF4-FFF2-40B4-BE49-F238E27FC236}">
                <a16:creationId xmlns:a16="http://schemas.microsoft.com/office/drawing/2014/main" id="{AF502EBF-33CD-4823-85F2-EE422FEA150B}"/>
              </a:ext>
            </a:extLst>
          </p:cNvPr>
          <p:cNvSpPr txBox="1"/>
          <p:nvPr/>
        </p:nvSpPr>
        <p:spPr>
          <a:xfrm>
            <a:off x="2051191" y="3429000"/>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
        <p:nvSpPr>
          <p:cNvPr id="13" name="TextBox 12">
            <a:extLst>
              <a:ext uri="{FF2B5EF4-FFF2-40B4-BE49-F238E27FC236}">
                <a16:creationId xmlns:a16="http://schemas.microsoft.com/office/drawing/2014/main" id="{62B38CB8-279B-4162-87A0-530CA336CFD2}"/>
              </a:ext>
            </a:extLst>
          </p:cNvPr>
          <p:cNvSpPr txBox="1"/>
          <p:nvPr/>
        </p:nvSpPr>
        <p:spPr>
          <a:xfrm>
            <a:off x="3727090" y="4427622"/>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pic>
        <p:nvPicPr>
          <p:cNvPr id="2" name="Picture 1">
            <a:extLst>
              <a:ext uri="{FF2B5EF4-FFF2-40B4-BE49-F238E27FC236}">
                <a16:creationId xmlns:a16="http://schemas.microsoft.com/office/drawing/2014/main" id="{32460C3A-434E-A652-27B4-EC421BC4A87D}"/>
              </a:ext>
            </a:extLst>
          </p:cNvPr>
          <p:cNvPicPr>
            <a:picLocks noChangeAspect="1"/>
          </p:cNvPicPr>
          <p:nvPr/>
        </p:nvPicPr>
        <p:blipFill>
          <a:blip r:embed="rId4"/>
          <a:stretch>
            <a:fillRect/>
          </a:stretch>
        </p:blipFill>
        <p:spPr>
          <a:xfrm>
            <a:off x="3403232" y="1207462"/>
            <a:ext cx="5200339" cy="1109568"/>
          </a:xfrm>
          <a:prstGeom prst="rect">
            <a:avLst/>
          </a:prstGeom>
        </p:spPr>
      </p:pic>
    </p:spTree>
    <p:extLst>
      <p:ext uri="{BB962C8B-B14F-4D97-AF65-F5344CB8AC3E}">
        <p14:creationId xmlns:p14="http://schemas.microsoft.com/office/powerpoint/2010/main" val="1612134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D7947FC0-E4B1-BE66-0079-CA1DBF846296}"/>
              </a:ext>
            </a:extLst>
          </p:cNvPr>
          <p:cNvPicPr>
            <a:picLocks noChangeAspect="1"/>
          </p:cNvPicPr>
          <p:nvPr/>
        </p:nvPicPr>
        <p:blipFill>
          <a:blip r:embed="rId4"/>
          <a:stretch>
            <a:fillRect/>
          </a:stretch>
        </p:blipFill>
        <p:spPr>
          <a:xfrm>
            <a:off x="958391" y="1701171"/>
            <a:ext cx="7689879" cy="3129540"/>
          </a:xfrm>
          <a:prstGeom prst="rect">
            <a:avLst/>
          </a:prstGeom>
        </p:spPr>
      </p:pic>
    </p:spTree>
    <p:extLst>
      <p:ext uri="{BB962C8B-B14F-4D97-AF65-F5344CB8AC3E}">
        <p14:creationId xmlns:p14="http://schemas.microsoft.com/office/powerpoint/2010/main" val="3811954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6725"/>
            <a:ext cx="12192000" cy="6874635"/>
          </a:xfrm>
        </p:spPr>
      </p:pic>
      <p:pic>
        <p:nvPicPr>
          <p:cNvPr id="4" name="Picture 3">
            <a:extLst>
              <a:ext uri="{FF2B5EF4-FFF2-40B4-BE49-F238E27FC236}">
                <a16:creationId xmlns:a16="http://schemas.microsoft.com/office/drawing/2014/main" id="{38AE8A55-2CEB-D3E2-5155-C2CE9EC14277}"/>
              </a:ext>
            </a:extLst>
          </p:cNvPr>
          <p:cNvPicPr>
            <a:picLocks noChangeAspect="1"/>
          </p:cNvPicPr>
          <p:nvPr/>
        </p:nvPicPr>
        <p:blipFill>
          <a:blip r:embed="rId3"/>
          <a:stretch>
            <a:fillRect/>
          </a:stretch>
        </p:blipFill>
        <p:spPr>
          <a:xfrm>
            <a:off x="1754589" y="541719"/>
            <a:ext cx="8465856" cy="5499804"/>
          </a:xfrm>
          <a:prstGeom prst="rect">
            <a:avLst/>
          </a:prstGeom>
        </p:spPr>
      </p:pic>
    </p:spTree>
    <p:extLst>
      <p:ext uri="{BB962C8B-B14F-4D97-AF65-F5344CB8AC3E}">
        <p14:creationId xmlns:p14="http://schemas.microsoft.com/office/powerpoint/2010/main" val="3568937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6725"/>
            <a:ext cx="12192000" cy="6874635"/>
          </a:xfrm>
        </p:spPr>
      </p:pic>
      <p:pic>
        <p:nvPicPr>
          <p:cNvPr id="8" name="Picture 2" descr="Bé Tập Làm Cô Giáo - KhoThietKe.Net">
            <a:extLst>
              <a:ext uri="{FF2B5EF4-FFF2-40B4-BE49-F238E27FC236}">
                <a16:creationId xmlns:a16="http://schemas.microsoft.com/office/drawing/2014/main" id="{B6A8F6F6-C1E1-4CD8-98D3-F029B5174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56" y="895543"/>
            <a:ext cx="2633592" cy="57615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light&#10;&#10;Description automatically generated">
            <a:extLst>
              <a:ext uri="{FF2B5EF4-FFF2-40B4-BE49-F238E27FC236}">
                <a16:creationId xmlns:a16="http://schemas.microsoft.com/office/drawing/2014/main" id="{40FF0C5C-1FCD-4BFF-814D-842FF33AF21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814" b="83333"/>
          <a:stretch/>
        </p:blipFill>
        <p:spPr>
          <a:xfrm flipH="1">
            <a:off x="2106592" y="1090425"/>
            <a:ext cx="10984755" cy="4122970"/>
          </a:xfrm>
          <a:prstGeom prst="rect">
            <a:avLst/>
          </a:prstGeom>
        </p:spPr>
      </p:pic>
      <p:sp>
        <p:nvSpPr>
          <p:cNvPr id="11" name="TextBox 10">
            <a:extLst>
              <a:ext uri="{FF2B5EF4-FFF2-40B4-BE49-F238E27FC236}">
                <a16:creationId xmlns:a16="http://schemas.microsoft.com/office/drawing/2014/main" id="{B37502FF-E669-4AE6-BC92-3CF042E45A75}"/>
              </a:ext>
            </a:extLst>
          </p:cNvPr>
          <p:cNvSpPr txBox="1"/>
          <p:nvPr/>
        </p:nvSpPr>
        <p:spPr>
          <a:xfrm>
            <a:off x="3983146" y="2024882"/>
            <a:ext cx="7158501" cy="1938992"/>
          </a:xfrm>
          <a:prstGeom prst="rect">
            <a:avLst/>
          </a:prstGeom>
          <a:noFill/>
        </p:spPr>
        <p:txBody>
          <a:bodyPr wrap="square">
            <a:spAutoFit/>
          </a:bodyPr>
          <a:lstStyle/>
          <a:p>
            <a:pPr algn="ctr">
              <a:spcBef>
                <a:spcPts val="750"/>
              </a:spcBef>
            </a:pPr>
            <a:r>
              <a:rPr lang="en-US" altLang="zh-CN" sz="40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H</a:t>
            </a:r>
            <a:r>
              <a:rPr lang="vi-VN" altLang="zh-CN" sz="40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ãy cho biết nếu Trái Đất tiếp tục nóng lên, điều gì sẽ xảy ra với các đối tượng trong ảnh?</a:t>
            </a:r>
            <a:endParaRPr lang="zh-CN" altLang="en-US" sz="40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66944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B67E-B23D-59B4-8B33-2217FE2F4C5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AAC75C13-7578-8E89-8EE4-CA1B2CD0C4B2}"/>
              </a:ext>
            </a:extLst>
          </p:cNvPr>
          <p:cNvSpPr>
            <a:spLocks noGrp="1"/>
          </p:cNvSpPr>
          <p:nvPr>
            <p:ph type="subTitle" idx="1"/>
          </p:nvPr>
        </p:nvSpPr>
        <p:spPr/>
        <p:txBody>
          <a:bodyPr/>
          <a:lstStyle/>
          <a:p>
            <a:endParaRPr lang="vi-VN"/>
          </a:p>
        </p:txBody>
      </p:sp>
      <p:pic>
        <p:nvPicPr>
          <p:cNvPr id="5" name="Picture 4" descr="A cartoon child in a garden&#10;&#10;Description automatically generated">
            <a:extLst>
              <a:ext uri="{FF2B5EF4-FFF2-40B4-BE49-F238E27FC236}">
                <a16:creationId xmlns:a16="http://schemas.microsoft.com/office/drawing/2014/main" id="{C39BF53A-7F52-B9E3-BADB-029210E26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8" y="0"/>
            <a:ext cx="12192000" cy="6858000"/>
          </a:xfrm>
          <a:prstGeom prst="rect">
            <a:avLst/>
          </a:prstGeom>
        </p:spPr>
      </p:pic>
      <p:pic>
        <p:nvPicPr>
          <p:cNvPr id="4" name="Picture 3">
            <a:extLst>
              <a:ext uri="{FF2B5EF4-FFF2-40B4-BE49-F238E27FC236}">
                <a16:creationId xmlns:a16="http://schemas.microsoft.com/office/drawing/2014/main" id="{08BCAB84-B92E-DA66-3161-F5F0EC7E2359}"/>
              </a:ext>
            </a:extLst>
          </p:cNvPr>
          <p:cNvPicPr>
            <a:picLocks noChangeAspect="1"/>
          </p:cNvPicPr>
          <p:nvPr/>
        </p:nvPicPr>
        <p:blipFill>
          <a:blip r:embed="rId3"/>
          <a:stretch>
            <a:fillRect/>
          </a:stretch>
        </p:blipFill>
        <p:spPr>
          <a:xfrm>
            <a:off x="3471757" y="92938"/>
            <a:ext cx="6035563" cy="1926503"/>
          </a:xfrm>
          <a:prstGeom prst="rect">
            <a:avLst/>
          </a:prstGeom>
        </p:spPr>
      </p:pic>
      <p:pic>
        <p:nvPicPr>
          <p:cNvPr id="7" name="Picture 6">
            <a:extLst>
              <a:ext uri="{FF2B5EF4-FFF2-40B4-BE49-F238E27FC236}">
                <a16:creationId xmlns:a16="http://schemas.microsoft.com/office/drawing/2014/main" id="{048E11A1-D4C4-EC8A-AC31-2CC8E73EB4C9}"/>
              </a:ext>
            </a:extLst>
          </p:cNvPr>
          <p:cNvPicPr>
            <a:picLocks noChangeAspect="1"/>
          </p:cNvPicPr>
          <p:nvPr/>
        </p:nvPicPr>
        <p:blipFill>
          <a:blip r:embed="rId4"/>
          <a:stretch>
            <a:fillRect/>
          </a:stretch>
        </p:blipFill>
        <p:spPr>
          <a:xfrm>
            <a:off x="2807461" y="1770700"/>
            <a:ext cx="8382727" cy="3432345"/>
          </a:xfrm>
          <a:prstGeom prst="rect">
            <a:avLst/>
          </a:prstGeom>
        </p:spPr>
      </p:pic>
    </p:spTree>
    <p:extLst>
      <p:ext uri="{BB962C8B-B14F-4D97-AF65-F5344CB8AC3E}">
        <p14:creationId xmlns:p14="http://schemas.microsoft.com/office/powerpoint/2010/main" val="1071825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74A8C3F-6402-3C57-181D-33889519B21B}"/>
              </a:ext>
            </a:extLst>
          </p:cNvPr>
          <p:cNvPicPr>
            <a:picLocks noChangeAspect="1"/>
          </p:cNvPicPr>
          <p:nvPr/>
        </p:nvPicPr>
        <p:blipFill>
          <a:blip r:embed="rId4"/>
          <a:stretch>
            <a:fillRect/>
          </a:stretch>
        </p:blipFill>
        <p:spPr>
          <a:xfrm>
            <a:off x="1219723" y="2349920"/>
            <a:ext cx="7666357" cy="1806277"/>
          </a:xfrm>
          <a:prstGeom prst="rect">
            <a:avLst/>
          </a:prstGeom>
        </p:spPr>
      </p:pic>
    </p:spTree>
    <p:extLst>
      <p:ext uri="{BB962C8B-B14F-4D97-AF65-F5344CB8AC3E}">
        <p14:creationId xmlns:p14="http://schemas.microsoft.com/office/powerpoint/2010/main" val="25217632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sp>
        <p:nvSpPr>
          <p:cNvPr id="11" name="TextBox 10">
            <a:extLst>
              <a:ext uri="{FF2B5EF4-FFF2-40B4-BE49-F238E27FC236}">
                <a16:creationId xmlns:a16="http://schemas.microsoft.com/office/drawing/2014/main" id="{3C325FFC-3B0D-469A-A24D-9EDE63E4843F}"/>
              </a:ext>
            </a:extLst>
          </p:cNvPr>
          <p:cNvSpPr txBox="1"/>
          <p:nvPr/>
        </p:nvSpPr>
        <p:spPr>
          <a:xfrm>
            <a:off x="3407446" y="2951542"/>
            <a:ext cx="7824847" cy="1754326"/>
          </a:xfrm>
          <a:prstGeom prst="rect">
            <a:avLst/>
          </a:prstGeom>
          <a:noFill/>
        </p:spPr>
        <p:txBody>
          <a:bodyPr wrap="square" rtlCol="0">
            <a:spAutoFit/>
          </a:bodyPr>
          <a:lstStyle/>
          <a:p>
            <a:pPr algn="ctr"/>
            <a:r>
              <a:rPr lang="vi-VN" sz="5400" dirty="0">
                <a:solidFill>
                  <a:srgbClr val="FF0000"/>
                </a:solidFill>
                <a:latin typeface="#9Slide05 Pattaya" panose="00000500000000000000" pitchFamily="2" charset="-34"/>
                <a:ea typeface="Calibri" panose="020F0502020204030204" pitchFamily="34" charset="0"/>
                <a:cs typeface="#9Slide05 Pattaya" panose="00000500000000000000" pitchFamily="2" charset="-34"/>
              </a:rPr>
              <a:t>Vai trò của thiên nhiên đối với cuộc sống con người . </a:t>
            </a:r>
          </a:p>
        </p:txBody>
      </p:sp>
      <p:pic>
        <p:nvPicPr>
          <p:cNvPr id="2" name="Picture 1">
            <a:extLst>
              <a:ext uri="{FF2B5EF4-FFF2-40B4-BE49-F238E27FC236}">
                <a16:creationId xmlns:a16="http://schemas.microsoft.com/office/drawing/2014/main" id="{E0F4815E-AA5A-B024-9514-8620B4F4149B}"/>
              </a:ext>
            </a:extLst>
          </p:cNvPr>
          <p:cNvPicPr>
            <a:picLocks noChangeAspect="1"/>
          </p:cNvPicPr>
          <p:nvPr/>
        </p:nvPicPr>
        <p:blipFill>
          <a:blip r:embed="rId5"/>
          <a:stretch>
            <a:fillRect/>
          </a:stretch>
        </p:blipFill>
        <p:spPr>
          <a:xfrm>
            <a:off x="4745896" y="1696646"/>
            <a:ext cx="5200339" cy="1103472"/>
          </a:xfrm>
          <a:prstGeom prst="rect">
            <a:avLst/>
          </a:prstGeom>
        </p:spPr>
      </p:pic>
    </p:spTree>
    <p:extLst>
      <p:ext uri="{BB962C8B-B14F-4D97-AF65-F5344CB8AC3E}">
        <p14:creationId xmlns:p14="http://schemas.microsoft.com/office/powerpoint/2010/main" val="2481080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4635"/>
          </a:xfrm>
        </p:spPr>
      </p:pic>
      <p:sp>
        <p:nvSpPr>
          <p:cNvPr id="7" name="Freeform 2">
            <a:extLst>
              <a:ext uri="{FF2B5EF4-FFF2-40B4-BE49-F238E27FC236}">
                <a16:creationId xmlns:a16="http://schemas.microsoft.com/office/drawing/2014/main" id="{F79B283F-A419-47C2-A475-6AEFA4D616D3}"/>
              </a:ext>
            </a:extLst>
          </p:cNvPr>
          <p:cNvSpPr/>
          <p:nvPr/>
        </p:nvSpPr>
        <p:spPr>
          <a:xfrm>
            <a:off x="7558267" y="3067291"/>
            <a:ext cx="3688827" cy="3227769"/>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组合 2">
            <a:extLst>
              <a:ext uri="{FF2B5EF4-FFF2-40B4-BE49-F238E27FC236}">
                <a16:creationId xmlns:a16="http://schemas.microsoft.com/office/drawing/2014/main" id="{0CCDCEDB-F563-4448-AE0A-D3A88741DC10}"/>
              </a:ext>
            </a:extLst>
          </p:cNvPr>
          <p:cNvGrpSpPr/>
          <p:nvPr/>
        </p:nvGrpSpPr>
        <p:grpSpPr>
          <a:xfrm>
            <a:off x="2948586" y="495694"/>
            <a:ext cx="2728861" cy="895158"/>
            <a:chOff x="5122714" y="4421908"/>
            <a:chExt cx="5557388" cy="444442"/>
          </a:xfrm>
        </p:grpSpPr>
        <p:sp>
          <p:nvSpPr>
            <p:cNvPr id="10" name="矩形: 圆角 3">
              <a:extLst>
                <a:ext uri="{FF2B5EF4-FFF2-40B4-BE49-F238E27FC236}">
                  <a16:creationId xmlns:a16="http://schemas.microsoft.com/office/drawing/2014/main" id="{CB6F3564-6C82-41D2-BAC1-7BF14E656F6F}"/>
                </a:ext>
              </a:extLst>
            </p:cNvPr>
            <p:cNvSpPr/>
            <p:nvPr/>
          </p:nvSpPr>
          <p:spPr>
            <a:xfrm>
              <a:off x="5122714" y="4421908"/>
              <a:ext cx="5557388" cy="444442"/>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436343" y="4490393"/>
              <a:ext cx="4930129" cy="35146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Nhiệm vụ</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27号-布丁体" panose="00000500000000000000" pitchFamily="2" charset="-122"/>
              </a:endParaRPr>
            </a:p>
          </p:txBody>
        </p:sp>
      </p:grpSp>
      <p:grpSp>
        <p:nvGrpSpPr>
          <p:cNvPr id="4" name="Group 3">
            <a:extLst>
              <a:ext uri="{FF2B5EF4-FFF2-40B4-BE49-F238E27FC236}">
                <a16:creationId xmlns:a16="http://schemas.microsoft.com/office/drawing/2014/main" id="{DE63F169-6DBA-41A2-8E72-00BEA436CEAF}"/>
              </a:ext>
            </a:extLst>
          </p:cNvPr>
          <p:cNvGrpSpPr/>
          <p:nvPr/>
        </p:nvGrpSpPr>
        <p:grpSpPr>
          <a:xfrm>
            <a:off x="862079" y="1736203"/>
            <a:ext cx="6476269" cy="4089243"/>
            <a:chOff x="913520" y="1971089"/>
            <a:chExt cx="8846067" cy="2308255"/>
          </a:xfrm>
        </p:grpSpPr>
        <p:sp>
          <p:nvSpPr>
            <p:cNvPr id="2" name="Rectangle: Rounded Corners 1">
              <a:extLst>
                <a:ext uri="{FF2B5EF4-FFF2-40B4-BE49-F238E27FC236}">
                  <a16:creationId xmlns:a16="http://schemas.microsoft.com/office/drawing/2014/main" id="{4F092E77-62A9-41A5-BB92-CD906A452161}"/>
                </a:ext>
              </a:extLst>
            </p:cNvPr>
            <p:cNvSpPr/>
            <p:nvPr/>
          </p:nvSpPr>
          <p:spPr>
            <a:xfrm>
              <a:off x="913520" y="1971089"/>
              <a:ext cx="8846067" cy="2308255"/>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42E0F5D5-D46B-4AD8-9941-793233057EB9}"/>
                </a:ext>
              </a:extLst>
            </p:cNvPr>
            <p:cNvSpPr txBox="1"/>
            <p:nvPr/>
          </p:nvSpPr>
          <p:spPr>
            <a:xfrm>
              <a:off x="1053506" y="2035446"/>
              <a:ext cx="8469757" cy="2136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a:t>
              </a:r>
              <a:r>
                <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ọc thông tin kết hợp hiểu biết của bản thân và thực hiện nhiệm vụ:</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Nêu vai trò của thiên nhiên đối với cuộc sống của con người.</a:t>
              </a:r>
            </a:p>
          </p:txBody>
        </p:sp>
      </p:grpSp>
    </p:spTree>
    <p:extLst>
      <p:ext uri="{BB962C8B-B14F-4D97-AF65-F5344CB8AC3E}">
        <p14:creationId xmlns:p14="http://schemas.microsoft.com/office/powerpoint/2010/main" val="1659936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pic>
        <p:nvPicPr>
          <p:cNvPr id="2" name="Picture 1">
            <a:extLst>
              <a:ext uri="{FF2B5EF4-FFF2-40B4-BE49-F238E27FC236}">
                <a16:creationId xmlns:a16="http://schemas.microsoft.com/office/drawing/2014/main" id="{E0D534C8-E50A-F6FF-663B-6A0EB2EFD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07034" y="761988"/>
            <a:ext cx="6096012" cy="6096012"/>
          </a:xfrm>
          <a:prstGeom prst="rect">
            <a:avLst/>
          </a:prstGeom>
        </p:spPr>
      </p:pic>
      <p:sp>
        <p:nvSpPr>
          <p:cNvPr id="3" name="TextBox 2">
            <a:extLst>
              <a:ext uri="{FF2B5EF4-FFF2-40B4-BE49-F238E27FC236}">
                <a16:creationId xmlns:a16="http://schemas.microsoft.com/office/drawing/2014/main" id="{440817AC-4D2D-ED4C-F880-64BFF5868CF6}"/>
              </a:ext>
            </a:extLst>
          </p:cNvPr>
          <p:cNvSpPr txBox="1"/>
          <p:nvPr/>
        </p:nvSpPr>
        <p:spPr>
          <a:xfrm>
            <a:off x="4317357" y="1145894"/>
            <a:ext cx="7130005" cy="4524315"/>
          </a:xfrm>
          <a:prstGeom prst="rect">
            <a:avLst/>
          </a:prstGeom>
          <a:noFill/>
        </p:spPr>
        <p:txBody>
          <a:bodyPr wrap="square" rtlCol="0">
            <a:spAutoFit/>
          </a:bodyPr>
          <a:lstStyle/>
          <a:p>
            <a:pPr marL="0" marR="0" algn="just">
              <a:spcBef>
                <a:spcPts val="0"/>
              </a:spcBef>
              <a:spcAft>
                <a:spcPts val="0"/>
              </a:spcAft>
            </a:pPr>
            <a:r>
              <a:rPr lang="nl-NL" sz="3600" b="1" dirty="0">
                <a:solidFill>
                  <a:srgbClr val="7030A0"/>
                </a:solidFill>
                <a:effectLst/>
                <a:latin typeface="Cambria" panose="02040503050406030204" pitchFamily="18" charset="0"/>
                <a:ea typeface="Cambria" panose="02040503050406030204" pitchFamily="18" charset="0"/>
              </a:rPr>
              <a:t>- Vai trò của thiên nhiên đối với cuộc sống của con người:</a:t>
            </a:r>
            <a:endParaRPr lang="en-US" sz="3600" b="1" dirty="0">
              <a:solidFill>
                <a:srgbClr val="7030A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600" dirty="0">
                <a:solidFill>
                  <a:srgbClr val="7030A0"/>
                </a:solidFill>
                <a:effectLst/>
                <a:latin typeface="Cambria" panose="02040503050406030204" pitchFamily="18" charset="0"/>
                <a:ea typeface="Cambria" panose="02040503050406030204" pitchFamily="18" charset="0"/>
              </a:rPr>
              <a:t>+ Là không gian sinh sống, cung cấp nguồn tài nguyên cần thiết cho hoạt động sản xuất và sinh hoạt của con người</a:t>
            </a:r>
            <a:endParaRPr lang="en-US" sz="3600" dirty="0">
              <a:solidFill>
                <a:srgbClr val="7030A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600" dirty="0">
                <a:solidFill>
                  <a:srgbClr val="7030A0"/>
                </a:solidFill>
                <a:effectLst/>
                <a:latin typeface="Cambria" panose="02040503050406030204" pitchFamily="18" charset="0"/>
                <a:ea typeface="Cambria" panose="02040503050406030204" pitchFamily="18" charset="0"/>
              </a:rPr>
              <a:t>+ Chứa đựng các chất thải do con người tạo ra</a:t>
            </a:r>
            <a:endParaRPr lang="en-US" sz="3600" dirty="0">
              <a:solidFill>
                <a:srgbClr val="7030A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4939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7EB73C"/>
      </a:accent1>
      <a:accent2>
        <a:srgbClr val="7EB73C"/>
      </a:accent2>
      <a:accent3>
        <a:srgbClr val="7EB73C"/>
      </a:accent3>
      <a:accent4>
        <a:srgbClr val="7EB73C"/>
      </a:accent4>
      <a:accent5>
        <a:srgbClr val="7EB73C"/>
      </a:accent5>
      <a:accent6>
        <a:srgbClr val="7EB73C"/>
      </a:accent6>
      <a:hlink>
        <a:srgbClr val="686355"/>
      </a:hlink>
      <a:folHlink>
        <a:srgbClr val="BFBFBF"/>
      </a:folHlink>
    </a:clrScheme>
    <a:fontScheme name="j0gvy2kl">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865</TotalTime>
  <Words>985</Words>
  <Application>Microsoft Office PowerPoint</Application>
  <PresentationFormat>Widescreen</PresentationFormat>
  <Paragraphs>45</Paragraphs>
  <Slides>24</Slides>
  <Notes>2</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DengXian</vt:lpstr>
      <vt:lpstr>#9Slide05 Pattaya</vt:lpstr>
      <vt:lpstr>Aptos</vt:lpstr>
      <vt:lpstr>Arial</vt:lpstr>
      <vt:lpstr>Calibri</vt:lpstr>
      <vt:lpstr>Cambria</vt:lpstr>
      <vt:lpstr>SVN-Caprica Script</vt: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25</cp:revision>
  <dcterms:created xsi:type="dcterms:W3CDTF">2024-09-21T05:55:33Z</dcterms:created>
  <dcterms:modified xsi:type="dcterms:W3CDTF">2025-01-23T02:07:25Z</dcterms:modified>
  <cp:category>9Slide.vn</cp:category>
</cp:coreProperties>
</file>