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7"/>
  </p:notesMasterIdLst>
  <p:handoutMasterIdLst>
    <p:handoutMasterId r:id="rId38"/>
  </p:handoutMasterIdLst>
  <p:sldIdLst>
    <p:sldId id="261" r:id="rId6"/>
    <p:sldId id="259" r:id="rId7"/>
    <p:sldId id="265" r:id="rId8"/>
    <p:sldId id="310" r:id="rId9"/>
    <p:sldId id="260" r:id="rId10"/>
    <p:sldId id="257" r:id="rId11"/>
    <p:sldId id="311" r:id="rId12"/>
    <p:sldId id="268" r:id="rId13"/>
    <p:sldId id="312" r:id="rId14"/>
    <p:sldId id="263" r:id="rId15"/>
    <p:sldId id="314" r:id="rId16"/>
    <p:sldId id="269" r:id="rId17"/>
    <p:sldId id="270" r:id="rId18"/>
    <p:sldId id="271" r:id="rId19"/>
    <p:sldId id="264" r:id="rId20"/>
    <p:sldId id="315" r:id="rId21"/>
    <p:sldId id="272" r:id="rId22"/>
    <p:sldId id="273" r:id="rId23"/>
    <p:sldId id="274" r:id="rId24"/>
    <p:sldId id="316" r:id="rId25"/>
    <p:sldId id="275" r:id="rId26"/>
    <p:sldId id="317" r:id="rId27"/>
    <p:sldId id="276" r:id="rId28"/>
    <p:sldId id="318" r:id="rId29"/>
    <p:sldId id="277" r:id="rId30"/>
    <p:sldId id="278" r:id="rId31"/>
    <p:sldId id="280" r:id="rId32"/>
    <p:sldId id="281" r:id="rId33"/>
    <p:sldId id="319" r:id="rId34"/>
    <p:sldId id="320" r:id="rId35"/>
    <p:sldId id="28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10/10/2024</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4</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10/10/2024</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10/10/2024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943DBFD5-239D-296A-EEB0-B37F0165FA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10/10/2024</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C4ED0D42-AE90-1F4D-ECC4-0179797B16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3.sv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1.jpe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64.sv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svg"/><Relationship Id="rId10" Type="http://schemas.openxmlformats.org/officeDocument/2006/relationships/image" Target="../media/image1.png"/><Relationship Id="rId4" Type="http://schemas.openxmlformats.org/officeDocument/2006/relationships/image" Target="../media/image23.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2"/>
            <a:stretch>
              <a:fillRect l="-2889" r="-8683" b="-12032"/>
            </a:stretch>
          </a:blipFill>
        </p:spPr>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22C97CD8-E426-179B-CA33-F5232C7785BF}"/>
              </a:ext>
            </a:extLst>
          </p:cNvPr>
          <p:cNvPicPr>
            <a:picLocks noChangeAspect="1"/>
          </p:cNvPicPr>
          <p:nvPr/>
        </p:nvPicPr>
        <p:blipFill>
          <a:blip r:embed="rId4"/>
          <a:stretch>
            <a:fillRect/>
          </a:stretch>
        </p:blipFill>
        <p:spPr>
          <a:xfrm>
            <a:off x="2971800" y="1409700"/>
            <a:ext cx="8169348" cy="27983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4275232" y="-2673777"/>
            <a:ext cx="10359740" cy="5292689"/>
            <a:chOff x="2868442" y="-1344168"/>
            <a:chExt cx="6906493"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2428721" y="3385142"/>
            <a:ext cx="4321611" cy="2046023"/>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677109"/>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795120" y="5848120"/>
            <a:ext cx="11137038" cy="3073869"/>
            <a:chOff x="3566396" y="2307938"/>
            <a:chExt cx="7424692" cy="2049246"/>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598070"/>
            </a:xfrm>
            <a:prstGeom prst="rect">
              <a:avLst/>
            </a:prstGeom>
            <a:noFill/>
          </p:spPr>
          <p:txBody>
            <a:bodyPr wrap="square">
              <a:spAutoFit/>
            </a:bodyPr>
            <a:lstStyle/>
            <a:p>
              <a:pPr marL="1136622" defTabSz="1828755">
                <a:lnSpc>
                  <a:spcPct val="120000"/>
                </a:lnSpc>
                <a:buClr>
                  <a:srgbClr val="000000"/>
                </a:buClr>
              </a:pP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48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11803379" y="3385142"/>
            <a:ext cx="6194330" cy="6563529"/>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1343604" y="830395"/>
            <a:ext cx="4455285" cy="4695927"/>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9897109" y="1026783"/>
            <a:ext cx="4321611"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6648384" y="3605098"/>
            <a:ext cx="11255634" cy="3178848"/>
            <a:chOff x="3566396" y="2307938"/>
            <a:chExt cx="7503756" cy="2119232"/>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1371600"/>
            <a:endParaRPr lang="en-US" sz="2700">
              <a:solidFill>
                <a:prstClr val="black"/>
              </a:solidFill>
              <a:latin typeface="Aptos" panose="02110004020202020204"/>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5334000" y="3695700"/>
            <a:ext cx="7882811"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extLst>
      <p:ext uri="{BB962C8B-B14F-4D97-AF65-F5344CB8AC3E}">
        <p14:creationId xmlns:p14="http://schemas.microsoft.com/office/powerpoint/2010/main" val="32221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2">
              <a:alphaModFix amt="82000"/>
            </a:blip>
            <a:stretch>
              <a:fillRect t="-42665" b="-42665"/>
            </a:stretch>
          </a:blipFill>
        </p:spPr>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3"/>
            <a:stretch>
              <a:fillRect/>
            </a:stretch>
          </a:blipFill>
        </p:spPr>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3"/>
            <a:stretch>
              <a:fillRect/>
            </a:stretch>
          </a:blipFill>
        </p:spPr>
      </p:sp>
      <p:grpSp>
        <p:nvGrpSpPr>
          <p:cNvPr id="19" name="Group 18">
            <a:extLst>
              <a:ext uri="{FF2B5EF4-FFF2-40B4-BE49-F238E27FC236}">
                <a16:creationId xmlns:a16="http://schemas.microsoft.com/office/drawing/2014/main" id="{ABF48AE1-36DE-4CCE-AFFE-272C00BC7558}"/>
              </a:ext>
            </a:extLst>
          </p:cNvPr>
          <p:cNvGrpSpPr/>
          <p:nvPr/>
        </p:nvGrpSpPr>
        <p:grpSpPr>
          <a:xfrm>
            <a:off x="9753600" y="2019300"/>
            <a:ext cx="7891247" cy="6268175"/>
            <a:chOff x="5206894" y="8361967"/>
            <a:chExt cx="12771728" cy="3325675"/>
          </a:xfrm>
        </p:grpSpPr>
        <p:sp>
          <p:nvSpPr>
            <p:cNvPr id="20" name="Rectangle: Rounded Corners 19">
              <a:extLst>
                <a:ext uri="{FF2B5EF4-FFF2-40B4-BE49-F238E27FC236}">
                  <a16:creationId xmlns:a16="http://schemas.microsoft.com/office/drawing/2014/main" id="{DD6F1AA1-D110-4AB6-B7B1-E9C0142118DF}"/>
                </a:ext>
              </a:extLst>
            </p:cNvPr>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820619-EB3A-4EA1-8CF4-3834DB27149A}"/>
                </a:ext>
              </a:extLst>
            </p:cNvPr>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a:extLst>
              <a:ext uri="{FF2B5EF4-FFF2-40B4-BE49-F238E27FC236}">
                <a16:creationId xmlns:a16="http://schemas.microsoft.com/office/drawing/2014/main" id="{7999B14E-7F47-A7D5-F633-DBCBA9C0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a:solidFill>
                  <a:srgbClr val="FF0000"/>
                </a:solidFill>
              </a:rPr>
              <a:t>Học xong bài Phim hoạt hình "Chú ốc sên bay", em thấy rất thú vị vì đã giúp em biết đọc một văn bản quảng cáo.</a:t>
            </a:r>
            <a:endParaRPr lang="vi-VN" sz="4800">
              <a:solidFill>
                <a:srgbClr val="FF0000"/>
              </a:solidFill>
              <a:latin typeface="Arial" panose="020B0604020202020204" pitchFamily="34" charset="0"/>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2686840" y="-941876"/>
            <a:ext cx="9583231" cy="8229600"/>
          </a:xfrm>
          <a:custGeom>
            <a:avLst/>
            <a:gdLst/>
            <a:ahLst/>
            <a:cxnLst/>
            <a:rect l="l" t="t" r="r" b="b"/>
            <a:pathLst>
              <a:path w="9583231" h="8229600">
                <a:moveTo>
                  <a:pt x="0" y="0"/>
                </a:moveTo>
                <a:lnTo>
                  <a:pt x="9583231" y="0"/>
                </a:lnTo>
                <a:lnTo>
                  <a:pt x="9583231" y="8229600"/>
                </a:lnTo>
                <a:lnTo>
                  <a:pt x="0" y="8229600"/>
                </a:lnTo>
                <a:lnTo>
                  <a:pt x="0" y="0"/>
                </a:lnTo>
                <a:close/>
              </a:path>
            </a:pathLst>
          </a:custGeom>
          <a:blipFill>
            <a:blip r:embed="rId2"/>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4" name="Group 4"/>
          <p:cNvGrpSpPr/>
          <p:nvPr/>
        </p:nvGrpSpPr>
        <p:grpSpPr>
          <a:xfrm>
            <a:off x="6934200" y="897923"/>
            <a:ext cx="11055487" cy="8512777"/>
            <a:chOff x="0" y="0"/>
            <a:chExt cx="13623871" cy="11710018"/>
          </a:xfrm>
        </p:grpSpPr>
        <p:sp>
          <p:nvSpPr>
            <p:cNvPr id="5" name="Freeform 5"/>
            <p:cNvSpPr/>
            <p:nvPr/>
          </p:nvSpPr>
          <p:spPr>
            <a:xfrm>
              <a:off x="0" y="0"/>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16078" y="2982536"/>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a:off x="0" y="-68227"/>
            <a:ext cx="5859616" cy="3061649"/>
          </a:xfrm>
          <a:custGeom>
            <a:avLst/>
            <a:gdLst/>
            <a:ahLst/>
            <a:cxnLst/>
            <a:rect l="l" t="t" r="r" b="b"/>
            <a:pathLst>
              <a:path w="5859616" h="3061649">
                <a:moveTo>
                  <a:pt x="0" y="0"/>
                </a:moveTo>
                <a:lnTo>
                  <a:pt x="5859616" y="0"/>
                </a:lnTo>
                <a:lnTo>
                  <a:pt x="5859616" y="3061650"/>
                </a:lnTo>
                <a:lnTo>
                  <a:pt x="0" y="3061650"/>
                </a:lnTo>
                <a:lnTo>
                  <a:pt x="0" y="0"/>
                </a:lnTo>
                <a:close/>
              </a:path>
            </a:pathLst>
          </a:custGeom>
          <a:blipFill>
            <a:blip r:embed="rId6"/>
            <a:stretch>
              <a:fillRect/>
            </a:stretch>
          </a:blipFill>
        </p:spPr>
      </p:sp>
      <p:sp>
        <p:nvSpPr>
          <p:cNvPr id="9" name="TextBox 9"/>
          <p:cNvSpPr txBox="1"/>
          <p:nvPr/>
        </p:nvSpPr>
        <p:spPr>
          <a:xfrm>
            <a:off x="7543800" y="1409700"/>
            <a:ext cx="10210800" cy="7755969"/>
          </a:xfrm>
          <a:prstGeom prst="rect">
            <a:avLst/>
          </a:prstGeom>
        </p:spPr>
        <p:txBody>
          <a:bodyPr wrap="square" lIns="0" tIns="0" rIns="0" bIns="0" rtlCol="0" anchor="t">
            <a:spAutoFit/>
          </a:bodyPr>
          <a:lstStyle/>
          <a:p>
            <a:pPr algn="just"/>
            <a:r>
              <a:rPr lang="vi-VN" sz="3600" dirty="0">
                <a:solidFill>
                  <a:srgbClr val="000000"/>
                </a:solidFill>
                <a:latin typeface="Cambria" panose="02040503050406030204" pitchFamily="18" charset="0"/>
                <a:ea typeface="Cambria" panose="02040503050406030204" pitchFamily="18" charset="0"/>
              </a:rPr>
              <a:t>- Đọc thành tiếng: Đọc đúng, rõ ràng toàn bộ vân bản Phim hoạt hình "Chú ốc sên bay": biết ngắt, nghỉ hơi phù hợp; tốc độ đọc khoảng 90 - 100 tiếng trong 1 phút; Đọc đúng từ ngữ, câu, đoạn và toàn bộ văn bản quảng cáo Phim hoạt hình "Chú ốc sên bay", biết đọc diễn cảm, giọng đọc phù hợp với mỗi phần trong văn bản quảng cáo.</a:t>
            </a:r>
          </a:p>
          <a:p>
            <a:pPr algn="just"/>
            <a:r>
              <a:rPr lang="vi-VN" sz="3600" dirty="0">
                <a:solidFill>
                  <a:srgbClr val="000000"/>
                </a:solidFill>
                <a:latin typeface="Cambria" panose="02040503050406030204" pitchFamily="18" charset="0"/>
                <a:ea typeface="Cambria" panose="02040503050406030204" pitchFamily="18" charset="0"/>
              </a:rPr>
              <a:t>– Đọc hiểu: Nhận biết được đặc điểm về nội dung chính của từng phần trong văn bản quảng cáo. Hiểu được thông tin của mỗi nội dung trong văn bản quảng cáo. Hiểu mục đích của văn bản quảng cáo phim: Giới thiệu cho nhiều người biết được nội dung, nghệ thuật của bộ phim và kích thích khản giả đến xem phim....</a:t>
            </a:r>
          </a:p>
        </p:txBody>
      </p:sp>
      <p:sp>
        <p:nvSpPr>
          <p:cNvPr id="8" name="Freeform 8"/>
          <p:cNvSpPr/>
          <p:nvPr/>
        </p:nvSpPr>
        <p:spPr>
          <a:xfrm>
            <a:off x="6553200" y="12573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629400" y="52197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3" name="Picture 12">
            <a:extLst>
              <a:ext uri="{FF2B5EF4-FFF2-40B4-BE49-F238E27FC236}">
                <a16:creationId xmlns:a16="http://schemas.microsoft.com/office/drawing/2014/main" id="{99AF38D4-C6C9-B406-ED1E-BDFF94D2DA7C}"/>
              </a:ext>
            </a:extLst>
          </p:cNvPr>
          <p:cNvPicPr>
            <a:picLocks noChangeAspect="1"/>
          </p:cNvPicPr>
          <p:nvPr/>
        </p:nvPicPr>
        <p:blipFill>
          <a:blip r:embed="rId9"/>
          <a:stretch>
            <a:fillRect/>
          </a:stretch>
        </p:blipFill>
        <p:spPr>
          <a:xfrm>
            <a:off x="228600" y="723900"/>
            <a:ext cx="5627096" cy="177409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561B932-3171-0765-3134-B5DC94C24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8200" y="7810500"/>
            <a:ext cx="2228552" cy="222855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a:extLst>
              <a:ext uri="{FF2B5EF4-FFF2-40B4-BE49-F238E27FC236}">
                <a16:creationId xmlns:a16="http://schemas.microsoft.com/office/drawing/2014/main" id="{0D87E689-C4CD-3495-555B-6A3CE4FF2C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7581E5B-8EDA-A922-DFEF-609DFBB6F62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EFFBEB2-4023-1A0E-E491-C868A85B1D89}"/>
              </a:ext>
            </a:extLst>
          </p:cNvPr>
          <p:cNvPicPr>
            <a:picLocks noChangeAspect="1"/>
          </p:cNvPicPr>
          <p:nvPr/>
        </p:nvPicPr>
        <p:blipFill>
          <a:blip r:embed="rId8"/>
          <a:stretch>
            <a:fillRect/>
          </a:stretch>
        </p:blipFill>
        <p:spPr>
          <a:xfrm>
            <a:off x="5181600" y="3162300"/>
            <a:ext cx="8138865" cy="3688400"/>
          </a:xfrm>
          <a:prstGeom prst="rect">
            <a:avLst/>
          </a:prstGeom>
        </p:spPr>
      </p:pic>
    </p:spTree>
    <p:extLst>
      <p:ext uri="{BB962C8B-B14F-4D97-AF65-F5344CB8AC3E}">
        <p14:creationId xmlns:p14="http://schemas.microsoft.com/office/powerpoint/2010/main" val="157079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242316" y="362302"/>
            <a:ext cx="17803368"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3"/>
          <a:stretch>
            <a:fillRect/>
          </a:stretch>
        </p:blipFill>
        <p:spPr>
          <a:xfrm>
            <a:off x="3657600" y="647700"/>
            <a:ext cx="9906000" cy="9094628"/>
          </a:xfrm>
          <a:prstGeom prst="rect">
            <a:avLst/>
          </a:prstGeom>
        </p:spPr>
      </p:pic>
    </p:spTree>
    <p:extLst>
      <p:ext uri="{BB962C8B-B14F-4D97-AF65-F5344CB8AC3E}">
        <p14:creationId xmlns:p14="http://schemas.microsoft.com/office/powerpoint/2010/main" val="3022796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1162</Words>
  <Application>Microsoft Office PowerPoint</Application>
  <PresentationFormat>Custom</PresentationFormat>
  <Paragraphs>58</Paragraphs>
  <Slides>31</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Thao Tran</cp:lastModifiedBy>
  <cp:revision>119</cp:revision>
  <dcterms:created xsi:type="dcterms:W3CDTF">2006-08-16T00:00:00Z</dcterms:created>
  <dcterms:modified xsi:type="dcterms:W3CDTF">2024-10-10T09:14:05Z</dcterms:modified>
  <dc:identifier>DAGIZPjWVZs</dc:identifier>
</cp:coreProperties>
</file>