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41" r:id="rId5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4" r:id="rId18"/>
    <p:sldId id="369" r:id="rId19"/>
    <p:sldId id="283" r:id="rId20"/>
    <p:sldId id="3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C4"/>
    <a:srgbClr val="FFFFFF"/>
    <a:srgbClr val="2C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208"/>
        <p:guide pos="3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7D893-422A-4B38-857F-2ED7B1C37C6D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0E8F-9F06-41A0-9CAF-7F13E2B185C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3188" y="635000"/>
            <a:ext cx="4235450" cy="31765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BD638-FF02-4AEE-84DB-D10AE15895E6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632-323F-41C5-94BA-05CA11997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19D5-FE5F-45C9-BA64-4689E1A6B1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microsoft.com/office/2007/relationships/media" Target="../media/media1.mp3"/><Relationship Id="rId5" Type="http://schemas.openxmlformats.org/officeDocument/2006/relationships/audio" Target="NULL" TargetMode="External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1666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979170" y="685800"/>
            <a:ext cx="7637463" cy="1885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950" b="1" kern="10" dirty="0" err="1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950" b="1" kern="10" dirty="0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kern="10" dirty="0" err="1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950" b="1" kern="10" dirty="0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950" b="1" kern="10" dirty="0" err="1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950" b="1" kern="10" dirty="0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950" b="1" kern="10" dirty="0">
              <a:ln w="12700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5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52600"/>
            <a:ext cx="455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75" y="1676400"/>
            <a:ext cx="4556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1917" y="2667000"/>
            <a:ext cx="6853237" cy="2861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6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</a:t>
            </a:r>
            <a:r>
              <a:rPr lang="en-US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731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32 - 33</a:t>
            </a:r>
            <a:endParaRPr lang="en-US" altLang="en-US" sz="6600" b="1" dirty="0">
              <a:solidFill>
                <a:srgbClr val="F731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Hoa  mua xua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62100" y="2590800"/>
            <a:ext cx="6324600" cy="329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endParaRPr lang="en-US" sz="32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miếng bánh là: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x 8 = 64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64 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1000" y="1600200"/>
            <a:ext cx="85337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Bài 2:</a:t>
            </a:r>
            <a:endParaRPr lang="en-US" altLang="en-US" sz="3200" b="1" i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en-US" sz="3200" b="1" i="1" dirty="0">
                <a:latin typeface="Times New Roman" panose="02020603050405020304" pitchFamily="18" charset="0"/>
                <a:sym typeface="+mn-ea"/>
              </a:rPr>
              <a:t>a) Tính diện tích miếng bánh hình vuông đó.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9144000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Bài 2:</a:t>
            </a:r>
            <a:endParaRPr lang="en-US" altLang="en-US" sz="3200" b="1" i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sym typeface="+mn-ea"/>
              </a:rPr>
              <a:t> b) Nếu cắt đi một hình vuông có cạnh 3cm ở góc của miếng bánh thì diện tích phần miếng bánh còn lại là bao nhiêu xăng-ti-mét vuông?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2105" y="2743200"/>
            <a:ext cx="6324600" cy="427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en-US" sz="32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  tích miếng bánh bị cắt đi là:         3 x 3 = 9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Diện tích miếng bánh còn lại là: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64 – 9 = 55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số: 55 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2434" y="53343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748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khoanh24.com-62cae17aac1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47065" y="1721485"/>
            <a:ext cx="8207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spcBef>
                <a:spcPct val="0"/>
              </a:spcBef>
              <a:buNone/>
            </a:pP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Bài 3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000" b="1" dirty="0">
                <a:solidFill>
                  <a:srgbClr val="0000C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Ghép bốn tấm bìa trong hình bên thành một hình vuông. Tính diện tích của hình vuông đó.</a:t>
            </a:r>
            <a:endParaRPr lang="en-US" sz="30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-2147482622"/>
          <p:cNvGraphicFramePr>
            <a:graphicFrameLocks noChangeAspect="1"/>
          </p:cNvGraphicFramePr>
          <p:nvPr/>
        </p:nvGraphicFramePr>
        <p:xfrm>
          <a:off x="762000" y="3200400"/>
          <a:ext cx="4156710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647950" imgH="1828800" progId="PBrush">
                  <p:embed/>
                </p:oleObj>
              </mc:Choice>
              <mc:Fallback>
                <p:oleObj name="" r:id="rId2" imgW="2647950" imgH="1828800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3200400"/>
                        <a:ext cx="4156710" cy="2926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96888" y="2819400"/>
            <a:ext cx="8305800" cy="1752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94400" y="3157091"/>
            <a:ext cx="771077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hoanh24.com-62cae17aac1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0865" y="1340485"/>
            <a:ext cx="8207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spcBef>
                <a:spcPct val="0"/>
              </a:spcBef>
              <a:buNone/>
            </a:pP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Bài 3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000" b="1" dirty="0">
                <a:solidFill>
                  <a:srgbClr val="0000C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Ghép bốn tấm bìa trong hình bên thành một hình vuông. Tính diện tích của hình vuông đó.</a:t>
            </a:r>
            <a:endParaRPr lang="en-US" sz="30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0524" y="7506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5883" y="22849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-2147482622"/>
          <p:cNvGraphicFramePr>
            <a:graphicFrameLocks noChangeAspect="1"/>
          </p:cNvGraphicFramePr>
          <p:nvPr/>
        </p:nvGraphicFramePr>
        <p:xfrm>
          <a:off x="2286000" y="2969895"/>
          <a:ext cx="3748405" cy="323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647950" imgH="1828800" progId="PBrush">
                  <p:embed/>
                </p:oleObj>
              </mc:Choice>
              <mc:Fallback>
                <p:oleObj name="" r:id="rId2" imgW="2647950" imgH="1828800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2969895"/>
                        <a:ext cx="3748405" cy="3239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621"/>
          <p:cNvGraphicFramePr>
            <a:graphicFrameLocks noChangeAspect="1"/>
          </p:cNvGraphicFramePr>
          <p:nvPr/>
        </p:nvGraphicFramePr>
        <p:xfrm>
          <a:off x="2286000" y="2834005"/>
          <a:ext cx="3893820" cy="338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4" imgW="1095375" imgH="1095375" progId="PBrush">
                  <p:embed/>
                </p:oleObj>
              </mc:Choice>
              <mc:Fallback>
                <p:oleObj name="" r:id="rId4" imgW="1095375" imgH="1095375" progId="PBrush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834005"/>
                        <a:ext cx="3893820" cy="3387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96888" y="2819400"/>
            <a:ext cx="8305800" cy="1752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94400" y="3157091"/>
            <a:ext cx="771077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hoanh24.com-62cae17aac1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0865" y="1340485"/>
            <a:ext cx="8207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spcBef>
                <a:spcPct val="0"/>
              </a:spcBef>
              <a:buNone/>
            </a:pP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Bài 3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000" b="1" dirty="0">
                <a:solidFill>
                  <a:srgbClr val="0000C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Ghép bốn tấm bìa trong hình bên thành một hình vuông. Tính diện tích của hình vuông đó.</a:t>
            </a:r>
            <a:endParaRPr lang="en-US" sz="30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0524" y="7506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5883" y="22849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02105" y="2743200"/>
            <a:ext cx="6324600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endParaRPr lang="en-US" sz="32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2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 là: 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x 4 = 8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 là: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x 8 = 64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64 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7205" y="2819400"/>
            <a:ext cx="8305800" cy="1752600"/>
            <a:chOff x="783" y="4440"/>
            <a:chExt cx="13080" cy="2760"/>
          </a:xfrm>
        </p:grpSpPr>
        <p:sp>
          <p:nvSpPr>
            <p:cNvPr id="3" name="Flowchart: Terminator 2"/>
            <p:cNvSpPr/>
            <p:nvPr/>
          </p:nvSpPr>
          <p:spPr>
            <a:xfrm>
              <a:off x="783" y="4440"/>
              <a:ext cx="13080" cy="2760"/>
            </a:xfrm>
            <a:prstGeom prst="flowChartTermina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251" y="4972"/>
              <a:ext cx="12143" cy="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49" y="207804"/>
            <a:ext cx="9239534" cy="701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96" y="1254649"/>
            <a:ext cx="9142793" cy="2590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p>
            <a:pPr algn="ctr"/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D917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D917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9" y="3811808"/>
            <a:ext cx="79248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170" y="4941570"/>
            <a:ext cx="2603815" cy="2111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9" y="5334031"/>
            <a:ext cx="3429000" cy="1828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65" y="4941570"/>
            <a:ext cx="2603815" cy="2111201"/>
          </a:xfrm>
          <a:prstGeom prst="rect">
            <a:avLst/>
          </a:prstGeom>
        </p:spPr>
      </p:pic>
      <p:pic>
        <p:nvPicPr>
          <p:cNvPr id="13" name="NhacThieuNhi-Beat_439ev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37,000000" end="13920,0000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66656" y="366692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98" y="4970959"/>
            <a:ext cx="2603815" cy="21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596" y="1371328"/>
            <a:ext cx="3960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7010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3480" y="2611755"/>
            <a:ext cx="4431261" cy="754843"/>
            <a:chOff x="2661169" y="2861265"/>
            <a:chExt cx="4431261" cy="754843"/>
          </a:xfrm>
          <a:solidFill>
            <a:srgbClr val="0070C0"/>
          </a:solidFill>
        </p:grpSpPr>
        <p:sp>
          <p:nvSpPr>
            <p:cNvPr id="10" name="Freeform 9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</a:t>
              </a:r>
              <a:r>
                <a:rPr lang="vi-VN" sz="24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cm</a:t>
              </a:r>
              <a:r>
                <a:rPr lang="en-US" altLang="vi-VN" sz="240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61169" y="2861266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37487" y="3581545"/>
            <a:ext cx="4431261" cy="771987"/>
            <a:chOff x="2661169" y="3824287"/>
            <a:chExt cx="4431261" cy="771987"/>
          </a:xfrm>
          <a:solidFill>
            <a:srgbClr val="0070C0"/>
          </a:solidFill>
        </p:grpSpPr>
        <p:sp>
          <p:nvSpPr>
            <p:cNvPr id="12" name="Freeform 11"/>
            <p:cNvSpPr/>
            <p:nvPr/>
          </p:nvSpPr>
          <p:spPr>
            <a:xfrm>
              <a:off x="3038590" y="3824287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61169" y="3841433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-5341183"/>
                <a:satOff val="23809"/>
                <a:lumOff val="2104"/>
                <a:alphaOff val="0"/>
              </a:schemeClr>
            </a:fillRef>
            <a:effectRef idx="2">
              <a:schemeClr val="accent5">
                <a:tint val="50000"/>
                <a:hueOff val="-5341183"/>
                <a:satOff val="23809"/>
                <a:lumOff val="210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73480" y="4535894"/>
            <a:ext cx="4431261" cy="770082"/>
            <a:chOff x="2661169" y="4806359"/>
            <a:chExt cx="4431261" cy="770082"/>
          </a:xfrm>
          <a:solidFill>
            <a:srgbClr val="0070C0"/>
          </a:solidFill>
        </p:grpSpPr>
        <p:sp>
          <p:nvSpPr>
            <p:cNvPr id="14" name="Freeform 13"/>
            <p:cNvSpPr/>
            <p:nvPr/>
          </p:nvSpPr>
          <p:spPr>
            <a:xfrm>
              <a:off x="3038590" y="4806359"/>
              <a:ext cx="4053840" cy="754842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r>
                <a:rPr kumimoji="0" lang="vi-VN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  <a:r>
                <a:rPr kumimoji="0" lang="en-US" altLang="vi-VN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vi-VN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661169" y="4821600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fillRef>
            <a:effectRef idx="2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2400" b="1" u="sng" dirty="0">
                <a:solidFill>
                  <a:srgbClr val="C00000"/>
                </a:solidFill>
              </a:rPr>
              <a:t>Câu 1: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vi-VN" sz="2400" b="1" dirty="0" smtClean="0"/>
              <a:t>Tính </a:t>
            </a:r>
            <a:r>
              <a:rPr lang="en-US" altLang="vi-VN" sz="2400" b="1" dirty="0" smtClean="0"/>
              <a:t>diện tích</a:t>
            </a:r>
            <a:r>
              <a:rPr lang="vi-VN" sz="2400" b="1" dirty="0" smtClean="0"/>
              <a:t> hình chữ nhật ABCD biết chiều dài là 16 cm, chiều rộng là 5 cm</a:t>
            </a:r>
            <a:r>
              <a:rPr lang="en-US" altLang="vi-VN" sz="2400" b="1" dirty="0" smtClean="0"/>
              <a:t>.</a:t>
            </a:r>
            <a:r>
              <a:rPr lang="vi-VN" sz="2400" b="1" dirty="0" smtClean="0"/>
              <a:t> </a:t>
            </a:r>
            <a:endParaRPr lang="vi-V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8810"/>
            <a:ext cx="1371600" cy="22802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73" y="4371253"/>
            <a:ext cx="1066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8" y="3508765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8" y="2482476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334000"/>
            <a:ext cx="1974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837487" y="5559025"/>
            <a:ext cx="4431261" cy="758652"/>
            <a:chOff x="2661169" y="2861266"/>
            <a:chExt cx="4431261" cy="758652"/>
          </a:xfrm>
          <a:solidFill>
            <a:srgbClr val="0070C0"/>
          </a:solidFill>
        </p:grpSpPr>
        <p:sp>
          <p:nvSpPr>
            <p:cNvPr id="20" name="Freeform 19"/>
            <p:cNvSpPr/>
            <p:nvPr/>
          </p:nvSpPr>
          <p:spPr>
            <a:xfrm>
              <a:off x="3038590" y="286507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</a:t>
              </a:r>
              <a:r>
                <a:rPr lang="vi-VN" sz="24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cm</a:t>
              </a:r>
              <a:r>
                <a:rPr lang="en-US" altLang="vi-VN" sz="240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61169" y="2861266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55" y="5450700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20850" y="2438400"/>
            <a:ext cx="5499735" cy="1285875"/>
            <a:chOff x="2534877" y="2861265"/>
            <a:chExt cx="4557553" cy="754843"/>
          </a:xfrm>
          <a:solidFill>
            <a:srgbClr val="0070C0"/>
          </a:solidFill>
        </p:grpSpPr>
        <p:sp>
          <p:nvSpPr>
            <p:cNvPr id="10" name="Freeform 9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34877" y="3040189"/>
              <a:ext cx="754593" cy="574799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76400" y="4222329"/>
            <a:ext cx="5446395" cy="1238250"/>
            <a:chOff x="2482749" y="5081757"/>
            <a:chExt cx="4930726" cy="1238250"/>
          </a:xfrm>
          <a:solidFill>
            <a:srgbClr val="0070C0"/>
          </a:solidFill>
        </p:grpSpPr>
        <p:sp>
          <p:nvSpPr>
            <p:cNvPr id="14" name="Freeform 13"/>
            <p:cNvSpPr/>
            <p:nvPr/>
          </p:nvSpPr>
          <p:spPr>
            <a:xfrm>
              <a:off x="3081771" y="5081757"/>
              <a:ext cx="4331704" cy="1238250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Muốn tính diện tích hình chữ nhật ta lấy chiều dài nhân với chiều rộng (cùng đơn vị đo)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82749" y="5243682"/>
              <a:ext cx="795056" cy="882650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fillRef>
            <a:effectRef idx="2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rmAutofit/>
          </a:bodyPr>
          <a:lstStyle/>
          <a:p>
            <a:r>
              <a:rPr lang="vi-VN" sz="2400" b="1" u="sng" dirty="0">
                <a:solidFill>
                  <a:srgbClr val="C00000"/>
                </a:solidFill>
              </a:rPr>
              <a:t>Câu </a:t>
            </a:r>
            <a:r>
              <a:rPr lang="en-US" sz="2400" b="1" u="sng" dirty="0" smtClean="0">
                <a:solidFill>
                  <a:srgbClr val="C00000"/>
                </a:solidFill>
              </a:rPr>
              <a:t>2</a:t>
            </a:r>
            <a:r>
              <a:rPr lang="vi-VN" sz="2400" b="1" u="sng" dirty="0" smtClean="0">
                <a:solidFill>
                  <a:srgbClr val="C00000"/>
                </a:solidFill>
              </a:rPr>
              <a:t>: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vi-VN" sz="2400" b="1" dirty="0" smtClean="0"/>
              <a:t> Muốn tính diện tích hình chữ nhật ta làm như thế nào?</a:t>
            </a:r>
            <a:r>
              <a:rPr lang="vi-VN" sz="2400" b="1" dirty="0" smtClean="0"/>
              <a:t> </a:t>
            </a:r>
            <a:endParaRPr lang="vi-V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8810"/>
            <a:ext cx="1371600" cy="22802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09" y="4322921"/>
            <a:ext cx="1066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24" y="2661523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334000"/>
            <a:ext cx="1974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9065" y="2602865"/>
            <a:ext cx="468947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Muốn tính diện tích hình chữ nhật ta lấy chiều dài nhân với chiều rộng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4737"/>
            <a:ext cx="7772400" cy="2852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9418" y="1827750"/>
            <a:ext cx="3902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28975" y="2043113"/>
          <a:ext cx="2808288" cy="280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96"/>
                <a:gridCol w="936096"/>
                <a:gridCol w="936096"/>
              </a:tblGrid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28975" y="3921125"/>
          <a:ext cx="936625" cy="9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25"/>
              </a:tblGrid>
              <a:tr h="93662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634" marR="68634" marT="34313" marB="34313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2701925" y="4287838"/>
            <a:ext cx="582613" cy="14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4"/>
          <p:cNvSpPr txBox="1"/>
          <p:nvPr/>
        </p:nvSpPr>
        <p:spPr>
          <a:xfrm>
            <a:off x="1609725" y="3940175"/>
            <a:ext cx="1139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9"/>
          <p:cNvSpPr txBox="1"/>
          <p:nvPr/>
        </p:nvSpPr>
        <p:spPr>
          <a:xfrm>
            <a:off x="698500" y="5310188"/>
            <a:ext cx="9372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 bao nhiêu ô vuông?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4"/>
          <p:cNvSpPr txBox="1"/>
          <p:nvPr/>
        </p:nvSpPr>
        <p:spPr>
          <a:xfrm>
            <a:off x="609600" y="6043613"/>
            <a:ext cx="8839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</a:t>
            </a:r>
            <a:endParaRPr lang="en-US" altLang="en-US" sz="36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9550" y="1695450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9550" y="4829175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1641475"/>
            <a:ext cx="331788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6488" y="4800600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4088" y="5335588"/>
            <a:ext cx="1792288" cy="60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6038850"/>
            <a:ext cx="6353175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diện tích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baseline="300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1588" y="5334000"/>
            <a:ext cx="28416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9 (ô vuông)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39"/>
          <p:cNvSpPr txBox="1"/>
          <p:nvPr/>
        </p:nvSpPr>
        <p:spPr>
          <a:xfrm>
            <a:off x="701040" y="5321935"/>
            <a:ext cx="937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92088" y="53473"/>
            <a:ext cx="89154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...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20...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2" grpId="0" bldLvl="0" animBg="1"/>
      <p:bldP spid="15" grpId="0" bldLvl="0" animBg="1"/>
      <p:bldP spid="17" grpId="0" bldLvl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8753" y="1700261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984500" y="1724360"/>
            <a:ext cx="428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30787" y="3984423"/>
            <a:ext cx="454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005042" y="3984423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72487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4038600" y="2057400"/>
            <a:ext cx="36147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495800" y="2514600"/>
            <a:ext cx="2978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4038600" y="2895600"/>
            <a:ext cx="497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117764" y="5214735"/>
            <a:ext cx="8763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990600" y="3733800"/>
            <a:ext cx="838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53618" name="AutoShape 18"/>
          <p:cNvSpPr/>
          <p:nvPr/>
        </p:nvSpPr>
        <p:spPr bwMode="auto">
          <a:xfrm rot="-5400000">
            <a:off x="1306417" y="3909142"/>
            <a:ext cx="152400" cy="6096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rgbClr val="6600FF"/>
            </a:solidFill>
            <a:rou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FF3399"/>
              </a:solidFill>
            </a:endParaRP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1066800" y="4114800"/>
            <a:ext cx="7016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0" name="AutoShape 20"/>
          <p:cNvSpPr/>
          <p:nvPr/>
        </p:nvSpPr>
        <p:spPr bwMode="auto">
          <a:xfrm rot="5400000" flipH="1">
            <a:off x="1784445" y="3407252"/>
            <a:ext cx="533400" cy="1990725"/>
          </a:xfrm>
          <a:prstGeom prst="leftBrace">
            <a:avLst>
              <a:gd name="adj1" fmla="val 112240"/>
              <a:gd name="adj2" fmla="val 49435"/>
            </a:avLst>
          </a:prstGeom>
          <a:noFill/>
          <a:ln w="9525">
            <a:solidFill>
              <a:srgbClr val="6600FF"/>
            </a:solidFill>
            <a:rou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FF3399"/>
              </a:solidFill>
            </a:endParaRP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1600200" y="4534484"/>
            <a:ext cx="914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1066800" y="2133600"/>
            <a:ext cx="1981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66FF"/>
            </a:solidFill>
            <a:miter lim="800000"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53623" name="Line 23"/>
          <p:cNvSpPr>
            <a:spLocks noChangeShapeType="1"/>
          </p:cNvSpPr>
          <p:nvPr/>
        </p:nvSpPr>
        <p:spPr bwMode="auto">
          <a:xfrm>
            <a:off x="1719549" y="2133600"/>
            <a:ext cx="0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4" name="Line 24"/>
          <p:cNvSpPr>
            <a:spLocks noChangeShapeType="1"/>
          </p:cNvSpPr>
          <p:nvPr/>
        </p:nvSpPr>
        <p:spPr bwMode="auto">
          <a:xfrm>
            <a:off x="2384234" y="2133600"/>
            <a:ext cx="0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5" name="Line 25"/>
          <p:cNvSpPr>
            <a:spLocks noChangeShapeType="1"/>
          </p:cNvSpPr>
          <p:nvPr/>
        </p:nvSpPr>
        <p:spPr bwMode="auto">
          <a:xfrm rot="5400000">
            <a:off x="2056606" y="2482869"/>
            <a:ext cx="1588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6" name="Line 26"/>
          <p:cNvSpPr>
            <a:spLocks noChangeShapeType="1"/>
          </p:cNvSpPr>
          <p:nvPr/>
        </p:nvSpPr>
        <p:spPr bwMode="auto">
          <a:xfrm rot="5400000">
            <a:off x="2064544" y="1819390"/>
            <a:ext cx="1587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7" name="Rectangle 27"/>
          <p:cNvSpPr>
            <a:spLocks noChangeArrowheads="1"/>
          </p:cNvSpPr>
          <p:nvPr/>
        </p:nvSpPr>
        <p:spPr bwMode="auto">
          <a:xfrm>
            <a:off x="1076898" y="3472149"/>
            <a:ext cx="630238" cy="650875"/>
          </a:xfrm>
          <a:prstGeom prst="rect">
            <a:avLst/>
          </a:prstGeom>
          <a:solidFill>
            <a:srgbClr val="0000CC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038600" y="3352800"/>
            <a:ext cx="4953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838200" y="3733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1938" y="38438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4603" y="384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7190" y="38462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2442" y="384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0300" y="38597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390" y="3836747"/>
            <a:ext cx="1271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481" y="4700400"/>
            <a:ext cx="117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1538" y="4693344"/>
            <a:ext cx="117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1305" y="4693344"/>
            <a:ext cx="162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solidFill>
                <a:srgbClr val="0000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4649788" y="4367023"/>
            <a:ext cx="216950" cy="39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5" idx="2"/>
          </p:cNvCxnSpPr>
          <p:nvPr/>
        </p:nvCxnSpPr>
        <p:spPr>
          <a:xfrm>
            <a:off x="5717242" y="4366620"/>
            <a:ext cx="0" cy="42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15100" y="4402614"/>
            <a:ext cx="304800" cy="36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5" grpId="0"/>
      <p:bldP spid="153606" grpId="0"/>
      <p:bldP spid="153607" grpId="0"/>
      <p:bldP spid="153610" grpId="0"/>
      <p:bldP spid="153611" grpId="0"/>
      <p:bldP spid="153612" grpId="0"/>
      <p:bldP spid="153616" grpId="0"/>
      <p:bldP spid="153618" grpId="0" bldLvl="0" animBg="1"/>
      <p:bldP spid="153619" grpId="0"/>
      <p:bldP spid="153620" grpId="0" bldLvl="0" animBg="1"/>
      <p:bldP spid="153621" grpId="0"/>
      <p:bldP spid="153622" grpId="0" bldLvl="0" animBg="1"/>
      <p:bldP spid="153623" grpId="0" bldLvl="0" animBg="1"/>
      <p:bldP spid="153624" grpId="0" bldLvl="0" animBg="1"/>
      <p:bldP spid="153625" grpId="0" bldLvl="0" animBg="1"/>
      <p:bldP spid="153626" grpId="0" bldLvl="0" animBg="1"/>
      <p:bldP spid="28" grpId="0"/>
      <p:bldP spid="2" grpId="0"/>
      <p:bldP spid="33" grpId="0"/>
      <p:bldP spid="34" grpId="0"/>
      <p:bldP spid="35" grpId="0"/>
      <p:bldP spid="36" grpId="0"/>
      <p:bldP spid="3" grpId="0"/>
      <p:bldP spid="4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/>
          <p:nvPr/>
        </p:nvSpPr>
        <p:spPr>
          <a:xfrm>
            <a:off x="0" y="1752600"/>
            <a:ext cx="165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1: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2590800"/>
            <a:ext cx="9144000" cy="3048000"/>
            <a:chOff x="192" y="1536"/>
            <a:chExt cx="5423" cy="1152"/>
          </a:xfrm>
        </p:grpSpPr>
        <p:grpSp>
          <p:nvGrpSpPr>
            <p:cNvPr id="32788" name="Group 5"/>
            <p:cNvGrpSpPr/>
            <p:nvPr/>
          </p:nvGrpSpPr>
          <p:grpSpPr>
            <a:xfrm>
              <a:off x="192" y="2304"/>
              <a:ext cx="5423" cy="384"/>
              <a:chOff x="227" y="1104"/>
              <a:chExt cx="5423" cy="384"/>
            </a:xfrm>
          </p:grpSpPr>
          <p:sp>
            <p:nvSpPr>
              <p:cNvPr id="32799" name="Rectangle 6"/>
              <p:cNvSpPr/>
              <p:nvPr/>
            </p:nvSpPr>
            <p:spPr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800" name="Rectangle 7"/>
              <p:cNvSpPr/>
              <p:nvPr/>
            </p:nvSpPr>
            <p:spPr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801" name="Rectangle 8"/>
              <p:cNvSpPr/>
              <p:nvPr/>
            </p:nvSpPr>
            <p:spPr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802" name="Rectangle 9"/>
              <p:cNvSpPr/>
              <p:nvPr/>
            </p:nvSpPr>
            <p:spPr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2789" name="Group 10"/>
            <p:cNvGrpSpPr/>
            <p:nvPr/>
          </p:nvGrpSpPr>
          <p:grpSpPr>
            <a:xfrm>
              <a:off x="192" y="1536"/>
              <a:ext cx="5423" cy="384"/>
              <a:chOff x="227" y="1104"/>
              <a:chExt cx="5423" cy="384"/>
            </a:xfrm>
          </p:grpSpPr>
          <p:sp>
            <p:nvSpPr>
              <p:cNvPr id="32795" name="Rectangle 11"/>
              <p:cNvSpPr/>
              <p:nvPr/>
            </p:nvSpPr>
            <p:spPr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6" name="Rectangle 12"/>
              <p:cNvSpPr/>
              <p:nvPr/>
            </p:nvSpPr>
            <p:spPr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7" name="Rectangle 13"/>
              <p:cNvSpPr/>
              <p:nvPr/>
            </p:nvSpPr>
            <p:spPr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8" name="Rectangle 14"/>
              <p:cNvSpPr/>
              <p:nvPr/>
            </p:nvSpPr>
            <p:spPr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2790" name="Group 15"/>
            <p:cNvGrpSpPr/>
            <p:nvPr/>
          </p:nvGrpSpPr>
          <p:grpSpPr>
            <a:xfrm>
              <a:off x="192" y="1920"/>
              <a:ext cx="5423" cy="384"/>
              <a:chOff x="227" y="1104"/>
              <a:chExt cx="5423" cy="384"/>
            </a:xfrm>
          </p:grpSpPr>
          <p:sp>
            <p:nvSpPr>
              <p:cNvPr id="32791" name="Rectangle 16"/>
              <p:cNvSpPr/>
              <p:nvPr/>
            </p:nvSpPr>
            <p:spPr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2" name="Rectangle 17"/>
              <p:cNvSpPr/>
              <p:nvPr/>
            </p:nvSpPr>
            <p:spPr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3" name="Rectangle 18"/>
              <p:cNvSpPr/>
              <p:nvPr/>
            </p:nvSpPr>
            <p:spPr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4" name="Rectangle 19"/>
              <p:cNvSpPr/>
              <p:nvPr/>
            </p:nvSpPr>
            <p:spPr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54644" name="Text Box 20"/>
          <p:cNvSpPr txBox="1"/>
          <p:nvPr/>
        </p:nvSpPr>
        <p:spPr>
          <a:xfrm>
            <a:off x="0" y="2590800"/>
            <a:ext cx="2186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5" name="Text Box 21"/>
          <p:cNvSpPr txBox="1"/>
          <p:nvPr/>
        </p:nvSpPr>
        <p:spPr>
          <a:xfrm>
            <a:off x="0" y="3962400"/>
            <a:ext cx="21955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6" name="Text Box 22"/>
          <p:cNvSpPr txBox="1"/>
          <p:nvPr/>
        </p:nvSpPr>
        <p:spPr>
          <a:xfrm>
            <a:off x="152400" y="4800600"/>
            <a:ext cx="14049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7" name="Text Box 23"/>
          <p:cNvSpPr txBox="1"/>
          <p:nvPr/>
        </p:nvSpPr>
        <p:spPr>
          <a:xfrm>
            <a:off x="2895600" y="2844800"/>
            <a:ext cx="725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altLang="en-US" sz="24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8" name="Text Box 24"/>
          <p:cNvSpPr txBox="1"/>
          <p:nvPr/>
        </p:nvSpPr>
        <p:spPr>
          <a:xfrm>
            <a:off x="5318125" y="2798763"/>
            <a:ext cx="725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altLang="en-US" sz="24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9" name="Text Box 25"/>
          <p:cNvSpPr txBox="1"/>
          <p:nvPr/>
        </p:nvSpPr>
        <p:spPr>
          <a:xfrm>
            <a:off x="7237413" y="2822575"/>
            <a:ext cx="634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endParaRPr lang="en-US" altLang="en-US" sz="20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0" name="Text Box 26"/>
          <p:cNvSpPr txBox="1"/>
          <p:nvPr/>
        </p:nvSpPr>
        <p:spPr>
          <a:xfrm>
            <a:off x="2971800" y="3962400"/>
            <a:ext cx="8248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endParaRPr lang="en-US" altLang="en-US" sz="20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1" name="Text Box 27"/>
          <p:cNvSpPr txBox="1"/>
          <p:nvPr/>
        </p:nvSpPr>
        <p:spPr>
          <a:xfrm>
            <a:off x="2971800" y="4876800"/>
            <a:ext cx="78041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r>
              <a:rPr lang="en-US" altLang="en-US" sz="20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2" name="Text Box 28"/>
          <p:cNvSpPr txBox="1"/>
          <p:nvPr/>
        </p:nvSpPr>
        <p:spPr>
          <a:xfrm>
            <a:off x="5257800" y="3962400"/>
            <a:ext cx="888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cm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3" name="Text Box 29"/>
          <p:cNvSpPr txBox="1"/>
          <p:nvPr/>
        </p:nvSpPr>
        <p:spPr>
          <a:xfrm>
            <a:off x="5153025" y="4953000"/>
            <a:ext cx="97091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4" name="Text Box 30"/>
          <p:cNvSpPr txBox="1"/>
          <p:nvPr/>
        </p:nvSpPr>
        <p:spPr>
          <a:xfrm>
            <a:off x="7494588" y="4000500"/>
            <a:ext cx="888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5" name="Text Box 31"/>
          <p:cNvSpPr txBox="1"/>
          <p:nvPr/>
        </p:nvSpPr>
        <p:spPr>
          <a:xfrm>
            <a:off x="7527925" y="4933950"/>
            <a:ext cx="2225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44" grpId="0"/>
      <p:bldP spid="154645" grpId="0"/>
      <p:bldP spid="154646" grpId="0"/>
      <p:bldP spid="154647" grpId="0"/>
      <p:bldP spid="154648" grpId="0"/>
      <p:bldP spid="154649" grpId="0"/>
      <p:bldP spid="154650" grpId="0"/>
      <p:bldP spid="154651" grpId="0"/>
      <p:bldP spid="154652" grpId="0"/>
      <p:bldP spid="154653" grpId="0"/>
      <p:bldP spid="154654" grpId="0"/>
      <p:bldP spid="154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/>
          <p:nvPr/>
        </p:nvSpPr>
        <p:spPr>
          <a:xfrm>
            <a:off x="182562" y="1513995"/>
            <a:ext cx="8778875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0000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Có một miếng bánh hình vuông cạnh 8cm.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a) Tính diện tích miếng bánh hình vuông đó.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b) Nếu cắt đi một hình vuông có cạnh 3cm ở góc của miếng bánh thì diện tích phần miếng bánh còn lại là bao nhiêu xăng-ti-mét vuông?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9" name="Rectangle 19"/>
          <p:cNvSpPr/>
          <p:nvPr/>
        </p:nvSpPr>
        <p:spPr>
          <a:xfrm>
            <a:off x="1104900" y="3177222"/>
            <a:ext cx="3810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2900" y="804488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82562" y="450541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2581</Words>
  <Application>WPS Presentation</Application>
  <PresentationFormat>On-screen Show (4:3)</PresentationFormat>
  <Paragraphs>229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</vt:lpstr>
      <vt:lpstr>Times New Roman</vt:lpstr>
      <vt:lpstr>Calibri</vt:lpstr>
      <vt:lpstr>Tahoma</vt:lpstr>
      <vt:lpstr>Microsoft YaHei</vt:lpstr>
      <vt:lpstr>Arial Unicode MS</vt:lpstr>
      <vt:lpstr>Office Theme</vt:lpstr>
      <vt:lpstr>1_Office Theme</vt:lpstr>
      <vt:lpstr>2_Office Theme</vt:lpstr>
      <vt:lpstr>PBrush</vt:lpstr>
      <vt:lpstr>PBrush</vt:lpstr>
      <vt:lpstr>PBrush</vt:lpstr>
      <vt:lpstr>PowerPoint 演示文稿</vt:lpstr>
      <vt:lpstr>PowerPoint 演示文稿</vt:lpstr>
      <vt:lpstr>Câu 1:  Tính diện tích hình chữ nhật ABCD biết chiều dài là 16 cm, chiều rộng là 5 cm. </vt:lpstr>
      <vt:lpstr>Câu 2:   Muốn tính diện tích hình chữ nhật ta làm như thế nào?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177</cp:revision>
  <dcterms:created xsi:type="dcterms:W3CDTF">2016-11-28T08:03:00Z</dcterms:created>
  <dcterms:modified xsi:type="dcterms:W3CDTF">2022-07-11T11:34:59Z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9E4650781E4449F1952E4ED9E2E931D7</vt:lpwstr>
  </property>
</Properties>
</file>