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341" r:id="rId5"/>
    <p:sldId id="342" r:id="rId7"/>
    <p:sldId id="344" r:id="rId8"/>
    <p:sldId id="343" r:id="rId9"/>
    <p:sldId id="345" r:id="rId10"/>
    <p:sldId id="346" r:id="rId11"/>
    <p:sldId id="347" r:id="rId12"/>
    <p:sldId id="374" r:id="rId13"/>
    <p:sldId id="375" r:id="rId14"/>
    <p:sldId id="348" r:id="rId15"/>
    <p:sldId id="349" r:id="rId16"/>
    <p:sldId id="350" r:id="rId17"/>
    <p:sldId id="352" r:id="rId18"/>
    <p:sldId id="369" r:id="rId19"/>
    <p:sldId id="3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8F04"/>
    <a:srgbClr val="FC6C02"/>
    <a:srgbClr val="0000C4"/>
    <a:srgbClr val="0000CC"/>
    <a:srgbClr val="FFFFFF"/>
    <a:srgbClr val="2CB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p:cViewPr varScale="1">
        <p:scale>
          <a:sx n="74" d="100"/>
          <a:sy n="74" d="100"/>
        </p:scale>
        <p:origin x="1044" y="54"/>
      </p:cViewPr>
      <p:guideLst>
        <p:guide orient="horz" pos="2200"/>
        <p:guide pos="299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7D893-422A-4B38-857F-2ED7B1C37C6D}" type="datetimeFigureOut">
              <a:rPr lang="vi-VN" smtClean="0"/>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40E8F-9F06-41A0-9CAF-7F13E2B185CA}"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3188" y="635000"/>
            <a:ext cx="4235450" cy="317658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latin typeface="Arial" panose="020B0604020202020204" pitchFamily="34"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1BD638-FF02-4AEE-84DB-D10AE15895E6}" type="slidenum">
              <a:rPr lang="en-US" altLang="en-US">
                <a:latin typeface="Arial" panose="020B0604020202020204" pitchFamily="34" charset="0"/>
              </a:rPr>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08632-323F-41C5-94BA-05CA119977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AE08632-323F-41C5-94BA-05CA119977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AE08632-323F-41C5-94BA-05CA119977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AE08632-323F-41C5-94BA-05CA119977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AE08632-323F-41C5-94BA-05CA119977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AE08632-323F-41C5-94BA-05CA119977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AE08632-323F-41C5-94BA-05CA119977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08632-323F-41C5-94BA-05CA119977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08632-323F-41C5-94BA-05CA1199773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AE08632-323F-41C5-94BA-05CA119977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AE08632-323F-41C5-94BA-05CA119977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219D5-FE5F-45C9-BA64-4689E1A6B18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08632-323F-41C5-94BA-05CA119977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219D5-FE5F-45C9-BA64-4689E1A6B18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5363F42-F000-4085-BEDD-7245298846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9B043C5-BCF9-4B05-9F78-BBC45DDA36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audio" Target="../media/audio1.wav"/><Relationship Id="rId2" Type="http://schemas.openxmlformats.org/officeDocument/2006/relationships/image" Target="../media/image2.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9.png"/><Relationship Id="rId6" Type="http://schemas.microsoft.com/office/2007/relationships/media" Target="../media/media1.mp3"/><Relationship Id="rId5" Type="http://schemas.openxmlformats.org/officeDocument/2006/relationships/audio" Target="NULL" TargetMode="External"/><Relationship Id="rId4" Type="http://schemas.openxmlformats.org/officeDocument/2006/relationships/image" Target="../media/image18.GIF"/><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42696" y="1666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979170" y="685800"/>
            <a:ext cx="7637463" cy="1885950"/>
          </a:xfrm>
          <a:prstGeom prst="rect">
            <a:avLst/>
          </a:prstGeom>
        </p:spPr>
        <p:txBody>
          <a:bodyPr wrap="none" fromWordArt="1">
            <a:prstTxWarp prst="textWave1">
              <a:avLst>
                <a:gd name="adj1" fmla="val 13005"/>
                <a:gd name="adj2" fmla="val 0"/>
              </a:avLst>
            </a:prstTxWarp>
          </a:bodyPr>
          <a:lstStyle/>
          <a:p>
            <a:pPr algn="ctr"/>
            <a:r>
              <a:rPr lang="en-US" sz="4950" b="1" kern="10" dirty="0" err="1">
                <a:ln w="12700">
                  <a:solidFill>
                    <a:srgbClr val="FF0000"/>
                  </a:solidFill>
                  <a:round/>
                </a:ln>
                <a:latin typeface="Times New Roman" panose="02020603050405020304" pitchFamily="18" charset="0"/>
                <a:cs typeface="Times New Roman" panose="02020603050405020304" pitchFamily="18" charset="0"/>
              </a:rPr>
              <a:t>Môn</a:t>
            </a:r>
            <a:r>
              <a:rPr lang="en-US" sz="4950" b="1" kern="10" dirty="0">
                <a:ln w="12700">
                  <a:solidFill>
                    <a:srgbClr val="FF0000"/>
                  </a:solidFill>
                  <a:round/>
                </a:ln>
                <a:latin typeface="Times New Roman" panose="02020603050405020304" pitchFamily="18" charset="0"/>
                <a:cs typeface="Times New Roman" panose="02020603050405020304" pitchFamily="18" charset="0"/>
              </a:rPr>
              <a:t> </a:t>
            </a:r>
            <a:r>
              <a:rPr lang="en-US" sz="4950" b="1" kern="10" dirty="0" err="1">
                <a:ln w="12700">
                  <a:solidFill>
                    <a:srgbClr val="FF0000"/>
                  </a:solidFill>
                  <a:round/>
                </a:ln>
                <a:latin typeface="Times New Roman" panose="02020603050405020304" pitchFamily="18" charset="0"/>
                <a:cs typeface="Times New Roman" panose="02020603050405020304" pitchFamily="18" charset="0"/>
              </a:rPr>
              <a:t>Toán</a:t>
            </a:r>
            <a:r>
              <a:rPr lang="en-US" sz="4950" b="1" kern="10" dirty="0">
                <a:ln w="12700">
                  <a:solidFill>
                    <a:srgbClr val="FF0000"/>
                  </a:solidFill>
                  <a:round/>
                </a:ln>
                <a:latin typeface="Times New Roman" panose="02020603050405020304" pitchFamily="18" charset="0"/>
                <a:cs typeface="Times New Roman" panose="02020603050405020304" pitchFamily="18" charset="0"/>
              </a:rPr>
              <a:t>- </a:t>
            </a:r>
            <a:r>
              <a:rPr lang="en-US" sz="4950" b="1" kern="10" dirty="0" err="1">
                <a:ln w="12700">
                  <a:solidFill>
                    <a:srgbClr val="FF0000"/>
                  </a:solidFill>
                  <a:round/>
                </a:ln>
                <a:latin typeface="Times New Roman" panose="02020603050405020304" pitchFamily="18" charset="0"/>
                <a:cs typeface="Times New Roman" panose="02020603050405020304" pitchFamily="18" charset="0"/>
              </a:rPr>
              <a:t>lớp</a:t>
            </a:r>
            <a:r>
              <a:rPr lang="en-US" sz="4950" b="1" kern="10" dirty="0">
                <a:ln w="12700">
                  <a:solidFill>
                    <a:srgbClr val="FF0000"/>
                  </a:solidFill>
                  <a:round/>
                </a:ln>
                <a:latin typeface="Times New Roman" panose="02020603050405020304" pitchFamily="18" charset="0"/>
                <a:cs typeface="Times New Roman" panose="02020603050405020304" pitchFamily="18" charset="0"/>
              </a:rPr>
              <a:t> 3</a:t>
            </a:r>
            <a:endParaRPr lang="en-US" sz="4950" b="1" kern="10" dirty="0">
              <a:ln w="12700">
                <a:solidFill>
                  <a:srgbClr val="FF0000"/>
                </a:solidFill>
                <a:round/>
              </a:ln>
              <a:latin typeface="Times New Roman" panose="02020603050405020304" pitchFamily="18" charset="0"/>
              <a:cs typeface="Times New Roman" panose="02020603050405020304" pitchFamily="18" charset="0"/>
            </a:endParaRPr>
          </a:p>
        </p:txBody>
      </p:sp>
      <p:pic>
        <p:nvPicPr>
          <p:cNvPr id="3078" name="Picture 5" descr="0830js5b15daddi012pz8"/>
          <p:cNvPicPr>
            <a:picLocks noChangeAspect="1" noChangeArrowheads="1" noCrop="1"/>
          </p:cNvPicPr>
          <p:nvPr/>
        </p:nvPicPr>
        <p:blipFill>
          <a:blip r:embed="rId2"/>
          <a:srcRect/>
          <a:stretch>
            <a:fillRect/>
          </a:stretch>
        </p:blipFill>
        <p:spPr bwMode="auto">
          <a:xfrm>
            <a:off x="142875" y="1752600"/>
            <a:ext cx="4556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descr="0830js5b15daddi012pz8"/>
          <p:cNvPicPr>
            <a:picLocks noChangeAspect="1" noChangeArrowheads="1" noCrop="1"/>
          </p:cNvPicPr>
          <p:nvPr/>
        </p:nvPicPr>
        <p:blipFill>
          <a:blip r:embed="rId2"/>
          <a:srcRect/>
          <a:stretch>
            <a:fillRect/>
          </a:stretch>
        </p:blipFill>
        <p:spPr bwMode="auto">
          <a:xfrm>
            <a:off x="8651875" y="1676400"/>
            <a:ext cx="4556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371917" y="2667000"/>
            <a:ext cx="6853237" cy="1845310"/>
          </a:xfrm>
          <a:prstGeom prst="rect">
            <a:avLst/>
          </a:prstGeom>
          <a:noFill/>
        </p:spPr>
        <p:txBody>
          <a:bodyPr>
            <a:spAutoFit/>
          </a:bodyPr>
          <a:lstStyle/>
          <a:p>
            <a:pPr algn="ctr" eaLnBrk="1" hangingPunct="1">
              <a:defRPr/>
            </a:pPr>
            <a:r>
              <a:rPr lang="vi-VN" sz="6600" b="1" i="1" dirty="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t>Bà</a:t>
            </a:r>
            <a:r>
              <a:rPr lang="en-US" sz="6600" b="1" i="1" dirty="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t>i: LUYỆN TẬP</a:t>
            </a:r>
            <a:r>
              <a:rPr lang="en-US" sz="6600" b="1" i="1" dirty="0" smtClean="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t> </a:t>
            </a:r>
            <a:r>
              <a:rPr lang="en-US" sz="4800" b="1" i="1" dirty="0" smtClean="0">
                <a:ln w="18000">
                  <a:solidFill>
                    <a:schemeClr val="accent2">
                      <a:satMod val="140000"/>
                    </a:schemeClr>
                  </a:solidFill>
                  <a:prstDash val="solid"/>
                  <a:miter lim="800000"/>
                </a:ln>
                <a:solidFill>
                  <a:srgbClr val="F73144"/>
                </a:solidFill>
                <a:latin typeface="Times New Roman" panose="02020603050405020304" pitchFamily="18" charset="0"/>
                <a:cs typeface="Times New Roman" panose="02020603050405020304" pitchFamily="18" charset="0"/>
              </a:rPr>
              <a:t>trang 33 - 34</a:t>
            </a:r>
            <a:endParaRPr lang="en-US" altLang="en-US" sz="6600" b="1" dirty="0">
              <a:solidFill>
                <a:srgbClr val="F73144"/>
              </a:solidFill>
              <a:latin typeface="Times New Roman" panose="02020603050405020304" pitchFamily="18" charset="0"/>
              <a:cs typeface="Times New Roman" panose="02020603050405020304" pitchFamily="18" charset="0"/>
            </a:endParaRPr>
          </a:p>
        </p:txBody>
      </p:sp>
    </p:spTree>
  </p:cSld>
  <p:clrMapOvr>
    <a:masterClrMapping/>
  </p:clrMapOvr>
  <p:transition spd="slow">
    <p:sndAc>
      <p:stSnd>
        <p:snd r:embed="rId3" name="Hoa  mua xua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23" presetClass="emph" presetSubtype="0" repeatCount="indefinite" fill="hold" nodeType="withEffect">
                                  <p:stCondLst>
                                    <p:cond delay="0"/>
                                  </p:stCondLst>
                                  <p:endCondLst>
                                    <p:cond evt="onNext" delay="0">
                                      <p:tgtEl>
                                        <p:sldTgt/>
                                      </p:tgtEl>
                                    </p:cond>
                                  </p:endCondLst>
                                  <p:childTnLst>
                                    <p:animClr clrSpc="hsl" dir="cw">
                                      <p:cBhvr override="childStyle">
                                        <p:cTn id="10" dur="500" fill="hold"/>
                                        <p:tgtEl>
                                          <p:spTgt spid="10"/>
                                        </p:tgtEl>
                                        <p:attrNameLst>
                                          <p:attrName>style.color</p:attrName>
                                        </p:attrNameLst>
                                      </p:cBhvr>
                                      <p:by>
                                        <p:hsl h="10842353" s="0" l="0"/>
                                      </p:by>
                                    </p:animClr>
                                    <p:animClr clrSpc="hsl" dir="cw">
                                      <p:cBhvr>
                                        <p:cTn id="11" dur="500" fill="hold"/>
                                        <p:tgtEl>
                                          <p:spTgt spid="10"/>
                                        </p:tgtEl>
                                        <p:attrNameLst>
                                          <p:attrName>fillcolor</p:attrName>
                                        </p:attrNameLst>
                                      </p:cBhvr>
                                      <p:by>
                                        <p:hsl h="10842353" s="0" l="0"/>
                                      </p:by>
                                    </p:animClr>
                                    <p:animClr clrSpc="hsl" dir="cw">
                                      <p:cBhvr>
                                        <p:cTn id="12" dur="500" fill="hold"/>
                                        <p:tgtEl>
                                          <p:spTgt spid="10"/>
                                        </p:tgtEl>
                                        <p:attrNameLst>
                                          <p:attrName>stroke.color</p:attrName>
                                        </p:attrNameLst>
                                      </p:cBhvr>
                                      <p:by>
                                        <p:hsl h="10842353"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4627" name="Text Box 3"/>
          <p:cNvSpPr txBox="1"/>
          <p:nvPr/>
        </p:nvSpPr>
        <p:spPr>
          <a:xfrm>
            <a:off x="161925" y="1292860"/>
            <a:ext cx="8819515" cy="1198880"/>
          </a:xfrm>
          <a:prstGeom prst="rect">
            <a:avLst/>
          </a:prstGeom>
          <a:noFill/>
          <a:ln w="9525">
            <a:noFill/>
          </a:ln>
        </p:spPr>
        <p:txBody>
          <a:bodyPr wrap="square">
            <a:spAutoFit/>
          </a:bodyPr>
          <a:lstStyle/>
          <a:p>
            <a:pPr algn="l"/>
            <a:r>
              <a:rPr lang="en-US" altLang="en-US" sz="2400" b="1" u="sng" dirty="0">
                <a:solidFill>
                  <a:srgbClr val="6600FF"/>
                </a:solidFill>
                <a:latin typeface="Times New Roman" panose="02020603050405020304" pitchFamily="18" charset="0"/>
                <a:cs typeface="Times New Roman" panose="02020603050405020304" pitchFamily="18" charset="0"/>
              </a:rPr>
              <a:t>B</a:t>
            </a:r>
            <a:r>
              <a:rPr lang="en-US" altLang="en-US" sz="2400" b="1" u="sng" dirty="0">
                <a:solidFill>
                  <a:srgbClr val="6600FF"/>
                </a:solidFill>
                <a:latin typeface="Times New Roman" panose="02020603050405020304" pitchFamily="18" charset="0"/>
                <a:ea typeface="Times New Roman" panose="02020603050405020304" pitchFamily="18" charset="0"/>
              </a:rPr>
              <a:t>à</a:t>
            </a:r>
            <a:r>
              <a:rPr lang="en-US" altLang="en-US" sz="2400" b="1" u="sng" dirty="0">
                <a:solidFill>
                  <a:srgbClr val="6600FF"/>
                </a:solidFill>
                <a:latin typeface="Times New Roman" panose="02020603050405020304" pitchFamily="18" charset="0"/>
                <a:cs typeface="Times New Roman" panose="02020603050405020304" pitchFamily="18" charset="0"/>
              </a:rPr>
              <a:t>i  2:</a:t>
            </a:r>
            <a:r>
              <a:rPr lang="en-US" altLang="en-US" sz="1600" dirty="0">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Ba bác kiến rào đất để trồng nấm. Kiến lửa rào mảnh đất màu đỏ. Kiến gió vào mảnh đất màu xanh. Kiến bọ dọt rau mảnh đất màu nâu.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grpSp>
        <p:nvGrpSpPr>
          <p:cNvPr id="32788" name="Group 5"/>
          <p:cNvGrpSpPr/>
          <p:nvPr/>
        </p:nvGrpSpPr>
        <p:grpSpPr>
          <a:xfrm rot="0">
            <a:off x="330835" y="4597400"/>
            <a:ext cx="8511540" cy="1016000"/>
            <a:chOff x="227" y="1104"/>
            <a:chExt cx="5423" cy="384"/>
          </a:xfrm>
        </p:grpSpPr>
        <p:sp>
          <p:nvSpPr>
            <p:cNvPr id="32799" name="Rectangle 6"/>
            <p:cNvSpPr/>
            <p:nvPr/>
          </p:nvSpPr>
          <p:spPr>
            <a:xfrm>
              <a:off x="227" y="1104"/>
              <a:ext cx="1344"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800" name="Rectangle 7"/>
            <p:cNvSpPr/>
            <p:nvPr/>
          </p:nvSpPr>
          <p:spPr>
            <a:xfrm>
              <a:off x="1570" y="1104"/>
              <a:ext cx="1344"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801" name="Rectangle 8"/>
            <p:cNvSpPr/>
            <p:nvPr/>
          </p:nvSpPr>
          <p:spPr>
            <a:xfrm>
              <a:off x="2914" y="1104"/>
              <a:ext cx="1344"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802" name="Rectangle 9"/>
            <p:cNvSpPr/>
            <p:nvPr/>
          </p:nvSpPr>
          <p:spPr>
            <a:xfrm>
              <a:off x="4258" y="1104"/>
              <a:ext cx="1392"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grpSp>
      <p:grpSp>
        <p:nvGrpSpPr>
          <p:cNvPr id="32789" name="Group 10"/>
          <p:cNvGrpSpPr/>
          <p:nvPr/>
        </p:nvGrpSpPr>
        <p:grpSpPr>
          <a:xfrm rot="0">
            <a:off x="330835" y="2565400"/>
            <a:ext cx="8511540" cy="1016000"/>
            <a:chOff x="227" y="1104"/>
            <a:chExt cx="5423" cy="384"/>
          </a:xfrm>
          <a:solidFill>
            <a:srgbClr val="FA8F04"/>
          </a:solidFill>
        </p:grpSpPr>
        <p:sp>
          <p:nvSpPr>
            <p:cNvPr id="32795" name="Rectangle 11"/>
            <p:cNvSpPr/>
            <p:nvPr/>
          </p:nvSpPr>
          <p:spPr>
            <a:xfrm>
              <a:off x="227" y="1104"/>
              <a:ext cx="1344" cy="384"/>
            </a:xfrm>
            <a:prstGeom prst="rect">
              <a:avLst/>
            </a:prstGeom>
            <a:grp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796" name="Rectangle 12"/>
            <p:cNvSpPr/>
            <p:nvPr/>
          </p:nvSpPr>
          <p:spPr>
            <a:xfrm>
              <a:off x="1570" y="1104"/>
              <a:ext cx="1344" cy="384"/>
            </a:xfrm>
            <a:prstGeom prst="rect">
              <a:avLst/>
            </a:prstGeom>
            <a:grp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797" name="Rectangle 13"/>
            <p:cNvSpPr/>
            <p:nvPr/>
          </p:nvSpPr>
          <p:spPr>
            <a:xfrm>
              <a:off x="2914" y="1104"/>
              <a:ext cx="1344" cy="384"/>
            </a:xfrm>
            <a:prstGeom prst="rect">
              <a:avLst/>
            </a:prstGeom>
            <a:grp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798" name="Rectangle 14"/>
            <p:cNvSpPr/>
            <p:nvPr/>
          </p:nvSpPr>
          <p:spPr>
            <a:xfrm>
              <a:off x="4258" y="1104"/>
              <a:ext cx="1392" cy="384"/>
            </a:xfrm>
            <a:prstGeom prst="rect">
              <a:avLst/>
            </a:prstGeom>
            <a:grp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grpSp>
      <p:grpSp>
        <p:nvGrpSpPr>
          <p:cNvPr id="32790" name="Group 15"/>
          <p:cNvGrpSpPr/>
          <p:nvPr/>
        </p:nvGrpSpPr>
        <p:grpSpPr>
          <a:xfrm rot="0">
            <a:off x="330835" y="3581400"/>
            <a:ext cx="8511540" cy="1016000"/>
            <a:chOff x="227" y="1104"/>
            <a:chExt cx="5423" cy="384"/>
          </a:xfrm>
        </p:grpSpPr>
        <p:sp>
          <p:nvSpPr>
            <p:cNvPr id="32791" name="Rectangle 16"/>
            <p:cNvSpPr/>
            <p:nvPr/>
          </p:nvSpPr>
          <p:spPr>
            <a:xfrm>
              <a:off x="227" y="1104"/>
              <a:ext cx="1344"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792" name="Rectangle 17"/>
            <p:cNvSpPr/>
            <p:nvPr/>
          </p:nvSpPr>
          <p:spPr>
            <a:xfrm>
              <a:off x="1570" y="1104"/>
              <a:ext cx="1344"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793" name="Rectangle 18"/>
            <p:cNvSpPr/>
            <p:nvPr/>
          </p:nvSpPr>
          <p:spPr>
            <a:xfrm>
              <a:off x="2914" y="1104"/>
              <a:ext cx="1344"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sp>
          <p:nvSpPr>
            <p:cNvPr id="32794" name="Rectangle 19"/>
            <p:cNvSpPr/>
            <p:nvPr/>
          </p:nvSpPr>
          <p:spPr>
            <a:xfrm>
              <a:off x="4258" y="1104"/>
              <a:ext cx="1392" cy="384"/>
            </a:xfrm>
            <a:prstGeom prst="rect">
              <a:avLst/>
            </a:prstGeom>
            <a:noFill/>
            <a:ln w="38100" cap="flat" cmpd="sng">
              <a:solidFill>
                <a:srgbClr val="0000FF"/>
              </a:solidFill>
              <a:prstDash val="solid"/>
              <a:miter/>
              <a:headEnd type="none" w="med" len="med"/>
              <a:tailEnd type="none" w="med" len="med"/>
            </a:ln>
          </p:spPr>
          <p:txBody>
            <a:bodyPr wrap="none" anchor="ctr" anchorCtr="0"/>
            <a:lstStyle/>
            <a:p>
              <a:pPr algn="ctr"/>
              <a:endParaRPr lang="vi-VN" altLang="en-US" dirty="0">
                <a:solidFill>
                  <a:srgbClr val="0000FF"/>
                </a:solidFill>
                <a:latin typeface="Tahoma" panose="020B0604030504040204" pitchFamily="34" charset="0"/>
              </a:endParaRPr>
            </a:p>
          </p:txBody>
        </p:sp>
      </p:grpSp>
      <p:sp>
        <p:nvSpPr>
          <p:cNvPr id="154644" name="Text Box 20"/>
          <p:cNvSpPr txBox="1"/>
          <p:nvPr/>
        </p:nvSpPr>
        <p:spPr>
          <a:xfrm>
            <a:off x="381000" y="2442845"/>
            <a:ext cx="2186940" cy="829945"/>
          </a:xfrm>
          <a:prstGeom prst="rect">
            <a:avLst/>
          </a:prstGeom>
          <a:noFill/>
          <a:ln w="9525">
            <a:noFill/>
          </a:ln>
        </p:spPr>
        <p:txBody>
          <a:bodyPr wrap="square">
            <a:spAutoFit/>
          </a:bodyPr>
          <a:lstStyle/>
          <a:p>
            <a:endParaRPr lang="en-US" altLang="en-US" sz="2400" b="1" dirty="0">
              <a:solidFill>
                <a:schemeClr val="tx1"/>
              </a:solidFill>
              <a:latin typeface="Times New Roman" panose="02020603050405020304" pitchFamily="18" charset="0"/>
              <a:cs typeface="Times New Roman" panose="02020603050405020304" pitchFamily="18" charset="0"/>
            </a:endParaRPr>
          </a:p>
          <a:p>
            <a:pPr algn="ctr"/>
            <a:r>
              <a:rPr lang="en-US" altLang="en-US" sz="2400" b="1" dirty="0">
                <a:solidFill>
                  <a:schemeClr val="tx1"/>
                </a:solidFill>
                <a:latin typeface="Times New Roman" panose="02020603050405020304" pitchFamily="18" charset="0"/>
                <a:cs typeface="Times New Roman" panose="02020603050405020304" pitchFamily="18" charset="0"/>
              </a:rPr>
              <a:t>Mảnh đất </a:t>
            </a:r>
            <a:endParaRPr lang="en-US" alt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4645" name="Text Box 21"/>
          <p:cNvSpPr txBox="1"/>
          <p:nvPr/>
        </p:nvSpPr>
        <p:spPr>
          <a:xfrm>
            <a:off x="556260" y="3962400"/>
            <a:ext cx="1466215" cy="398780"/>
          </a:xfrm>
          <a:prstGeom prst="rect">
            <a:avLst/>
          </a:prstGeom>
          <a:noFill/>
          <a:ln w="9525">
            <a:noFill/>
          </a:ln>
        </p:spPr>
        <p:txBody>
          <a:bodyPr wrap="square">
            <a:spAutoFit/>
          </a:bodyPr>
          <a:lstStyle/>
          <a:p>
            <a:r>
              <a:rPr lang="en-US" altLang="en-US" sz="2000" b="1" dirty="0">
                <a:solidFill>
                  <a:srgbClr val="FF0000"/>
                </a:solidFill>
                <a:latin typeface="Times New Roman" panose="02020603050405020304" pitchFamily="18" charset="0"/>
                <a:cs typeface="Times New Roman" panose="02020603050405020304" pitchFamily="18" charset="0"/>
              </a:rPr>
              <a:t>Chu vi (cm)</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
        <p:nvSpPr>
          <p:cNvPr id="154646" name="Text Box 22"/>
          <p:cNvSpPr txBox="1"/>
          <p:nvPr/>
        </p:nvSpPr>
        <p:spPr>
          <a:xfrm>
            <a:off x="533400" y="4800600"/>
            <a:ext cx="1802765" cy="398780"/>
          </a:xfrm>
          <a:prstGeom prst="rect">
            <a:avLst/>
          </a:prstGeom>
          <a:noFill/>
          <a:ln w="9525">
            <a:noFill/>
          </a:ln>
        </p:spPr>
        <p:txBody>
          <a:bodyPr wrap="none">
            <a:spAutoFit/>
          </a:bodyPr>
          <a:lstStyle/>
          <a:p>
            <a:r>
              <a:rPr lang="en-US" altLang="en-US" sz="2000" b="1" dirty="0">
                <a:solidFill>
                  <a:srgbClr val="FF0000"/>
                </a:solidFill>
                <a:latin typeface="Times New Roman" panose="02020603050405020304" pitchFamily="18" charset="0"/>
                <a:cs typeface="Times New Roman" panose="02020603050405020304" pitchFamily="18" charset="0"/>
              </a:rPr>
              <a:t>Diện tích (cm</a:t>
            </a:r>
            <a:r>
              <a:rPr lang="en-US" altLang="en-US" sz="2000" b="1" baseline="30000" dirty="0">
                <a:solidFill>
                  <a:srgbClr val="FF0000"/>
                </a:solidFill>
                <a:latin typeface="Times New Roman" panose="02020603050405020304" pitchFamily="18" charset="0"/>
                <a:cs typeface="Times New Roman" panose="02020603050405020304" pitchFamily="18" charset="0"/>
              </a:rPr>
              <a:t>2</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4647" name="Text Box 23"/>
          <p:cNvSpPr txBox="1"/>
          <p:nvPr/>
        </p:nvSpPr>
        <p:spPr>
          <a:xfrm>
            <a:off x="3124200" y="2844800"/>
            <a:ext cx="555625" cy="460375"/>
          </a:xfrm>
          <a:prstGeom prst="rect">
            <a:avLst/>
          </a:prstGeom>
          <a:noFill/>
          <a:ln w="9525">
            <a:noFill/>
          </a:ln>
        </p:spPr>
        <p:txBody>
          <a:bodyPr wrap="none">
            <a:spAutoFit/>
          </a:bodyPr>
          <a:lstStyle/>
          <a:p>
            <a:r>
              <a:rPr lang="en-US" altLang="en-US" sz="2400" b="1" dirty="0">
                <a:solidFill>
                  <a:schemeClr val="tx1"/>
                </a:solidFill>
                <a:latin typeface="Times New Roman" panose="02020603050405020304" pitchFamily="18" charset="0"/>
                <a:ea typeface="Times New Roman" panose="02020603050405020304" pitchFamily="18" charset="0"/>
              </a:rPr>
              <a:t>Đỏ</a:t>
            </a:r>
            <a:endParaRPr lang="en-US" altLang="en-US" sz="2400" b="1" dirty="0">
              <a:solidFill>
                <a:schemeClr val="tx1"/>
              </a:solidFill>
              <a:latin typeface="Times New Roman" panose="02020603050405020304" pitchFamily="18" charset="0"/>
              <a:ea typeface="Times New Roman" panose="02020603050405020304" pitchFamily="18" charset="0"/>
            </a:endParaRPr>
          </a:p>
        </p:txBody>
      </p:sp>
      <p:sp>
        <p:nvSpPr>
          <p:cNvPr id="154648" name="Text Box 24"/>
          <p:cNvSpPr txBox="1"/>
          <p:nvPr/>
        </p:nvSpPr>
        <p:spPr>
          <a:xfrm>
            <a:off x="5165725" y="2798763"/>
            <a:ext cx="894715" cy="460375"/>
          </a:xfrm>
          <a:prstGeom prst="rect">
            <a:avLst/>
          </a:prstGeom>
          <a:noFill/>
          <a:ln w="9525">
            <a:noFill/>
          </a:ln>
        </p:spPr>
        <p:txBody>
          <a:bodyPr wrap="none">
            <a:spAutoFit/>
          </a:bodyPr>
          <a:lstStyle/>
          <a:p>
            <a:r>
              <a:rPr lang="en-US" altLang="en-US" sz="2400" b="1" dirty="0">
                <a:solidFill>
                  <a:schemeClr val="tx1"/>
                </a:solidFill>
                <a:latin typeface="Times New Roman" panose="02020603050405020304" pitchFamily="18" charset="0"/>
                <a:cs typeface="Times New Roman" panose="02020603050405020304" pitchFamily="18" charset="0"/>
              </a:rPr>
              <a:t>Xanh</a:t>
            </a:r>
            <a:endParaRPr lang="en-US" alt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4649" name="Text Box 25"/>
          <p:cNvSpPr txBox="1"/>
          <p:nvPr/>
        </p:nvSpPr>
        <p:spPr>
          <a:xfrm>
            <a:off x="7342505" y="2784475"/>
            <a:ext cx="861060" cy="460375"/>
          </a:xfrm>
          <a:prstGeom prst="rect">
            <a:avLst/>
          </a:prstGeom>
          <a:noFill/>
          <a:ln w="9525">
            <a:noFill/>
          </a:ln>
        </p:spPr>
        <p:txBody>
          <a:bodyPr wrap="square">
            <a:spAutoFit/>
          </a:bodyPr>
          <a:lstStyle/>
          <a:p>
            <a:r>
              <a:rPr lang="en-US" altLang="en-US" sz="2400" b="1" dirty="0">
                <a:solidFill>
                  <a:schemeClr val="tx1"/>
                </a:solidFill>
                <a:latin typeface="Times New Roman" panose="02020603050405020304" pitchFamily="18" charset="0"/>
                <a:cs typeface="Times New Roman" panose="02020603050405020304" pitchFamily="18" charset="0"/>
              </a:rPr>
              <a:t>Nâu</a:t>
            </a:r>
            <a:endParaRPr lang="en-US" alt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4650" name="Text Box 26"/>
          <p:cNvSpPr txBox="1"/>
          <p:nvPr/>
        </p:nvSpPr>
        <p:spPr>
          <a:xfrm>
            <a:off x="2971800" y="3962400"/>
            <a:ext cx="824865" cy="398780"/>
          </a:xfrm>
          <a:prstGeom prst="rect">
            <a:avLst/>
          </a:prstGeom>
          <a:noFill/>
          <a:ln w="9525">
            <a:noFill/>
          </a:ln>
        </p:spPr>
        <p:txBody>
          <a:bodyPr wrap="none">
            <a:spAutoFit/>
          </a:bodyPr>
          <a:lstStyle/>
          <a:p>
            <a:r>
              <a:rPr lang="en-US" altLang="en-US" sz="2000" b="1" dirty="0">
                <a:solidFill>
                  <a:srgbClr val="FF00FF"/>
                </a:solidFill>
                <a:latin typeface="Times New Roman" panose="02020603050405020304" pitchFamily="18" charset="0"/>
                <a:cs typeface="Times New Roman" panose="02020603050405020304" pitchFamily="18" charset="0"/>
              </a:rPr>
              <a:t>20 cm</a:t>
            </a:r>
            <a:endParaRPr lang="en-US" altLang="en-US" sz="2000" b="1" dirty="0">
              <a:solidFill>
                <a:srgbClr val="FF00FF"/>
              </a:solidFill>
              <a:latin typeface="Times New Roman" panose="02020603050405020304" pitchFamily="18" charset="0"/>
              <a:ea typeface="Times New Roman" panose="02020603050405020304" pitchFamily="18" charset="0"/>
            </a:endParaRPr>
          </a:p>
        </p:txBody>
      </p:sp>
      <p:sp>
        <p:nvSpPr>
          <p:cNvPr id="154651" name="Text Box 27"/>
          <p:cNvSpPr txBox="1"/>
          <p:nvPr/>
        </p:nvSpPr>
        <p:spPr>
          <a:xfrm>
            <a:off x="2971800" y="4876800"/>
            <a:ext cx="907415" cy="398780"/>
          </a:xfrm>
          <a:prstGeom prst="rect">
            <a:avLst/>
          </a:prstGeom>
          <a:noFill/>
          <a:ln w="9525">
            <a:noFill/>
          </a:ln>
        </p:spPr>
        <p:txBody>
          <a:bodyPr wrap="none">
            <a:spAutoFit/>
          </a:bodyPr>
          <a:lstStyle/>
          <a:p>
            <a:r>
              <a:rPr lang="en-US" altLang="en-US" sz="2000" b="1" dirty="0">
                <a:solidFill>
                  <a:srgbClr val="FF00FF"/>
                </a:solidFill>
                <a:latin typeface="Times New Roman" panose="02020603050405020304" pitchFamily="18" charset="0"/>
                <a:cs typeface="Times New Roman" panose="02020603050405020304" pitchFamily="18" charset="0"/>
              </a:rPr>
              <a:t>25 cm</a:t>
            </a:r>
            <a:r>
              <a:rPr lang="en-US" altLang="en-US" sz="2000" b="1" baseline="30000" dirty="0">
                <a:solidFill>
                  <a:srgbClr val="FF00FF"/>
                </a:solidFill>
                <a:latin typeface="Times New Roman" panose="02020603050405020304" pitchFamily="18" charset="0"/>
                <a:cs typeface="Times New Roman" panose="02020603050405020304" pitchFamily="18" charset="0"/>
              </a:rPr>
              <a:t>2</a:t>
            </a:r>
            <a:endParaRPr lang="en-US" altLang="en-US" sz="2000" b="1" dirty="0">
              <a:solidFill>
                <a:srgbClr val="FF00FF"/>
              </a:solidFill>
              <a:latin typeface="Times New Roman" panose="02020603050405020304" pitchFamily="18" charset="0"/>
              <a:ea typeface="Times New Roman" panose="02020603050405020304" pitchFamily="18" charset="0"/>
            </a:endParaRPr>
          </a:p>
        </p:txBody>
      </p:sp>
      <p:sp>
        <p:nvSpPr>
          <p:cNvPr id="154652" name="Text Box 28"/>
          <p:cNvSpPr txBox="1"/>
          <p:nvPr/>
        </p:nvSpPr>
        <p:spPr>
          <a:xfrm>
            <a:off x="5257800" y="3962400"/>
            <a:ext cx="888365" cy="398780"/>
          </a:xfrm>
          <a:prstGeom prst="rect">
            <a:avLst/>
          </a:prstGeom>
          <a:noFill/>
          <a:ln w="9525">
            <a:noFill/>
          </a:ln>
        </p:spPr>
        <p:txBody>
          <a:bodyPr wrap="none">
            <a:spAutoFit/>
          </a:bodyPr>
          <a:lstStyle/>
          <a:p>
            <a:r>
              <a:rPr lang="en-US" altLang="en-US" sz="2000" b="1" dirty="0">
                <a:solidFill>
                  <a:srgbClr val="FF0000"/>
                </a:solidFill>
                <a:latin typeface="Times New Roman" panose="02020603050405020304" pitchFamily="18" charset="0"/>
                <a:cs typeface="Times New Roman" panose="02020603050405020304" pitchFamily="18" charset="0"/>
              </a:rPr>
              <a:t> 20 cm</a:t>
            </a:r>
            <a:endParaRPr lang="en-US" alt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4653" name="Text Box 29"/>
          <p:cNvSpPr txBox="1"/>
          <p:nvPr/>
        </p:nvSpPr>
        <p:spPr>
          <a:xfrm>
            <a:off x="5153025" y="4953000"/>
            <a:ext cx="970915" cy="398780"/>
          </a:xfrm>
          <a:prstGeom prst="rect">
            <a:avLst/>
          </a:prstGeom>
          <a:noFill/>
          <a:ln w="9525">
            <a:noFill/>
          </a:ln>
        </p:spPr>
        <p:txBody>
          <a:bodyPr wrap="none">
            <a:spAutoFit/>
          </a:bodyPr>
          <a:lstStyle/>
          <a:p>
            <a:r>
              <a:rPr lang="en-US" altLang="en-US" sz="2000" b="1" dirty="0">
                <a:solidFill>
                  <a:srgbClr val="660033"/>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21</a:t>
            </a:r>
            <a:r>
              <a:rPr lang="en-US" altLang="en-US" sz="2000" b="1" dirty="0">
                <a:solidFill>
                  <a:srgbClr val="660033"/>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cm</a:t>
            </a:r>
            <a:r>
              <a:rPr lang="en-US" altLang="en-US" sz="2000" b="1" baseline="30000" dirty="0">
                <a:solidFill>
                  <a:srgbClr val="FF0000"/>
                </a:solidFill>
                <a:latin typeface="Times New Roman" panose="02020603050405020304" pitchFamily="18" charset="0"/>
                <a:cs typeface="Times New Roman" panose="02020603050405020304" pitchFamily="18" charset="0"/>
              </a:rPr>
              <a:t>2</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
        <p:nvSpPr>
          <p:cNvPr id="154654" name="Text Box 30"/>
          <p:cNvSpPr txBox="1"/>
          <p:nvPr/>
        </p:nvSpPr>
        <p:spPr>
          <a:xfrm>
            <a:off x="7418388" y="4000500"/>
            <a:ext cx="888365" cy="398780"/>
          </a:xfrm>
          <a:prstGeom prst="rect">
            <a:avLst/>
          </a:prstGeom>
          <a:noFill/>
          <a:ln w="9525">
            <a:noFill/>
          </a:ln>
        </p:spPr>
        <p:txBody>
          <a:bodyPr wrap="none">
            <a:spAutoFit/>
          </a:bodyPr>
          <a:lstStyle/>
          <a:p>
            <a:r>
              <a:rPr lang="en-US" altLang="en-US" sz="2000" b="1" dirty="0">
                <a:solidFill>
                  <a:srgbClr val="FF0000"/>
                </a:solidFill>
                <a:latin typeface="Times New Roman" panose="02020603050405020304" pitchFamily="18" charset="0"/>
                <a:cs typeface="Times New Roman" panose="02020603050405020304" pitchFamily="18" charset="0"/>
              </a:rPr>
              <a:t> 20</a:t>
            </a:r>
            <a:r>
              <a:rPr lang="en-US" altLang="en-US" sz="2000" b="1" dirty="0">
                <a:solidFill>
                  <a:srgbClr val="660033"/>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cm</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
        <p:nvSpPr>
          <p:cNvPr id="154655" name="Text Box 31"/>
          <p:cNvSpPr txBox="1"/>
          <p:nvPr/>
        </p:nvSpPr>
        <p:spPr>
          <a:xfrm>
            <a:off x="7468870" y="4933950"/>
            <a:ext cx="2225675" cy="706755"/>
          </a:xfrm>
          <a:prstGeom prst="rect">
            <a:avLst/>
          </a:prstGeom>
          <a:noFill/>
          <a:ln w="9525">
            <a:noFill/>
          </a:ln>
        </p:spPr>
        <p:txBody>
          <a:bodyPr>
            <a:spAutoFit/>
          </a:bodyPr>
          <a:lstStyle/>
          <a:p>
            <a:r>
              <a:rPr lang="en-US" altLang="en-US" sz="2000" b="1" dirty="0">
                <a:solidFill>
                  <a:srgbClr val="FF0000"/>
                </a:solidFill>
                <a:latin typeface="Times New Roman" panose="02020603050405020304" pitchFamily="18" charset="0"/>
                <a:cs typeface="Times New Roman" panose="02020603050405020304" pitchFamily="18" charset="0"/>
              </a:rPr>
              <a:t>24</a:t>
            </a:r>
            <a:r>
              <a:rPr lang="en-US" altLang="en-US" sz="2000" b="1" dirty="0">
                <a:solidFill>
                  <a:srgbClr val="660033"/>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cm</a:t>
            </a:r>
            <a:r>
              <a:rPr lang="en-US" altLang="en-US" sz="2000" b="1" baseline="30000" dirty="0">
                <a:solidFill>
                  <a:srgbClr val="FF0000"/>
                </a:solidFill>
                <a:latin typeface="Times New Roman" panose="02020603050405020304" pitchFamily="18" charset="0"/>
                <a:cs typeface="Times New Roman" panose="02020603050405020304" pitchFamily="18" charset="0"/>
              </a:rPr>
              <a:t>2</a:t>
            </a:r>
            <a:endParaRPr lang="en-US" altLang="en-US" sz="2000" b="1" dirty="0">
              <a:solidFill>
                <a:srgbClr val="FF0000"/>
              </a:solidFill>
              <a:latin typeface="Times New Roman" panose="02020603050405020304" pitchFamily="18" charset="0"/>
              <a:cs typeface="Times New Roman" panose="02020603050405020304" pitchFamily="18" charset="0"/>
            </a:endParaRPr>
          </a:p>
          <a:p>
            <a:endParaRPr lang="en-US" altLang="en-US" sz="2000" b="1" dirty="0">
              <a:solidFill>
                <a:srgbClr val="6600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Text Box 6"/>
          <p:cNvSpPr txBox="1">
            <a:spLocks noChangeArrowheads="1"/>
          </p:cNvSpPr>
          <p:nvPr/>
        </p:nvSpPr>
        <p:spPr bwMode="auto">
          <a:xfrm>
            <a:off x="0" y="76200"/>
            <a:ext cx="9144000" cy="5191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161925" y="198755"/>
            <a:ext cx="9196070" cy="1013460"/>
            <a:chOff x="278" y="283"/>
            <a:chExt cx="14482" cy="1596"/>
          </a:xfrm>
        </p:grpSpPr>
        <p:sp>
          <p:nvSpPr>
            <p:cNvPr id="18" name="Text Box 31"/>
            <p:cNvSpPr txBox="1">
              <a:spLocks noChangeArrowheads="1"/>
            </p:cNvSpPr>
            <p:nvPr/>
          </p:nvSpPr>
          <p:spPr bwMode="auto">
            <a:xfrm>
              <a:off x="360" y="283"/>
              <a:ext cx="14400" cy="913"/>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2789"/>
                                        </p:tgtEl>
                                        <p:attrNameLst>
                                          <p:attrName>style.visibility</p:attrName>
                                        </p:attrNameLst>
                                      </p:cBhvr>
                                      <p:to>
                                        <p:strVal val="visible"/>
                                      </p:to>
                                    </p:set>
                                    <p:animEffect transition="in" filter="randombar(horizontal)">
                                      <p:cBhvr>
                                        <p:cTn id="11" dur="500"/>
                                        <p:tgtEl>
                                          <p:spTgt spid="32789"/>
                                        </p:tgtEl>
                                      </p:cBhvr>
                                    </p:animEffect>
                                  </p:childTnLst>
                                </p:cTn>
                              </p:par>
                              <p:par>
                                <p:cTn id="12" presetID="14" presetClass="entr" presetSubtype="10" fill="hold" nodeType="withEffect">
                                  <p:stCondLst>
                                    <p:cond delay="0"/>
                                  </p:stCondLst>
                                  <p:childTnLst>
                                    <p:set>
                                      <p:cBhvr>
                                        <p:cTn id="13" dur="1" fill="hold">
                                          <p:stCondLst>
                                            <p:cond delay="0"/>
                                          </p:stCondLst>
                                        </p:cTn>
                                        <p:tgtEl>
                                          <p:spTgt spid="32790"/>
                                        </p:tgtEl>
                                        <p:attrNameLst>
                                          <p:attrName>style.visibility</p:attrName>
                                        </p:attrNameLst>
                                      </p:cBhvr>
                                      <p:to>
                                        <p:strVal val="visible"/>
                                      </p:to>
                                    </p:set>
                                    <p:animEffect transition="in" filter="randombar(horizontal)">
                                      <p:cBhvr>
                                        <p:cTn id="14" dur="500"/>
                                        <p:tgtEl>
                                          <p:spTgt spid="32790"/>
                                        </p:tgtEl>
                                      </p:cBhvr>
                                    </p:animEffect>
                                  </p:childTnLst>
                                </p:cTn>
                              </p:par>
                              <p:par>
                                <p:cTn id="15" presetID="14" presetClass="entr" presetSubtype="10" fill="hold" nodeType="withEffect">
                                  <p:stCondLst>
                                    <p:cond delay="0"/>
                                  </p:stCondLst>
                                  <p:childTnLst>
                                    <p:set>
                                      <p:cBhvr>
                                        <p:cTn id="16" dur="1" fill="hold">
                                          <p:stCondLst>
                                            <p:cond delay="0"/>
                                          </p:stCondLst>
                                        </p:cTn>
                                        <p:tgtEl>
                                          <p:spTgt spid="32788"/>
                                        </p:tgtEl>
                                        <p:attrNameLst>
                                          <p:attrName>style.visibility</p:attrName>
                                        </p:attrNameLst>
                                      </p:cBhvr>
                                      <p:to>
                                        <p:strVal val="visible"/>
                                      </p:to>
                                    </p:set>
                                    <p:animEffect transition="in" filter="randombar(horizontal)">
                                      <p:cBhvr>
                                        <p:cTn id="17" dur="500"/>
                                        <p:tgtEl>
                                          <p:spTgt spid="32788"/>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54644"/>
                                        </p:tgtEl>
                                        <p:attrNameLst>
                                          <p:attrName>style.visibility</p:attrName>
                                        </p:attrNameLst>
                                      </p:cBhvr>
                                      <p:to>
                                        <p:strVal val="visible"/>
                                      </p:to>
                                    </p:set>
                                    <p:anim calcmode="lin" valueType="num">
                                      <p:cBhvr additive="base">
                                        <p:cTn id="20" dur="500" fill="hold"/>
                                        <p:tgtEl>
                                          <p:spTgt spid="154644"/>
                                        </p:tgtEl>
                                        <p:attrNameLst>
                                          <p:attrName>ppt_x</p:attrName>
                                        </p:attrNameLst>
                                      </p:cBhvr>
                                      <p:tavLst>
                                        <p:tav tm="0">
                                          <p:val>
                                            <p:strVal val="#ppt_x"/>
                                          </p:val>
                                        </p:tav>
                                        <p:tav tm="100000">
                                          <p:val>
                                            <p:strVal val="#ppt_x"/>
                                          </p:val>
                                        </p:tav>
                                      </p:tavLst>
                                    </p:anim>
                                    <p:anim calcmode="lin" valueType="num">
                                      <p:cBhvr additive="base">
                                        <p:cTn id="21" dur="500" fill="hold"/>
                                        <p:tgtEl>
                                          <p:spTgt spid="15464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4647"/>
                                        </p:tgtEl>
                                        <p:attrNameLst>
                                          <p:attrName>style.visibility</p:attrName>
                                        </p:attrNameLst>
                                      </p:cBhvr>
                                      <p:to>
                                        <p:strVal val="visible"/>
                                      </p:to>
                                    </p:set>
                                    <p:anim calcmode="lin" valueType="num">
                                      <p:cBhvr additive="base">
                                        <p:cTn id="24" dur="500" fill="hold"/>
                                        <p:tgtEl>
                                          <p:spTgt spid="154647"/>
                                        </p:tgtEl>
                                        <p:attrNameLst>
                                          <p:attrName>ppt_x</p:attrName>
                                        </p:attrNameLst>
                                      </p:cBhvr>
                                      <p:tavLst>
                                        <p:tav tm="0">
                                          <p:val>
                                            <p:strVal val="#ppt_x"/>
                                          </p:val>
                                        </p:tav>
                                        <p:tav tm="100000">
                                          <p:val>
                                            <p:strVal val="#ppt_x"/>
                                          </p:val>
                                        </p:tav>
                                      </p:tavLst>
                                    </p:anim>
                                    <p:anim calcmode="lin" valueType="num">
                                      <p:cBhvr additive="base">
                                        <p:cTn id="25" dur="500" fill="hold"/>
                                        <p:tgtEl>
                                          <p:spTgt spid="15464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4648"/>
                                        </p:tgtEl>
                                        <p:attrNameLst>
                                          <p:attrName>style.visibility</p:attrName>
                                        </p:attrNameLst>
                                      </p:cBhvr>
                                      <p:to>
                                        <p:strVal val="visible"/>
                                      </p:to>
                                    </p:set>
                                    <p:anim calcmode="lin" valueType="num">
                                      <p:cBhvr additive="base">
                                        <p:cTn id="28" dur="500" fill="hold"/>
                                        <p:tgtEl>
                                          <p:spTgt spid="154648"/>
                                        </p:tgtEl>
                                        <p:attrNameLst>
                                          <p:attrName>ppt_x</p:attrName>
                                        </p:attrNameLst>
                                      </p:cBhvr>
                                      <p:tavLst>
                                        <p:tav tm="0">
                                          <p:val>
                                            <p:strVal val="#ppt_x"/>
                                          </p:val>
                                        </p:tav>
                                        <p:tav tm="100000">
                                          <p:val>
                                            <p:strVal val="#ppt_x"/>
                                          </p:val>
                                        </p:tav>
                                      </p:tavLst>
                                    </p:anim>
                                    <p:anim calcmode="lin" valueType="num">
                                      <p:cBhvr additive="base">
                                        <p:cTn id="29" dur="500" fill="hold"/>
                                        <p:tgtEl>
                                          <p:spTgt spid="15464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4649"/>
                                        </p:tgtEl>
                                        <p:attrNameLst>
                                          <p:attrName>style.visibility</p:attrName>
                                        </p:attrNameLst>
                                      </p:cBhvr>
                                      <p:to>
                                        <p:strVal val="visible"/>
                                      </p:to>
                                    </p:set>
                                    <p:anim calcmode="lin" valueType="num">
                                      <p:cBhvr additive="base">
                                        <p:cTn id="32" dur="500" fill="hold"/>
                                        <p:tgtEl>
                                          <p:spTgt spid="154649"/>
                                        </p:tgtEl>
                                        <p:attrNameLst>
                                          <p:attrName>ppt_x</p:attrName>
                                        </p:attrNameLst>
                                      </p:cBhvr>
                                      <p:tavLst>
                                        <p:tav tm="0">
                                          <p:val>
                                            <p:strVal val="#ppt_x"/>
                                          </p:val>
                                        </p:tav>
                                        <p:tav tm="100000">
                                          <p:val>
                                            <p:strVal val="#ppt_x"/>
                                          </p:val>
                                        </p:tav>
                                      </p:tavLst>
                                    </p:anim>
                                    <p:anim calcmode="lin" valueType="num">
                                      <p:cBhvr additive="base">
                                        <p:cTn id="33" dur="500" fill="hold"/>
                                        <p:tgtEl>
                                          <p:spTgt spid="1546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4645"/>
                                        </p:tgtEl>
                                        <p:attrNameLst>
                                          <p:attrName>style.visibility</p:attrName>
                                        </p:attrNameLst>
                                      </p:cBhvr>
                                      <p:to>
                                        <p:strVal val="visible"/>
                                      </p:to>
                                    </p:set>
                                    <p:anim calcmode="lin" valueType="num">
                                      <p:cBhvr additive="base">
                                        <p:cTn id="38" dur="500" fill="hold"/>
                                        <p:tgtEl>
                                          <p:spTgt spid="154645"/>
                                        </p:tgtEl>
                                        <p:attrNameLst>
                                          <p:attrName>ppt_x</p:attrName>
                                        </p:attrNameLst>
                                      </p:cBhvr>
                                      <p:tavLst>
                                        <p:tav tm="0">
                                          <p:val>
                                            <p:strVal val="#ppt_x"/>
                                          </p:val>
                                        </p:tav>
                                        <p:tav tm="100000">
                                          <p:val>
                                            <p:strVal val="#ppt_x"/>
                                          </p:val>
                                        </p:tav>
                                      </p:tavLst>
                                    </p:anim>
                                    <p:anim calcmode="lin" valueType="num">
                                      <p:cBhvr additive="base">
                                        <p:cTn id="39" dur="500" fill="hold"/>
                                        <p:tgtEl>
                                          <p:spTgt spid="15464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4646"/>
                                        </p:tgtEl>
                                        <p:attrNameLst>
                                          <p:attrName>style.visibility</p:attrName>
                                        </p:attrNameLst>
                                      </p:cBhvr>
                                      <p:to>
                                        <p:strVal val="visible"/>
                                      </p:to>
                                    </p:set>
                                    <p:anim calcmode="lin" valueType="num">
                                      <p:cBhvr additive="base">
                                        <p:cTn id="44" dur="500" fill="hold"/>
                                        <p:tgtEl>
                                          <p:spTgt spid="154646"/>
                                        </p:tgtEl>
                                        <p:attrNameLst>
                                          <p:attrName>ppt_x</p:attrName>
                                        </p:attrNameLst>
                                      </p:cBhvr>
                                      <p:tavLst>
                                        <p:tav tm="0">
                                          <p:val>
                                            <p:strVal val="#ppt_x"/>
                                          </p:val>
                                        </p:tav>
                                        <p:tav tm="100000">
                                          <p:val>
                                            <p:strVal val="#ppt_x"/>
                                          </p:val>
                                        </p:tav>
                                      </p:tavLst>
                                    </p:anim>
                                    <p:anim calcmode="lin" valueType="num">
                                      <p:cBhvr additive="base">
                                        <p:cTn id="45" dur="500" fill="hold"/>
                                        <p:tgtEl>
                                          <p:spTgt spid="15464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4650"/>
                                        </p:tgtEl>
                                        <p:attrNameLst>
                                          <p:attrName>style.visibility</p:attrName>
                                        </p:attrNameLst>
                                      </p:cBhvr>
                                      <p:to>
                                        <p:strVal val="visible"/>
                                      </p:to>
                                    </p:set>
                                    <p:anim calcmode="lin" valueType="num">
                                      <p:cBhvr additive="base">
                                        <p:cTn id="50" dur="500" fill="hold"/>
                                        <p:tgtEl>
                                          <p:spTgt spid="154650"/>
                                        </p:tgtEl>
                                        <p:attrNameLst>
                                          <p:attrName>ppt_x</p:attrName>
                                        </p:attrNameLst>
                                      </p:cBhvr>
                                      <p:tavLst>
                                        <p:tav tm="0">
                                          <p:val>
                                            <p:strVal val="#ppt_x"/>
                                          </p:val>
                                        </p:tav>
                                        <p:tav tm="100000">
                                          <p:val>
                                            <p:strVal val="#ppt_x"/>
                                          </p:val>
                                        </p:tav>
                                      </p:tavLst>
                                    </p:anim>
                                    <p:anim calcmode="lin" valueType="num">
                                      <p:cBhvr additive="base">
                                        <p:cTn id="51" dur="500" fill="hold"/>
                                        <p:tgtEl>
                                          <p:spTgt spid="15465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4651"/>
                                        </p:tgtEl>
                                        <p:attrNameLst>
                                          <p:attrName>style.visibility</p:attrName>
                                        </p:attrNameLst>
                                      </p:cBhvr>
                                      <p:to>
                                        <p:strVal val="visible"/>
                                      </p:to>
                                    </p:set>
                                    <p:anim calcmode="lin" valueType="num">
                                      <p:cBhvr additive="base">
                                        <p:cTn id="56" dur="500" fill="hold"/>
                                        <p:tgtEl>
                                          <p:spTgt spid="154651"/>
                                        </p:tgtEl>
                                        <p:attrNameLst>
                                          <p:attrName>ppt_x</p:attrName>
                                        </p:attrNameLst>
                                      </p:cBhvr>
                                      <p:tavLst>
                                        <p:tav tm="0">
                                          <p:val>
                                            <p:strVal val="#ppt_x"/>
                                          </p:val>
                                        </p:tav>
                                        <p:tav tm="100000">
                                          <p:val>
                                            <p:strVal val="#ppt_x"/>
                                          </p:val>
                                        </p:tav>
                                      </p:tavLst>
                                    </p:anim>
                                    <p:anim calcmode="lin" valueType="num">
                                      <p:cBhvr additive="base">
                                        <p:cTn id="57" dur="500" fill="hold"/>
                                        <p:tgtEl>
                                          <p:spTgt spid="15465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4652"/>
                                        </p:tgtEl>
                                        <p:attrNameLst>
                                          <p:attrName>style.visibility</p:attrName>
                                        </p:attrNameLst>
                                      </p:cBhvr>
                                      <p:to>
                                        <p:strVal val="visible"/>
                                      </p:to>
                                    </p:set>
                                    <p:anim calcmode="lin" valueType="num">
                                      <p:cBhvr additive="base">
                                        <p:cTn id="62" dur="500" fill="hold"/>
                                        <p:tgtEl>
                                          <p:spTgt spid="154652"/>
                                        </p:tgtEl>
                                        <p:attrNameLst>
                                          <p:attrName>ppt_x</p:attrName>
                                        </p:attrNameLst>
                                      </p:cBhvr>
                                      <p:tavLst>
                                        <p:tav tm="0">
                                          <p:val>
                                            <p:strVal val="#ppt_x"/>
                                          </p:val>
                                        </p:tav>
                                        <p:tav tm="100000">
                                          <p:val>
                                            <p:strVal val="#ppt_x"/>
                                          </p:val>
                                        </p:tav>
                                      </p:tavLst>
                                    </p:anim>
                                    <p:anim calcmode="lin" valueType="num">
                                      <p:cBhvr additive="base">
                                        <p:cTn id="63" dur="500" fill="hold"/>
                                        <p:tgtEl>
                                          <p:spTgt spid="154652"/>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60"/>
                                            </p:cond>
                                          </p:stCondLst>
                                          <p:endCondLst>
                                            <p:cond evt="onStopAudio" delay="0">
                                              <p:tgtEl>
                                                <p:sldTgt/>
                                              </p:tgtEl>
                                            </p:cond>
                                          </p:endCondLst>
                                        </p:cTn>
                                        <p:tgtEl>
                                          <p:sndTgt r:embed="rId2" name="applause.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4653"/>
                                        </p:tgtEl>
                                        <p:attrNameLst>
                                          <p:attrName>style.visibility</p:attrName>
                                        </p:attrNameLst>
                                      </p:cBhvr>
                                      <p:to>
                                        <p:strVal val="visible"/>
                                      </p:to>
                                    </p:set>
                                    <p:anim calcmode="lin" valueType="num">
                                      <p:cBhvr additive="base">
                                        <p:cTn id="68" dur="500" fill="hold"/>
                                        <p:tgtEl>
                                          <p:spTgt spid="154653"/>
                                        </p:tgtEl>
                                        <p:attrNameLst>
                                          <p:attrName>ppt_x</p:attrName>
                                        </p:attrNameLst>
                                      </p:cBhvr>
                                      <p:tavLst>
                                        <p:tav tm="0">
                                          <p:val>
                                            <p:strVal val="#ppt_x"/>
                                          </p:val>
                                        </p:tav>
                                        <p:tav tm="100000">
                                          <p:val>
                                            <p:strVal val="#ppt_x"/>
                                          </p:val>
                                        </p:tav>
                                      </p:tavLst>
                                    </p:anim>
                                    <p:anim calcmode="lin" valueType="num">
                                      <p:cBhvr additive="base">
                                        <p:cTn id="69" dur="500" fill="hold"/>
                                        <p:tgtEl>
                                          <p:spTgt spid="154653"/>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66"/>
                                            </p:cond>
                                          </p:stCondLst>
                                          <p:endCondLst>
                                            <p:cond evt="onStopAudio" delay="0">
                                              <p:tgtEl>
                                                <p:sldTgt/>
                                              </p:tgtEl>
                                            </p:cond>
                                          </p:endCondLst>
                                        </p:cTn>
                                        <p:tgtEl>
                                          <p:sndTgt r:embed="rId2" name="applause.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54654"/>
                                        </p:tgtEl>
                                        <p:attrNameLst>
                                          <p:attrName>style.visibility</p:attrName>
                                        </p:attrNameLst>
                                      </p:cBhvr>
                                      <p:to>
                                        <p:strVal val="visible"/>
                                      </p:to>
                                    </p:set>
                                    <p:anim calcmode="lin" valueType="num">
                                      <p:cBhvr additive="base">
                                        <p:cTn id="74" dur="500" fill="hold"/>
                                        <p:tgtEl>
                                          <p:spTgt spid="154654"/>
                                        </p:tgtEl>
                                        <p:attrNameLst>
                                          <p:attrName>ppt_x</p:attrName>
                                        </p:attrNameLst>
                                      </p:cBhvr>
                                      <p:tavLst>
                                        <p:tav tm="0">
                                          <p:val>
                                            <p:strVal val="#ppt_x"/>
                                          </p:val>
                                        </p:tav>
                                        <p:tav tm="100000">
                                          <p:val>
                                            <p:strVal val="#ppt_x"/>
                                          </p:val>
                                        </p:tav>
                                      </p:tavLst>
                                    </p:anim>
                                    <p:anim calcmode="lin" valueType="num">
                                      <p:cBhvr additive="base">
                                        <p:cTn id="75" dur="500" fill="hold"/>
                                        <p:tgtEl>
                                          <p:spTgt spid="154654"/>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72"/>
                                            </p:cond>
                                          </p:stCondLst>
                                          <p:endCondLst>
                                            <p:cond evt="onStopAudio" delay="0">
                                              <p:tgtEl>
                                                <p:sldTgt/>
                                              </p:tgtEl>
                                            </p:cond>
                                          </p:endCondLst>
                                        </p:cTn>
                                        <p:tgtEl>
                                          <p:sndTgt r:embed="rId2" name="applause.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54655"/>
                                        </p:tgtEl>
                                        <p:attrNameLst>
                                          <p:attrName>style.visibility</p:attrName>
                                        </p:attrNameLst>
                                      </p:cBhvr>
                                      <p:to>
                                        <p:strVal val="visible"/>
                                      </p:to>
                                    </p:set>
                                    <p:anim calcmode="lin" valueType="num">
                                      <p:cBhvr additive="base">
                                        <p:cTn id="80" dur="500" fill="hold"/>
                                        <p:tgtEl>
                                          <p:spTgt spid="154655"/>
                                        </p:tgtEl>
                                        <p:attrNameLst>
                                          <p:attrName>ppt_x</p:attrName>
                                        </p:attrNameLst>
                                      </p:cBhvr>
                                      <p:tavLst>
                                        <p:tav tm="0">
                                          <p:val>
                                            <p:strVal val="#ppt_x"/>
                                          </p:val>
                                        </p:tav>
                                        <p:tav tm="100000">
                                          <p:val>
                                            <p:strVal val="#ppt_x"/>
                                          </p:val>
                                        </p:tav>
                                      </p:tavLst>
                                    </p:anim>
                                    <p:anim calcmode="lin" valueType="num">
                                      <p:cBhvr additive="base">
                                        <p:cTn id="81" dur="500" fill="hold"/>
                                        <p:tgtEl>
                                          <p:spTgt spid="154655"/>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7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P spid="154644" grpId="0"/>
      <p:bldP spid="154645" grpId="0"/>
      <p:bldP spid="154646" grpId="0"/>
      <p:bldP spid="154647" grpId="0"/>
      <p:bldP spid="154648" grpId="0"/>
      <p:bldP spid="154649" grpId="0"/>
      <p:bldP spid="154650" grpId="0"/>
      <p:bldP spid="154651" grpId="0"/>
      <p:bldP spid="154652" grpId="0"/>
      <p:bldP spid="154653" grpId="0"/>
      <p:bldP spid="154654" grpId="0"/>
      <p:bldP spid="1546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Rectangles 2"/>
          <p:cNvSpPr/>
          <p:nvPr/>
        </p:nvSpPr>
        <p:spPr>
          <a:xfrm>
            <a:off x="6934200" y="2473325"/>
            <a:ext cx="520065" cy="498475"/>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194" name="Text Box 5"/>
          <p:cNvSpPr txBox="1"/>
          <p:nvPr/>
        </p:nvSpPr>
        <p:spPr>
          <a:xfrm>
            <a:off x="182245" y="1437640"/>
            <a:ext cx="872934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b="1" u="sng" dirty="0">
                <a:solidFill>
                  <a:srgbClr val="0000FF"/>
                </a:solidFill>
                <a:latin typeface="Times New Roman" panose="02020603050405020304" pitchFamily="18" charset="0"/>
              </a:rPr>
              <a:t>Bài 3</a:t>
            </a:r>
            <a:r>
              <a:rPr lang="en-US" altLang="en-US" sz="2800" b="1" dirty="0">
                <a:latin typeface="Times New Roman" panose="02020603050405020304" pitchFamily="18" charset="0"/>
              </a:rPr>
              <a:t>: </a:t>
            </a:r>
            <a:r>
              <a:rPr lang="en-US" altLang="en-US" b="1" dirty="0">
                <a:solidFill>
                  <a:srgbClr val="0000C4"/>
                </a:solidFill>
                <a:latin typeface="Times New Roman" panose="02020603050405020304" pitchFamily="18" charset="0"/>
              </a:rPr>
              <a:t> </a:t>
            </a:r>
            <a:r>
              <a:rPr lang="en-US" altLang="en-US" b="1" dirty="0">
                <a:solidFill>
                  <a:schemeClr val="tx1"/>
                </a:solidFill>
                <a:latin typeface="Times New Roman" panose="02020603050405020304" pitchFamily="18" charset="0"/>
              </a:rPr>
              <a:t>Diện tích tấm bìa hình vuông gấp đôi diện tích miếng bìa màu đỏ.</a:t>
            </a:r>
            <a:endParaRPr lang="en-US" altLang="en-US" b="1" dirty="0">
              <a:solidFill>
                <a:schemeClr val="tx1"/>
              </a:solidFill>
              <a:latin typeface="Times New Roman" panose="02020603050405020304" pitchFamily="18" charset="0"/>
            </a:endParaRPr>
          </a:p>
          <a:p>
            <a:pPr marL="0" lvl="0" indent="0" algn="just" eaLnBrk="1" hangingPunct="1">
              <a:spcBef>
                <a:spcPct val="0"/>
              </a:spcBef>
              <a:buNone/>
            </a:pPr>
            <a:r>
              <a:rPr lang="en-US" altLang="en-US" b="1" i="1" dirty="0">
                <a:solidFill>
                  <a:schemeClr val="tx1"/>
                </a:solidFill>
                <a:latin typeface="Times New Roman" panose="02020603050405020304" pitchFamily="18" charset="0"/>
              </a:rPr>
              <a:t>     </a:t>
            </a:r>
            <a:r>
              <a:rPr lang="en-US" altLang="en-US" b="1" dirty="0">
                <a:solidFill>
                  <a:schemeClr val="tx1"/>
                </a:solidFill>
                <a:latin typeface="Times New Roman" panose="02020603050405020304" pitchFamily="18" charset="0"/>
              </a:rPr>
              <a:t>     Diện tích tấm bìa hình vuông là   ?   cm</a:t>
            </a:r>
            <a:r>
              <a:rPr lang="en-US" altLang="en-US" b="1" baseline="30000" dirty="0">
                <a:solidFill>
                  <a:schemeClr val="tx1"/>
                </a:solidFill>
                <a:latin typeface="Times New Roman" panose="02020603050405020304" pitchFamily="18" charset="0"/>
              </a:rPr>
              <a:t>2  </a:t>
            </a:r>
            <a:r>
              <a:rPr lang="en-US" altLang="en-US" b="1" i="1" baseline="30000" dirty="0">
                <a:solidFill>
                  <a:schemeClr val="tx1"/>
                </a:solidFill>
                <a:latin typeface="Times New Roman" panose="02020603050405020304" pitchFamily="18" charset="0"/>
              </a:rPr>
              <a:t>     </a:t>
            </a:r>
            <a:endParaRPr lang="en-US" altLang="en-US" b="1" i="1" baseline="30000" dirty="0">
              <a:solidFill>
                <a:schemeClr val="tx1"/>
              </a:solidFill>
              <a:latin typeface="Times New Roman" panose="02020603050405020304" pitchFamily="18" charset="0"/>
            </a:endParaRPr>
          </a:p>
        </p:txBody>
      </p:sp>
      <p:sp>
        <p:nvSpPr>
          <p:cNvPr id="5139" name="Rectangle 19"/>
          <p:cNvSpPr/>
          <p:nvPr/>
        </p:nvSpPr>
        <p:spPr>
          <a:xfrm>
            <a:off x="1104900" y="3177222"/>
            <a:ext cx="38100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latin typeface="Times New Roman" panose="02020603050405020304" pitchFamily="18" charset="0"/>
              </a:rPr>
              <a:t> </a:t>
            </a:r>
            <a:endParaRPr lang="en-US" altLang="en-US" b="1" i="1" dirty="0">
              <a:solidFill>
                <a:schemeClr val="tx1"/>
              </a:solidFill>
              <a:latin typeface="Times New Roman" panose="02020603050405020304" pitchFamily="18" charset="0"/>
            </a:endParaRPr>
          </a:p>
          <a:p>
            <a:pPr marL="0" lvl="0" indent="0" eaLnBrk="1" hangingPunct="1">
              <a:spcBef>
                <a:spcPct val="0"/>
              </a:spcBef>
              <a:buNone/>
            </a:pPr>
            <a:endParaRPr lang="en-US" altLang="en-US" b="1" i="1" dirty="0">
              <a:solidFill>
                <a:schemeClr val="tx1"/>
              </a:solidFill>
              <a:latin typeface="Times New Roman" panose="02020603050405020304" pitchFamily="18" charset="0"/>
            </a:endParaRPr>
          </a:p>
        </p:txBody>
      </p:sp>
      <p:grpSp>
        <p:nvGrpSpPr>
          <p:cNvPr id="11" name="Group 10"/>
          <p:cNvGrpSpPr/>
          <p:nvPr/>
        </p:nvGrpSpPr>
        <p:grpSpPr>
          <a:xfrm>
            <a:off x="161925" y="198755"/>
            <a:ext cx="9196070" cy="1013460"/>
            <a:chOff x="278" y="283"/>
            <a:chExt cx="14482" cy="1596"/>
          </a:xfrm>
        </p:grpSpPr>
        <p:sp>
          <p:nvSpPr>
            <p:cNvPr id="2" name="Text Box 31"/>
            <p:cNvSpPr txBox="1">
              <a:spLocks noChangeArrowheads="1"/>
            </p:cNvSpPr>
            <p:nvPr/>
          </p:nvSpPr>
          <p:spPr bwMode="auto">
            <a:xfrm>
              <a:off x="360" y="283"/>
              <a:ext cx="14400" cy="913"/>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graphicFrame>
        <p:nvGraphicFramePr>
          <p:cNvPr id="4" name="Table 3"/>
          <p:cNvGraphicFramePr/>
          <p:nvPr/>
        </p:nvGraphicFramePr>
        <p:xfrm>
          <a:off x="2672080" y="3409315"/>
          <a:ext cx="3106420" cy="2837815"/>
        </p:xfrm>
        <a:graphic>
          <a:graphicData uri="http://schemas.openxmlformats.org/drawingml/2006/table">
            <a:tbl>
              <a:tblPr firstRow="1" bandRow="1">
                <a:tableStyleId>{5C22544A-7EE6-4342-B048-85BDC9FD1C3A}</a:tableStyleId>
              </a:tblPr>
              <a:tblGrid>
                <a:gridCol w="1553210"/>
                <a:gridCol w="1553210"/>
              </a:tblGrid>
              <a:tr h="2837815">
                <a:tc>
                  <a:txBody>
                    <a:bodyPr/>
                    <a:p>
                      <a:pP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alpha val="96000"/>
                      </a:srgbClr>
                    </a:solidFill>
                  </a:tcPr>
                </a:tc>
              </a:tr>
            </a:tbl>
          </a:graphicData>
        </a:graphic>
      </p:graphicFrame>
      <p:sp>
        <p:nvSpPr>
          <p:cNvPr id="24" name="Text Box 7"/>
          <p:cNvSpPr txBox="1">
            <a:spLocks noChangeArrowheads="1"/>
          </p:cNvSpPr>
          <p:nvPr/>
        </p:nvSpPr>
        <p:spPr bwMode="auto">
          <a:xfrm>
            <a:off x="4572000" y="2971800"/>
            <a:ext cx="935990" cy="521970"/>
          </a:xfrm>
          <a:prstGeom prst="rect">
            <a:avLst/>
          </a:prstGeom>
          <a:noFill/>
          <a:ln w="9525">
            <a:noFill/>
            <a:miter lim="800000"/>
          </a:ln>
        </p:spPr>
        <p:txBody>
          <a:bodyPr wrap="square">
            <a:spAutoFit/>
          </a:bodyPr>
          <a:p>
            <a:r>
              <a:rPr lang="en-US" sz="2800" b="1" dirty="0">
                <a:solidFill>
                  <a:srgbClr val="0000C4"/>
                </a:solidFill>
                <a:latin typeface="Times New Roman" panose="02020603050405020304" pitchFamily="18" charset="0"/>
                <a:cs typeface="Times New Roman" panose="02020603050405020304" pitchFamily="18" charset="0"/>
              </a:rPr>
              <a:t>3cm</a:t>
            </a:r>
            <a:endParaRPr lang="en-US" sz="2800" b="1" dirty="0">
              <a:solidFill>
                <a:srgbClr val="0000C4"/>
              </a:solidFill>
              <a:latin typeface="HP001 5 hàng" panose="020B0603050302020204" charset="0"/>
              <a:cs typeface="HP001 5 hàng" panose="020B0603050302020204" charset="0"/>
            </a:endParaRPr>
          </a:p>
        </p:txBody>
      </p:sp>
      <p:sp>
        <p:nvSpPr>
          <p:cNvPr id="5" name="Text Box 7"/>
          <p:cNvSpPr txBox="1">
            <a:spLocks noChangeArrowheads="1"/>
          </p:cNvSpPr>
          <p:nvPr/>
        </p:nvSpPr>
        <p:spPr bwMode="auto">
          <a:xfrm>
            <a:off x="5791200" y="4495800"/>
            <a:ext cx="935990" cy="521970"/>
          </a:xfrm>
          <a:prstGeom prst="rect">
            <a:avLst/>
          </a:prstGeom>
          <a:noFill/>
          <a:ln w="9525">
            <a:noFill/>
            <a:miter lim="800000"/>
          </a:ln>
        </p:spPr>
        <p:txBody>
          <a:bodyPr wrap="square">
            <a:spAutoFit/>
          </a:bodyPr>
          <a:p>
            <a:r>
              <a:rPr lang="en-US" sz="2800" b="1" dirty="0">
                <a:solidFill>
                  <a:srgbClr val="0000C4"/>
                </a:solidFill>
                <a:latin typeface="Times New Roman" panose="02020603050405020304" pitchFamily="18" charset="0"/>
                <a:cs typeface="Times New Roman" panose="02020603050405020304" pitchFamily="18" charset="0"/>
              </a:rPr>
              <a:t>6cm</a:t>
            </a:r>
            <a:endParaRPr lang="en-US" sz="2800" b="1" dirty="0">
              <a:solidFill>
                <a:srgbClr val="0000C4"/>
              </a:solidFill>
              <a:latin typeface="HP001 5 hàng" panose="020B0603050302020204" charset="0"/>
              <a:cs typeface="HP001 5 hàng" panose="020B060305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ox(in)">
                                      <p:cBhvr>
                                        <p:cTn id="16" dur="500"/>
                                        <p:tgtEl>
                                          <p:spTgt spid="2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4" grpId="0"/>
      <p:bldP spid="5" grpId="0"/>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Rectangles 6"/>
          <p:cNvSpPr/>
          <p:nvPr/>
        </p:nvSpPr>
        <p:spPr>
          <a:xfrm>
            <a:off x="6747510" y="2208530"/>
            <a:ext cx="520065" cy="498475"/>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en-US"/>
          </a:p>
        </p:txBody>
      </p:sp>
      <p:sp>
        <p:nvSpPr>
          <p:cNvPr id="5" name="Text Box 5"/>
          <p:cNvSpPr txBox="1">
            <a:spLocks noChangeArrowheads="1"/>
          </p:cNvSpPr>
          <p:nvPr/>
        </p:nvSpPr>
        <p:spPr bwMode="auto">
          <a:xfrm>
            <a:off x="1524000" y="2514600"/>
            <a:ext cx="5831205" cy="3538220"/>
          </a:xfrm>
          <a:prstGeom prst="rect">
            <a:avLst/>
          </a:prstGeom>
          <a:noFill/>
          <a:ln w="9525">
            <a:noFill/>
            <a:miter lim="800000"/>
          </a:ln>
        </p:spPr>
        <p:txBody>
          <a:bodyPr wrap="square">
            <a:spAutoFit/>
          </a:bodyPr>
          <a:p>
            <a:pPr algn="ctr"/>
            <a:endParaRPr lang="en-US" sz="3200" b="1" u="sng" dirty="0" err="1" smtClean="0">
              <a:latin typeface="Times New Roman" panose="02020603050405020304" pitchFamily="18" charset="0"/>
              <a:cs typeface="Times New Roman" panose="02020603050405020304" pitchFamily="18" charset="0"/>
            </a:endParaRPr>
          </a:p>
          <a:p>
            <a:pPr algn="ctr"/>
            <a:r>
              <a:rPr lang="en-US" sz="3200" b="1" u="sng" dirty="0" err="1" smtClean="0">
                <a:latin typeface="Times New Roman" panose="02020603050405020304" pitchFamily="18" charset="0"/>
                <a:cs typeface="Times New Roman" panose="02020603050405020304" pitchFamily="18" charset="0"/>
              </a:rPr>
              <a:t>Bài</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giải</a:t>
            </a:r>
            <a:endParaRPr lang="en-US" sz="32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Diện tích tấm bìa màu đỏ là: </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 6 x 3 = 18 (cm</a:t>
            </a:r>
            <a:r>
              <a:rPr lang="en-US" sz="3200" b="1" baseline="30000" smtClean="0">
                <a:latin typeface="Times New Roman" panose="02020603050405020304" pitchFamily="18" charset="0"/>
                <a:cs typeface="Times New Roman" panose="02020603050405020304" pitchFamily="18" charset="0"/>
              </a:rPr>
              <a:t>2</a:t>
            </a:r>
            <a:r>
              <a:rPr lang="en-US" sz="3200" b="1" smtClean="0">
                <a:latin typeface="Times New Roman" panose="02020603050405020304" pitchFamily="18" charset="0"/>
                <a:cs typeface="Times New Roman" panose="02020603050405020304" pitchFamily="18" charset="0"/>
              </a:rPr>
              <a:t>)</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Diện tích tấm bìa hình vuông là:</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18 x 2 = 36 </a:t>
            </a:r>
            <a:r>
              <a:rPr lang="en-US" sz="3200" b="1" smtClean="0">
                <a:latin typeface="Times New Roman" panose="02020603050405020304" pitchFamily="18" charset="0"/>
                <a:cs typeface="Times New Roman" panose="02020603050405020304" pitchFamily="18" charset="0"/>
                <a:sym typeface="+mn-ea"/>
              </a:rPr>
              <a:t>(cm</a:t>
            </a:r>
            <a:r>
              <a:rPr lang="en-US" sz="3200" b="1" baseline="30000" smtClean="0">
                <a:latin typeface="Times New Roman" panose="02020603050405020304" pitchFamily="18" charset="0"/>
                <a:cs typeface="Times New Roman" panose="02020603050405020304" pitchFamily="18" charset="0"/>
                <a:sym typeface="+mn-ea"/>
              </a:rPr>
              <a:t>2</a:t>
            </a:r>
            <a:r>
              <a:rPr lang="en-US" sz="3200" b="1" smtClean="0">
                <a:latin typeface="Times New Roman" panose="02020603050405020304" pitchFamily="18" charset="0"/>
                <a:cs typeface="Times New Roman" panose="02020603050405020304" pitchFamily="18" charset="0"/>
                <a:sym typeface="+mn-ea"/>
              </a:rPr>
              <a:t>)</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Đáp số: 36 </a:t>
            </a:r>
            <a:r>
              <a:rPr lang="en-US" sz="3200" b="1" smtClean="0">
                <a:latin typeface="Times New Roman" panose="02020603050405020304" pitchFamily="18" charset="0"/>
                <a:cs typeface="Times New Roman" panose="02020603050405020304" pitchFamily="18" charset="0"/>
                <a:sym typeface="+mn-ea"/>
              </a:rPr>
              <a:t>cm</a:t>
            </a:r>
            <a:r>
              <a:rPr lang="en-US" sz="3200" b="1" baseline="30000" smtClean="0">
                <a:latin typeface="Times New Roman" panose="02020603050405020304" pitchFamily="18" charset="0"/>
                <a:cs typeface="Times New Roman" panose="02020603050405020304" pitchFamily="18" charset="0"/>
                <a:sym typeface="+mn-ea"/>
              </a:rPr>
              <a:t>2</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161925" y="198755"/>
            <a:ext cx="8844280" cy="1014095"/>
            <a:chOff x="278" y="283"/>
            <a:chExt cx="14482" cy="1597"/>
          </a:xfrm>
        </p:grpSpPr>
        <p:sp>
          <p:nvSpPr>
            <p:cNvPr id="4" name="Text Box 31"/>
            <p:cNvSpPr txBox="1">
              <a:spLocks noChangeArrowheads="1"/>
            </p:cNvSpPr>
            <p:nvPr/>
          </p:nvSpPr>
          <p:spPr bwMode="auto">
            <a:xfrm>
              <a:off x="360" y="283"/>
              <a:ext cx="14400" cy="919"/>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8194" name="Text Box 5"/>
          <p:cNvSpPr txBox="1"/>
          <p:nvPr/>
        </p:nvSpPr>
        <p:spPr>
          <a:xfrm>
            <a:off x="182562" y="1219355"/>
            <a:ext cx="877887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b="1" i="1" u="sng" dirty="0">
                <a:solidFill>
                  <a:srgbClr val="0000FF"/>
                </a:solidFill>
                <a:latin typeface="Times New Roman" panose="02020603050405020304" pitchFamily="18" charset="0"/>
              </a:rPr>
              <a:t>Bài 3</a:t>
            </a:r>
            <a:r>
              <a:rPr lang="en-US" altLang="en-US" sz="2800" b="1" i="1" dirty="0">
                <a:latin typeface="Times New Roman" panose="02020603050405020304" pitchFamily="18" charset="0"/>
              </a:rPr>
              <a:t>: </a:t>
            </a:r>
            <a:r>
              <a:rPr lang="en-US" altLang="en-US" b="1" i="1" dirty="0">
                <a:solidFill>
                  <a:srgbClr val="0000C4"/>
                </a:solidFill>
                <a:latin typeface="Times New Roman" panose="02020603050405020304" pitchFamily="18" charset="0"/>
              </a:rPr>
              <a:t> </a:t>
            </a:r>
            <a:r>
              <a:rPr lang="en-US" altLang="en-US" b="1" i="1" dirty="0">
                <a:solidFill>
                  <a:schemeClr val="tx1"/>
                </a:solidFill>
                <a:latin typeface="Times New Roman" panose="02020603050405020304" pitchFamily="18" charset="0"/>
              </a:rPr>
              <a:t>Diện tích tấm bìa hình vuông gấp đôi diện tích miếng bìa màu đỏ.</a:t>
            </a:r>
            <a:endParaRPr lang="en-US" altLang="en-US" b="1" i="1" dirty="0">
              <a:solidFill>
                <a:schemeClr val="tx1"/>
              </a:solidFill>
              <a:latin typeface="Times New Roman" panose="02020603050405020304" pitchFamily="18" charset="0"/>
            </a:endParaRPr>
          </a:p>
          <a:p>
            <a:pPr marL="0" lvl="0" indent="0" algn="just" eaLnBrk="1" hangingPunct="1">
              <a:spcBef>
                <a:spcPct val="0"/>
              </a:spcBef>
              <a:buNone/>
            </a:pPr>
            <a:r>
              <a:rPr lang="en-US" altLang="en-US" b="1" i="1" dirty="0">
                <a:solidFill>
                  <a:schemeClr val="tx1"/>
                </a:solidFill>
                <a:latin typeface="Times New Roman" panose="02020603050405020304" pitchFamily="18" charset="0"/>
              </a:rPr>
              <a:t>          Diện tích tấm bìa hình vuông là  ?   cm</a:t>
            </a:r>
            <a:r>
              <a:rPr lang="en-US" altLang="en-US" b="1" i="1" baseline="30000" dirty="0">
                <a:solidFill>
                  <a:schemeClr val="tx1"/>
                </a:solidFill>
                <a:latin typeface="Times New Roman" panose="02020603050405020304" pitchFamily="18" charset="0"/>
              </a:rPr>
              <a:t>2  </a:t>
            </a:r>
            <a:r>
              <a:rPr lang="en-US" altLang="en-US" b="1" i="1" baseline="30000" dirty="0">
                <a:solidFill>
                  <a:schemeClr val="tx1"/>
                </a:solidFill>
                <a:latin typeface="Times New Roman" panose="02020603050405020304" pitchFamily="18" charset="0"/>
              </a:rPr>
              <a:t>     </a:t>
            </a:r>
            <a:endParaRPr lang="en-US" altLang="en-US" b="1" i="1" baseline="30000"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randombar(horizontal)">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khoanh24.com-62cae17aac1e8"/>
          <p:cNvPicPr>
            <a:picLocks noChangeAspect="1"/>
          </p:cNvPicPr>
          <p:nvPr/>
        </p:nvPicPr>
        <p:blipFill>
          <a:blip r:embed="rId1"/>
          <a:stretch>
            <a:fillRect/>
          </a:stretch>
        </p:blipFill>
        <p:spPr>
          <a:xfrm>
            <a:off x="0" y="0"/>
            <a:ext cx="9144000" cy="6858000"/>
          </a:xfrm>
          <a:prstGeom prst="rect">
            <a:avLst/>
          </a:prstGeom>
        </p:spPr>
      </p:pic>
      <p:sp>
        <p:nvSpPr>
          <p:cNvPr id="5" name="Text Box 4"/>
          <p:cNvSpPr txBox="1"/>
          <p:nvPr/>
        </p:nvSpPr>
        <p:spPr>
          <a:xfrm>
            <a:off x="152400" y="1824355"/>
            <a:ext cx="5294630" cy="3784600"/>
          </a:xfrm>
          <a:prstGeom prst="rect">
            <a:avLst/>
          </a:prstGeom>
          <a:noFill/>
        </p:spPr>
        <p:txBody>
          <a:bodyPr wrap="square" rtlCol="0" anchor="t">
            <a:spAutoFit/>
          </a:bodyPr>
          <a:p>
            <a:pPr indent="0" algn="just">
              <a:spcBef>
                <a:spcPct val="0"/>
              </a:spcBef>
              <a:buNone/>
            </a:pPr>
            <a:r>
              <a:rPr lang="en-US" altLang="en-US" sz="3000" b="1" u="sng" dirty="0">
                <a:solidFill>
                  <a:srgbClr val="0000FF"/>
                </a:solidFill>
                <a:latin typeface="Times New Roman" panose="02020603050405020304" pitchFamily="18" charset="0"/>
                <a:sym typeface="+mn-ea"/>
              </a:rPr>
              <a:t>Bài 4</a:t>
            </a:r>
            <a:r>
              <a:rPr lang="en-US" altLang="en-US" sz="3000" b="1" dirty="0">
                <a:latin typeface="Times New Roman" panose="02020603050405020304" pitchFamily="18" charset="0"/>
                <a:sym typeface="+mn-ea"/>
              </a:rPr>
              <a:t>: Số?</a:t>
            </a:r>
            <a:endParaRPr lang="en-US" altLang="en-US" sz="3000" b="1" dirty="0">
              <a:latin typeface="Times New Roman" panose="02020603050405020304" pitchFamily="18" charset="0"/>
              <a:sym typeface="+mn-ea"/>
            </a:endParaRPr>
          </a:p>
          <a:p>
            <a:pPr indent="0" algn="just">
              <a:spcBef>
                <a:spcPct val="0"/>
              </a:spcBef>
              <a:buNone/>
            </a:pPr>
            <a:r>
              <a:rPr lang="en-US" altLang="en-US" sz="3000" b="1" dirty="0">
                <a:latin typeface="Times New Roman" panose="02020603050405020304" pitchFamily="18" charset="0"/>
                <a:sym typeface="+mn-ea"/>
              </a:rPr>
              <a:t>Có một tấm kính lớn như hình vẽ bên. Người ta cắt ra 3 tấm kính hình chữ nhật để lắp vào cửa chớp, mỗi tấm kính có chiều dài 80 cm, chiều rộng 10 cm. Phần kính còn lại có diện tích là        cm² </a:t>
            </a:r>
            <a:endParaRPr lang="en-US" altLang="en-US" sz="3000" b="1" dirty="0">
              <a:latin typeface="Times New Roman" panose="02020603050405020304" pitchFamily="18" charset="0"/>
              <a:sym typeface="+mn-ea"/>
            </a:endParaRPr>
          </a:p>
        </p:txBody>
      </p:sp>
      <p:sp>
        <p:nvSpPr>
          <p:cNvPr id="3" name="Rectangles 2"/>
          <p:cNvSpPr/>
          <p:nvPr/>
        </p:nvSpPr>
        <p:spPr>
          <a:xfrm>
            <a:off x="1447800" y="5105400"/>
            <a:ext cx="454660" cy="427355"/>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sz="3200" b="1">
                <a:latin typeface="Times New Roman" panose="02020603050405020304" pitchFamily="18" charset="0"/>
                <a:cs typeface="Times New Roman" panose="02020603050405020304" pitchFamily="18" charset="0"/>
              </a:rPr>
              <a:t>?</a:t>
            </a:r>
            <a:endParaRPr lang="en-US" sz="3200" b="1">
              <a:latin typeface="Times New Roman" panose="02020603050405020304" pitchFamily="18" charset="0"/>
              <a:cs typeface="Times New Roman" panose="02020603050405020304" pitchFamily="18" charset="0"/>
            </a:endParaRPr>
          </a:p>
        </p:txBody>
      </p:sp>
      <p:pic>
        <p:nvPicPr>
          <p:cNvPr id="6" name="Picture 5" descr="z3570922850449_f8b827584e823184a374dd6909f3c78b"/>
          <p:cNvPicPr>
            <a:picLocks noChangeAspect="1"/>
          </p:cNvPicPr>
          <p:nvPr/>
        </p:nvPicPr>
        <p:blipFill>
          <a:blip r:embed="rId2"/>
          <a:stretch>
            <a:fillRect/>
          </a:stretch>
        </p:blipFill>
        <p:spPr>
          <a:xfrm>
            <a:off x="5948680" y="2057400"/>
            <a:ext cx="3057525" cy="4157345"/>
          </a:xfrm>
          <a:prstGeom prst="rect">
            <a:avLst/>
          </a:prstGeom>
        </p:spPr>
      </p:pic>
      <p:grpSp>
        <p:nvGrpSpPr>
          <p:cNvPr id="7" name="Group 6"/>
          <p:cNvGrpSpPr/>
          <p:nvPr/>
        </p:nvGrpSpPr>
        <p:grpSpPr>
          <a:xfrm>
            <a:off x="161925" y="198755"/>
            <a:ext cx="8844280" cy="1014095"/>
            <a:chOff x="278" y="283"/>
            <a:chExt cx="14482" cy="1597"/>
          </a:xfrm>
        </p:grpSpPr>
        <p:sp>
          <p:nvSpPr>
            <p:cNvPr id="8" name="Text Box 31"/>
            <p:cNvSpPr txBox="1">
              <a:spLocks noChangeArrowheads="1"/>
            </p:cNvSpPr>
            <p:nvPr/>
          </p:nvSpPr>
          <p:spPr bwMode="auto">
            <a:xfrm>
              <a:off x="360" y="283"/>
              <a:ext cx="14400" cy="919"/>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31"/>
          <p:cNvSpPr txBox="1">
            <a:spLocks noChangeArrowheads="1"/>
          </p:cNvSpPr>
          <p:nvPr/>
        </p:nvSpPr>
        <p:spPr bwMode="auto">
          <a:xfrm>
            <a:off x="175924" y="1080801"/>
            <a:ext cx="9144000" cy="579438"/>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Diện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vuông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 Box 31"/>
          <p:cNvSpPr txBox="1">
            <a:spLocks noChangeArrowheads="1"/>
          </p:cNvSpPr>
          <p:nvPr/>
        </p:nvSpPr>
        <p:spPr bwMode="auto">
          <a:xfrm>
            <a:off x="192088" y="608229"/>
            <a:ext cx="9144000" cy="579438"/>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Flowchart: Terminator 2"/>
          <p:cNvSpPr/>
          <p:nvPr/>
        </p:nvSpPr>
        <p:spPr>
          <a:xfrm>
            <a:off x="496888" y="2819400"/>
            <a:ext cx="8305800" cy="175260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a:p>
        </p:txBody>
      </p:sp>
      <p:sp>
        <p:nvSpPr>
          <p:cNvPr id="10" name="Text Box 16"/>
          <p:cNvSpPr txBox="1">
            <a:spLocks noChangeArrowheads="1"/>
          </p:cNvSpPr>
          <p:nvPr/>
        </p:nvSpPr>
        <p:spPr bwMode="auto">
          <a:xfrm>
            <a:off x="794400" y="3157091"/>
            <a:ext cx="7710776" cy="1077218"/>
          </a:xfrm>
          <a:prstGeom prst="rect">
            <a:avLst/>
          </a:prstGeom>
          <a:noFill/>
          <a:ln w="9525">
            <a:noFill/>
            <a:miter lim="800000"/>
          </a:ln>
        </p:spPr>
        <p:txBody>
          <a:bodyPr wrap="square">
            <a:spAutoFit/>
          </a:bodyPr>
          <a:p>
            <a:r>
              <a:rPr lang="en-US" sz="3200" b="1" dirty="0">
                <a:solidFill>
                  <a:srgbClr val="6600FF"/>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4" name="Picture 3" descr="khoanh24.com-62cae17aac1e8"/>
          <p:cNvPicPr>
            <a:picLocks noChangeAspect="1"/>
          </p:cNvPicPr>
          <p:nvPr/>
        </p:nvPicPr>
        <p:blipFill>
          <a:blip r:embed="rId1"/>
          <a:stretch>
            <a:fillRect/>
          </a:stretch>
        </p:blipFill>
        <p:spPr>
          <a:xfrm>
            <a:off x="0" y="0"/>
            <a:ext cx="9144000" cy="6858000"/>
          </a:xfrm>
          <a:prstGeom prst="rect">
            <a:avLst/>
          </a:prstGeom>
        </p:spPr>
      </p:pic>
      <p:sp>
        <p:nvSpPr>
          <p:cNvPr id="5" name="Text Box 4"/>
          <p:cNvSpPr txBox="1"/>
          <p:nvPr/>
        </p:nvSpPr>
        <p:spPr>
          <a:xfrm>
            <a:off x="546735" y="1127125"/>
            <a:ext cx="8207375" cy="553085"/>
          </a:xfrm>
          <a:prstGeom prst="rect">
            <a:avLst/>
          </a:prstGeom>
          <a:noFill/>
        </p:spPr>
        <p:txBody>
          <a:bodyPr wrap="square" rtlCol="0" anchor="t">
            <a:spAutoFit/>
          </a:bodyPr>
          <a:p>
            <a:pPr indent="0" algn="just">
              <a:spcBef>
                <a:spcPct val="0"/>
              </a:spcBef>
              <a:buNone/>
            </a:pPr>
            <a:r>
              <a:rPr lang="en-US" altLang="en-US" sz="3000" b="1" u="sng" dirty="0">
                <a:solidFill>
                  <a:srgbClr val="0000FF"/>
                </a:solidFill>
                <a:latin typeface="Times New Roman" panose="02020603050405020304" pitchFamily="18" charset="0"/>
                <a:sym typeface="+mn-ea"/>
              </a:rPr>
              <a:t>Bài 4</a:t>
            </a:r>
            <a:r>
              <a:rPr lang="en-US" altLang="en-US" sz="3000" b="1" dirty="0">
                <a:latin typeface="Times New Roman" panose="02020603050405020304" pitchFamily="18" charset="0"/>
                <a:sym typeface="+mn-ea"/>
              </a:rPr>
              <a:t>: </a:t>
            </a:r>
            <a:r>
              <a:rPr lang="en-US" altLang="en-US" sz="3000" b="1" dirty="0">
                <a:solidFill>
                  <a:srgbClr val="0000C4"/>
                </a:solidFill>
                <a:latin typeface="Times New Roman" panose="02020603050405020304" pitchFamily="18" charset="0"/>
                <a:sym typeface="+mn-ea"/>
              </a:rPr>
              <a:t> </a:t>
            </a:r>
            <a:endParaRPr lang="en-US" sz="3000"/>
          </a:p>
        </p:txBody>
      </p:sp>
      <p:sp>
        <p:nvSpPr>
          <p:cNvPr id="13" name="Text Box 5"/>
          <p:cNvSpPr txBox="1">
            <a:spLocks noChangeArrowheads="1"/>
          </p:cNvSpPr>
          <p:nvPr/>
        </p:nvSpPr>
        <p:spPr bwMode="auto">
          <a:xfrm>
            <a:off x="1638300" y="1524000"/>
            <a:ext cx="6324600" cy="5015865"/>
          </a:xfrm>
          <a:prstGeom prst="rect">
            <a:avLst/>
          </a:prstGeom>
          <a:noFill/>
          <a:ln w="9525">
            <a:noFill/>
            <a:miter lim="800000"/>
          </a:ln>
        </p:spPr>
        <p:txBody>
          <a:bodyPr wrap="square">
            <a:spAutoFit/>
          </a:bodyPr>
          <a:p>
            <a:pPr algn="ctr"/>
            <a:r>
              <a:rPr lang="en-US" sz="3200" b="1" u="sng" smtClean="0">
                <a:latin typeface="Times New Roman" panose="02020603050405020304" pitchFamily="18" charset="0"/>
                <a:cs typeface="Times New Roman" panose="02020603050405020304" pitchFamily="18" charset="0"/>
              </a:rPr>
              <a:t>Bài giải</a:t>
            </a:r>
            <a:endParaRPr lang="en-US" sz="3200" b="1" u="sng"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Diện tích của tấm kính lớn là:</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85 x 30 = 2550 </a:t>
            </a:r>
            <a:r>
              <a:rPr lang="en-US" sz="3200" b="1" smtClean="0">
                <a:latin typeface="Times New Roman" panose="02020603050405020304" pitchFamily="18" charset="0"/>
                <a:cs typeface="Times New Roman" panose="02020603050405020304" pitchFamily="18" charset="0"/>
                <a:sym typeface="+mn-ea"/>
              </a:rPr>
              <a:t>(cm</a:t>
            </a:r>
            <a:r>
              <a:rPr lang="en-US" sz="3200" b="1" baseline="30000" smtClean="0">
                <a:latin typeface="Times New Roman" panose="02020603050405020304" pitchFamily="18" charset="0"/>
                <a:cs typeface="Times New Roman" panose="02020603050405020304" pitchFamily="18" charset="0"/>
                <a:sym typeface="+mn-ea"/>
              </a:rPr>
              <a:t>2</a:t>
            </a:r>
            <a:r>
              <a:rPr lang="en-US" sz="3200" b="1" smtClean="0">
                <a:latin typeface="Times New Roman" panose="02020603050405020304" pitchFamily="18" charset="0"/>
                <a:cs typeface="Times New Roman" panose="02020603050405020304" pitchFamily="18" charset="0"/>
                <a:sym typeface="+mn-ea"/>
              </a:rPr>
              <a:t>)</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Diện tích mỗi tấm kính cắt đi là:</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80 x 10 = 800 </a:t>
            </a:r>
            <a:r>
              <a:rPr lang="en-US" sz="3200" b="1" smtClean="0">
                <a:latin typeface="Times New Roman" panose="02020603050405020304" pitchFamily="18" charset="0"/>
                <a:cs typeface="Times New Roman" panose="02020603050405020304" pitchFamily="18" charset="0"/>
                <a:sym typeface="+mn-ea"/>
              </a:rPr>
              <a:t>(cm</a:t>
            </a:r>
            <a:r>
              <a:rPr lang="en-US" sz="3200" b="1" baseline="30000" smtClean="0">
                <a:latin typeface="Times New Roman" panose="02020603050405020304" pitchFamily="18" charset="0"/>
                <a:cs typeface="Times New Roman" panose="02020603050405020304" pitchFamily="18" charset="0"/>
                <a:sym typeface="+mn-ea"/>
              </a:rPr>
              <a:t>2</a:t>
            </a:r>
            <a:r>
              <a:rPr lang="en-US" sz="3200" b="1" smtClean="0">
                <a:latin typeface="Times New Roman" panose="02020603050405020304" pitchFamily="18" charset="0"/>
                <a:cs typeface="Times New Roman" panose="02020603050405020304" pitchFamily="18" charset="0"/>
                <a:sym typeface="+mn-ea"/>
              </a:rPr>
              <a:t>)</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Diện tích 3 tấm kính cắt đi là: </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800 x 3 = 2400 </a:t>
            </a:r>
            <a:r>
              <a:rPr lang="en-US" sz="3200" b="1" smtClean="0">
                <a:latin typeface="Times New Roman" panose="02020603050405020304" pitchFamily="18" charset="0"/>
                <a:cs typeface="Times New Roman" panose="02020603050405020304" pitchFamily="18" charset="0"/>
                <a:sym typeface="+mn-ea"/>
              </a:rPr>
              <a:t>(cm</a:t>
            </a:r>
            <a:r>
              <a:rPr lang="en-US" sz="3200" b="1" baseline="30000" smtClean="0">
                <a:latin typeface="Times New Roman" panose="02020603050405020304" pitchFamily="18" charset="0"/>
                <a:cs typeface="Times New Roman" panose="02020603050405020304" pitchFamily="18" charset="0"/>
                <a:sym typeface="+mn-ea"/>
              </a:rPr>
              <a:t>2</a:t>
            </a:r>
            <a:r>
              <a:rPr lang="en-US" sz="3200" b="1" smtClean="0">
                <a:latin typeface="Times New Roman" panose="02020603050405020304" pitchFamily="18" charset="0"/>
                <a:cs typeface="Times New Roman" panose="02020603050405020304" pitchFamily="18" charset="0"/>
                <a:sym typeface="+mn-ea"/>
              </a:rPr>
              <a:t>)</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Diện tích phần tấm kính còn lại là:</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2550 – 2400 = 150 </a:t>
            </a:r>
            <a:r>
              <a:rPr lang="en-US" sz="3200" b="1" smtClean="0">
                <a:latin typeface="Times New Roman" panose="02020603050405020304" pitchFamily="18" charset="0"/>
                <a:cs typeface="Times New Roman" panose="02020603050405020304" pitchFamily="18" charset="0"/>
                <a:sym typeface="+mn-ea"/>
              </a:rPr>
              <a:t>(cm</a:t>
            </a:r>
            <a:r>
              <a:rPr lang="en-US" sz="3200" b="1" baseline="30000" smtClean="0">
                <a:latin typeface="Times New Roman" panose="02020603050405020304" pitchFamily="18" charset="0"/>
                <a:cs typeface="Times New Roman" panose="02020603050405020304" pitchFamily="18" charset="0"/>
                <a:sym typeface="+mn-ea"/>
              </a:rPr>
              <a:t>2</a:t>
            </a:r>
            <a:r>
              <a:rPr lang="en-US" sz="3200" b="1" smtClean="0">
                <a:latin typeface="Times New Roman" panose="02020603050405020304" pitchFamily="18" charset="0"/>
                <a:cs typeface="Times New Roman" panose="02020603050405020304" pitchFamily="18" charset="0"/>
                <a:sym typeface="+mn-ea"/>
              </a:rPr>
              <a:t>)</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Đáp số: 150 cm</a:t>
            </a:r>
            <a:r>
              <a:rPr lang="en-US" sz="3200" b="1" baseline="3000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61925" y="122555"/>
            <a:ext cx="8844280" cy="1014095"/>
            <a:chOff x="278" y="283"/>
            <a:chExt cx="14482" cy="1597"/>
          </a:xfrm>
        </p:grpSpPr>
        <p:sp>
          <p:nvSpPr>
            <p:cNvPr id="7" name="Text Box 31"/>
            <p:cNvSpPr txBox="1">
              <a:spLocks noChangeArrowheads="1"/>
            </p:cNvSpPr>
            <p:nvPr/>
          </p:nvSpPr>
          <p:spPr bwMode="auto">
            <a:xfrm>
              <a:off x="360" y="283"/>
              <a:ext cx="14400" cy="919"/>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1" dur="500"/>
                                        <p:tgtEl>
                                          <p:spTgt spid="1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30" dur="500"/>
                                        <p:tgtEl>
                                          <p:spTgt spid="1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39" dur="500"/>
                                        <p:tgtEl>
                                          <p:spTgt spid="1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68549" y="207804"/>
            <a:ext cx="9239534" cy="70104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Rectangle 4"/>
          <p:cNvSpPr/>
          <p:nvPr/>
        </p:nvSpPr>
        <p:spPr>
          <a:xfrm>
            <a:off x="896" y="1254649"/>
            <a:ext cx="9142793" cy="2590799"/>
          </a:xfrm>
          <a:prstGeom prst="rect">
            <a:avLst/>
          </a:prstGeom>
          <a:noFill/>
        </p:spPr>
        <p:txBody>
          <a:bodyPr wrap="square" lIns="91440" tIns="45720" rIns="91440" bIns="45720">
            <a:prstTxWarp prst="textInflate">
              <a:avLst/>
            </a:prstTxWarp>
            <a:spAutoFit/>
          </a:bodyPr>
          <a:p>
            <a:pPr algn="ctr"/>
            <a:r>
              <a:rPr lang="en-US" sz="4400" b="1" cap="none" spc="0" dirty="0" err="1">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Chúc</a:t>
            </a:r>
            <a:r>
              <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 </a:t>
            </a:r>
            <a:r>
              <a:rPr lang="en-US" sz="4400" b="1" cap="none" spc="0" dirty="0" err="1">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các</a:t>
            </a:r>
            <a:r>
              <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 </a:t>
            </a:r>
            <a:r>
              <a:rPr lang="en-US" sz="4400" b="1" cap="none" spc="0" dirty="0" err="1">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em</a:t>
            </a:r>
            <a:r>
              <a:rPr lang="en-US" sz="4400" b="1" dirty="0">
                <a:ln w="22225">
                  <a:solidFill>
                    <a:srgbClr val="FF0000"/>
                  </a:solidFill>
                  <a:prstDash val="solid"/>
                </a:ln>
                <a:solidFill>
                  <a:srgbClr val="D9176F"/>
                </a:solidFill>
                <a:latin typeface="Times New Roman" panose="02020603050405020304" pitchFamily="18" charset="0"/>
                <a:cs typeface="Times New Roman" panose="02020603050405020304" pitchFamily="18" charset="0"/>
              </a:rPr>
              <a:t> </a:t>
            </a:r>
            <a:r>
              <a:rPr lang="en-US" sz="4400" b="1" dirty="0" err="1">
                <a:ln w="22225">
                  <a:solidFill>
                    <a:srgbClr val="FF0000"/>
                  </a:solidFill>
                  <a:prstDash val="solid"/>
                </a:ln>
                <a:solidFill>
                  <a:srgbClr val="D9176F"/>
                </a:solidFill>
                <a:latin typeface="Times New Roman" panose="02020603050405020304" pitchFamily="18" charset="0"/>
                <a:cs typeface="Times New Roman" panose="02020603050405020304" pitchFamily="18" charset="0"/>
              </a:rPr>
              <a:t>c</a:t>
            </a:r>
            <a:r>
              <a:rPr lang="en-US" sz="4400" b="1" cap="none" spc="0" dirty="0" err="1">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hăm</a:t>
            </a:r>
            <a:r>
              <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 </a:t>
            </a:r>
            <a:r>
              <a:rPr lang="en-US" sz="4400" b="1" cap="none" spc="0" dirty="0" err="1">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ngoan</a:t>
            </a:r>
            <a:r>
              <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a:t>
            </a:r>
            <a:endPar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endParaRPr>
          </a:p>
          <a:p>
            <a:pPr algn="ctr"/>
            <a:r>
              <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 </a:t>
            </a:r>
            <a:r>
              <a:rPr lang="en-US" sz="4400" b="1" cap="none" spc="0" dirty="0" err="1">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học</a:t>
            </a:r>
            <a:r>
              <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 </a:t>
            </a:r>
            <a:r>
              <a:rPr lang="en-US" sz="4400" b="1" cap="none" spc="0" dirty="0" err="1">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rPr>
              <a:t>giỏi</a:t>
            </a:r>
            <a:endParaRPr lang="en-US" sz="4400" b="1" cap="none" spc="0" dirty="0">
              <a:ln w="22225">
                <a:solidFill>
                  <a:srgbClr val="FF0000"/>
                </a:solidFill>
                <a:prstDash val="solid"/>
              </a:ln>
              <a:solidFill>
                <a:srgbClr val="D9176F"/>
              </a:solidFill>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33089" y="3811808"/>
            <a:ext cx="7924800" cy="1466850"/>
          </a:xfrm>
          <a:prstGeom prst="rect">
            <a:avLst/>
          </a:prstGeom>
        </p:spPr>
      </p:pic>
      <p:pic>
        <p:nvPicPr>
          <p:cNvPr id="7" name="Picture 6"/>
          <p:cNvPicPr>
            <a:picLocks noChangeAspect="1"/>
          </p:cNvPicPr>
          <p:nvPr/>
        </p:nvPicPr>
        <p:blipFill>
          <a:blip r:embed="rId3"/>
          <a:stretch>
            <a:fillRect/>
          </a:stretch>
        </p:blipFill>
        <p:spPr>
          <a:xfrm>
            <a:off x="1903170" y="4941570"/>
            <a:ext cx="2603815" cy="21112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689" y="5334031"/>
            <a:ext cx="3429000" cy="1828799"/>
          </a:xfrm>
          <a:prstGeom prst="rect">
            <a:avLst/>
          </a:prstGeom>
        </p:spPr>
      </p:pic>
      <p:pic>
        <p:nvPicPr>
          <p:cNvPr id="11" name="Picture 10"/>
          <p:cNvPicPr>
            <a:picLocks noChangeAspect="1"/>
          </p:cNvPicPr>
          <p:nvPr/>
        </p:nvPicPr>
        <p:blipFill>
          <a:blip r:embed="rId3"/>
          <a:stretch>
            <a:fillRect/>
          </a:stretch>
        </p:blipFill>
        <p:spPr>
          <a:xfrm>
            <a:off x="-24765" y="4941570"/>
            <a:ext cx="2603815" cy="2111201"/>
          </a:xfrm>
          <a:prstGeom prst="rect">
            <a:avLst/>
          </a:prstGeom>
        </p:spPr>
      </p:pic>
      <p:pic>
        <p:nvPicPr>
          <p:cNvPr id="13" name="NhacThieuNhi-Beat_439ev (mp3cut.net)">
            <a:hlinkClick r:id="" action="ppaction://media"/>
          </p:cNvPr>
          <p:cNvPicPr>
            <a:picLocks noChangeAspect="1"/>
          </p:cNvPicPr>
          <p:nvPr>
            <a:audioFile r:link="rId5"/>
            <p:extLst>
              <p:ext uri="{DAA4B4D4-6D71-4841-9C94-3DE7FCFB9230}">
                <p14:media xmlns:p14="http://schemas.microsoft.com/office/powerpoint/2010/main" r:embed="rId6">
                  <p14:trim st="437,000000" end="13920,000000"/>
                </p14:media>
              </p:ext>
            </p:extLst>
          </p:nvPr>
        </p:nvPicPr>
        <p:blipFill>
          <a:blip r:embed="rId7" cstate="print"/>
          <a:stretch>
            <a:fillRect/>
          </a:stretch>
        </p:blipFill>
        <p:spPr>
          <a:xfrm>
            <a:off x="9366656" y="3666928"/>
            <a:ext cx="609600" cy="609600"/>
          </a:xfrm>
          <a:prstGeom prst="rect">
            <a:avLst/>
          </a:prstGeom>
        </p:spPr>
      </p:pic>
      <p:pic>
        <p:nvPicPr>
          <p:cNvPr id="8" name="Picture 7"/>
          <p:cNvPicPr>
            <a:picLocks noChangeAspect="1"/>
          </p:cNvPicPr>
          <p:nvPr/>
        </p:nvPicPr>
        <p:blipFill>
          <a:blip r:embed="rId3"/>
          <a:stretch>
            <a:fillRect/>
          </a:stretch>
        </p:blipFill>
        <p:spPr>
          <a:xfrm>
            <a:off x="3748698" y="4970959"/>
            <a:ext cx="2603815" cy="2111201"/>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95596" y="1371328"/>
            <a:ext cx="396044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600" b="1" dirty="0" err="1" smtClean="0">
                <a:solidFill>
                  <a:srgbClr val="C00000"/>
                </a:solidFill>
                <a:latin typeface="Times New Roman" panose="02020603050405020304" pitchFamily="18" charset="0"/>
                <a:cs typeface="Times New Roman" panose="02020603050405020304" pitchFamily="18" charset="0"/>
              </a:rPr>
              <a:t>Trò</a:t>
            </a:r>
            <a:r>
              <a:rPr lang="en-US" sz="6600" b="1" dirty="0" smtClean="0">
                <a:solidFill>
                  <a:srgbClr val="C00000"/>
                </a:solidFill>
                <a:latin typeface="Times New Roman" panose="02020603050405020304" pitchFamily="18" charset="0"/>
                <a:cs typeface="Times New Roman" panose="02020603050405020304" pitchFamily="18" charset="0"/>
              </a:rPr>
              <a:t> </a:t>
            </a:r>
            <a:r>
              <a:rPr lang="en-US" sz="6600" b="1" dirty="0" err="1" smtClean="0">
                <a:solidFill>
                  <a:srgbClr val="C00000"/>
                </a:solidFill>
                <a:latin typeface="Times New Roman" panose="02020603050405020304" pitchFamily="18" charset="0"/>
                <a:cs typeface="Times New Roman" panose="02020603050405020304" pitchFamily="18" charset="0"/>
              </a:rPr>
              <a:t>chơi</a:t>
            </a:r>
            <a:endPar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70104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6" name="Group 15"/>
          <p:cNvGrpSpPr/>
          <p:nvPr/>
        </p:nvGrpSpPr>
        <p:grpSpPr>
          <a:xfrm>
            <a:off x="1720850" y="2438400"/>
            <a:ext cx="5499735" cy="1285875"/>
            <a:chOff x="2534877" y="2861265"/>
            <a:chExt cx="4557553" cy="754843"/>
          </a:xfrm>
          <a:solidFill>
            <a:srgbClr val="0070C0"/>
          </a:solidFill>
        </p:grpSpPr>
        <p:sp>
          <p:nvSpPr>
            <p:cNvPr id="10" name="Freeform 9"/>
            <p:cNvSpPr/>
            <p:nvPr/>
          </p:nvSpPr>
          <p:spPr>
            <a:xfrm>
              <a:off x="3038590" y="2861265"/>
              <a:ext cx="4053840" cy="754843"/>
            </a:xfrm>
            <a:custGeom>
              <a:avLst/>
              <a:gdLst>
                <a:gd name="connsiteX0" fmla="*/ 0 w 4053840"/>
                <a:gd name="connsiteY0" fmla="*/ 0 h 754841"/>
                <a:gd name="connsiteX1" fmla="*/ 3676420 w 4053840"/>
                <a:gd name="connsiteY1" fmla="*/ 0 h 754841"/>
                <a:gd name="connsiteX2" fmla="*/ 4053840 w 4053840"/>
                <a:gd name="connsiteY2" fmla="*/ 377421 h 754841"/>
                <a:gd name="connsiteX3" fmla="*/ 3676420 w 4053840"/>
                <a:gd name="connsiteY3" fmla="*/ 754841 h 754841"/>
                <a:gd name="connsiteX4" fmla="*/ 0 w 4053840"/>
                <a:gd name="connsiteY4" fmla="*/ 754841 h 754841"/>
                <a:gd name="connsiteX5" fmla="*/ 0 w 4053840"/>
                <a:gd name="connsiteY5" fmla="*/ 0 h 7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754841">
                  <a:moveTo>
                    <a:pt x="4053840" y="754840"/>
                  </a:moveTo>
                  <a:lnTo>
                    <a:pt x="377420" y="754840"/>
                  </a:lnTo>
                  <a:lnTo>
                    <a:pt x="0" y="377420"/>
                  </a:lnTo>
                  <a:lnTo>
                    <a:pt x="377420" y="1"/>
                  </a:lnTo>
                  <a:lnTo>
                    <a:pt x="4053840" y="1"/>
                  </a:lnTo>
                  <a:lnTo>
                    <a:pt x="4053840" y="75484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1574" tIns="137161" rIns="256032" bIns="137161"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Oval 10"/>
            <p:cNvSpPr/>
            <p:nvPr/>
          </p:nvSpPr>
          <p:spPr>
            <a:xfrm>
              <a:off x="2534877" y="3040189"/>
              <a:ext cx="754593" cy="574799"/>
            </a:xfrm>
            <a:prstGeom prst="ellipse">
              <a:avLst/>
            </a:prstGeom>
            <a:gr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00"/>
                  </a:solidFill>
                  <a:effectLst/>
                  <a:uLnTx/>
                  <a:uFillTx/>
                  <a:latin typeface="Arial" panose="020B0604020202020204"/>
                  <a:ea typeface="+mn-ea"/>
                  <a:cs typeface="+mn-cs"/>
                </a:rPr>
                <a:t>A</a:t>
              </a:r>
              <a:endParaRPr kumimoji="0" lang="en-US" sz="2400" b="1" i="0" u="none" strike="noStrike" kern="1200" cap="none" spc="0" normalizeH="0" baseline="0" noProof="0" dirty="0">
                <a:ln>
                  <a:noFill/>
                </a:ln>
                <a:solidFill>
                  <a:srgbClr val="FFFF00"/>
                </a:solidFill>
                <a:effectLst/>
                <a:uLnTx/>
                <a:uFillTx/>
                <a:latin typeface="Arial" panose="020B0604020202020204"/>
                <a:ea typeface="+mn-ea"/>
                <a:cs typeface="+mn-cs"/>
              </a:endParaRPr>
            </a:p>
          </p:txBody>
        </p:sp>
      </p:grpSp>
      <p:grpSp>
        <p:nvGrpSpPr>
          <p:cNvPr id="18" name="Group 17"/>
          <p:cNvGrpSpPr/>
          <p:nvPr/>
        </p:nvGrpSpPr>
        <p:grpSpPr>
          <a:xfrm>
            <a:off x="1676400" y="4222329"/>
            <a:ext cx="5446395" cy="1238250"/>
            <a:chOff x="2482749" y="5081757"/>
            <a:chExt cx="4930726" cy="1238250"/>
          </a:xfrm>
          <a:solidFill>
            <a:srgbClr val="0070C0"/>
          </a:solidFill>
        </p:grpSpPr>
        <p:sp>
          <p:nvSpPr>
            <p:cNvPr id="14" name="Freeform 13"/>
            <p:cNvSpPr/>
            <p:nvPr/>
          </p:nvSpPr>
          <p:spPr>
            <a:xfrm>
              <a:off x="3081771" y="5081757"/>
              <a:ext cx="4331704" cy="1238250"/>
            </a:xfrm>
            <a:custGeom>
              <a:avLst/>
              <a:gdLst>
                <a:gd name="connsiteX0" fmla="*/ 0 w 4053840"/>
                <a:gd name="connsiteY0" fmla="*/ 0 h 754841"/>
                <a:gd name="connsiteX1" fmla="*/ 3676420 w 4053840"/>
                <a:gd name="connsiteY1" fmla="*/ 0 h 754841"/>
                <a:gd name="connsiteX2" fmla="*/ 4053840 w 4053840"/>
                <a:gd name="connsiteY2" fmla="*/ 377421 h 754841"/>
                <a:gd name="connsiteX3" fmla="*/ 3676420 w 4053840"/>
                <a:gd name="connsiteY3" fmla="*/ 754841 h 754841"/>
                <a:gd name="connsiteX4" fmla="*/ 0 w 4053840"/>
                <a:gd name="connsiteY4" fmla="*/ 754841 h 754841"/>
                <a:gd name="connsiteX5" fmla="*/ 0 w 4053840"/>
                <a:gd name="connsiteY5" fmla="*/ 0 h 7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754841">
                  <a:moveTo>
                    <a:pt x="4053840" y="754840"/>
                  </a:moveTo>
                  <a:lnTo>
                    <a:pt x="377420" y="754840"/>
                  </a:lnTo>
                  <a:lnTo>
                    <a:pt x="0" y="377420"/>
                  </a:lnTo>
                  <a:lnTo>
                    <a:pt x="377420" y="1"/>
                  </a:lnTo>
                  <a:lnTo>
                    <a:pt x="4053840" y="1"/>
                  </a:lnTo>
                  <a:lnTo>
                    <a:pt x="4053840" y="75484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521574" tIns="137161" rIns="256032" bIns="13716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Arial" panose="020B0604020202020204"/>
                  <a:ea typeface="+mn-ea"/>
                  <a:cs typeface="+mn-cs"/>
                </a:rPr>
                <a:t>Muốn tính diện tích hình chữ nhật ta lấy chiều dài nhân với chiều rộng (cùng đơn vị đo)</a:t>
              </a: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Oval 14"/>
            <p:cNvSpPr/>
            <p:nvPr/>
          </p:nvSpPr>
          <p:spPr>
            <a:xfrm>
              <a:off x="2482749" y="5243682"/>
              <a:ext cx="795056" cy="882650"/>
            </a:xfrm>
            <a:prstGeom prst="ellipse">
              <a:avLst/>
            </a:prstGeom>
            <a:gr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10682366"/>
                <a:satOff val="47617"/>
                <a:lumOff val="4207"/>
                <a:alphaOff val="0"/>
              </a:schemeClr>
            </a:fillRef>
            <a:effectRef idx="2">
              <a:schemeClr val="accent5">
                <a:tint val="50000"/>
                <a:hueOff val="-10682366"/>
                <a:satOff val="47617"/>
                <a:lumOff val="4207"/>
                <a:alphaOff val="0"/>
              </a:schemeClr>
            </a:effectRef>
            <a:fontRef idx="minor">
              <a:schemeClr val="lt1">
                <a:hueOff val="0"/>
                <a:satOff val="0"/>
                <a:lumOff val="0"/>
                <a:alphaOff val="0"/>
              </a:schemeClr>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smtClean="0">
                  <a:ln>
                    <a:noFill/>
                  </a:ln>
                  <a:solidFill>
                    <a:srgbClr val="FFFF00"/>
                  </a:solidFill>
                  <a:effectLst/>
                  <a:uLnTx/>
                  <a:uFillTx/>
                  <a:latin typeface="Arial" panose="020B0604020202020204"/>
                  <a:ea typeface="+mn-ea"/>
                  <a:cs typeface="+mn-cs"/>
                </a:rPr>
                <a:t>B</a:t>
              </a:r>
              <a:endParaRPr kumimoji="0" lang="en-US" sz="2400" b="1" i="0" u="none" strike="noStrike" kern="1200" cap="none" spc="0" normalizeH="0" baseline="0" noProof="0" dirty="0">
                <a:ln>
                  <a:noFill/>
                </a:ln>
                <a:solidFill>
                  <a:srgbClr val="FFFF00"/>
                </a:solidFill>
                <a:effectLst/>
                <a:uLnTx/>
                <a:uFillTx/>
                <a:latin typeface="Arial" panose="020B0604020202020204"/>
                <a:ea typeface="+mn-ea"/>
                <a:cs typeface="+mn-cs"/>
              </a:endParaRPr>
            </a:p>
          </p:txBody>
        </p:sp>
      </p:grpSp>
      <p:sp>
        <p:nvSpPr>
          <p:cNvPr id="2" name="Title 1"/>
          <p:cNvSpPr>
            <a:spLocks noGrp="1"/>
          </p:cNvSpPr>
          <p:nvPr>
            <p:ph type="title"/>
          </p:nvPr>
        </p:nvSpPr>
        <p:spPr>
          <a:xfrm>
            <a:off x="914400" y="685800"/>
            <a:ext cx="8229600" cy="1143000"/>
          </a:xfrm>
        </p:spPr>
        <p:txBody>
          <a:bodyPr>
            <a:normAutofit/>
          </a:bodyPr>
          <a:lstStyle/>
          <a:p>
            <a:r>
              <a:rPr lang="vi-VN" sz="2400" b="1" u="sng" dirty="0">
                <a:solidFill>
                  <a:srgbClr val="C00000"/>
                </a:solidFill>
              </a:rPr>
              <a:t>Câu </a:t>
            </a:r>
            <a:r>
              <a:rPr lang="en-US" altLang="vi-VN" sz="2400" b="1" u="sng" dirty="0">
                <a:solidFill>
                  <a:srgbClr val="C00000"/>
                </a:solidFill>
              </a:rPr>
              <a:t>1</a:t>
            </a:r>
            <a:r>
              <a:rPr lang="vi-VN" sz="2400" b="1" u="sng" dirty="0" smtClean="0">
                <a:solidFill>
                  <a:srgbClr val="C00000"/>
                </a:solidFill>
              </a:rPr>
              <a:t>: </a:t>
            </a:r>
            <a:br>
              <a:rPr lang="en-US" sz="2400" b="1" dirty="0" smtClean="0">
                <a:solidFill>
                  <a:srgbClr val="C00000"/>
                </a:solidFill>
              </a:rPr>
            </a:br>
            <a:r>
              <a:rPr lang="vi-VN" sz="2400" b="1" dirty="0" smtClean="0"/>
              <a:t> Muốn tính diện tích hình chữ nhật ta làm như thế nào?</a:t>
            </a:r>
            <a:r>
              <a:rPr lang="vi-VN" sz="2400" b="1" dirty="0" smtClean="0"/>
              <a:t> </a:t>
            </a:r>
            <a:endParaRPr lang="vi-VN" sz="2400" b="1" dirty="0"/>
          </a:p>
        </p:txBody>
      </p:sp>
      <p:pic>
        <p:nvPicPr>
          <p:cNvPr id="4" name="Picture 3"/>
          <p:cNvPicPr>
            <a:picLocks noChangeAspect="1"/>
          </p:cNvPicPr>
          <p:nvPr/>
        </p:nvPicPr>
        <p:blipFill>
          <a:blip r:embed="rId2"/>
          <a:stretch>
            <a:fillRect/>
          </a:stretch>
        </p:blipFill>
        <p:spPr>
          <a:xfrm>
            <a:off x="381000" y="3278810"/>
            <a:ext cx="1371600" cy="228021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909" y="4322921"/>
            <a:ext cx="10668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924" y="2661523"/>
            <a:ext cx="8223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437" y="5334000"/>
            <a:ext cx="19748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79065" y="2602865"/>
            <a:ext cx="4689475" cy="1087755"/>
          </a:xfrm>
          <a:prstGeom prst="rect">
            <a:avLst/>
          </a:prstGeom>
        </p:spPr>
        <p:txBody>
          <a:bodyPr wrap="square">
            <a:spAutoFit/>
          </a:bodyPr>
          <a:lstStyle/>
          <a:p>
            <a:pPr marL="0" marR="0" lvl="0" indent="0" algn="l" defTabSz="16002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Arial" panose="020B0604020202020204"/>
                <a:ea typeface="+mn-ea"/>
                <a:cs typeface="+mn-cs"/>
              </a:rPr>
              <a:t>Muốn tính diện tích hình chữ nhật ta lấy chiều dài nhân với chiều rộng </a:t>
            </a: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75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subTnLst>
                                    <p:audio>
                                      <p:cMediaNode>
                                        <p:cTn display="0" masterRel="sameClick">
                                          <p:stCondLst>
                                            <p:cond evt="begin" delay="0">
                                              <p:tn val="28"/>
                                            </p:cond>
                                          </p:stCondLst>
                                          <p:endCondLst>
                                            <p:cond evt="onStopAudio" delay="0">
                                              <p:tgtEl>
                                                <p:sldTgt/>
                                              </p:tgtEl>
                                            </p:cond>
                                          </p:endCondLst>
                                        </p:cTn>
                                        <p:tgtEl>
                                          <p:sndTgt r:embed="rId6" name="Nhac hieu thua sai.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500" fill="hold"/>
                                        <p:tgtEl>
                                          <p:spTgt spid="1026"/>
                                        </p:tgtEl>
                                        <p:attrNameLst>
                                          <p:attrName>ppt_w</p:attrName>
                                        </p:attrNameLst>
                                      </p:cBhvr>
                                      <p:tavLst>
                                        <p:tav tm="0">
                                          <p:val>
                                            <p:fltVal val="0"/>
                                          </p:val>
                                        </p:tav>
                                        <p:tav tm="100000">
                                          <p:val>
                                            <p:strVal val="#ppt_w"/>
                                          </p:val>
                                        </p:tav>
                                      </p:tavLst>
                                    </p:anim>
                                    <p:anim calcmode="lin" valueType="num">
                                      <p:cBhvr>
                                        <p:cTn id="39" dur="500" fill="hold"/>
                                        <p:tgtEl>
                                          <p:spTgt spid="1026"/>
                                        </p:tgtEl>
                                        <p:attrNameLst>
                                          <p:attrName>ppt_h</p:attrName>
                                        </p:attrNameLst>
                                      </p:cBhvr>
                                      <p:tavLst>
                                        <p:tav tm="0">
                                          <p:val>
                                            <p:fltVal val="0"/>
                                          </p:val>
                                        </p:tav>
                                        <p:tav tm="100000">
                                          <p:val>
                                            <p:strVal val="#ppt_h"/>
                                          </p:val>
                                        </p:tav>
                                      </p:tavLst>
                                    </p:anim>
                                    <p:animEffect transition="in" filter="fade">
                                      <p:cBhvr>
                                        <p:cTn id="40" dur="500"/>
                                        <p:tgtEl>
                                          <p:spTgt spid="1026"/>
                                        </p:tgtEl>
                                      </p:cBhvr>
                                    </p:animEffec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1" presetID="42"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750"/>
                                        <p:tgtEl>
                                          <p:spTgt spid="1028"/>
                                        </p:tgtEl>
                                      </p:cBhvr>
                                    </p:animEffect>
                                    <p:anim calcmode="lin" valueType="num">
                                      <p:cBhvr>
                                        <p:cTn id="44" dur="750" fill="hold"/>
                                        <p:tgtEl>
                                          <p:spTgt spid="1028"/>
                                        </p:tgtEl>
                                        <p:attrNameLst>
                                          <p:attrName>ppt_x</p:attrName>
                                        </p:attrNameLst>
                                      </p:cBhvr>
                                      <p:tavLst>
                                        <p:tav tm="0">
                                          <p:val>
                                            <p:strVal val="#ppt_x"/>
                                          </p:val>
                                        </p:tav>
                                        <p:tav tm="100000">
                                          <p:val>
                                            <p:strVal val="#ppt_x"/>
                                          </p:val>
                                        </p:tav>
                                      </p:tavLst>
                                    </p:anim>
                                    <p:anim calcmode="lin" valueType="num">
                                      <p:cBhvr>
                                        <p:cTn id="45" dur="75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28" name="Picture 4">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37" y="5334000"/>
            <a:ext cx="19748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20850" y="2438400"/>
            <a:ext cx="5499735" cy="1285875"/>
            <a:chOff x="2534877" y="2861265"/>
            <a:chExt cx="4557553" cy="754843"/>
          </a:xfrm>
          <a:solidFill>
            <a:srgbClr val="0070C0"/>
          </a:solidFill>
        </p:grpSpPr>
        <p:sp>
          <p:nvSpPr>
            <p:cNvPr id="6" name="Freeform 5"/>
            <p:cNvSpPr/>
            <p:nvPr/>
          </p:nvSpPr>
          <p:spPr>
            <a:xfrm>
              <a:off x="3038590" y="2861265"/>
              <a:ext cx="4053840" cy="754843"/>
            </a:xfrm>
            <a:custGeom>
              <a:avLst/>
              <a:gdLst>
                <a:gd name="connsiteX0" fmla="*/ 0 w 4053840"/>
                <a:gd name="connsiteY0" fmla="*/ 0 h 754841"/>
                <a:gd name="connsiteX1" fmla="*/ 3676420 w 4053840"/>
                <a:gd name="connsiteY1" fmla="*/ 0 h 754841"/>
                <a:gd name="connsiteX2" fmla="*/ 4053840 w 4053840"/>
                <a:gd name="connsiteY2" fmla="*/ 377421 h 754841"/>
                <a:gd name="connsiteX3" fmla="*/ 3676420 w 4053840"/>
                <a:gd name="connsiteY3" fmla="*/ 754841 h 754841"/>
                <a:gd name="connsiteX4" fmla="*/ 0 w 4053840"/>
                <a:gd name="connsiteY4" fmla="*/ 754841 h 754841"/>
                <a:gd name="connsiteX5" fmla="*/ 0 w 4053840"/>
                <a:gd name="connsiteY5" fmla="*/ 0 h 7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754841">
                  <a:moveTo>
                    <a:pt x="4053840" y="754840"/>
                  </a:moveTo>
                  <a:lnTo>
                    <a:pt x="377420" y="754840"/>
                  </a:lnTo>
                  <a:lnTo>
                    <a:pt x="0" y="377420"/>
                  </a:lnTo>
                  <a:lnTo>
                    <a:pt x="377420" y="1"/>
                  </a:lnTo>
                  <a:lnTo>
                    <a:pt x="4053840" y="1"/>
                  </a:lnTo>
                  <a:lnTo>
                    <a:pt x="4053840" y="75484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1574" tIns="137161" rIns="256032" bIns="137161"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Oval 6"/>
            <p:cNvSpPr/>
            <p:nvPr/>
          </p:nvSpPr>
          <p:spPr>
            <a:xfrm>
              <a:off x="2534877" y="3040189"/>
              <a:ext cx="754593" cy="574799"/>
            </a:xfrm>
            <a:prstGeom prst="ellipse">
              <a:avLst/>
            </a:prstGeom>
            <a:gr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00"/>
                  </a:solidFill>
                  <a:effectLst/>
                  <a:uLnTx/>
                  <a:uFillTx/>
                  <a:latin typeface="Arial" panose="020B0604020202020204"/>
                  <a:ea typeface="+mn-ea"/>
                  <a:cs typeface="+mn-cs"/>
                </a:rPr>
                <a:t>A</a:t>
              </a:r>
              <a:endParaRPr kumimoji="0" lang="en-US" sz="2400" b="1" i="0" u="none" strike="noStrike" kern="1200" cap="none" spc="0" normalizeH="0" baseline="0" noProof="0" dirty="0">
                <a:ln>
                  <a:noFill/>
                </a:ln>
                <a:solidFill>
                  <a:srgbClr val="FFFF00"/>
                </a:solidFill>
                <a:effectLst/>
                <a:uLnTx/>
                <a:uFillTx/>
                <a:latin typeface="Arial" panose="020B0604020202020204"/>
                <a:ea typeface="+mn-ea"/>
                <a:cs typeface="+mn-cs"/>
              </a:endParaRPr>
            </a:p>
          </p:txBody>
        </p:sp>
      </p:grpSp>
      <p:grpSp>
        <p:nvGrpSpPr>
          <p:cNvPr id="8" name="Group 7"/>
          <p:cNvGrpSpPr/>
          <p:nvPr/>
        </p:nvGrpSpPr>
        <p:grpSpPr>
          <a:xfrm>
            <a:off x="1676400" y="4222329"/>
            <a:ext cx="5446395" cy="1238250"/>
            <a:chOff x="2482749" y="5081757"/>
            <a:chExt cx="4930726" cy="1238250"/>
          </a:xfrm>
          <a:solidFill>
            <a:srgbClr val="0070C0"/>
          </a:solidFill>
        </p:grpSpPr>
        <p:sp>
          <p:nvSpPr>
            <p:cNvPr id="9" name="Freeform 8"/>
            <p:cNvSpPr/>
            <p:nvPr/>
          </p:nvSpPr>
          <p:spPr>
            <a:xfrm>
              <a:off x="3081771" y="5081757"/>
              <a:ext cx="4331704" cy="1238250"/>
            </a:xfrm>
            <a:custGeom>
              <a:avLst/>
              <a:gdLst>
                <a:gd name="connsiteX0" fmla="*/ 0 w 4053840"/>
                <a:gd name="connsiteY0" fmla="*/ 0 h 754841"/>
                <a:gd name="connsiteX1" fmla="*/ 3676420 w 4053840"/>
                <a:gd name="connsiteY1" fmla="*/ 0 h 754841"/>
                <a:gd name="connsiteX2" fmla="*/ 4053840 w 4053840"/>
                <a:gd name="connsiteY2" fmla="*/ 377421 h 754841"/>
                <a:gd name="connsiteX3" fmla="*/ 3676420 w 4053840"/>
                <a:gd name="connsiteY3" fmla="*/ 754841 h 754841"/>
                <a:gd name="connsiteX4" fmla="*/ 0 w 4053840"/>
                <a:gd name="connsiteY4" fmla="*/ 754841 h 754841"/>
                <a:gd name="connsiteX5" fmla="*/ 0 w 4053840"/>
                <a:gd name="connsiteY5" fmla="*/ 0 h 7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754841">
                  <a:moveTo>
                    <a:pt x="4053840" y="754840"/>
                  </a:moveTo>
                  <a:lnTo>
                    <a:pt x="377420" y="754840"/>
                  </a:lnTo>
                  <a:lnTo>
                    <a:pt x="0" y="377420"/>
                  </a:lnTo>
                  <a:lnTo>
                    <a:pt x="377420" y="1"/>
                  </a:lnTo>
                  <a:lnTo>
                    <a:pt x="4053840" y="1"/>
                  </a:lnTo>
                  <a:lnTo>
                    <a:pt x="4053840" y="75484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521574" tIns="137161" rIns="256032" bIns="13716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Arial" panose="020B0604020202020204"/>
                  <a:ea typeface="+mn-ea"/>
                  <a:cs typeface="+mn-cs"/>
                </a:rPr>
                <a:t>Muốn tính diện tích hình vuông ta lấy độ dài một cạnh nhân với chính nó</a:t>
              </a: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Oval 22"/>
            <p:cNvSpPr/>
            <p:nvPr/>
          </p:nvSpPr>
          <p:spPr>
            <a:xfrm>
              <a:off x="2482749" y="5243682"/>
              <a:ext cx="795056" cy="882650"/>
            </a:xfrm>
            <a:prstGeom prst="ellipse">
              <a:avLst/>
            </a:prstGeom>
            <a:gr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10682366"/>
                <a:satOff val="47617"/>
                <a:lumOff val="4207"/>
                <a:alphaOff val="0"/>
              </a:schemeClr>
            </a:fillRef>
            <a:effectRef idx="2">
              <a:schemeClr val="accent5">
                <a:tint val="50000"/>
                <a:hueOff val="-10682366"/>
                <a:satOff val="47617"/>
                <a:lumOff val="4207"/>
                <a:alphaOff val="0"/>
              </a:schemeClr>
            </a:effectRef>
            <a:fontRef idx="minor">
              <a:schemeClr val="lt1">
                <a:hueOff val="0"/>
                <a:satOff val="0"/>
                <a:lumOff val="0"/>
                <a:alphaOff val="0"/>
              </a:schemeClr>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smtClean="0">
                  <a:ln>
                    <a:noFill/>
                  </a:ln>
                  <a:solidFill>
                    <a:srgbClr val="FFFF00"/>
                  </a:solidFill>
                  <a:effectLst/>
                  <a:uLnTx/>
                  <a:uFillTx/>
                  <a:latin typeface="Arial" panose="020B0604020202020204"/>
                  <a:ea typeface="+mn-ea"/>
                  <a:cs typeface="+mn-cs"/>
                </a:rPr>
                <a:t>B</a:t>
              </a:r>
              <a:endParaRPr kumimoji="0" lang="en-US" sz="2400" b="1" i="0" u="none" strike="noStrike" kern="1200" cap="none" spc="0" normalizeH="0" baseline="0" noProof="0" dirty="0">
                <a:ln>
                  <a:noFill/>
                </a:ln>
                <a:solidFill>
                  <a:srgbClr val="FFFF00"/>
                </a:solidFill>
                <a:effectLst/>
                <a:uLnTx/>
                <a:uFillTx/>
                <a:latin typeface="Arial" panose="020B0604020202020204"/>
                <a:ea typeface="+mn-ea"/>
                <a:cs typeface="+mn-cs"/>
              </a:endParaRPr>
            </a:p>
          </p:txBody>
        </p:sp>
      </p:grpSp>
      <p:sp>
        <p:nvSpPr>
          <p:cNvPr id="24" name="Title 1"/>
          <p:cNvSpPr>
            <a:spLocks noGrp="1"/>
          </p:cNvSpPr>
          <p:nvPr/>
        </p:nvSpPr>
        <p:spPr>
          <a:xfrm>
            <a:off x="9144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u="sng" dirty="0">
                <a:solidFill>
                  <a:srgbClr val="C00000"/>
                </a:solidFill>
              </a:rPr>
              <a:t>Câu </a:t>
            </a:r>
            <a:r>
              <a:rPr lang="en-US" altLang="vi-VN" sz="2400" b="1" u="sng" dirty="0">
                <a:solidFill>
                  <a:srgbClr val="C00000"/>
                </a:solidFill>
              </a:rPr>
              <a:t>1</a:t>
            </a:r>
            <a:r>
              <a:rPr lang="vi-VN" sz="2400" b="1" u="sng" dirty="0" smtClean="0">
                <a:solidFill>
                  <a:srgbClr val="C00000"/>
                </a:solidFill>
              </a:rPr>
              <a:t>: </a:t>
            </a:r>
            <a:br>
              <a:rPr lang="en-US" sz="2400" b="1" dirty="0" smtClean="0">
                <a:solidFill>
                  <a:srgbClr val="C00000"/>
                </a:solidFill>
              </a:rPr>
            </a:br>
            <a:r>
              <a:rPr lang="vi-VN" sz="2400" b="1" dirty="0" smtClean="0"/>
              <a:t> Muốn tính diện tích hình </a:t>
            </a:r>
            <a:r>
              <a:rPr lang="en-US" altLang="vi-VN" sz="2400" b="1" dirty="0" smtClean="0"/>
              <a:t>vuông</a:t>
            </a:r>
            <a:r>
              <a:rPr lang="vi-VN" sz="2400" b="1" dirty="0" smtClean="0"/>
              <a:t> ta làm như thế nào?</a:t>
            </a:r>
            <a:r>
              <a:rPr lang="vi-VN" sz="2400" b="1" dirty="0" smtClean="0"/>
              <a:t> </a:t>
            </a:r>
            <a:endParaRPr lang="vi-VN" sz="2400" b="1" dirty="0"/>
          </a:p>
        </p:txBody>
      </p:sp>
      <p:pic>
        <p:nvPicPr>
          <p:cNvPr id="25" name="Picture 24"/>
          <p:cNvPicPr>
            <a:picLocks noChangeAspect="1"/>
          </p:cNvPicPr>
          <p:nvPr/>
        </p:nvPicPr>
        <p:blipFill>
          <a:blip r:embed="rId3"/>
          <a:stretch>
            <a:fillRect/>
          </a:stretch>
        </p:blipFill>
        <p:spPr>
          <a:xfrm>
            <a:off x="381000" y="3278810"/>
            <a:ext cx="1371600" cy="2280215"/>
          </a:xfrm>
          <a:prstGeom prst="rect">
            <a:avLst/>
          </a:prstGeom>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909" y="4322921"/>
            <a:ext cx="10668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924" y="2661523"/>
            <a:ext cx="8223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437" y="5461000"/>
            <a:ext cx="19748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
          <p:cNvSpPr/>
          <p:nvPr/>
        </p:nvSpPr>
        <p:spPr>
          <a:xfrm>
            <a:off x="2679065" y="2602865"/>
            <a:ext cx="4443730" cy="1087755"/>
          </a:xfrm>
          <a:prstGeom prst="rect">
            <a:avLst/>
          </a:prstGeom>
        </p:spPr>
        <p:txBody>
          <a:bodyPr wrap="square">
            <a:spAutoFit/>
          </a:bodyPr>
          <a:lstStyle/>
          <a:p>
            <a:pPr marL="0" marR="0" lvl="0" indent="0" algn="l" defTabSz="16002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Arial" panose="020B0604020202020204"/>
                <a:ea typeface="+mn-ea"/>
                <a:cs typeface="+mn-cs"/>
              </a:rPr>
              <a:t>Muốn tính diện tích hình vuông ta lấy độ dài một cạnh nhân với 4 </a:t>
            </a: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750"/>
                                        <p:tgtEl>
                                          <p:spTgt spid="1028"/>
                                        </p:tgtEl>
                                      </p:cBhvr>
                                    </p:animEffect>
                                    <p:anim calcmode="lin" valueType="num">
                                      <p:cBhvr>
                                        <p:cTn id="8" dur="750" fill="hold"/>
                                        <p:tgtEl>
                                          <p:spTgt spid="1028"/>
                                        </p:tgtEl>
                                        <p:attrNameLst>
                                          <p:attrName>ppt_x</p:attrName>
                                        </p:attrNameLst>
                                      </p:cBhvr>
                                      <p:tavLst>
                                        <p:tav tm="0">
                                          <p:val>
                                            <p:strVal val="#ppt_x"/>
                                          </p:val>
                                        </p:tav>
                                        <p:tav tm="100000">
                                          <p:val>
                                            <p:strVal val="#ppt_x"/>
                                          </p:val>
                                        </p:tav>
                                      </p:tavLst>
                                    </p:anim>
                                    <p:anim calcmode="lin" valueType="num">
                                      <p:cBhvr>
                                        <p:cTn id="9" dur="75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subTnLst>
                                    <p:audio>
                                      <p:cMediaNode>
                                        <p:cTn display="0" masterRel="sameClick">
                                          <p:stCondLst>
                                            <p:cond evt="begin" delay="0">
                                              <p:tn val="33"/>
                                            </p:cond>
                                          </p:stCondLst>
                                          <p:endCondLst>
                                            <p:cond evt="onStopAudio" delay="0">
                                              <p:tgtEl>
                                                <p:sldTgt/>
                                              </p:tgtEl>
                                            </p:cond>
                                          </p:endCondLst>
                                        </p:cTn>
                                        <p:tgtEl>
                                          <p:sndTgt r:embed="rId6" name="Nhac hieu thua sai.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7" name="applause.wav"/>
                                        </p:tgtEl>
                                      </p:cMediaNode>
                                    </p:audio>
                                  </p:subTnLst>
                                </p:cTn>
                              </p:par>
                              <p:par>
                                <p:cTn id="46" presetID="42"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750"/>
                                        <p:tgtEl>
                                          <p:spTgt spid="29"/>
                                        </p:tgtEl>
                                      </p:cBhvr>
                                    </p:animEffect>
                                    <p:anim calcmode="lin" valueType="num">
                                      <p:cBhvr>
                                        <p:cTn id="49" dur="750" fill="hold"/>
                                        <p:tgtEl>
                                          <p:spTgt spid="29"/>
                                        </p:tgtEl>
                                        <p:attrNameLst>
                                          <p:attrName>ppt_x</p:attrName>
                                        </p:attrNameLst>
                                      </p:cBhvr>
                                      <p:tavLst>
                                        <p:tav tm="0">
                                          <p:val>
                                            <p:strVal val="#ppt_x"/>
                                          </p:val>
                                        </p:tav>
                                        <p:tav tm="100000">
                                          <p:val>
                                            <p:strVal val="#ppt_x"/>
                                          </p:val>
                                        </p:tav>
                                      </p:tavLst>
                                    </p:anim>
                                    <p:anim calcmode="lin" valueType="num">
                                      <p:cBhvr>
                                        <p:cTn id="50"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24737"/>
            <a:ext cx="7772400" cy="2852577"/>
          </a:xfrm>
          <a:prstGeom prst="rect">
            <a:avLst/>
          </a:prstGeom>
        </p:spPr>
      </p:pic>
      <p:sp>
        <p:nvSpPr>
          <p:cNvPr id="4" name="TextBox 3"/>
          <p:cNvSpPr txBox="1"/>
          <p:nvPr/>
        </p:nvSpPr>
        <p:spPr>
          <a:xfrm>
            <a:off x="2849418" y="1827750"/>
            <a:ext cx="3902364" cy="768350"/>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LUYỆN TẬP</a:t>
            </a:r>
            <a:endParaRPr lang="vi-VN"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6186488" y="4800600"/>
            <a:ext cx="330200"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600" b="1" i="0" u="none" strike="noStrike" kern="1200" cap="none" spc="0" normalizeH="0" baseline="0" noProof="0">
              <a:ln>
                <a:noFill/>
              </a:ln>
              <a:solidFill>
                <a:schemeClr val="tx1"/>
              </a:solidFill>
              <a:effectLst/>
              <a:uLnTx/>
              <a:uFillTx/>
              <a:latin typeface="+mn-lt"/>
              <a:ea typeface="+mn-ea"/>
              <a:cs typeface="+mn-cs"/>
            </a:endParaRPr>
          </a:p>
        </p:txBody>
      </p:sp>
      <p:sp>
        <p:nvSpPr>
          <p:cNvPr id="16415" name="Text Box 31"/>
          <p:cNvSpPr txBox="1">
            <a:spLocks noChangeArrowheads="1"/>
          </p:cNvSpPr>
          <p:nvPr/>
        </p:nvSpPr>
        <p:spPr bwMode="auto">
          <a:xfrm>
            <a:off x="175924" y="1080801"/>
            <a:ext cx="9144000" cy="583565"/>
          </a:xfrm>
          <a:prstGeom prst="rect">
            <a:avLst/>
          </a:prstGeom>
          <a:noFill/>
          <a:ln w="9525">
            <a:noFill/>
            <a:miter lim="800000"/>
          </a:ln>
        </p:spPr>
        <p:txBody>
          <a:bodyPr>
            <a:spAutoFit/>
          </a:bodyPr>
          <a:lstStyle/>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1" name="Rectangle 3"/>
          <p:cNvSpPr>
            <a:spLocks noChangeArrowheads="1"/>
          </p:cNvSpPr>
          <p:nvPr/>
        </p:nvSpPr>
        <p:spPr bwMode="auto">
          <a:xfrm>
            <a:off x="192088" y="53473"/>
            <a:ext cx="8915400" cy="583565"/>
          </a:xfrm>
          <a:prstGeom prst="rect">
            <a:avLst/>
          </a:prstGeom>
          <a:noFill/>
          <a:ln w="9525">
            <a:noFill/>
            <a:miter lim="800000"/>
          </a:ln>
        </p:spPr>
        <p:txBody>
          <a:bodyPr wrap="square">
            <a:spAutoFit/>
          </a:bodyPr>
          <a:lstStyle/>
          <a:p>
            <a:pPr algn="ct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Thứ</a:t>
            </a:r>
            <a:r>
              <a:rPr lang="en-US" sz="3200" b="1" dirty="0" smtClean="0">
                <a:solidFill>
                  <a:srgbClr val="0000CC"/>
                </a:solidFill>
                <a:latin typeface="Times New Roman" panose="02020603050405020304" pitchFamily="18" charset="0"/>
                <a:cs typeface="Times New Roman" panose="02020603050405020304" pitchFamily="18" charset="0"/>
              </a:rPr>
              <a:t> ..., </a:t>
            </a:r>
            <a:r>
              <a:rPr lang="en-US" sz="3200" b="1" dirty="0" err="1" smtClean="0">
                <a:solidFill>
                  <a:srgbClr val="0000CC"/>
                </a:solidFill>
                <a:latin typeface="Times New Roman" panose="02020603050405020304" pitchFamily="18" charset="0"/>
                <a:cs typeface="Times New Roman" panose="02020603050405020304" pitchFamily="18" charset="0"/>
              </a:rPr>
              <a:t>ngày ...</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tháng</a:t>
            </a:r>
            <a:r>
              <a:rPr lang="en-US" sz="3200" b="1" dirty="0" smtClean="0">
                <a:solidFill>
                  <a:srgbClr val="0000CC"/>
                </a:solidFill>
                <a:latin typeface="Times New Roman" panose="02020603050405020304" pitchFamily="18" charset="0"/>
                <a:cs typeface="Times New Roman" panose="02020603050405020304" pitchFamily="18" charset="0"/>
              </a:rPr>
              <a:t> ... </a:t>
            </a:r>
            <a:r>
              <a:rPr lang="en-US" sz="3200" b="1" dirty="0" err="1" smtClean="0">
                <a:solidFill>
                  <a:srgbClr val="0000CC"/>
                </a:solidFill>
                <a:latin typeface="Times New Roman" panose="02020603050405020304" pitchFamily="18" charset="0"/>
                <a:cs typeface="Times New Roman" panose="02020603050405020304" pitchFamily="18" charset="0"/>
              </a:rPr>
              <a:t>năm</a:t>
            </a:r>
            <a:r>
              <a:rPr lang="en-US" sz="3200" b="1" dirty="0" smtClean="0">
                <a:solidFill>
                  <a:srgbClr val="0000CC"/>
                </a:solidFill>
                <a:latin typeface="Times New Roman" panose="02020603050405020304" pitchFamily="18" charset="0"/>
                <a:cs typeface="Times New Roman" panose="02020603050405020304" pitchFamily="18" charset="0"/>
              </a:rPr>
              <a:t> 20... </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8" name="Text Box 31"/>
          <p:cNvSpPr txBox="1">
            <a:spLocks noChangeArrowheads="1"/>
          </p:cNvSpPr>
          <p:nvPr/>
        </p:nvSpPr>
        <p:spPr bwMode="auto">
          <a:xfrm>
            <a:off x="228283" y="636804"/>
            <a:ext cx="9144000" cy="579438"/>
          </a:xfrm>
          <a:prstGeom prst="rect">
            <a:avLst/>
          </a:prstGeom>
          <a:noFill/>
          <a:ln w="9525">
            <a:noFill/>
            <a:miter lim="800000"/>
          </a:ln>
        </p:spPr>
        <p:txBody>
          <a:bodyPr>
            <a:spAutoFit/>
          </a:bodyPr>
          <a:lstStyle/>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194" name="Text Box 5"/>
          <p:cNvSpPr txBox="1"/>
          <p:nvPr/>
        </p:nvSpPr>
        <p:spPr>
          <a:xfrm>
            <a:off x="76200" y="1843405"/>
            <a:ext cx="4674870" cy="37846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3000" b="1" u="sng" dirty="0">
                <a:solidFill>
                  <a:srgbClr val="0000FF"/>
                </a:solidFill>
                <a:latin typeface="Times New Roman" panose="02020603050405020304" pitchFamily="18" charset="0"/>
              </a:rPr>
              <a:t>Bài 1</a:t>
            </a:r>
            <a:r>
              <a:rPr lang="en-US" altLang="en-US" sz="3000" b="1" dirty="0">
                <a:latin typeface="Times New Roman" panose="02020603050405020304" pitchFamily="18" charset="0"/>
              </a:rPr>
              <a:t>: </a:t>
            </a:r>
            <a:r>
              <a:rPr lang="en-US" altLang="en-US" sz="3000" b="1" dirty="0">
                <a:solidFill>
                  <a:srgbClr val="0000C4"/>
                </a:solidFill>
                <a:latin typeface="Times New Roman" panose="02020603050405020304" pitchFamily="18" charset="0"/>
              </a:rPr>
              <a:t>Hình </a:t>
            </a:r>
            <a:r>
              <a:rPr lang="en-US" altLang="en-US" sz="3000" b="1" dirty="0">
                <a:solidFill>
                  <a:srgbClr val="0000C4"/>
                </a:solidFill>
                <a:latin typeface="HP001 5 hàng" panose="020B0603050302020204" charset="0"/>
                <a:cs typeface="HP001 5 hàng" panose="020B0603050302020204" charset="0"/>
              </a:rPr>
              <a:t>H</a:t>
            </a:r>
            <a:r>
              <a:rPr lang="en-US" altLang="en-US" sz="3000" b="1" dirty="0">
                <a:solidFill>
                  <a:srgbClr val="0000C4"/>
                </a:solidFill>
                <a:latin typeface="Times New Roman" panose="02020603050405020304" pitchFamily="18" charset="0"/>
              </a:rPr>
              <a:t> gồm một hình vuông ABCD và hình chữ nhật DMNP như hình bên.</a:t>
            </a:r>
            <a:endParaRPr lang="en-US" altLang="en-US" sz="3000" b="1" dirty="0">
              <a:solidFill>
                <a:schemeClr val="tx1"/>
              </a:solidFill>
              <a:latin typeface="Times New Roman" panose="02020603050405020304" pitchFamily="18" charset="0"/>
            </a:endParaRPr>
          </a:p>
          <a:p>
            <a:pPr marL="0" lvl="0" indent="0" algn="just" eaLnBrk="1" hangingPunct="1">
              <a:spcBef>
                <a:spcPct val="0"/>
              </a:spcBef>
              <a:buNone/>
            </a:pPr>
            <a:r>
              <a:rPr lang="en-US" altLang="en-US" sz="3000" b="1" i="1" dirty="0">
                <a:solidFill>
                  <a:schemeClr val="tx1"/>
                </a:solidFill>
                <a:latin typeface="Times New Roman" panose="02020603050405020304" pitchFamily="18" charset="0"/>
              </a:rPr>
              <a:t>    a) Tính diện tích hình vuông ABCD và hình chữ nhật DMNP.</a:t>
            </a:r>
            <a:endParaRPr lang="en-US" altLang="en-US" sz="3000" b="1" i="1" dirty="0">
              <a:solidFill>
                <a:schemeClr val="tx1"/>
              </a:solidFill>
              <a:latin typeface="Times New Roman" panose="02020603050405020304" pitchFamily="18" charset="0"/>
            </a:endParaRPr>
          </a:p>
          <a:p>
            <a:pPr marL="0" lvl="0" indent="0" algn="just" eaLnBrk="1" hangingPunct="1">
              <a:spcBef>
                <a:spcPct val="0"/>
              </a:spcBef>
              <a:buNone/>
            </a:pPr>
            <a:r>
              <a:rPr lang="en-US" altLang="en-US" sz="3000" b="1" i="1" dirty="0">
                <a:solidFill>
                  <a:schemeClr val="tx1"/>
                </a:solidFill>
                <a:latin typeface="Times New Roman" panose="02020603050405020304" pitchFamily="18" charset="0"/>
              </a:rPr>
              <a:t>    b) Tính diện tích hình </a:t>
            </a:r>
            <a:r>
              <a:rPr lang="en-US" altLang="en-US" sz="3000" b="1" dirty="0">
                <a:solidFill>
                  <a:schemeClr val="tx1"/>
                </a:solidFill>
                <a:latin typeface="HP001 4 hàng" panose="020B0603050302020204" charset="0"/>
                <a:cs typeface="HP001 4 hàng" panose="020B0603050302020204" charset="0"/>
              </a:rPr>
              <a:t>H</a:t>
            </a:r>
            <a:r>
              <a:rPr lang="en-US" altLang="en-US" sz="3000" b="1" i="1" dirty="0">
                <a:solidFill>
                  <a:schemeClr val="tx1"/>
                </a:solidFill>
                <a:latin typeface="HP001 4 hàng" panose="020B0603050302020204" charset="0"/>
                <a:cs typeface="HP001 4 hàng" panose="020B0603050302020204" charset="0"/>
              </a:rPr>
              <a:t>.</a:t>
            </a:r>
            <a:endParaRPr lang="en-US" altLang="en-US" sz="3000" b="1" i="1" dirty="0">
              <a:solidFill>
                <a:schemeClr val="tx1"/>
              </a:solidFill>
              <a:latin typeface="HP001 4 hàng" panose="020B0603050302020204" charset="0"/>
              <a:cs typeface="HP001 4 hàng" panose="020B0603050302020204" charset="0"/>
            </a:endParaRPr>
          </a:p>
        </p:txBody>
      </p:sp>
      <p:sp>
        <p:nvSpPr>
          <p:cNvPr id="24" name="Text Box 7"/>
          <p:cNvSpPr txBox="1">
            <a:spLocks noChangeArrowheads="1"/>
          </p:cNvSpPr>
          <p:nvPr/>
        </p:nvSpPr>
        <p:spPr bwMode="auto">
          <a:xfrm>
            <a:off x="6636385" y="2637790"/>
            <a:ext cx="935990" cy="521970"/>
          </a:xfrm>
          <a:prstGeom prst="rect">
            <a:avLst/>
          </a:prstGeom>
          <a:noFill/>
          <a:ln w="9525">
            <a:noFill/>
            <a:miter lim="800000"/>
          </a:ln>
        </p:spPr>
        <p:txBody>
          <a:bodyPr wrap="square">
            <a:spAutoFit/>
          </a:bodyPr>
          <a:p>
            <a:r>
              <a:rPr lang="en-US" sz="2800" b="1" dirty="0">
                <a:solidFill>
                  <a:srgbClr val="0000C4"/>
                </a:solidFill>
                <a:latin typeface="Times New Roman" panose="02020603050405020304" pitchFamily="18" charset="0"/>
                <a:cs typeface="Times New Roman" panose="02020603050405020304" pitchFamily="18" charset="0"/>
              </a:rPr>
              <a:t>7cm</a:t>
            </a:r>
            <a:endParaRPr lang="en-US" sz="2800" b="1" dirty="0">
              <a:solidFill>
                <a:srgbClr val="0000C4"/>
              </a:solidFill>
              <a:latin typeface="HP001 5 hàng" panose="020B0603050302020204" charset="0"/>
              <a:cs typeface="HP001 5 hàng" panose="020B0603050302020204" charset="0"/>
            </a:endParaRPr>
          </a:p>
        </p:txBody>
      </p:sp>
      <p:sp>
        <p:nvSpPr>
          <p:cNvPr id="26" name="Text Box 7"/>
          <p:cNvSpPr txBox="1">
            <a:spLocks noChangeArrowheads="1"/>
          </p:cNvSpPr>
          <p:nvPr/>
        </p:nvSpPr>
        <p:spPr bwMode="auto">
          <a:xfrm>
            <a:off x="6101715" y="5240020"/>
            <a:ext cx="1024890" cy="521970"/>
          </a:xfrm>
          <a:prstGeom prst="rect">
            <a:avLst/>
          </a:prstGeom>
          <a:noFill/>
          <a:ln w="9525">
            <a:noFill/>
            <a:miter lim="800000"/>
          </a:ln>
        </p:spPr>
        <p:txBody>
          <a:bodyPr wrap="square">
            <a:spAutoFit/>
          </a:bodyPr>
          <a:p>
            <a:r>
              <a:rPr lang="en-US" sz="2800" b="1" dirty="0">
                <a:solidFill>
                  <a:srgbClr val="0000C4"/>
                </a:solidFill>
                <a:latin typeface="Times New Roman" panose="02020603050405020304" pitchFamily="18" charset="0"/>
                <a:cs typeface="Times New Roman" panose="02020603050405020304" pitchFamily="18" charset="0"/>
              </a:rPr>
              <a:t>20cm</a:t>
            </a:r>
            <a:endParaRPr lang="en-US" sz="2800" b="1" dirty="0">
              <a:solidFill>
                <a:srgbClr val="0000C4"/>
              </a:solidFill>
              <a:latin typeface="HP001 5 hàng" panose="020B0603050302020204" charset="0"/>
              <a:cs typeface="HP001 5 hàng" panose="020B0603050302020204" charset="0"/>
            </a:endParaRPr>
          </a:p>
        </p:txBody>
      </p:sp>
      <p:grpSp>
        <p:nvGrpSpPr>
          <p:cNvPr id="37" name="Group 36"/>
          <p:cNvGrpSpPr/>
          <p:nvPr/>
        </p:nvGrpSpPr>
        <p:grpSpPr>
          <a:xfrm>
            <a:off x="4655407" y="1776461"/>
            <a:ext cx="4096385" cy="4393199"/>
            <a:chOff x="8042" y="3120"/>
            <a:chExt cx="6451" cy="6918"/>
          </a:xfrm>
        </p:grpSpPr>
        <p:sp>
          <p:nvSpPr>
            <p:cNvPr id="14" name="Rectangles 13"/>
            <p:cNvSpPr/>
            <p:nvPr/>
          </p:nvSpPr>
          <p:spPr>
            <a:xfrm>
              <a:off x="8761" y="3690"/>
              <a:ext cx="2401" cy="2520"/>
            </a:xfrm>
            <a:prstGeom prst="rect">
              <a:avLst/>
            </a:prstGeom>
            <a:ln w="6350"/>
          </p:spPr>
          <p:style>
            <a:lnRef idx="2">
              <a:schemeClr val="dk1"/>
            </a:lnRef>
            <a:fillRef idx="1">
              <a:schemeClr val="lt1"/>
            </a:fillRef>
            <a:effectRef idx="0">
              <a:schemeClr val="dk1"/>
            </a:effectRef>
            <a:fontRef idx="minor">
              <a:schemeClr val="dk1"/>
            </a:fontRef>
          </p:style>
          <p:txBody>
            <a:bodyPr rtlCol="0" anchor="ctr"/>
            <a:p>
              <a:pPr algn="ctr"/>
              <a:endParaRPr lang="en-US"/>
            </a:p>
          </p:txBody>
        </p:sp>
        <p:sp>
          <p:nvSpPr>
            <p:cNvPr id="27" name="Rectangles 26"/>
            <p:cNvSpPr/>
            <p:nvPr/>
          </p:nvSpPr>
          <p:spPr>
            <a:xfrm>
              <a:off x="8761" y="5958"/>
              <a:ext cx="5040" cy="2779"/>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p>
              <a:pPr algn="ctr"/>
              <a:endParaRPr lang="en-US">
                <a:ln>
                  <a:solidFill>
                    <a:sysClr val="windowText" lastClr="000000"/>
                  </a:solidFill>
                </a:ln>
              </a:endParaRPr>
            </a:p>
          </p:txBody>
        </p:sp>
        <p:sp>
          <p:nvSpPr>
            <p:cNvPr id="28" name="Text Box 4"/>
            <p:cNvSpPr txBox="1">
              <a:spLocks noChangeArrowheads="1"/>
            </p:cNvSpPr>
            <p:nvPr/>
          </p:nvSpPr>
          <p:spPr bwMode="auto">
            <a:xfrm>
              <a:off x="8161" y="3120"/>
              <a:ext cx="700" cy="824"/>
            </a:xfrm>
            <a:prstGeom prst="rect">
              <a:avLst/>
            </a:prstGeom>
            <a:noFill/>
            <a:ln w="9525">
              <a:noFill/>
              <a:miter lim="800000"/>
            </a:ln>
          </p:spPr>
          <p:txBody>
            <a:bodyPr wrap="none">
              <a:spAutoFit/>
            </a:bodyPr>
            <a:p>
              <a:r>
                <a:rPr lang="en-US" sz="2800" b="1" dirty="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9" name="Text Box 5"/>
            <p:cNvSpPr txBox="1">
              <a:spLocks noChangeArrowheads="1"/>
            </p:cNvSpPr>
            <p:nvPr/>
          </p:nvSpPr>
          <p:spPr bwMode="auto">
            <a:xfrm>
              <a:off x="11092" y="3161"/>
              <a:ext cx="675" cy="818"/>
            </a:xfrm>
            <a:prstGeom prst="rect">
              <a:avLst/>
            </a:prstGeom>
            <a:noFill/>
            <a:ln w="9525">
              <a:noFill/>
              <a:miter lim="800000"/>
            </a:ln>
          </p:spPr>
          <p:txBody>
            <a:bodyPr wrap="none">
              <a:spAutoFit/>
            </a:bodyPr>
            <a:p>
              <a:r>
                <a:rPr lang="en-US" sz="2800" b="1" dirty="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0" name="Text Box 6"/>
            <p:cNvSpPr txBox="1">
              <a:spLocks noChangeArrowheads="1"/>
            </p:cNvSpPr>
            <p:nvPr/>
          </p:nvSpPr>
          <p:spPr bwMode="auto">
            <a:xfrm>
              <a:off x="8146" y="5392"/>
              <a:ext cx="715" cy="818"/>
            </a:xfrm>
            <a:prstGeom prst="rect">
              <a:avLst/>
            </a:prstGeom>
            <a:noFill/>
            <a:ln w="9525">
              <a:noFill/>
              <a:miter lim="800000"/>
            </a:ln>
          </p:spPr>
          <p:txBody>
            <a:bodyPr wrap="none">
              <a:spAutoFit/>
            </a:bodyPr>
            <a:p>
              <a:r>
                <a:rPr lang="en-US" sz="2800" b="1" dirty="0">
                  <a:solidFill>
                    <a:srgbClr val="FF0000"/>
                  </a:solidFill>
                  <a:latin typeface="Times New Roman" panose="02020603050405020304" pitchFamily="18" charset="0"/>
                  <a:cs typeface="Times New Roman" panose="02020603050405020304" pitchFamily="18" charset="0"/>
                </a:rPr>
                <a:t>D</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2" name="Text Box 7"/>
            <p:cNvSpPr txBox="1">
              <a:spLocks noChangeArrowheads="1"/>
            </p:cNvSpPr>
            <p:nvPr/>
          </p:nvSpPr>
          <p:spPr bwMode="auto">
            <a:xfrm>
              <a:off x="11097" y="5313"/>
              <a:ext cx="700" cy="822"/>
            </a:xfrm>
            <a:prstGeom prst="rect">
              <a:avLst/>
            </a:prstGeom>
            <a:noFill/>
            <a:ln w="9525">
              <a:noFill/>
              <a:miter lim="800000"/>
            </a:ln>
          </p:spPr>
          <p:txBody>
            <a:bodyPr wrap="square">
              <a:spAutoFit/>
            </a:bodyPr>
            <a:p>
              <a:r>
                <a:rPr lang="en-US" sz="2800" b="1" dirty="0">
                  <a:solidFill>
                    <a:srgbClr val="FF0000"/>
                  </a:solidFill>
                  <a:latin typeface="Times New Roman" panose="02020603050405020304" pitchFamily="18" charset="0"/>
                  <a:cs typeface="Times New Roman" panose="02020603050405020304" pitchFamily="18" charset="0"/>
                </a:rPr>
                <a:t>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3" name="Text Box 7"/>
            <p:cNvSpPr txBox="1">
              <a:spLocks noChangeArrowheads="1"/>
            </p:cNvSpPr>
            <p:nvPr/>
          </p:nvSpPr>
          <p:spPr bwMode="auto">
            <a:xfrm>
              <a:off x="13801" y="8280"/>
              <a:ext cx="692" cy="822"/>
            </a:xfrm>
            <a:prstGeom prst="rect">
              <a:avLst/>
            </a:prstGeom>
            <a:noFill/>
            <a:ln w="9525">
              <a:noFill/>
              <a:miter lim="800000"/>
            </a:ln>
          </p:spPr>
          <p:txBody>
            <a:bodyPr wrap="none">
              <a:spAutoFit/>
            </a:bodyPr>
            <a:p>
              <a:r>
                <a:rPr lang="en-US" sz="2800" b="1" dirty="0">
                  <a:solidFill>
                    <a:srgbClr val="FF0000"/>
                  </a:solidFill>
                  <a:latin typeface="Times New Roman" panose="02020603050405020304" pitchFamily="18" charset="0"/>
                  <a:cs typeface="Times New Roman" panose="02020603050405020304" pitchFamily="18" charset="0"/>
                </a:rPr>
                <a:t>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4" name="Text Box 7"/>
            <p:cNvSpPr txBox="1">
              <a:spLocks noChangeArrowheads="1"/>
            </p:cNvSpPr>
            <p:nvPr/>
          </p:nvSpPr>
          <p:spPr bwMode="auto">
            <a:xfrm>
              <a:off x="13644" y="5433"/>
              <a:ext cx="817" cy="822"/>
            </a:xfrm>
            <a:prstGeom prst="rect">
              <a:avLst/>
            </a:prstGeom>
            <a:noFill/>
            <a:ln w="9525">
              <a:noFill/>
              <a:miter lim="800000"/>
            </a:ln>
          </p:spPr>
          <p:txBody>
            <a:bodyPr wrap="square">
              <a:spAutoFit/>
            </a:bodyPr>
            <a:p>
              <a:r>
                <a:rPr lang="en-US" sz="2800" b="1" dirty="0">
                  <a:solidFill>
                    <a:srgbClr val="FF0000"/>
                  </a:solidFill>
                  <a:latin typeface="Times New Roman" panose="02020603050405020304" pitchFamily="18" charset="0"/>
                  <a:cs typeface="Times New Roman" panose="02020603050405020304" pitchFamily="18" charset="0"/>
                </a:rPr>
                <a:t>M</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8042" y="8256"/>
              <a:ext cx="630" cy="822"/>
            </a:xfrm>
            <a:prstGeom prst="rect">
              <a:avLst/>
            </a:prstGeom>
            <a:noFill/>
            <a:ln w="9525">
              <a:noFill/>
              <a:miter lim="800000"/>
            </a:ln>
          </p:spPr>
          <p:txBody>
            <a:bodyPr wrap="none">
              <a:spAutoFit/>
            </a:bodyPr>
            <a:p>
              <a:r>
                <a:rPr lang="en-US" sz="2800" b="1" dirty="0">
                  <a:solidFill>
                    <a:srgbClr val="FF0000"/>
                  </a:solidFill>
                  <a:latin typeface="Times New Roman" panose="02020603050405020304" pitchFamily="18" charset="0"/>
                  <a:cs typeface="Times New Roman" panose="02020603050405020304" pitchFamily="18" charset="0"/>
                </a:rPr>
                <a:t>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6" name="Text Box 7"/>
            <p:cNvSpPr txBox="1">
              <a:spLocks noChangeArrowheads="1"/>
            </p:cNvSpPr>
            <p:nvPr/>
          </p:nvSpPr>
          <p:spPr bwMode="auto">
            <a:xfrm>
              <a:off x="9942" y="9216"/>
              <a:ext cx="2188" cy="822"/>
            </a:xfrm>
            <a:prstGeom prst="rect">
              <a:avLst/>
            </a:prstGeom>
            <a:noFill/>
            <a:ln w="9525">
              <a:noFill/>
              <a:miter lim="800000"/>
            </a:ln>
          </p:spPr>
          <p:txBody>
            <a:bodyPr wrap="square">
              <a:spAutoFit/>
            </a:bodyPr>
            <a:p>
              <a:r>
                <a:rPr lang="en-US" sz="2800" b="1" dirty="0">
                  <a:solidFill>
                    <a:srgbClr val="FF0000"/>
                  </a:solidFill>
                  <a:latin typeface="Times New Roman" panose="02020603050405020304" pitchFamily="18" charset="0"/>
                  <a:cs typeface="Times New Roman" panose="02020603050405020304" pitchFamily="18" charset="0"/>
                </a:rPr>
                <a:t>Hình </a:t>
              </a:r>
              <a:r>
                <a:rPr lang="en-US" sz="2800" b="1" dirty="0">
                  <a:solidFill>
                    <a:srgbClr val="FF0000"/>
                  </a:solidFill>
                  <a:latin typeface="HP001 5 hàng" panose="020B0603050302020204" charset="0"/>
                  <a:cs typeface="HP001 5 hàng" panose="020B0603050302020204" charset="0"/>
                </a:rPr>
                <a:t>H</a:t>
              </a:r>
              <a:endParaRPr lang="en-US" sz="2800" b="1" dirty="0">
                <a:solidFill>
                  <a:srgbClr val="FF0000"/>
                </a:solidFill>
                <a:latin typeface="HP001 5 hàng" panose="020B0603050302020204" charset="0"/>
                <a:cs typeface="HP001 5 hàng" panose="020B0603050302020204" charset="0"/>
              </a:endParaRPr>
            </a:p>
          </p:txBody>
        </p:sp>
      </p:grpSp>
      <p:sp>
        <p:nvSpPr>
          <p:cNvPr id="38" name="Text Box 7"/>
          <p:cNvSpPr txBox="1">
            <a:spLocks noChangeArrowheads="1"/>
          </p:cNvSpPr>
          <p:nvPr/>
        </p:nvSpPr>
        <p:spPr bwMode="auto">
          <a:xfrm>
            <a:off x="8314055" y="4419600"/>
            <a:ext cx="935990" cy="521970"/>
          </a:xfrm>
          <a:prstGeom prst="rect">
            <a:avLst/>
          </a:prstGeom>
          <a:noFill/>
          <a:ln w="9525">
            <a:noFill/>
            <a:miter lim="800000"/>
          </a:ln>
        </p:spPr>
        <p:txBody>
          <a:bodyPr wrap="square">
            <a:spAutoFit/>
          </a:bodyPr>
          <a:p>
            <a:r>
              <a:rPr lang="en-US" sz="2800" b="1" dirty="0">
                <a:solidFill>
                  <a:srgbClr val="0000C4"/>
                </a:solidFill>
                <a:latin typeface="Times New Roman" panose="02020603050405020304" pitchFamily="18" charset="0"/>
                <a:cs typeface="Times New Roman" panose="02020603050405020304" pitchFamily="18" charset="0"/>
              </a:rPr>
              <a:t>9cm</a:t>
            </a:r>
            <a:endParaRPr lang="en-US" sz="2800" b="1" dirty="0">
              <a:solidFill>
                <a:srgbClr val="0000C4"/>
              </a:solidFill>
              <a:latin typeface="HP001 5 hàng" panose="020B0603050302020204" charset="0"/>
              <a:cs typeface="HP001 5 hàng" panose="020B060305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ox(in)">
                                      <p:cBhvr>
                                        <p:cTn id="16" dur="500"/>
                                        <p:tgtEl>
                                          <p:spTgt spid="2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ox(in)">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194">
                                            <p:txEl>
                                              <p:pRg st="1" end="1"/>
                                            </p:txEl>
                                          </p:spTgt>
                                        </p:tgtEl>
                                        <p:attrNameLst>
                                          <p:attrName>style.visibility</p:attrName>
                                        </p:attrNameLst>
                                      </p:cBhvr>
                                      <p:to>
                                        <p:strVal val="visible"/>
                                      </p:to>
                                    </p:set>
                                    <p:animEffect transition="in" filter="randombar(horizontal)">
                                      <p:cBhvr>
                                        <p:cTn id="24" dur="500"/>
                                        <p:tgtEl>
                                          <p:spTgt spid="819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194">
                                            <p:txEl>
                                              <p:pRg st="2" end="2"/>
                                            </p:txEl>
                                          </p:spTgt>
                                        </p:tgtEl>
                                        <p:attrNameLst>
                                          <p:attrName>style.visibility</p:attrName>
                                        </p:attrNameLst>
                                      </p:cBhvr>
                                      <p:to>
                                        <p:strVal val="visible"/>
                                      </p:to>
                                    </p:set>
                                    <p:animEffect transition="in" filter="randombar(horizontal)">
                                      <p:cBhvr>
                                        <p:cTn id="29" dur="500"/>
                                        <p:tgtEl>
                                          <p:spTgt spid="8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8" grpId="0"/>
      <p:bldP spid="8194" grpId="0"/>
      <p:bldP spid="819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6415" name="Text Box 31"/>
          <p:cNvSpPr txBox="1">
            <a:spLocks noChangeArrowheads="1"/>
          </p:cNvSpPr>
          <p:nvPr/>
        </p:nvSpPr>
        <p:spPr bwMode="auto">
          <a:xfrm>
            <a:off x="175924" y="623601"/>
            <a:ext cx="9144000" cy="583565"/>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175895" y="1295400"/>
            <a:ext cx="9144000" cy="1568450"/>
          </a:xfrm>
          <a:prstGeom prst="rect">
            <a:avLst/>
          </a:prstGeom>
          <a:noFill/>
          <a:ln w="9525">
            <a:noFill/>
            <a:miter lim="800000"/>
          </a:ln>
        </p:spPr>
        <p:txBody>
          <a:bodyPr wrap="square">
            <a:spAutoFit/>
          </a:bodyPr>
          <a:p>
            <a:pPr fontAlgn="auto">
              <a:lnSpc>
                <a:spcPts val="3840"/>
              </a:lnSpc>
              <a:spcBef>
                <a:spcPts val="0"/>
              </a:spcBef>
            </a:pPr>
            <a:r>
              <a:rPr lang="en-US" altLang="en-US" sz="3200" b="1" i="1" dirty="0">
                <a:solidFill>
                  <a:srgbClr val="0070C0"/>
                </a:solidFill>
                <a:latin typeface="Times New Roman" panose="02020603050405020304" pitchFamily="18" charset="0"/>
                <a:sym typeface="+mn-ea"/>
              </a:rPr>
              <a:t> Bài 1:</a:t>
            </a:r>
            <a:endParaRPr lang="en-US" altLang="en-US" sz="3200" b="1" i="1" dirty="0">
              <a:solidFill>
                <a:srgbClr val="0070C0"/>
              </a:solidFill>
              <a:latin typeface="Times New Roman" panose="02020603050405020304" pitchFamily="18" charset="0"/>
              <a:sym typeface="+mn-ea"/>
            </a:endParaRPr>
          </a:p>
          <a:p>
            <a:pPr fontAlgn="auto">
              <a:lnSpc>
                <a:spcPts val="3840"/>
              </a:lnSpc>
              <a:spcBef>
                <a:spcPts val="0"/>
              </a:spcBef>
            </a:pPr>
            <a:r>
              <a:rPr lang="en-US" altLang="en-US" sz="3200" b="1" i="1" dirty="0">
                <a:latin typeface="Times New Roman" panose="02020603050405020304" pitchFamily="18" charset="0"/>
                <a:sym typeface="+mn-ea"/>
              </a:rPr>
              <a:t>a) Tính diện tích hình vuông ABCD và hình chữ nhật DMNP.</a:t>
            </a:r>
            <a:endParaRPr lang="en-US" sz="3200" b="1"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1143000" y="2743200"/>
            <a:ext cx="6937375" cy="4276725"/>
          </a:xfrm>
          <a:prstGeom prst="rect">
            <a:avLst/>
          </a:prstGeom>
          <a:noFill/>
          <a:ln w="9525">
            <a:noFill/>
            <a:miter lim="800000"/>
          </a:ln>
        </p:spPr>
        <p:txBody>
          <a:bodyPr wrap="square">
            <a:spAutoFit/>
          </a:bodyPr>
          <a:p>
            <a:pPr algn="ctr"/>
            <a:r>
              <a:rPr lang="en-US" sz="3200" b="1" u="sng" dirty="0" err="1" smtClean="0">
                <a:latin typeface="Times New Roman" panose="02020603050405020304" pitchFamily="18" charset="0"/>
                <a:cs typeface="Times New Roman" panose="02020603050405020304" pitchFamily="18" charset="0"/>
              </a:rPr>
              <a:t>Bài</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giải</a:t>
            </a:r>
            <a:endParaRPr lang="en-US" sz="32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sym typeface="+mn-ea"/>
              </a:rPr>
              <a:t>Diện  tích hình vuông ABCD là:                 7 x 7 = 49 (cm</a:t>
            </a:r>
            <a:r>
              <a:rPr lang="en-US" sz="3200" b="1" baseline="30000" smtClean="0">
                <a:latin typeface="Times New Roman" panose="02020603050405020304" pitchFamily="18" charset="0"/>
                <a:cs typeface="Times New Roman" panose="02020603050405020304" pitchFamily="18" charset="0"/>
                <a:sym typeface="+mn-ea"/>
              </a:rPr>
              <a:t>2</a:t>
            </a:r>
            <a:r>
              <a:rPr lang="en-US" sz="3200" b="1" smtClean="0">
                <a:latin typeface="Times New Roman" panose="02020603050405020304" pitchFamily="18" charset="0"/>
                <a:cs typeface="Times New Roman" panose="02020603050405020304" pitchFamily="18" charset="0"/>
                <a:sym typeface="+mn-ea"/>
              </a:rPr>
              <a:t>)</a:t>
            </a:r>
            <a:endParaRPr lang="en-US" sz="3200" b="1" smtClean="0">
              <a:latin typeface="Times New Roman" panose="02020603050405020304" pitchFamily="18" charset="0"/>
              <a:cs typeface="Times New Roman" panose="02020603050405020304" pitchFamily="18" charset="0"/>
              <a:sym typeface="+mn-ea"/>
            </a:endParaRPr>
          </a:p>
          <a:p>
            <a:pPr algn="l"/>
            <a:r>
              <a:rPr lang="en-US" sz="3200" b="1" smtClean="0">
                <a:latin typeface="Times New Roman" panose="02020603050405020304" pitchFamily="18" charset="0"/>
                <a:cs typeface="Times New Roman" panose="02020603050405020304" pitchFamily="18" charset="0"/>
                <a:sym typeface="+mn-ea"/>
              </a:rPr>
              <a:t>  Diện tích hình chữ nhật DMNP là:</a:t>
            </a:r>
            <a:endParaRPr lang="en-US" sz="3200" b="1" smtClean="0">
              <a:latin typeface="Times New Roman" panose="02020603050405020304" pitchFamily="18" charset="0"/>
              <a:cs typeface="Times New Roman" panose="02020603050405020304" pitchFamily="18" charset="0"/>
              <a:sym typeface="+mn-ea"/>
            </a:endParaRPr>
          </a:p>
          <a:p>
            <a:pPr algn="ctr"/>
            <a:r>
              <a:rPr lang="en-US" sz="3200" b="1" smtClean="0">
                <a:latin typeface="Times New Roman" panose="02020603050405020304" pitchFamily="18" charset="0"/>
                <a:cs typeface="Times New Roman" panose="02020603050405020304" pitchFamily="18" charset="0"/>
                <a:sym typeface="+mn-ea"/>
              </a:rPr>
              <a:t>20 x 9 = 180 (cm</a:t>
            </a:r>
            <a:r>
              <a:rPr lang="en-US" sz="3200" b="1" baseline="30000" smtClean="0">
                <a:latin typeface="Times New Roman" panose="02020603050405020304" pitchFamily="18" charset="0"/>
                <a:cs typeface="Times New Roman" panose="02020603050405020304" pitchFamily="18" charset="0"/>
                <a:sym typeface="+mn-ea"/>
              </a:rPr>
              <a:t>2</a:t>
            </a:r>
            <a:r>
              <a:rPr lang="en-US" sz="3200" b="1" smtClean="0">
                <a:latin typeface="Times New Roman" panose="02020603050405020304" pitchFamily="18" charset="0"/>
                <a:cs typeface="Times New Roman" panose="02020603050405020304" pitchFamily="18" charset="0"/>
                <a:sym typeface="+mn-ea"/>
              </a:rPr>
              <a:t>)</a:t>
            </a:r>
            <a:endParaRPr lang="en-US" sz="3200" b="1" smtClean="0">
              <a:latin typeface="Times New Roman" panose="02020603050405020304" pitchFamily="18" charset="0"/>
              <a:cs typeface="Times New Roman" panose="02020603050405020304" pitchFamily="18" charset="0"/>
              <a:sym typeface="+mn-ea"/>
            </a:endParaRPr>
          </a:p>
          <a:p>
            <a:pPr algn="ctr"/>
            <a:r>
              <a:rPr lang="en-US" sz="3200" b="1" smtClean="0">
                <a:latin typeface="Times New Roman" panose="02020603050405020304" pitchFamily="18" charset="0"/>
                <a:cs typeface="Times New Roman" panose="02020603050405020304" pitchFamily="18" charset="0"/>
                <a:sym typeface="+mn-ea"/>
              </a:rPr>
              <a:t>Đáp số: Hình vuông: 49 </a:t>
            </a:r>
            <a:r>
              <a:rPr lang="en-US" sz="3200" b="1" smtClean="0">
                <a:latin typeface="Times New Roman" panose="02020603050405020304" pitchFamily="18" charset="0"/>
                <a:cs typeface="Times New Roman" panose="02020603050405020304" pitchFamily="18" charset="0"/>
                <a:sym typeface="+mn-ea"/>
              </a:rPr>
              <a:t>cm</a:t>
            </a:r>
            <a:r>
              <a:rPr lang="en-US" sz="3200" b="1" baseline="30000" smtClean="0">
                <a:latin typeface="Times New Roman" panose="02020603050405020304" pitchFamily="18" charset="0"/>
                <a:cs typeface="Times New Roman" panose="02020603050405020304" pitchFamily="18" charset="0"/>
                <a:sym typeface="+mn-ea"/>
              </a:rPr>
              <a:t>2</a:t>
            </a:r>
            <a:endParaRPr lang="en-US" sz="3200" b="1" smtClean="0">
              <a:latin typeface="Times New Roman" panose="02020603050405020304" pitchFamily="18" charset="0"/>
              <a:cs typeface="Times New Roman" panose="02020603050405020304" pitchFamily="18" charset="0"/>
              <a:sym typeface="+mn-ea"/>
            </a:endParaRPr>
          </a:p>
          <a:p>
            <a:pPr algn="l"/>
            <a:r>
              <a:rPr lang="en-US" sz="3200" b="1" smtClean="0">
                <a:latin typeface="Times New Roman" panose="02020603050405020304" pitchFamily="18" charset="0"/>
                <a:cs typeface="Times New Roman" panose="02020603050405020304" pitchFamily="18" charset="0"/>
                <a:sym typeface="+mn-ea"/>
              </a:rPr>
              <a:t>                        Hình chữ nhật:180 cm</a:t>
            </a:r>
            <a:r>
              <a:rPr lang="en-US" sz="3200" b="1" baseline="30000" smtClean="0">
                <a:latin typeface="Times New Roman" panose="02020603050405020304" pitchFamily="18" charset="0"/>
                <a:cs typeface="Times New Roman" panose="02020603050405020304" pitchFamily="18" charset="0"/>
                <a:sym typeface="+mn-ea"/>
              </a:rPr>
              <a:t>2</a:t>
            </a:r>
            <a:r>
              <a:rPr lang="en-U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spcBef>
                <a:spcPct val="50000"/>
              </a:spcBef>
            </a:pP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76530" y="179705"/>
            <a:ext cx="9196070" cy="1013460"/>
            <a:chOff x="278" y="283"/>
            <a:chExt cx="14482" cy="1596"/>
          </a:xfrm>
        </p:grpSpPr>
        <p:sp>
          <p:nvSpPr>
            <p:cNvPr id="18" name="Text Box 31"/>
            <p:cNvSpPr txBox="1">
              <a:spLocks noChangeArrowheads="1"/>
            </p:cNvSpPr>
            <p:nvPr/>
          </p:nvSpPr>
          <p:spPr bwMode="auto">
            <a:xfrm>
              <a:off x="360" y="283"/>
              <a:ext cx="14400" cy="913"/>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khoanh24.com-62cae17aac1e8"/>
          <p:cNvPicPr>
            <a:picLocks noChangeAspect="1"/>
          </p:cNvPicPr>
          <p:nvPr/>
        </p:nvPicPr>
        <p:blipFill>
          <a:blip r:embed="rId1"/>
          <a:stretch>
            <a:fillRect/>
          </a:stretch>
        </p:blipFill>
        <p:spPr>
          <a:xfrm>
            <a:off x="0" y="0"/>
            <a:ext cx="9144000" cy="6858000"/>
          </a:xfrm>
          <a:prstGeom prst="rect">
            <a:avLst/>
          </a:prstGeom>
        </p:spPr>
      </p:pic>
      <p:sp>
        <p:nvSpPr>
          <p:cNvPr id="5" name="Text Box 4"/>
          <p:cNvSpPr txBox="1">
            <a:spLocks noChangeArrowheads="1"/>
          </p:cNvSpPr>
          <p:nvPr/>
        </p:nvSpPr>
        <p:spPr bwMode="auto">
          <a:xfrm>
            <a:off x="175895" y="1295400"/>
            <a:ext cx="9144000" cy="1076325"/>
          </a:xfrm>
          <a:prstGeom prst="rect">
            <a:avLst/>
          </a:prstGeom>
          <a:noFill/>
          <a:ln w="9525">
            <a:noFill/>
            <a:miter lim="800000"/>
          </a:ln>
        </p:spPr>
        <p:txBody>
          <a:bodyPr wrap="square">
            <a:spAutoFit/>
          </a:bodyPr>
          <a:p>
            <a:pPr fontAlgn="auto">
              <a:lnSpc>
                <a:spcPts val="3840"/>
              </a:lnSpc>
              <a:spcBef>
                <a:spcPts val="0"/>
              </a:spcBef>
            </a:pPr>
            <a:r>
              <a:rPr lang="en-US" altLang="en-US" sz="3200" b="1" i="1" dirty="0">
                <a:solidFill>
                  <a:srgbClr val="0070C0"/>
                </a:solidFill>
                <a:latin typeface="Times New Roman" panose="02020603050405020304" pitchFamily="18" charset="0"/>
                <a:sym typeface="+mn-ea"/>
              </a:rPr>
              <a:t> Bài 1:</a:t>
            </a:r>
            <a:endParaRPr lang="en-US" altLang="en-US" sz="3200" b="1" i="1" dirty="0">
              <a:solidFill>
                <a:srgbClr val="0070C0"/>
              </a:solidFill>
              <a:latin typeface="Times New Roman" panose="02020603050405020304" pitchFamily="18" charset="0"/>
              <a:sym typeface="+mn-ea"/>
            </a:endParaRPr>
          </a:p>
          <a:p>
            <a:pPr marL="0" lvl="0" indent="0" algn="just" eaLnBrk="1" hangingPunct="1">
              <a:spcBef>
                <a:spcPct val="0"/>
              </a:spcBef>
              <a:buNone/>
            </a:pPr>
            <a:r>
              <a:rPr lang="en-US" altLang="en-US" sz="3200" b="1" i="1" dirty="0">
                <a:latin typeface="Times New Roman" panose="02020603050405020304" pitchFamily="18" charset="0"/>
                <a:sym typeface="+mn-ea"/>
              </a:rPr>
              <a:t>b) Tính diện tích hình </a:t>
            </a:r>
            <a:r>
              <a:rPr lang="en-US" altLang="en-US" sz="3200" b="1" dirty="0">
                <a:latin typeface="HP001 4 hàng" panose="020B0603050302020204" charset="0"/>
                <a:cs typeface="HP001 4 hàng" panose="020B0603050302020204" charset="0"/>
                <a:sym typeface="+mn-ea"/>
              </a:rPr>
              <a:t>H</a:t>
            </a:r>
            <a:r>
              <a:rPr lang="en-US" altLang="en-US" sz="3200" b="1" i="1" dirty="0">
                <a:latin typeface="HP001 4 hàng" panose="020B0603050302020204" charset="0"/>
                <a:cs typeface="HP001 4 hàng" panose="020B0603050302020204" charset="0"/>
                <a:sym typeface="+mn-ea"/>
              </a:rPr>
              <a:t>.</a:t>
            </a:r>
            <a:endParaRPr lang="en-US" sz="3200"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76530" y="179705"/>
            <a:ext cx="9196070" cy="1013460"/>
            <a:chOff x="278" y="283"/>
            <a:chExt cx="14482" cy="1596"/>
          </a:xfrm>
        </p:grpSpPr>
        <p:sp>
          <p:nvSpPr>
            <p:cNvPr id="18" name="Text Box 31"/>
            <p:cNvSpPr txBox="1">
              <a:spLocks noChangeArrowheads="1"/>
            </p:cNvSpPr>
            <p:nvPr/>
          </p:nvSpPr>
          <p:spPr bwMode="auto">
            <a:xfrm>
              <a:off x="360" y="283"/>
              <a:ext cx="14400" cy="913"/>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7" name="Text Box 5"/>
          <p:cNvSpPr txBox="1">
            <a:spLocks noChangeArrowheads="1"/>
          </p:cNvSpPr>
          <p:nvPr/>
        </p:nvSpPr>
        <p:spPr bwMode="auto">
          <a:xfrm>
            <a:off x="1066800" y="2514600"/>
            <a:ext cx="6937375" cy="2799715"/>
          </a:xfrm>
          <a:prstGeom prst="rect">
            <a:avLst/>
          </a:prstGeom>
          <a:noFill/>
          <a:ln w="9525">
            <a:noFill/>
            <a:miter lim="800000"/>
          </a:ln>
        </p:spPr>
        <p:txBody>
          <a:bodyPr wrap="square">
            <a:spAutoFit/>
          </a:bodyPr>
          <a:p>
            <a:pPr algn="ctr"/>
            <a:r>
              <a:rPr lang="en-US" sz="3200" b="1" u="sng" dirty="0" err="1" smtClean="0">
                <a:latin typeface="Times New Roman" panose="02020603050405020304" pitchFamily="18" charset="0"/>
                <a:cs typeface="Times New Roman" panose="02020603050405020304" pitchFamily="18" charset="0"/>
              </a:rPr>
              <a:t>Bài</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giải</a:t>
            </a:r>
            <a:endParaRPr lang="en-US" sz="32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Diện  tích hình </a:t>
            </a:r>
            <a:r>
              <a:rPr lang="en-US" altLang="en-US" sz="3200" b="1" dirty="0">
                <a:latin typeface="HP001 4 hàng" panose="020B0603050302020204" charset="0"/>
                <a:cs typeface="HP001 4 hàng" panose="020B0603050302020204" charset="0"/>
                <a:sym typeface="+mn-ea"/>
              </a:rPr>
              <a:t>H</a:t>
            </a:r>
            <a:r>
              <a:rPr lang="en-US" sz="3200" b="1" smtClean="0">
                <a:latin typeface="Times New Roman" panose="02020603050405020304" pitchFamily="18" charset="0"/>
                <a:cs typeface="Times New Roman" panose="02020603050405020304" pitchFamily="18" charset="0"/>
              </a:rPr>
              <a:t> là:</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49 + 180 = 229 (cm</a:t>
            </a:r>
            <a:r>
              <a:rPr lang="en-US" sz="3200" b="1" baseline="30000" smtClean="0">
                <a:latin typeface="Times New Roman" panose="02020603050405020304" pitchFamily="18" charset="0"/>
                <a:cs typeface="Times New Roman" panose="02020603050405020304" pitchFamily="18" charset="0"/>
              </a:rPr>
              <a:t>2</a:t>
            </a:r>
            <a:r>
              <a:rPr lang="en-US" sz="3200" b="1" smtClean="0">
                <a:latin typeface="Times New Roman" panose="02020603050405020304" pitchFamily="18" charset="0"/>
                <a:cs typeface="Times New Roman" panose="02020603050405020304" pitchFamily="18" charset="0"/>
              </a:rPr>
              <a:t>)</a:t>
            </a:r>
            <a:endParaRPr lang="en-US" sz="3200" b="1" smtClean="0">
              <a:latin typeface="Times New Roman" panose="02020603050405020304" pitchFamily="18" charset="0"/>
              <a:cs typeface="Times New Roman" panose="02020603050405020304" pitchFamily="18" charset="0"/>
            </a:endParaRPr>
          </a:p>
          <a:p>
            <a:pPr algn="ctr"/>
            <a:r>
              <a:rPr lang="en-US" sz="3200" b="1" smtClean="0">
                <a:latin typeface="Times New Roman" panose="02020603050405020304" pitchFamily="18" charset="0"/>
                <a:cs typeface="Times New Roman" panose="02020603050405020304" pitchFamily="18" charset="0"/>
              </a:rPr>
              <a:t>Đáp số: 229 cm</a:t>
            </a:r>
            <a:r>
              <a:rPr lang="en-US" sz="3200" b="1" baseline="30000" smtClean="0">
                <a:latin typeface="Times New Roman" panose="02020603050405020304" pitchFamily="18" charset="0"/>
                <a:cs typeface="Times New Roman" panose="02020603050405020304" pitchFamily="18" charset="0"/>
              </a:rPr>
              <a:t>2</a:t>
            </a:r>
            <a:r>
              <a:rPr lang="en-US" sz="3200" baseline="300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spcBef>
                <a:spcPct val="50000"/>
              </a:spcBef>
            </a:pP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khoanh24.com-62cae17aac1e8"/>
          <p:cNvPicPr>
            <a:picLocks noChangeAspect="1"/>
          </p:cNvPicPr>
          <p:nvPr/>
        </p:nvPicPr>
        <p:blipFill>
          <a:blip r:embed="rId1"/>
          <a:stretch>
            <a:fillRect/>
          </a:stretch>
        </p:blipFill>
        <p:spPr>
          <a:xfrm>
            <a:off x="0" y="0"/>
            <a:ext cx="9144000" cy="6858000"/>
          </a:xfrm>
          <a:prstGeom prst="rect">
            <a:avLst/>
          </a:prstGeom>
        </p:spPr>
      </p:pic>
      <p:sp>
        <p:nvSpPr>
          <p:cNvPr id="154627" name="Text Box 3"/>
          <p:cNvSpPr txBox="1"/>
          <p:nvPr/>
        </p:nvSpPr>
        <p:spPr>
          <a:xfrm>
            <a:off x="161925" y="1292860"/>
            <a:ext cx="8819515" cy="1198880"/>
          </a:xfrm>
          <a:prstGeom prst="rect">
            <a:avLst/>
          </a:prstGeom>
          <a:noFill/>
          <a:ln w="9525">
            <a:noFill/>
          </a:ln>
        </p:spPr>
        <p:txBody>
          <a:bodyPr wrap="square">
            <a:spAutoFit/>
          </a:bodyPr>
          <a:p>
            <a:r>
              <a:rPr lang="en-US" altLang="en-US" sz="2400" b="1" u="sng" dirty="0">
                <a:solidFill>
                  <a:srgbClr val="6600FF"/>
                </a:solidFill>
                <a:latin typeface="Times New Roman" panose="02020603050405020304" pitchFamily="18" charset="0"/>
                <a:cs typeface="Times New Roman" panose="02020603050405020304" pitchFamily="18" charset="0"/>
              </a:rPr>
              <a:t>B</a:t>
            </a:r>
            <a:r>
              <a:rPr lang="en-US" altLang="en-US" sz="2400" b="1" u="sng" dirty="0">
                <a:solidFill>
                  <a:srgbClr val="6600FF"/>
                </a:solidFill>
                <a:latin typeface="Times New Roman" panose="02020603050405020304" pitchFamily="18" charset="0"/>
                <a:ea typeface="Times New Roman" panose="02020603050405020304" pitchFamily="18" charset="0"/>
              </a:rPr>
              <a:t>à</a:t>
            </a:r>
            <a:r>
              <a:rPr lang="en-US" altLang="en-US" sz="2400" b="1" u="sng" dirty="0">
                <a:solidFill>
                  <a:srgbClr val="6600FF"/>
                </a:solidFill>
                <a:latin typeface="Times New Roman" panose="02020603050405020304" pitchFamily="18" charset="0"/>
                <a:cs typeface="Times New Roman" panose="02020603050405020304" pitchFamily="18" charset="0"/>
              </a:rPr>
              <a:t>i  2:</a:t>
            </a:r>
            <a:r>
              <a:rPr lang="en-US" altLang="en-US" sz="1600" dirty="0">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Ba bác kiến rào đất để trồng nấm. Kiến lửa rào mảnh đất màu đỏ. Kiến gió rào mảnh đất màu xanh. Kiến bọ dọt rào mảnh đất màu nâu.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76530" y="179705"/>
            <a:ext cx="9196070" cy="1013460"/>
            <a:chOff x="278" y="283"/>
            <a:chExt cx="14482" cy="1596"/>
          </a:xfrm>
        </p:grpSpPr>
        <p:sp>
          <p:nvSpPr>
            <p:cNvPr id="18" name="Text Box 31"/>
            <p:cNvSpPr txBox="1">
              <a:spLocks noChangeArrowheads="1"/>
            </p:cNvSpPr>
            <p:nvPr/>
          </p:nvSpPr>
          <p:spPr bwMode="auto">
            <a:xfrm>
              <a:off x="360" y="283"/>
              <a:ext cx="14400" cy="913"/>
            </a:xfrm>
            <a:prstGeom prst="rect">
              <a:avLst/>
            </a:prstGeom>
            <a:noFill/>
            <a:ln w="9525">
              <a:noFill/>
              <a:miter lim="800000"/>
            </a:ln>
          </p:spPr>
          <p:txBody>
            <a:bodyPr>
              <a:spAutoFit/>
            </a:bodyPr>
            <a:p>
              <a:pPr algn="ctr">
                <a:spcBef>
                  <a:spcPct val="50000"/>
                </a:spcBef>
              </a:pPr>
              <a:r>
                <a:rPr lang="en-US" sz="3200" b="1" dirty="0" err="1" smtClean="0">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278" y="961"/>
              <a:ext cx="14400" cy="919"/>
            </a:xfrm>
            <a:prstGeom prst="rect">
              <a:avLst/>
            </a:prstGeom>
            <a:noFill/>
            <a:ln w="9525">
              <a:noFill/>
              <a:miter lim="800000"/>
            </a:ln>
          </p:spPr>
          <p:txBody>
            <a:bodyPr>
              <a:spAutoFit/>
            </a:bodyPr>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grpSp>
      <p:graphicFrame>
        <p:nvGraphicFramePr>
          <p:cNvPr id="-2147482623" name="Object -2147482624"/>
          <p:cNvGraphicFramePr>
            <a:graphicFrameLocks noChangeAspect="1"/>
          </p:cNvGraphicFramePr>
          <p:nvPr/>
        </p:nvGraphicFramePr>
        <p:xfrm>
          <a:off x="353060" y="2667000"/>
          <a:ext cx="8437880" cy="3409315"/>
        </p:xfrm>
        <a:graphic>
          <a:graphicData uri="http://schemas.openxmlformats.org/presentationml/2006/ole">
            <mc:AlternateContent xmlns:mc="http://schemas.openxmlformats.org/markup-compatibility/2006">
              <mc:Choice xmlns:v="urn:schemas-microsoft-com:vml" Requires="v">
                <p:oleObj spid="_x0000_s3076" name="" r:id="rId2" imgW="7439025" imgH="2981325" progId="Paint.Picture">
                  <p:embed/>
                </p:oleObj>
              </mc:Choice>
              <mc:Fallback>
                <p:oleObj name="" r:id="rId2" imgW="7439025" imgH="2981325" progId="Paint.Picture">
                  <p:embed/>
                  <p:pic>
                    <p:nvPicPr>
                      <p:cNvPr id="0" name="Picture 3075"/>
                      <p:cNvPicPr/>
                      <p:nvPr/>
                    </p:nvPicPr>
                    <p:blipFill>
                      <a:blip r:embed="rId3"/>
                      <a:stretch>
                        <a:fillRect/>
                      </a:stretch>
                    </p:blipFill>
                    <p:spPr>
                      <a:xfrm>
                        <a:off x="353060" y="2667000"/>
                        <a:ext cx="8437880" cy="340931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7482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2615</Words>
  <Application>WPS Presentation</Application>
  <PresentationFormat>On-screen Show (4:3)</PresentationFormat>
  <Paragraphs>190</Paragraphs>
  <Slides>15</Slides>
  <Notes>1</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15</vt:i4>
      </vt:variant>
    </vt:vector>
  </HeadingPairs>
  <TitlesOfParts>
    <vt:vector size="32" baseType="lpstr">
      <vt:lpstr>Arial</vt:lpstr>
      <vt:lpstr>SimSun</vt:lpstr>
      <vt:lpstr>Wingdings</vt:lpstr>
      <vt:lpstr>Calibri</vt:lpstr>
      <vt:lpstr>Arial</vt:lpstr>
      <vt:lpstr>Times New Roman</vt:lpstr>
      <vt:lpstr>Calibri</vt:lpstr>
      <vt:lpstr>Tahoma</vt:lpstr>
      <vt:lpstr>Microsoft YaHei</vt:lpstr>
      <vt:lpstr>Arial Unicode MS</vt:lpstr>
      <vt:lpstr>HP001 4 hàng</vt:lpstr>
      <vt:lpstr>HP001 4 hàng 2 ô ly</vt:lpstr>
      <vt:lpstr>HP001 5 hàng</vt:lpstr>
      <vt:lpstr>Office Theme</vt:lpstr>
      <vt:lpstr>1_Office Theme</vt:lpstr>
      <vt:lpstr>2_Office Theme</vt:lpstr>
      <vt:lpstr>Paint.Picture</vt:lpstr>
      <vt:lpstr>PowerPoint 演示文稿</vt:lpstr>
      <vt:lpstr>PowerPoint 演示文稿</vt:lpstr>
      <vt:lpstr>Câu 2:   Muốn tính diện tích hình chữ nhật ta làm như thế nào? </vt:lpstr>
      <vt:lpstr>Câu 1:   Muốn tính diện tích hình chữ nhật ta làm như thế nào?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Hương Thiều</cp:lastModifiedBy>
  <cp:revision>180</cp:revision>
  <dcterms:created xsi:type="dcterms:W3CDTF">2016-11-28T08:03:00Z</dcterms:created>
  <dcterms:modified xsi:type="dcterms:W3CDTF">2022-07-16T05:50:22Z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1033-11.2.0.11191</vt:lpwstr>
  </property>
  <property fmtid="{D5CDD505-2E9C-101B-9397-08002B2CF9AE}" pid="3" name="ICV">
    <vt:lpwstr>9E4650781E4449F1952E4ED9E2E931D7</vt:lpwstr>
  </property>
</Properties>
</file>