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jpg" ContentType="image/jp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5143500"/>
  <p:notesSz cx="9144000" cy="5143500"/>
  <p:defaultTextStyle>
    <a:defPPr>
      <a:defRPr kern="0"/>
    </a:defPPr>
  </p:defaultTextStyle>
  <p:embeddedFontLst>
    <p:embeddedFont>
      <p:font typeface="Calibri" panose="00000000000000000000" pitchFamily="34" charset="1"/>
      <p:bold r:id="rId24"/>
    </p:embeddedFont>
    <p:embeddedFont>
      <p:font typeface="Impact" panose="00000000000000000000" pitchFamily="34" charset="1"/>
      <p:regular r:id="rId23"/>
      <p:bold r:id="rId25"/>
    </p:embeddedFont>
    <p:embeddedFont>
      <p:font typeface="Times New Roman" panose="00000000000000000000" pitchFamily="18" charset="1"/>
      <p:regular r:id="rId20"/>
      <p:bold r:id="rId21"/>
      <p:boldItalic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font" Target="fonts/font1.fntdata"/><Relationship Id="rId21" Type="http://schemas.openxmlformats.org/officeDocument/2006/relationships/font" Target="fonts/font2.fntdata"/><Relationship Id="rId22" Type="http://schemas.openxmlformats.org/officeDocument/2006/relationships/font" Target="fonts/font3.fntdata"/><Relationship Id="rId23" Type="http://schemas.openxmlformats.org/officeDocument/2006/relationships/font" Target="fonts/font4.fntdata"/><Relationship Id="rId24" Type="http://schemas.openxmlformats.org/officeDocument/2006/relationships/font" Target="fonts/font5.fntdata"/><Relationship Id="rId25" Type="http://schemas.openxmlformats.org/officeDocument/2006/relationships/font" Target="fonts/font6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28536"/>
            <a:ext cx="1081087" cy="111918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6476" y="325374"/>
            <a:ext cx="682447" cy="68275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9099" y="428561"/>
            <a:ext cx="452437" cy="4619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3384" y="1122997"/>
            <a:ext cx="8317230" cy="518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BE9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 u="sng">
                <a:solidFill>
                  <a:srgbClr val="00AFE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BE9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7649" y="199961"/>
            <a:ext cx="595312" cy="47148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6113" y="198373"/>
            <a:ext cx="593621" cy="4700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BE9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51434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2912" y="209613"/>
            <a:ext cx="8258175" cy="15487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BE9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5470" y="1541081"/>
            <a:ext cx="7973059" cy="1769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sng">
                <a:solidFill>
                  <a:srgbClr val="00AFE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image" Target="../media/image22.jpg"/><Relationship Id="rId4" Type="http://schemas.openxmlformats.org/officeDocument/2006/relationships/image" Target="../media/image2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41.png"/><Relationship Id="rId16" Type="http://schemas.openxmlformats.org/officeDocument/2006/relationships/image" Target="../media/image42.png"/><Relationship Id="rId17" Type="http://schemas.openxmlformats.org/officeDocument/2006/relationships/image" Target="../media/image43.png"/><Relationship Id="rId18" Type="http://schemas.openxmlformats.org/officeDocument/2006/relationships/image" Target="../media/image44.png"/><Relationship Id="rId19" Type="http://schemas.openxmlformats.org/officeDocument/2006/relationships/image" Target="../media/image45.png"/><Relationship Id="rId20" Type="http://schemas.openxmlformats.org/officeDocument/2006/relationships/image" Target="../media/image46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Relationship Id="rId25" Type="http://schemas.openxmlformats.org/officeDocument/2006/relationships/image" Target="../media/image51.png"/><Relationship Id="rId26" Type="http://schemas.openxmlformats.org/officeDocument/2006/relationships/image" Target="../media/image52.png"/><Relationship Id="rId27" Type="http://schemas.openxmlformats.org/officeDocument/2006/relationships/image" Target="../media/image53.png"/><Relationship Id="rId28" Type="http://schemas.openxmlformats.org/officeDocument/2006/relationships/image" Target="../media/image54.png"/><Relationship Id="rId29" Type="http://schemas.openxmlformats.org/officeDocument/2006/relationships/image" Target="../media/image55.png"/><Relationship Id="rId30" Type="http://schemas.openxmlformats.org/officeDocument/2006/relationships/image" Target="../media/image56.png"/><Relationship Id="rId31" Type="http://schemas.openxmlformats.org/officeDocument/2006/relationships/image" Target="../media/image57.png"/><Relationship Id="rId32" Type="http://schemas.openxmlformats.org/officeDocument/2006/relationships/image" Target="../media/image58.png"/><Relationship Id="rId33" Type="http://schemas.openxmlformats.org/officeDocument/2006/relationships/image" Target="../media/image59.png"/><Relationship Id="rId34" Type="http://schemas.openxmlformats.org/officeDocument/2006/relationships/image" Target="../media/image60.png"/><Relationship Id="rId35" Type="http://schemas.openxmlformats.org/officeDocument/2006/relationships/image" Target="../media/image61.png"/><Relationship Id="rId36" Type="http://schemas.openxmlformats.org/officeDocument/2006/relationships/image" Target="../media/image62.png"/><Relationship Id="rId37" Type="http://schemas.openxmlformats.org/officeDocument/2006/relationships/image" Target="../media/image63.png"/><Relationship Id="rId38" Type="http://schemas.openxmlformats.org/officeDocument/2006/relationships/image" Target="../media/image64.png"/><Relationship Id="rId39" Type="http://schemas.openxmlformats.org/officeDocument/2006/relationships/image" Target="../media/image65.png"/><Relationship Id="rId40" Type="http://schemas.openxmlformats.org/officeDocument/2006/relationships/image" Target="../media/image66.png"/><Relationship Id="rId41" Type="http://schemas.openxmlformats.org/officeDocument/2006/relationships/image" Target="../media/image67.png"/><Relationship Id="rId42" Type="http://schemas.openxmlformats.org/officeDocument/2006/relationships/image" Target="../media/image68.png"/><Relationship Id="rId43" Type="http://schemas.openxmlformats.org/officeDocument/2006/relationships/image" Target="../media/image69.png"/><Relationship Id="rId44" Type="http://schemas.openxmlformats.org/officeDocument/2006/relationships/image" Target="../media/image70.png"/><Relationship Id="rId45" Type="http://schemas.openxmlformats.org/officeDocument/2006/relationships/image" Target="../media/image71.png"/><Relationship Id="rId46" Type="http://schemas.openxmlformats.org/officeDocument/2006/relationships/image" Target="../media/image72.png"/><Relationship Id="rId47" Type="http://schemas.openxmlformats.org/officeDocument/2006/relationships/image" Target="../media/image7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6417" y="529907"/>
            <a:ext cx="205104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-25">
                <a:solidFill>
                  <a:srgbClr val="FFFFFF"/>
                </a:solidFill>
                <a:latin typeface="Impact"/>
                <a:cs typeface="Impact"/>
              </a:rPr>
              <a:t>01</a:t>
            </a:r>
            <a:endParaRPr sz="155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384" y="1122997"/>
            <a:ext cx="6972934" cy="5181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Tính</a:t>
            </a:r>
            <a:r>
              <a:rPr dirty="0" sz="3200" spc="-7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diện</a:t>
            </a:r>
            <a:r>
              <a:rPr dirty="0" sz="3200" spc="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tích</a:t>
            </a:r>
            <a:r>
              <a:rPr dirty="0" sz="3200" spc="-1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hình</a:t>
            </a:r>
            <a:r>
              <a:rPr dirty="0" sz="3200" spc="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vuông</a:t>
            </a:r>
            <a:r>
              <a:rPr dirty="0" sz="3200" spc="-12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có</a:t>
            </a:r>
            <a:r>
              <a:rPr dirty="0" sz="3200" spc="3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cạnh</a:t>
            </a:r>
            <a:r>
              <a:rPr dirty="0" sz="3200" spc="-6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dirty="0" sz="3200" spc="2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spc="-25" b="1">
                <a:solidFill>
                  <a:srgbClr val="FF0000"/>
                </a:solidFill>
                <a:latin typeface="Times New Roman"/>
                <a:cs typeface="Times New Roman"/>
              </a:rPr>
              <a:t>cm.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32790" y="2220213"/>
            <a:ext cx="7651115" cy="5181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  <a:tabLst>
                <a:tab pos="1916430" algn="l"/>
                <a:tab pos="3790950" algn="l"/>
                <a:tab pos="5965825" algn="l"/>
              </a:tabLst>
            </a:pPr>
            <a:r>
              <a:rPr dirty="0" sz="3200" b="1">
                <a:solidFill>
                  <a:srgbClr val="00AF50"/>
                </a:solidFill>
                <a:latin typeface="Times New Roman"/>
                <a:cs typeface="Times New Roman"/>
              </a:rPr>
              <a:t>A.</a:t>
            </a:r>
            <a:r>
              <a:rPr dirty="0" sz="3200" spc="-35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AF50"/>
                </a:solidFill>
                <a:latin typeface="Times New Roman"/>
                <a:cs typeface="Times New Roman"/>
              </a:rPr>
              <a:t>6</a:t>
            </a:r>
            <a:r>
              <a:rPr dirty="0" sz="3200" spc="-15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3200" spc="-25" b="1">
                <a:solidFill>
                  <a:srgbClr val="00AF50"/>
                </a:solidFill>
                <a:latin typeface="Times New Roman"/>
                <a:cs typeface="Times New Roman"/>
              </a:rPr>
              <a:t>cm</a:t>
            </a:r>
            <a:r>
              <a:rPr dirty="0" baseline="26455" sz="3150" spc="-37" b="1">
                <a:solidFill>
                  <a:srgbClr val="00AF50"/>
                </a:solidFill>
                <a:latin typeface="Times New Roman"/>
                <a:cs typeface="Times New Roman"/>
              </a:rPr>
              <a:t>2</a:t>
            </a:r>
            <a:r>
              <a:rPr dirty="0" baseline="26455" sz="3150" b="1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dirty="0" sz="3200" b="1">
                <a:solidFill>
                  <a:srgbClr val="00AF50"/>
                </a:solidFill>
                <a:latin typeface="Times New Roman"/>
                <a:cs typeface="Times New Roman"/>
              </a:rPr>
              <a:t>B.</a:t>
            </a:r>
            <a:r>
              <a:rPr dirty="0" sz="3200" spc="-30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AF50"/>
                </a:solidFill>
                <a:latin typeface="Times New Roman"/>
                <a:cs typeface="Times New Roman"/>
              </a:rPr>
              <a:t>9</a:t>
            </a:r>
            <a:r>
              <a:rPr dirty="0" sz="3200" spc="-5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3200" spc="-25" b="1">
                <a:solidFill>
                  <a:srgbClr val="00AF50"/>
                </a:solidFill>
                <a:latin typeface="Times New Roman"/>
                <a:cs typeface="Times New Roman"/>
              </a:rPr>
              <a:t>cm</a:t>
            </a:r>
            <a:r>
              <a:rPr dirty="0" baseline="26455" sz="3150" spc="-37" b="1">
                <a:solidFill>
                  <a:srgbClr val="00AF50"/>
                </a:solidFill>
                <a:latin typeface="Times New Roman"/>
                <a:cs typeface="Times New Roman"/>
              </a:rPr>
              <a:t>2</a:t>
            </a:r>
            <a:r>
              <a:rPr dirty="0" baseline="26455" sz="3150" b="1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dirty="0" sz="3200" b="1">
                <a:solidFill>
                  <a:srgbClr val="00AF50"/>
                </a:solidFill>
                <a:latin typeface="Times New Roman"/>
                <a:cs typeface="Times New Roman"/>
              </a:rPr>
              <a:t>C.</a:t>
            </a:r>
            <a:r>
              <a:rPr dirty="0" sz="3200" spc="-30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AF50"/>
                </a:solidFill>
                <a:latin typeface="Times New Roman"/>
                <a:cs typeface="Times New Roman"/>
              </a:rPr>
              <a:t>12</a:t>
            </a:r>
            <a:r>
              <a:rPr dirty="0" sz="3200" spc="-70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3200" spc="-25" b="1">
                <a:solidFill>
                  <a:srgbClr val="00AF50"/>
                </a:solidFill>
                <a:latin typeface="Times New Roman"/>
                <a:cs typeface="Times New Roman"/>
              </a:rPr>
              <a:t>cm</a:t>
            </a:r>
            <a:r>
              <a:rPr dirty="0" baseline="26455" sz="3150" spc="-37" b="1">
                <a:solidFill>
                  <a:srgbClr val="00AF50"/>
                </a:solidFill>
                <a:latin typeface="Times New Roman"/>
                <a:cs typeface="Times New Roman"/>
              </a:rPr>
              <a:t>2</a:t>
            </a:r>
            <a:r>
              <a:rPr dirty="0" baseline="26455" sz="3150" b="1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dirty="0" sz="3200" b="1">
                <a:solidFill>
                  <a:srgbClr val="00AF50"/>
                </a:solidFill>
                <a:latin typeface="Times New Roman"/>
                <a:cs typeface="Times New Roman"/>
              </a:rPr>
              <a:t>D.</a:t>
            </a:r>
            <a:r>
              <a:rPr dirty="0" sz="3200" spc="-20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AF50"/>
                </a:solidFill>
                <a:latin typeface="Times New Roman"/>
                <a:cs typeface="Times New Roman"/>
              </a:rPr>
              <a:t>16</a:t>
            </a:r>
            <a:r>
              <a:rPr dirty="0" sz="3200" spc="-70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3200" spc="-25" b="1">
                <a:solidFill>
                  <a:srgbClr val="00AF50"/>
                </a:solidFill>
                <a:latin typeface="Times New Roman"/>
                <a:cs typeface="Times New Roman"/>
              </a:rPr>
              <a:t>cm</a:t>
            </a:r>
            <a:r>
              <a:rPr dirty="0" baseline="26455" sz="3150" spc="-37" b="1">
                <a:solidFill>
                  <a:srgbClr val="00AF50"/>
                </a:solidFill>
                <a:latin typeface="Times New Roman"/>
                <a:cs typeface="Times New Roman"/>
              </a:rPr>
              <a:t>2</a:t>
            </a:r>
            <a:endParaRPr baseline="26455" sz="3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944" y="209613"/>
            <a:ext cx="8181975" cy="154876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379095" marR="5080" indent="-367030">
              <a:lnSpc>
                <a:spcPct val="100000"/>
              </a:lnSpc>
              <a:spcBef>
                <a:spcPts val="130"/>
              </a:spcBef>
              <a:tabLst>
                <a:tab pos="379095" algn="l"/>
                <a:tab pos="1294130" algn="l"/>
                <a:tab pos="2114550" algn="l"/>
                <a:tab pos="3373120" algn="l"/>
                <a:tab pos="4116704" algn="l"/>
                <a:tab pos="4879340" algn="l"/>
                <a:tab pos="4946015" algn="l"/>
                <a:tab pos="5518150" algn="l"/>
                <a:tab pos="6462395" algn="l"/>
                <a:tab pos="7310755" algn="l"/>
              </a:tabLst>
            </a:pPr>
            <a:r>
              <a:rPr dirty="0" baseline="15046" sz="3600" spc="-75" b="0">
                <a:solidFill>
                  <a:srgbClr val="FFFFFF"/>
                </a:solidFill>
                <a:latin typeface="Impact"/>
                <a:cs typeface="Impact"/>
              </a:rPr>
              <a:t>3</a:t>
            </a:r>
            <a:r>
              <a:rPr dirty="0" baseline="15046" sz="3600" b="0">
                <a:solidFill>
                  <a:srgbClr val="FFFFFF"/>
                </a:solidFill>
                <a:latin typeface="Impact"/>
                <a:cs typeface="Impact"/>
              </a:rPr>
              <a:t>	</a:t>
            </a:r>
            <a:r>
              <a:rPr dirty="0" sz="3200">
                <a:solidFill>
                  <a:srgbClr val="FF0000"/>
                </a:solidFill>
              </a:rPr>
              <a:t>Việt</a:t>
            </a:r>
            <a:r>
              <a:rPr dirty="0" sz="3200" spc="370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FF0000"/>
                </a:solidFill>
              </a:rPr>
              <a:t>cắt</a:t>
            </a:r>
            <a:r>
              <a:rPr dirty="0" sz="3200" spc="385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FF0000"/>
                </a:solidFill>
              </a:rPr>
              <a:t>được</a:t>
            </a:r>
            <a:r>
              <a:rPr dirty="0" sz="3200" spc="405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FF0000"/>
                </a:solidFill>
              </a:rPr>
              <a:t>các</a:t>
            </a:r>
            <a:r>
              <a:rPr dirty="0" sz="3200" spc="330">
                <a:solidFill>
                  <a:srgbClr val="FF0000"/>
                </a:solidFill>
              </a:rPr>
              <a:t> </a:t>
            </a:r>
            <a:r>
              <a:rPr dirty="0" sz="3200" spc="-10">
                <a:solidFill>
                  <a:srgbClr val="FF0000"/>
                </a:solidFill>
              </a:rPr>
              <a:t>miếng</a:t>
            </a:r>
            <a:r>
              <a:rPr dirty="0" sz="3200">
                <a:solidFill>
                  <a:srgbClr val="FF0000"/>
                </a:solidFill>
              </a:rPr>
              <a:t>	bìa</a:t>
            </a:r>
            <a:r>
              <a:rPr dirty="0" sz="3200" spc="360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FF0000"/>
                </a:solidFill>
              </a:rPr>
              <a:t>như</a:t>
            </a:r>
            <a:r>
              <a:rPr dirty="0" sz="3200" spc="335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FF0000"/>
                </a:solidFill>
              </a:rPr>
              <a:t>hình</a:t>
            </a:r>
            <a:r>
              <a:rPr dirty="0" sz="3200" spc="335">
                <a:solidFill>
                  <a:srgbClr val="FF0000"/>
                </a:solidFill>
              </a:rPr>
              <a:t> </a:t>
            </a:r>
            <a:r>
              <a:rPr dirty="0" sz="3200" spc="-20">
                <a:solidFill>
                  <a:srgbClr val="FF0000"/>
                </a:solidFill>
              </a:rPr>
              <a:t>dưới đây.</a:t>
            </a:r>
            <a:r>
              <a:rPr dirty="0" sz="3200">
                <a:solidFill>
                  <a:srgbClr val="FF0000"/>
                </a:solidFill>
              </a:rPr>
              <a:t>	</a:t>
            </a:r>
            <a:r>
              <a:rPr dirty="0" sz="3200" spc="-25">
                <a:solidFill>
                  <a:srgbClr val="FF0000"/>
                </a:solidFill>
              </a:rPr>
              <a:t>Hai</a:t>
            </a:r>
            <a:r>
              <a:rPr dirty="0" sz="3200">
                <a:solidFill>
                  <a:srgbClr val="FF0000"/>
                </a:solidFill>
              </a:rPr>
              <a:t>	</a:t>
            </a:r>
            <a:r>
              <a:rPr dirty="0" sz="3200" spc="-20">
                <a:solidFill>
                  <a:srgbClr val="FF0000"/>
                </a:solidFill>
              </a:rPr>
              <a:t>miếng</a:t>
            </a:r>
            <a:r>
              <a:rPr dirty="0" sz="3200">
                <a:solidFill>
                  <a:srgbClr val="FF0000"/>
                </a:solidFill>
              </a:rPr>
              <a:t>	</a:t>
            </a:r>
            <a:r>
              <a:rPr dirty="0" sz="3200" spc="-25">
                <a:solidFill>
                  <a:srgbClr val="FF0000"/>
                </a:solidFill>
              </a:rPr>
              <a:t>bìa</a:t>
            </a:r>
            <a:r>
              <a:rPr dirty="0" sz="3200">
                <a:solidFill>
                  <a:srgbClr val="FF0000"/>
                </a:solidFill>
              </a:rPr>
              <a:t>	</a:t>
            </a:r>
            <a:r>
              <a:rPr dirty="0" sz="3200" spc="-25">
                <a:solidFill>
                  <a:srgbClr val="FF0000"/>
                </a:solidFill>
              </a:rPr>
              <a:t>nào</a:t>
            </a:r>
            <a:r>
              <a:rPr dirty="0" sz="3200">
                <a:solidFill>
                  <a:srgbClr val="FF0000"/>
                </a:solidFill>
              </a:rPr>
              <a:t>		</a:t>
            </a:r>
            <a:r>
              <a:rPr dirty="0" sz="3200" spc="-25">
                <a:solidFill>
                  <a:srgbClr val="FF0000"/>
                </a:solidFill>
              </a:rPr>
              <a:t>có</a:t>
            </a:r>
            <a:r>
              <a:rPr dirty="0" sz="3200">
                <a:solidFill>
                  <a:srgbClr val="FF0000"/>
                </a:solidFill>
              </a:rPr>
              <a:t>	</a:t>
            </a:r>
            <a:r>
              <a:rPr dirty="0" sz="3200" spc="-20">
                <a:solidFill>
                  <a:srgbClr val="FF0000"/>
                </a:solidFill>
              </a:rPr>
              <a:t>diện</a:t>
            </a:r>
            <a:r>
              <a:rPr dirty="0" sz="3200">
                <a:solidFill>
                  <a:srgbClr val="FF0000"/>
                </a:solidFill>
              </a:rPr>
              <a:t>	</a:t>
            </a:r>
            <a:r>
              <a:rPr dirty="0" sz="3200" spc="-20">
                <a:solidFill>
                  <a:srgbClr val="FF0000"/>
                </a:solidFill>
              </a:rPr>
              <a:t>tích</a:t>
            </a:r>
            <a:r>
              <a:rPr dirty="0" sz="3200">
                <a:solidFill>
                  <a:srgbClr val="FF0000"/>
                </a:solidFill>
              </a:rPr>
              <a:t>	</a:t>
            </a:r>
            <a:r>
              <a:rPr dirty="0" sz="3200" spc="-20">
                <a:solidFill>
                  <a:srgbClr val="FF0000"/>
                </a:solidFill>
              </a:rPr>
              <a:t>bằng</a:t>
            </a:r>
            <a:endParaRPr sz="3200">
              <a:latin typeface="Impact"/>
              <a:cs typeface="Impact"/>
            </a:endParaRPr>
          </a:p>
          <a:p>
            <a:pPr marL="379095">
              <a:lnSpc>
                <a:spcPct val="100000"/>
              </a:lnSpc>
              <a:spcBef>
                <a:spcPts val="434"/>
              </a:spcBef>
            </a:pPr>
            <a:r>
              <a:rPr dirty="0" spc="-10">
                <a:solidFill>
                  <a:srgbClr val="FF0000"/>
                </a:solidFill>
              </a:rPr>
              <a:t>nhau?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971550" y="1762125"/>
            <a:ext cx="7343775" cy="2533650"/>
            <a:chOff x="971550" y="1762125"/>
            <a:chExt cx="7343775" cy="25336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1550" y="2114550"/>
              <a:ext cx="7343775" cy="218122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8850" y="1828800"/>
              <a:ext cx="2181225" cy="204787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6850" y="1762125"/>
              <a:ext cx="1990725" cy="218122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500626" y="2852800"/>
              <a:ext cx="575945" cy="142875"/>
            </a:xfrm>
            <a:custGeom>
              <a:avLst/>
              <a:gdLst/>
              <a:ahLst/>
              <a:cxnLst/>
              <a:rect l="l" t="t" r="r" b="b"/>
              <a:pathLst>
                <a:path w="575945" h="142875">
                  <a:moveTo>
                    <a:pt x="0" y="0"/>
                  </a:moveTo>
                  <a:lnTo>
                    <a:pt x="575945" y="0"/>
                  </a:lnTo>
                </a:path>
                <a:path w="575945" h="142875">
                  <a:moveTo>
                    <a:pt x="0" y="142875"/>
                  </a:moveTo>
                  <a:lnTo>
                    <a:pt x="575945" y="14287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944" y="209613"/>
            <a:ext cx="8181975" cy="100520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379095" marR="5080" indent="-367030">
              <a:lnSpc>
                <a:spcPct val="100000"/>
              </a:lnSpc>
              <a:spcBef>
                <a:spcPts val="130"/>
              </a:spcBef>
              <a:tabLst>
                <a:tab pos="379095" algn="l"/>
              </a:tabLst>
            </a:pPr>
            <a:r>
              <a:rPr dirty="0" baseline="15046" sz="3600" spc="-75" b="0">
                <a:solidFill>
                  <a:srgbClr val="FFFFFF"/>
                </a:solidFill>
                <a:latin typeface="Impact"/>
                <a:cs typeface="Impact"/>
              </a:rPr>
              <a:t>3</a:t>
            </a:r>
            <a:r>
              <a:rPr dirty="0" baseline="15046" sz="3600" b="0">
                <a:solidFill>
                  <a:srgbClr val="FFFFFF"/>
                </a:solidFill>
                <a:latin typeface="Impact"/>
                <a:cs typeface="Impact"/>
              </a:rPr>
              <a:t>	</a:t>
            </a:r>
            <a:r>
              <a:rPr dirty="0" sz="3200">
                <a:solidFill>
                  <a:srgbClr val="FF0000"/>
                </a:solidFill>
              </a:rPr>
              <a:t>Một</a:t>
            </a:r>
            <a:r>
              <a:rPr dirty="0" sz="3200" spc="5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FF0000"/>
                </a:solidFill>
              </a:rPr>
              <a:t>võ</a:t>
            </a:r>
            <a:r>
              <a:rPr dirty="0" sz="3200" spc="-5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FF0000"/>
                </a:solidFill>
              </a:rPr>
              <a:t>đài</a:t>
            </a:r>
            <a:r>
              <a:rPr dirty="0" sz="3200" spc="-30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FF0000"/>
                </a:solidFill>
              </a:rPr>
              <a:t>hình</a:t>
            </a:r>
            <a:r>
              <a:rPr dirty="0" sz="3200" spc="-35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FF0000"/>
                </a:solidFill>
              </a:rPr>
              <a:t>vuông</a:t>
            </a:r>
            <a:r>
              <a:rPr dirty="0" sz="3200" spc="80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FF0000"/>
                </a:solidFill>
              </a:rPr>
              <a:t>có</a:t>
            </a:r>
            <a:r>
              <a:rPr dirty="0" sz="3200" spc="70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FF0000"/>
                </a:solidFill>
              </a:rPr>
              <a:t>chu</a:t>
            </a:r>
            <a:r>
              <a:rPr dirty="0" sz="3200" spc="45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FF0000"/>
                </a:solidFill>
              </a:rPr>
              <a:t>vi</a:t>
            </a:r>
            <a:r>
              <a:rPr dirty="0" sz="3200" spc="40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FF0000"/>
                </a:solidFill>
              </a:rPr>
              <a:t>36</a:t>
            </a:r>
            <a:r>
              <a:rPr dirty="0" sz="3200" spc="75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FF0000"/>
                </a:solidFill>
              </a:rPr>
              <a:t>cm.</a:t>
            </a:r>
            <a:r>
              <a:rPr dirty="0" sz="3200" spc="-30">
                <a:solidFill>
                  <a:srgbClr val="FF0000"/>
                </a:solidFill>
              </a:rPr>
              <a:t> </a:t>
            </a:r>
            <a:r>
              <a:rPr dirty="0" sz="3200" spc="-20">
                <a:solidFill>
                  <a:srgbClr val="FF0000"/>
                </a:solidFill>
              </a:rPr>
              <a:t>Tính </a:t>
            </a:r>
            <a:r>
              <a:rPr dirty="0" sz="3200">
                <a:solidFill>
                  <a:srgbClr val="FF0000"/>
                </a:solidFill>
              </a:rPr>
              <a:t>diện tích của</a:t>
            </a:r>
            <a:r>
              <a:rPr dirty="0" sz="3200" spc="35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FF0000"/>
                </a:solidFill>
              </a:rPr>
              <a:t>võ</a:t>
            </a:r>
            <a:r>
              <a:rPr dirty="0" sz="3200" spc="-50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FF0000"/>
                </a:solidFill>
              </a:rPr>
              <a:t>đài </a:t>
            </a:r>
            <a:r>
              <a:rPr dirty="0" sz="3200" spc="-25">
                <a:solidFill>
                  <a:srgbClr val="FF0000"/>
                </a:solidFill>
              </a:rPr>
              <a:t>đó.</a:t>
            </a:r>
            <a:endParaRPr sz="3200">
              <a:latin typeface="Impact"/>
              <a:cs typeface="Impac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8325" y="1419225"/>
            <a:ext cx="5829300" cy="30956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56841" y="570865"/>
            <a:ext cx="4330700" cy="296100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ts val="3835"/>
              </a:lnSpc>
              <a:spcBef>
                <a:spcPts val="130"/>
              </a:spcBef>
            </a:pP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dirty="0" sz="3200" spc="-8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spc="-20" b="1">
                <a:solidFill>
                  <a:srgbClr val="FF0000"/>
                </a:solidFill>
                <a:latin typeface="Times New Roman"/>
                <a:cs typeface="Times New Roman"/>
              </a:rPr>
              <a:t>giải</a:t>
            </a:r>
            <a:endParaRPr sz="3200">
              <a:latin typeface="Times New Roman"/>
              <a:cs typeface="Times New Roman"/>
            </a:endParaRPr>
          </a:p>
          <a:p>
            <a:pPr algn="ctr" marL="37465" marR="30480">
              <a:lnSpc>
                <a:spcPts val="3910"/>
              </a:lnSpc>
              <a:spcBef>
                <a:spcPts val="65"/>
              </a:spcBef>
            </a:pPr>
            <a:r>
              <a:rPr dirty="0" sz="3200">
                <a:latin typeface="Times New Roman"/>
                <a:cs typeface="Times New Roman"/>
              </a:rPr>
              <a:t>Độ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dài</a:t>
            </a:r>
            <a:r>
              <a:rPr dirty="0" sz="3200" spc="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cạnh</a:t>
            </a:r>
            <a:r>
              <a:rPr dirty="0" sz="3200" spc="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của</a:t>
            </a:r>
            <a:r>
              <a:rPr dirty="0" sz="3200" spc="8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võ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đài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là: </a:t>
            </a:r>
            <a:r>
              <a:rPr dirty="0" sz="3200">
                <a:latin typeface="Times New Roman"/>
                <a:cs typeface="Times New Roman"/>
              </a:rPr>
              <a:t>36:</a:t>
            </a:r>
            <a:r>
              <a:rPr dirty="0" sz="3200" spc="-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4</a:t>
            </a:r>
            <a:r>
              <a:rPr dirty="0" sz="3200" spc="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=</a:t>
            </a:r>
            <a:r>
              <a:rPr dirty="0" sz="3200" spc="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9</a:t>
            </a:r>
            <a:r>
              <a:rPr dirty="0" sz="3200" spc="15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(cm)</a:t>
            </a:r>
            <a:endParaRPr sz="3200">
              <a:latin typeface="Times New Roman"/>
              <a:cs typeface="Times New Roman"/>
            </a:endParaRPr>
          </a:p>
          <a:p>
            <a:pPr algn="ctr" marL="8255">
              <a:lnSpc>
                <a:spcPts val="3685"/>
              </a:lnSpc>
            </a:pPr>
            <a:r>
              <a:rPr dirty="0" sz="3200">
                <a:latin typeface="Times New Roman"/>
                <a:cs typeface="Times New Roman"/>
              </a:rPr>
              <a:t>Diện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tích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võ</a:t>
            </a:r>
            <a:r>
              <a:rPr dirty="0" sz="3200" spc="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đài</a:t>
            </a:r>
            <a:r>
              <a:rPr dirty="0" sz="3200" spc="-160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là:</a:t>
            </a:r>
            <a:endParaRPr sz="3200">
              <a:latin typeface="Times New Roman"/>
              <a:cs typeface="Times New Roman"/>
            </a:endParaRPr>
          </a:p>
          <a:p>
            <a:pPr algn="ctr" marL="1270">
              <a:lnSpc>
                <a:spcPts val="3835"/>
              </a:lnSpc>
            </a:pPr>
            <a:r>
              <a:rPr dirty="0" sz="3200">
                <a:latin typeface="Times New Roman"/>
                <a:cs typeface="Times New Roman"/>
              </a:rPr>
              <a:t>9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x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9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=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81</a:t>
            </a:r>
            <a:r>
              <a:rPr dirty="0" sz="3200" spc="-80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(cm</a:t>
            </a:r>
            <a:r>
              <a:rPr dirty="0" baseline="26455" sz="3150" spc="-30">
                <a:latin typeface="Times New Roman"/>
                <a:cs typeface="Times New Roman"/>
              </a:rPr>
              <a:t>2</a:t>
            </a:r>
            <a:r>
              <a:rPr dirty="0" sz="3200" spc="-20"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ts val="3835"/>
              </a:lnSpc>
            </a:pPr>
            <a:r>
              <a:rPr dirty="0" sz="3200">
                <a:latin typeface="Times New Roman"/>
                <a:cs typeface="Times New Roman"/>
              </a:rPr>
              <a:t>Đáp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số: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81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cm</a:t>
            </a:r>
            <a:r>
              <a:rPr dirty="0" baseline="26455" sz="3150" spc="-37">
                <a:latin typeface="Times New Roman"/>
                <a:cs typeface="Times New Roman"/>
              </a:rPr>
              <a:t>2</a:t>
            </a:r>
            <a:endParaRPr baseline="26455" sz="3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61925" y="19050"/>
            <a:ext cx="723900" cy="666750"/>
            <a:chOff x="161925" y="19050"/>
            <a:chExt cx="723900" cy="666750"/>
          </a:xfrm>
        </p:grpSpPr>
        <p:sp>
          <p:nvSpPr>
            <p:cNvPr id="3" name="object 3" descr=""/>
            <p:cNvSpPr/>
            <p:nvPr/>
          </p:nvSpPr>
          <p:spPr>
            <a:xfrm>
              <a:off x="161925" y="95250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8760" y="4296"/>
                  </a:lnTo>
                  <a:lnTo>
                    <a:pt x="173639" y="16682"/>
                  </a:lnTo>
                  <a:lnTo>
                    <a:pt x="132091" y="36406"/>
                  </a:lnTo>
                  <a:lnTo>
                    <a:pt x="94868" y="62716"/>
                  </a:lnTo>
                  <a:lnTo>
                    <a:pt x="62724" y="94858"/>
                  </a:lnTo>
                  <a:lnTo>
                    <a:pt x="36412" y="132080"/>
                  </a:lnTo>
                  <a:lnTo>
                    <a:pt x="16685" y="173629"/>
                  </a:lnTo>
                  <a:lnTo>
                    <a:pt x="4296" y="218753"/>
                  </a:lnTo>
                  <a:lnTo>
                    <a:pt x="0" y="266700"/>
                  </a:lnTo>
                  <a:lnTo>
                    <a:pt x="4296" y="314646"/>
                  </a:lnTo>
                  <a:lnTo>
                    <a:pt x="16685" y="359770"/>
                  </a:lnTo>
                  <a:lnTo>
                    <a:pt x="36412" y="401320"/>
                  </a:lnTo>
                  <a:lnTo>
                    <a:pt x="62724" y="438541"/>
                  </a:lnTo>
                  <a:lnTo>
                    <a:pt x="94868" y="470683"/>
                  </a:lnTo>
                  <a:lnTo>
                    <a:pt x="132091" y="496993"/>
                  </a:lnTo>
                  <a:lnTo>
                    <a:pt x="173639" y="516717"/>
                  </a:lnTo>
                  <a:lnTo>
                    <a:pt x="218760" y="529103"/>
                  </a:lnTo>
                  <a:lnTo>
                    <a:pt x="266700" y="533400"/>
                  </a:lnTo>
                  <a:lnTo>
                    <a:pt x="314639" y="529103"/>
                  </a:lnTo>
                  <a:lnTo>
                    <a:pt x="359760" y="516717"/>
                  </a:lnTo>
                  <a:lnTo>
                    <a:pt x="401308" y="496993"/>
                  </a:lnTo>
                  <a:lnTo>
                    <a:pt x="438531" y="470683"/>
                  </a:lnTo>
                  <a:lnTo>
                    <a:pt x="470675" y="438541"/>
                  </a:lnTo>
                  <a:lnTo>
                    <a:pt x="496987" y="401319"/>
                  </a:lnTo>
                  <a:lnTo>
                    <a:pt x="516714" y="359770"/>
                  </a:lnTo>
                  <a:lnTo>
                    <a:pt x="529103" y="314646"/>
                  </a:lnTo>
                  <a:lnTo>
                    <a:pt x="533400" y="266700"/>
                  </a:lnTo>
                  <a:lnTo>
                    <a:pt x="529103" y="218753"/>
                  </a:lnTo>
                  <a:lnTo>
                    <a:pt x="516714" y="173629"/>
                  </a:lnTo>
                  <a:lnTo>
                    <a:pt x="496987" y="132079"/>
                  </a:lnTo>
                  <a:lnTo>
                    <a:pt x="470675" y="94858"/>
                  </a:lnTo>
                  <a:lnTo>
                    <a:pt x="438531" y="62716"/>
                  </a:lnTo>
                  <a:lnTo>
                    <a:pt x="401308" y="36406"/>
                  </a:lnTo>
                  <a:lnTo>
                    <a:pt x="359760" y="16682"/>
                  </a:lnTo>
                  <a:lnTo>
                    <a:pt x="314639" y="429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118B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42900" y="19050"/>
              <a:ext cx="542925" cy="533400"/>
            </a:xfrm>
            <a:custGeom>
              <a:avLst/>
              <a:gdLst/>
              <a:ahLst/>
              <a:cxnLst/>
              <a:rect l="l" t="t" r="r" b="b"/>
              <a:pathLst>
                <a:path w="542925" h="533400">
                  <a:moveTo>
                    <a:pt x="271462" y="0"/>
                  </a:moveTo>
                  <a:lnTo>
                    <a:pt x="222667" y="4296"/>
                  </a:lnTo>
                  <a:lnTo>
                    <a:pt x="176740" y="16682"/>
                  </a:lnTo>
                  <a:lnTo>
                    <a:pt x="134450" y="36406"/>
                  </a:lnTo>
                  <a:lnTo>
                    <a:pt x="96563" y="62716"/>
                  </a:lnTo>
                  <a:lnTo>
                    <a:pt x="63844" y="94858"/>
                  </a:lnTo>
                  <a:lnTo>
                    <a:pt x="37062" y="132080"/>
                  </a:lnTo>
                  <a:lnTo>
                    <a:pt x="16983" y="173629"/>
                  </a:lnTo>
                  <a:lnTo>
                    <a:pt x="4373" y="218753"/>
                  </a:lnTo>
                  <a:lnTo>
                    <a:pt x="0" y="266700"/>
                  </a:lnTo>
                  <a:lnTo>
                    <a:pt x="4373" y="314646"/>
                  </a:lnTo>
                  <a:lnTo>
                    <a:pt x="16983" y="359770"/>
                  </a:lnTo>
                  <a:lnTo>
                    <a:pt x="37062" y="401320"/>
                  </a:lnTo>
                  <a:lnTo>
                    <a:pt x="63844" y="438541"/>
                  </a:lnTo>
                  <a:lnTo>
                    <a:pt x="96563" y="470683"/>
                  </a:lnTo>
                  <a:lnTo>
                    <a:pt x="134450" y="496993"/>
                  </a:lnTo>
                  <a:lnTo>
                    <a:pt x="176740" y="516717"/>
                  </a:lnTo>
                  <a:lnTo>
                    <a:pt x="222667" y="529103"/>
                  </a:lnTo>
                  <a:lnTo>
                    <a:pt x="271462" y="533400"/>
                  </a:lnTo>
                  <a:lnTo>
                    <a:pt x="320257" y="529103"/>
                  </a:lnTo>
                  <a:lnTo>
                    <a:pt x="366184" y="516717"/>
                  </a:lnTo>
                  <a:lnTo>
                    <a:pt x="408474" y="496993"/>
                  </a:lnTo>
                  <a:lnTo>
                    <a:pt x="446361" y="470683"/>
                  </a:lnTo>
                  <a:lnTo>
                    <a:pt x="479080" y="438541"/>
                  </a:lnTo>
                  <a:lnTo>
                    <a:pt x="505862" y="401319"/>
                  </a:lnTo>
                  <a:lnTo>
                    <a:pt x="525941" y="359770"/>
                  </a:lnTo>
                  <a:lnTo>
                    <a:pt x="538551" y="314646"/>
                  </a:lnTo>
                  <a:lnTo>
                    <a:pt x="542925" y="266700"/>
                  </a:lnTo>
                  <a:lnTo>
                    <a:pt x="538551" y="218753"/>
                  </a:lnTo>
                  <a:lnTo>
                    <a:pt x="525941" y="173629"/>
                  </a:lnTo>
                  <a:lnTo>
                    <a:pt x="505862" y="132079"/>
                  </a:lnTo>
                  <a:lnTo>
                    <a:pt x="479080" y="94858"/>
                  </a:lnTo>
                  <a:lnTo>
                    <a:pt x="446361" y="62716"/>
                  </a:lnTo>
                  <a:lnTo>
                    <a:pt x="408474" y="36406"/>
                  </a:lnTo>
                  <a:lnTo>
                    <a:pt x="366184" y="16682"/>
                  </a:lnTo>
                  <a:lnTo>
                    <a:pt x="320257" y="4296"/>
                  </a:lnTo>
                  <a:lnTo>
                    <a:pt x="27146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14325" y="152400"/>
              <a:ext cx="542925" cy="533400"/>
            </a:xfrm>
            <a:custGeom>
              <a:avLst/>
              <a:gdLst/>
              <a:ahLst/>
              <a:cxnLst/>
              <a:rect l="l" t="t" r="r" b="b"/>
              <a:pathLst>
                <a:path w="542925" h="533400">
                  <a:moveTo>
                    <a:pt x="271462" y="0"/>
                  </a:moveTo>
                  <a:lnTo>
                    <a:pt x="222667" y="4296"/>
                  </a:lnTo>
                  <a:lnTo>
                    <a:pt x="176740" y="16682"/>
                  </a:lnTo>
                  <a:lnTo>
                    <a:pt x="134450" y="36406"/>
                  </a:lnTo>
                  <a:lnTo>
                    <a:pt x="96563" y="62716"/>
                  </a:lnTo>
                  <a:lnTo>
                    <a:pt x="63844" y="94858"/>
                  </a:lnTo>
                  <a:lnTo>
                    <a:pt x="37062" y="132080"/>
                  </a:lnTo>
                  <a:lnTo>
                    <a:pt x="16983" y="173629"/>
                  </a:lnTo>
                  <a:lnTo>
                    <a:pt x="4373" y="218753"/>
                  </a:lnTo>
                  <a:lnTo>
                    <a:pt x="0" y="266700"/>
                  </a:lnTo>
                  <a:lnTo>
                    <a:pt x="4373" y="314646"/>
                  </a:lnTo>
                  <a:lnTo>
                    <a:pt x="16983" y="359770"/>
                  </a:lnTo>
                  <a:lnTo>
                    <a:pt x="37062" y="401320"/>
                  </a:lnTo>
                  <a:lnTo>
                    <a:pt x="63844" y="438541"/>
                  </a:lnTo>
                  <a:lnTo>
                    <a:pt x="96563" y="470683"/>
                  </a:lnTo>
                  <a:lnTo>
                    <a:pt x="134450" y="496993"/>
                  </a:lnTo>
                  <a:lnTo>
                    <a:pt x="176740" y="516717"/>
                  </a:lnTo>
                  <a:lnTo>
                    <a:pt x="222667" y="529103"/>
                  </a:lnTo>
                  <a:lnTo>
                    <a:pt x="271462" y="533400"/>
                  </a:lnTo>
                  <a:lnTo>
                    <a:pt x="320257" y="529103"/>
                  </a:lnTo>
                  <a:lnTo>
                    <a:pt x="366184" y="516717"/>
                  </a:lnTo>
                  <a:lnTo>
                    <a:pt x="408474" y="496993"/>
                  </a:lnTo>
                  <a:lnTo>
                    <a:pt x="446361" y="470683"/>
                  </a:lnTo>
                  <a:lnTo>
                    <a:pt x="479080" y="438541"/>
                  </a:lnTo>
                  <a:lnTo>
                    <a:pt x="505862" y="401319"/>
                  </a:lnTo>
                  <a:lnTo>
                    <a:pt x="525941" y="359770"/>
                  </a:lnTo>
                  <a:lnTo>
                    <a:pt x="538551" y="314646"/>
                  </a:lnTo>
                  <a:lnTo>
                    <a:pt x="542925" y="266700"/>
                  </a:lnTo>
                  <a:lnTo>
                    <a:pt x="538551" y="218753"/>
                  </a:lnTo>
                  <a:lnTo>
                    <a:pt x="525941" y="173629"/>
                  </a:lnTo>
                  <a:lnTo>
                    <a:pt x="505862" y="132079"/>
                  </a:lnTo>
                  <a:lnTo>
                    <a:pt x="479080" y="94858"/>
                  </a:lnTo>
                  <a:lnTo>
                    <a:pt x="446361" y="62716"/>
                  </a:lnTo>
                  <a:lnTo>
                    <a:pt x="408474" y="36406"/>
                  </a:lnTo>
                  <a:lnTo>
                    <a:pt x="366184" y="16682"/>
                  </a:lnTo>
                  <a:lnTo>
                    <a:pt x="320257" y="4296"/>
                  </a:lnTo>
                  <a:lnTo>
                    <a:pt x="271462" y="0"/>
                  </a:lnTo>
                  <a:close/>
                </a:path>
              </a:pathLst>
            </a:custGeom>
            <a:solidFill>
              <a:srgbClr val="00A349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3314700" y="200025"/>
            <a:ext cx="5676900" cy="266700"/>
            <a:chOff x="3314700" y="200025"/>
            <a:chExt cx="5676900" cy="266700"/>
          </a:xfrm>
        </p:grpSpPr>
        <p:sp>
          <p:nvSpPr>
            <p:cNvPr id="7" name="object 7" descr=""/>
            <p:cNvSpPr/>
            <p:nvPr/>
          </p:nvSpPr>
          <p:spPr>
            <a:xfrm>
              <a:off x="3314700" y="200025"/>
              <a:ext cx="1895475" cy="266700"/>
            </a:xfrm>
            <a:custGeom>
              <a:avLst/>
              <a:gdLst/>
              <a:ahLst/>
              <a:cxnLst/>
              <a:rect l="l" t="t" r="r" b="b"/>
              <a:pathLst>
                <a:path w="1895475" h="266700">
                  <a:moveTo>
                    <a:pt x="1895475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1895475" y="266700"/>
                  </a:lnTo>
                  <a:lnTo>
                    <a:pt x="1895475" y="0"/>
                  </a:lnTo>
                  <a:close/>
                </a:path>
              </a:pathLst>
            </a:custGeom>
            <a:solidFill>
              <a:srgbClr val="118B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210175" y="200025"/>
              <a:ext cx="1885950" cy="266700"/>
            </a:xfrm>
            <a:custGeom>
              <a:avLst/>
              <a:gdLst/>
              <a:ahLst/>
              <a:cxnLst/>
              <a:rect l="l" t="t" r="r" b="b"/>
              <a:pathLst>
                <a:path w="1885950" h="266700">
                  <a:moveTo>
                    <a:pt x="1885950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1885950" y="266700"/>
                  </a:lnTo>
                  <a:lnTo>
                    <a:pt x="188595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096125" y="200025"/>
              <a:ext cx="1895475" cy="266700"/>
            </a:xfrm>
            <a:custGeom>
              <a:avLst/>
              <a:gdLst/>
              <a:ahLst/>
              <a:cxnLst/>
              <a:rect l="l" t="t" r="r" b="b"/>
              <a:pathLst>
                <a:path w="1895475" h="266700">
                  <a:moveTo>
                    <a:pt x="1895475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1895475" y="266700"/>
                  </a:lnTo>
                  <a:lnTo>
                    <a:pt x="1895475" y="0"/>
                  </a:lnTo>
                  <a:close/>
                </a:path>
              </a:pathLst>
            </a:custGeom>
            <a:solidFill>
              <a:srgbClr val="00A34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0" y="695325"/>
            <a:ext cx="9144000" cy="4352925"/>
            <a:chOff x="0" y="695325"/>
            <a:chExt cx="9144000" cy="435292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5449" y="695325"/>
              <a:ext cx="7124700" cy="375285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152900"/>
              <a:ext cx="9143999" cy="89535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418289"/>
              <a:ext cx="1385887" cy="25247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38575" y="0"/>
              <a:ext cx="5295900" cy="334327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295525"/>
              <a:ext cx="3209925" cy="284797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0425" y="1123950"/>
              <a:ext cx="2971800" cy="238125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8600" y="1399794"/>
              <a:ext cx="2066925" cy="147675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38625" y="1581086"/>
              <a:ext cx="1147762" cy="108108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62500" y="1609661"/>
              <a:ext cx="928687" cy="108108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67300" y="1581086"/>
              <a:ext cx="871537" cy="108108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95850" y="1666913"/>
              <a:ext cx="2390775" cy="238125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34025" y="1943100"/>
              <a:ext cx="1485900" cy="147637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53075" y="2114550"/>
              <a:ext cx="1433449" cy="130009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76525" y="2057438"/>
              <a:ext cx="2381250" cy="238125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14700" y="2333625"/>
              <a:ext cx="1476375" cy="147637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86150" y="2552636"/>
              <a:ext cx="1176337" cy="88106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62100" y="1343025"/>
              <a:ext cx="2381250" cy="238125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00275" y="1619250"/>
              <a:ext cx="1476375" cy="1476375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314829" y="1622080"/>
            <a:ext cx="4344035" cy="1614170"/>
          </a:xfrm>
          <a:prstGeom prst="rect"/>
        </p:spPr>
        <p:txBody>
          <a:bodyPr wrap="square" lIns="0" tIns="129540" rIns="0" bIns="0" rtlCol="0" vert="horz">
            <a:spAutoFit/>
          </a:bodyPr>
          <a:lstStyle/>
          <a:p>
            <a:pPr algn="ctr" marR="985519">
              <a:lnSpc>
                <a:spcPct val="100000"/>
              </a:lnSpc>
              <a:spcBef>
                <a:spcPts val="1020"/>
              </a:spcBef>
              <a:tabLst>
                <a:tab pos="2204720" algn="l"/>
              </a:tabLst>
            </a:pPr>
            <a:r>
              <a:rPr dirty="0" baseline="-26019" sz="5925" spc="-30">
                <a:solidFill>
                  <a:srgbClr val="FF0000"/>
                </a:solidFill>
                <a:latin typeface="Impact"/>
                <a:cs typeface="Impact"/>
              </a:rPr>
              <a:t>CHÀO</a:t>
            </a:r>
            <a:r>
              <a:rPr dirty="0" baseline="-26019" sz="5925">
                <a:solidFill>
                  <a:srgbClr val="FF0000"/>
                </a:solidFill>
                <a:latin typeface="Impact"/>
                <a:cs typeface="Impact"/>
              </a:rPr>
              <a:t>	</a:t>
            </a:r>
            <a:r>
              <a:rPr dirty="0" sz="3950" spc="-20">
                <a:solidFill>
                  <a:srgbClr val="FF0000"/>
                </a:solidFill>
                <a:latin typeface="Impact"/>
                <a:cs typeface="Impact"/>
              </a:rPr>
              <a:t>TH</a:t>
            </a:r>
            <a:r>
              <a:rPr dirty="0" sz="3950" spc="-20">
                <a:solidFill>
                  <a:srgbClr val="FF0000"/>
                </a:solidFill>
                <a:latin typeface="Calibri"/>
                <a:cs typeface="Calibri"/>
              </a:rPr>
              <a:t>Ầ</a:t>
            </a:r>
            <a:r>
              <a:rPr dirty="0" sz="3950" spc="-20">
                <a:solidFill>
                  <a:srgbClr val="FF0000"/>
                </a:solidFill>
                <a:latin typeface="Impact"/>
                <a:cs typeface="Impact"/>
              </a:rPr>
              <a:t>Y</a:t>
            </a:r>
            <a:endParaRPr sz="3950">
              <a:latin typeface="Impact"/>
              <a:cs typeface="Impact"/>
            </a:endParaRPr>
          </a:p>
          <a:p>
            <a:pPr algn="ctr" marL="1389380">
              <a:lnSpc>
                <a:spcPct val="100000"/>
              </a:lnSpc>
              <a:spcBef>
                <a:spcPts val="1085"/>
              </a:spcBef>
              <a:tabLst>
                <a:tab pos="3585210" algn="l"/>
              </a:tabLst>
            </a:pPr>
            <a:r>
              <a:rPr dirty="0" spc="-25">
                <a:solidFill>
                  <a:srgbClr val="118B3A"/>
                </a:solidFill>
                <a:latin typeface="Impact"/>
                <a:cs typeface="Impact"/>
              </a:rPr>
              <a:t>QUÝ</a:t>
            </a:r>
            <a:r>
              <a:rPr dirty="0">
                <a:solidFill>
                  <a:srgbClr val="118B3A"/>
                </a:solidFill>
                <a:latin typeface="Impact"/>
                <a:cs typeface="Impact"/>
              </a:rPr>
              <a:t>	</a:t>
            </a:r>
            <a:r>
              <a:rPr dirty="0" baseline="16782" sz="7200" spc="-37">
                <a:solidFill>
                  <a:srgbClr val="118B3A"/>
                </a:solidFill>
                <a:latin typeface="Impact"/>
                <a:cs typeface="Impact"/>
              </a:rPr>
              <a:t>CÔ</a:t>
            </a:r>
            <a:endParaRPr baseline="16782" sz="7200">
              <a:latin typeface="Impact"/>
              <a:cs typeface="Impact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333375" y="885825"/>
            <a:ext cx="3657600" cy="3162935"/>
            <a:chOff x="333375" y="885825"/>
            <a:chExt cx="3657600" cy="3162935"/>
          </a:xfrm>
        </p:grpSpPr>
        <p:pic>
          <p:nvPicPr>
            <p:cNvPr id="21" name="object 2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38350" y="1819211"/>
              <a:ext cx="1738376" cy="108108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19300" y="3190875"/>
              <a:ext cx="866775" cy="85735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3375" y="2276475"/>
              <a:ext cx="1152525" cy="1152525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04850" y="2495550"/>
              <a:ext cx="571500" cy="57150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47750" y="2943225"/>
              <a:ext cx="952588" cy="942975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38350" y="885825"/>
              <a:ext cx="942975" cy="942975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95375" y="1704975"/>
              <a:ext cx="904875" cy="904875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1466850" y="1924050"/>
              <a:ext cx="323850" cy="323850"/>
            </a:xfrm>
            <a:custGeom>
              <a:avLst/>
              <a:gdLst/>
              <a:ahLst/>
              <a:cxnLst/>
              <a:rect l="l" t="t" r="r" b="b"/>
              <a:pathLst>
                <a:path w="323850" h="323850">
                  <a:moveTo>
                    <a:pt x="161925" y="0"/>
                  </a:moveTo>
                  <a:lnTo>
                    <a:pt x="118886" y="5785"/>
                  </a:lnTo>
                  <a:lnTo>
                    <a:pt x="80207" y="22112"/>
                  </a:lnTo>
                  <a:lnTo>
                    <a:pt x="47434" y="47434"/>
                  </a:lnTo>
                  <a:lnTo>
                    <a:pt x="22112" y="80207"/>
                  </a:lnTo>
                  <a:lnTo>
                    <a:pt x="5785" y="118886"/>
                  </a:lnTo>
                  <a:lnTo>
                    <a:pt x="0" y="161925"/>
                  </a:lnTo>
                  <a:lnTo>
                    <a:pt x="5785" y="204963"/>
                  </a:lnTo>
                  <a:lnTo>
                    <a:pt x="22112" y="243642"/>
                  </a:lnTo>
                  <a:lnTo>
                    <a:pt x="47434" y="276415"/>
                  </a:lnTo>
                  <a:lnTo>
                    <a:pt x="80207" y="301737"/>
                  </a:lnTo>
                  <a:lnTo>
                    <a:pt x="118886" y="318064"/>
                  </a:lnTo>
                  <a:lnTo>
                    <a:pt x="161925" y="323850"/>
                  </a:lnTo>
                  <a:lnTo>
                    <a:pt x="204963" y="318064"/>
                  </a:lnTo>
                  <a:lnTo>
                    <a:pt x="243642" y="301737"/>
                  </a:lnTo>
                  <a:lnTo>
                    <a:pt x="276415" y="276415"/>
                  </a:lnTo>
                  <a:lnTo>
                    <a:pt x="301737" y="243642"/>
                  </a:lnTo>
                  <a:lnTo>
                    <a:pt x="318064" y="204963"/>
                  </a:lnTo>
                  <a:lnTo>
                    <a:pt x="323850" y="161925"/>
                  </a:lnTo>
                  <a:lnTo>
                    <a:pt x="318064" y="118886"/>
                  </a:lnTo>
                  <a:lnTo>
                    <a:pt x="301737" y="80207"/>
                  </a:lnTo>
                  <a:lnTo>
                    <a:pt x="276415" y="47434"/>
                  </a:lnTo>
                  <a:lnTo>
                    <a:pt x="243642" y="22112"/>
                  </a:lnTo>
                  <a:lnTo>
                    <a:pt x="204963" y="5785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24200" y="1352550"/>
              <a:ext cx="866775" cy="866775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3495675" y="1571625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5" y="0"/>
                  </a:moveTo>
                  <a:lnTo>
                    <a:pt x="97731" y="7287"/>
                  </a:lnTo>
                  <a:lnTo>
                    <a:pt x="58512" y="27578"/>
                  </a:lnTo>
                  <a:lnTo>
                    <a:pt x="27578" y="58512"/>
                  </a:lnTo>
                  <a:lnTo>
                    <a:pt x="7287" y="97731"/>
                  </a:lnTo>
                  <a:lnTo>
                    <a:pt x="0" y="142875"/>
                  </a:lnTo>
                  <a:lnTo>
                    <a:pt x="7287" y="188018"/>
                  </a:lnTo>
                  <a:lnTo>
                    <a:pt x="27578" y="227237"/>
                  </a:lnTo>
                  <a:lnTo>
                    <a:pt x="58512" y="258171"/>
                  </a:lnTo>
                  <a:lnTo>
                    <a:pt x="97731" y="278462"/>
                  </a:lnTo>
                  <a:lnTo>
                    <a:pt x="142875" y="285750"/>
                  </a:lnTo>
                  <a:lnTo>
                    <a:pt x="188018" y="278462"/>
                  </a:lnTo>
                  <a:lnTo>
                    <a:pt x="227237" y="258171"/>
                  </a:lnTo>
                  <a:lnTo>
                    <a:pt x="258171" y="227237"/>
                  </a:lnTo>
                  <a:lnTo>
                    <a:pt x="278462" y="188018"/>
                  </a:lnTo>
                  <a:lnTo>
                    <a:pt x="285750" y="142875"/>
                  </a:lnTo>
                  <a:lnTo>
                    <a:pt x="278462" y="97731"/>
                  </a:lnTo>
                  <a:lnTo>
                    <a:pt x="258171" y="58512"/>
                  </a:lnTo>
                  <a:lnTo>
                    <a:pt x="227237" y="27578"/>
                  </a:lnTo>
                  <a:lnTo>
                    <a:pt x="188018" y="7287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695575" y="3143250"/>
              <a:ext cx="752475" cy="762114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067050" y="3362325"/>
              <a:ext cx="171450" cy="180975"/>
            </a:xfrm>
            <a:prstGeom prst="rect">
              <a:avLst/>
            </a:prstGeom>
          </p:spPr>
        </p:pic>
      </p:grpSp>
      <p:grpSp>
        <p:nvGrpSpPr>
          <p:cNvPr id="33" name="object 33" descr=""/>
          <p:cNvGrpSpPr/>
          <p:nvPr/>
        </p:nvGrpSpPr>
        <p:grpSpPr>
          <a:xfrm>
            <a:off x="1411350" y="838212"/>
            <a:ext cx="6990080" cy="3505200"/>
            <a:chOff x="1411350" y="838212"/>
            <a:chExt cx="6990080" cy="3505200"/>
          </a:xfrm>
        </p:grpSpPr>
        <p:pic>
          <p:nvPicPr>
            <p:cNvPr id="34" name="object 3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43624" y="3324224"/>
              <a:ext cx="1028788" cy="1019175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507225" y="3544824"/>
              <a:ext cx="453929" cy="444576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382900" y="3411474"/>
              <a:ext cx="291973" cy="282701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48524" y="1352550"/>
              <a:ext cx="1152525" cy="1152525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619999" y="1571625"/>
              <a:ext cx="571500" cy="57150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11350" y="3163824"/>
              <a:ext cx="377698" cy="368426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762624" y="1066825"/>
              <a:ext cx="876401" cy="876401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126225" y="1287398"/>
              <a:ext cx="301498" cy="301751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401950" y="1106423"/>
              <a:ext cx="368173" cy="368426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724399" y="3019424"/>
              <a:ext cx="828675" cy="828675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088000" y="3240024"/>
              <a:ext cx="253873" cy="254126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886574" y="3105149"/>
              <a:ext cx="933551" cy="942975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58049" y="3324224"/>
              <a:ext cx="352425" cy="361950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305424" y="3305174"/>
              <a:ext cx="781164" cy="781164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676899" y="3524249"/>
              <a:ext cx="200025" cy="200025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762499" y="838212"/>
              <a:ext cx="790575" cy="800214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133974" y="1057275"/>
              <a:ext cx="209550" cy="219075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991349" y="2276475"/>
              <a:ext cx="724026" cy="724026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362824" y="2495549"/>
              <a:ext cx="142875" cy="142875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152899" y="3495674"/>
              <a:ext cx="828675" cy="828675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524374" y="3714749"/>
              <a:ext cx="247650" cy="2476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536"/>
              <a:ext cx="938212" cy="111918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601" y="325374"/>
              <a:ext cx="682447" cy="68275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224" y="428561"/>
              <a:ext cx="452437" cy="461962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83222" y="529907"/>
            <a:ext cx="22923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-25">
                <a:solidFill>
                  <a:srgbClr val="FFFFFF"/>
                </a:solidFill>
                <a:latin typeface="Impact"/>
                <a:cs typeface="Impact"/>
              </a:rPr>
              <a:t>02</a:t>
            </a:r>
            <a:endParaRPr sz="1550">
              <a:latin typeface="Impact"/>
              <a:cs typeface="Impac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3384" y="1024485"/>
            <a:ext cx="8193405" cy="111315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90"/>
              </a:spcBef>
            </a:pPr>
            <a:r>
              <a:rPr dirty="0">
                <a:solidFill>
                  <a:srgbClr val="FF0000"/>
                </a:solidFill>
              </a:rPr>
              <a:t>Tính</a:t>
            </a:r>
            <a:r>
              <a:rPr dirty="0" spc="-12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diện</a:t>
            </a:r>
            <a:r>
              <a:rPr dirty="0" spc="-3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tích</a:t>
            </a:r>
            <a:r>
              <a:rPr dirty="0" spc="-5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hình</a:t>
            </a:r>
            <a:r>
              <a:rPr dirty="0" spc="-3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chữ</a:t>
            </a:r>
            <a:r>
              <a:rPr dirty="0" spc="-3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nhật</a:t>
            </a:r>
            <a:r>
              <a:rPr dirty="0" spc="-14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có</a:t>
            </a:r>
            <a:r>
              <a:rPr dirty="0" spc="-1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chiều</a:t>
            </a:r>
            <a:r>
              <a:rPr dirty="0" spc="-5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dài</a:t>
            </a:r>
            <a:r>
              <a:rPr dirty="0" spc="-4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5</a:t>
            </a:r>
            <a:r>
              <a:rPr dirty="0" spc="-15">
                <a:solidFill>
                  <a:srgbClr val="FF0000"/>
                </a:solidFill>
              </a:rPr>
              <a:t> </a:t>
            </a:r>
            <a:r>
              <a:rPr dirty="0" spc="-25">
                <a:solidFill>
                  <a:srgbClr val="FF0000"/>
                </a:solidFill>
              </a:rPr>
              <a:t>cm, </a:t>
            </a:r>
            <a:r>
              <a:rPr dirty="0">
                <a:solidFill>
                  <a:srgbClr val="FF0000"/>
                </a:solidFill>
              </a:rPr>
              <a:t>chiều</a:t>
            </a:r>
            <a:r>
              <a:rPr dirty="0" spc="-3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rộng</a:t>
            </a:r>
            <a:r>
              <a:rPr dirty="0" spc="2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2</a:t>
            </a:r>
            <a:r>
              <a:rPr dirty="0" spc="20">
                <a:solidFill>
                  <a:srgbClr val="FF0000"/>
                </a:solidFill>
              </a:rPr>
              <a:t> </a:t>
            </a:r>
            <a:r>
              <a:rPr dirty="0" spc="-25">
                <a:solidFill>
                  <a:srgbClr val="FF0000"/>
                </a:solidFill>
              </a:rPr>
              <a:t>cm.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694690" y="2220213"/>
            <a:ext cx="5539740" cy="5181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30"/>
              </a:spcBef>
              <a:tabLst>
                <a:tab pos="1954530" algn="l"/>
                <a:tab pos="3829050" algn="l"/>
              </a:tabLst>
            </a:pPr>
            <a:r>
              <a:rPr dirty="0" sz="3200" b="1">
                <a:solidFill>
                  <a:srgbClr val="00AF50"/>
                </a:solidFill>
                <a:latin typeface="Times New Roman"/>
                <a:cs typeface="Times New Roman"/>
              </a:rPr>
              <a:t>A.</a:t>
            </a:r>
            <a:r>
              <a:rPr dirty="0" sz="3200" spc="-20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AF50"/>
                </a:solidFill>
                <a:latin typeface="Times New Roman"/>
                <a:cs typeface="Times New Roman"/>
              </a:rPr>
              <a:t>20</a:t>
            </a:r>
            <a:r>
              <a:rPr dirty="0" sz="3200" spc="-70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3200" spc="-25" b="1">
                <a:solidFill>
                  <a:srgbClr val="00AF50"/>
                </a:solidFill>
                <a:latin typeface="Times New Roman"/>
                <a:cs typeface="Times New Roman"/>
              </a:rPr>
              <a:t>cm</a:t>
            </a:r>
            <a:r>
              <a:rPr dirty="0" baseline="26455" sz="3150" spc="-37" b="1">
                <a:solidFill>
                  <a:srgbClr val="00AF50"/>
                </a:solidFill>
                <a:latin typeface="Times New Roman"/>
                <a:cs typeface="Times New Roman"/>
              </a:rPr>
              <a:t>2</a:t>
            </a:r>
            <a:r>
              <a:rPr dirty="0" baseline="26455" sz="3150" b="1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dirty="0" sz="3200" b="1">
                <a:solidFill>
                  <a:srgbClr val="00AF50"/>
                </a:solidFill>
                <a:latin typeface="Times New Roman"/>
                <a:cs typeface="Times New Roman"/>
              </a:rPr>
              <a:t>B.</a:t>
            </a:r>
            <a:r>
              <a:rPr dirty="0" sz="3200" spc="-30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AF50"/>
                </a:solidFill>
                <a:latin typeface="Times New Roman"/>
                <a:cs typeface="Times New Roman"/>
              </a:rPr>
              <a:t>5</a:t>
            </a:r>
            <a:r>
              <a:rPr dirty="0" sz="3200" spc="-5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3200" spc="-25" b="1">
                <a:solidFill>
                  <a:srgbClr val="00AF50"/>
                </a:solidFill>
                <a:latin typeface="Times New Roman"/>
                <a:cs typeface="Times New Roman"/>
              </a:rPr>
              <a:t>cm</a:t>
            </a:r>
            <a:r>
              <a:rPr dirty="0" baseline="26455" sz="3150" spc="-37" b="1">
                <a:solidFill>
                  <a:srgbClr val="00AF50"/>
                </a:solidFill>
                <a:latin typeface="Times New Roman"/>
                <a:cs typeface="Times New Roman"/>
              </a:rPr>
              <a:t>2</a:t>
            </a:r>
            <a:r>
              <a:rPr dirty="0" baseline="26455" sz="3150" b="1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dirty="0" sz="3200" b="1">
                <a:solidFill>
                  <a:srgbClr val="00AF50"/>
                </a:solidFill>
                <a:latin typeface="Times New Roman"/>
                <a:cs typeface="Times New Roman"/>
              </a:rPr>
              <a:t>C.</a:t>
            </a:r>
            <a:r>
              <a:rPr dirty="0" sz="3200" spc="-30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AF50"/>
                </a:solidFill>
                <a:latin typeface="Times New Roman"/>
                <a:cs typeface="Times New Roman"/>
              </a:rPr>
              <a:t>10</a:t>
            </a:r>
            <a:r>
              <a:rPr dirty="0" sz="3200" spc="-70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3200" spc="-25" b="1">
                <a:solidFill>
                  <a:srgbClr val="00AF50"/>
                </a:solidFill>
                <a:latin typeface="Times New Roman"/>
                <a:cs typeface="Times New Roman"/>
              </a:rPr>
              <a:t>cm</a:t>
            </a:r>
            <a:r>
              <a:rPr dirty="0" baseline="26455" sz="3150" spc="-37" b="1">
                <a:solidFill>
                  <a:srgbClr val="00AF50"/>
                </a:solidFill>
                <a:latin typeface="Times New Roman"/>
                <a:cs typeface="Times New Roman"/>
              </a:rPr>
              <a:t>2</a:t>
            </a:r>
            <a:endParaRPr baseline="26455" sz="315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360159" y="2188210"/>
            <a:ext cx="1735455" cy="5181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3200" b="1">
                <a:solidFill>
                  <a:srgbClr val="00AF50"/>
                </a:solidFill>
                <a:latin typeface="Times New Roman"/>
                <a:cs typeface="Times New Roman"/>
              </a:rPr>
              <a:t>D.</a:t>
            </a:r>
            <a:r>
              <a:rPr dirty="0" sz="3200" spc="-30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AF50"/>
                </a:solidFill>
                <a:latin typeface="Times New Roman"/>
                <a:cs typeface="Times New Roman"/>
              </a:rPr>
              <a:t>25</a:t>
            </a:r>
            <a:r>
              <a:rPr dirty="0" sz="3200" spc="-70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3200" spc="-25" b="1">
                <a:solidFill>
                  <a:srgbClr val="00AF50"/>
                </a:solidFill>
                <a:latin typeface="Times New Roman"/>
                <a:cs typeface="Times New Roman"/>
              </a:rPr>
              <a:t>cm</a:t>
            </a:r>
            <a:r>
              <a:rPr dirty="0" baseline="26455" sz="3150" spc="-37" b="1">
                <a:solidFill>
                  <a:srgbClr val="00AF50"/>
                </a:solidFill>
                <a:latin typeface="Times New Roman"/>
                <a:cs typeface="Times New Roman"/>
              </a:rPr>
              <a:t>2</a:t>
            </a:r>
            <a:endParaRPr baseline="26455" sz="3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2336"/>
              <a:ext cx="1004887" cy="111918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0276" y="249174"/>
              <a:ext cx="682447" cy="68275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899" y="361886"/>
              <a:ext cx="461962" cy="452437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55294" y="457898"/>
            <a:ext cx="23495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-25">
                <a:solidFill>
                  <a:srgbClr val="FFFFFF"/>
                </a:solidFill>
                <a:latin typeface="Impact"/>
                <a:cs typeface="Impact"/>
              </a:rPr>
              <a:t>03</a:t>
            </a:r>
            <a:endParaRPr sz="1550">
              <a:latin typeface="Impact"/>
              <a:cs typeface="Impac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51560" y="352488"/>
            <a:ext cx="635000" cy="5181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spc="-25" b="1">
                <a:solidFill>
                  <a:srgbClr val="00AF50"/>
                </a:solidFill>
                <a:latin typeface="Times New Roman"/>
                <a:cs typeface="Times New Roman"/>
              </a:rPr>
              <a:t>Nối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434970" y="828039"/>
            <a:ext cx="3962400" cy="5181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b="1">
                <a:solidFill>
                  <a:srgbClr val="00AF50"/>
                </a:solidFill>
                <a:latin typeface="Times New Roman"/>
                <a:cs typeface="Times New Roman"/>
              </a:rPr>
              <a:t>Cạnh</a:t>
            </a:r>
            <a:r>
              <a:rPr dirty="0" sz="3200" spc="-90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AF50"/>
                </a:solidFill>
                <a:latin typeface="Times New Roman"/>
                <a:cs typeface="Times New Roman"/>
              </a:rPr>
              <a:t>hình</a:t>
            </a:r>
            <a:r>
              <a:rPr dirty="0" sz="3200" spc="-10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AF50"/>
                </a:solidFill>
                <a:latin typeface="Times New Roman"/>
                <a:cs typeface="Times New Roman"/>
              </a:rPr>
              <a:t>vuông</a:t>
            </a:r>
            <a:r>
              <a:rPr dirty="0" sz="3200" spc="-135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AF50"/>
                </a:solidFill>
                <a:latin typeface="Times New Roman"/>
                <a:cs typeface="Times New Roman"/>
              </a:rPr>
              <a:t>4</a:t>
            </a:r>
            <a:r>
              <a:rPr dirty="0" sz="3200" spc="10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3200" spc="-25" b="1">
                <a:solidFill>
                  <a:srgbClr val="00AF50"/>
                </a:solidFill>
                <a:latin typeface="Times New Roman"/>
                <a:cs typeface="Times New Roman"/>
              </a:rPr>
              <a:t>cm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89242" y="1884044"/>
            <a:ext cx="2841625" cy="5181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Chu</a:t>
            </a:r>
            <a:r>
              <a:rPr dirty="0" sz="3200" spc="-3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vi</a:t>
            </a:r>
            <a:r>
              <a:rPr dirty="0" sz="3200" spc="-3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dirty="0" sz="3200" spc="-1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16</a:t>
            </a:r>
            <a:r>
              <a:rPr dirty="0" sz="3200" spc="-8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spc="-25" b="1">
                <a:solidFill>
                  <a:srgbClr val="FF0000"/>
                </a:solidFill>
                <a:latin typeface="Times New Roman"/>
                <a:cs typeface="Times New Roman"/>
              </a:rPr>
              <a:t>cm</a:t>
            </a:r>
            <a:r>
              <a:rPr dirty="0" baseline="26455" sz="3150" spc="-37" b="1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baseline="26455" sz="315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014470" y="1926589"/>
            <a:ext cx="3251835" cy="5181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Diện</a:t>
            </a:r>
            <a:r>
              <a:rPr dirty="0" sz="3200" spc="-5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tích</a:t>
            </a:r>
            <a:r>
              <a:rPr dirty="0" sz="3200" spc="-5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dirty="0" sz="3200" spc="-2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16</a:t>
            </a:r>
            <a:r>
              <a:rPr dirty="0" sz="3200" spc="-2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spc="-25" b="1">
                <a:solidFill>
                  <a:srgbClr val="FF0000"/>
                </a:solidFill>
                <a:latin typeface="Times New Roman"/>
                <a:cs typeface="Times New Roman"/>
              </a:rPr>
              <a:t>cm</a:t>
            </a:r>
            <a:r>
              <a:rPr dirty="0" baseline="26455" sz="3150" spc="-37" b="1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baseline="26455" sz="315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664335" y="2892996"/>
            <a:ext cx="7014845" cy="5181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373245" algn="l"/>
              </a:tabLst>
            </a:pP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Diện</a:t>
            </a:r>
            <a:r>
              <a:rPr dirty="0" sz="3200" spc="-1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tích</a:t>
            </a:r>
            <a:r>
              <a:rPr dirty="0" sz="3200" spc="-2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dirty="0" sz="3200" spc="1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16</a:t>
            </a:r>
            <a:r>
              <a:rPr dirty="0" sz="3200" spc="1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spc="-25" b="1">
                <a:solidFill>
                  <a:srgbClr val="FF0000"/>
                </a:solidFill>
                <a:latin typeface="Times New Roman"/>
                <a:cs typeface="Times New Roman"/>
              </a:rPr>
              <a:t>cm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	Chu</a:t>
            </a:r>
            <a:r>
              <a:rPr dirty="0" sz="3200" spc="-2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vi</a:t>
            </a:r>
            <a:r>
              <a:rPr dirty="0" sz="3200" spc="-1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dirty="0" sz="3200" spc="1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16</a:t>
            </a:r>
            <a:r>
              <a:rPr dirty="0" sz="3200" spc="-6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spc="-25" b="1">
                <a:solidFill>
                  <a:srgbClr val="FF0000"/>
                </a:solidFill>
                <a:latin typeface="Times New Roman"/>
                <a:cs typeface="Times New Roman"/>
              </a:rPr>
              <a:t>cm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2336"/>
              <a:ext cx="938212" cy="111918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601" y="249174"/>
              <a:ext cx="682447" cy="68275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224" y="361886"/>
              <a:ext cx="452437" cy="452437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92747" y="457898"/>
            <a:ext cx="22860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-25">
                <a:solidFill>
                  <a:srgbClr val="FFFFFF"/>
                </a:solidFill>
                <a:latin typeface="Impact"/>
                <a:cs typeface="Impact"/>
              </a:rPr>
              <a:t>04</a:t>
            </a:r>
            <a:endParaRPr sz="1550">
              <a:latin typeface="Impact"/>
              <a:cs typeface="Impac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51560" y="352488"/>
            <a:ext cx="3461385" cy="51815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>
                <a:solidFill>
                  <a:srgbClr val="00AF50"/>
                </a:solidFill>
              </a:rPr>
              <a:t>Điền</a:t>
            </a:r>
            <a:r>
              <a:rPr dirty="0" spc="25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vào</a:t>
            </a:r>
            <a:r>
              <a:rPr dirty="0" spc="-3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chỗ</a:t>
            </a:r>
            <a:r>
              <a:rPr dirty="0" spc="-30">
                <a:solidFill>
                  <a:srgbClr val="00AF50"/>
                </a:solidFill>
              </a:rPr>
              <a:t> </a:t>
            </a:r>
            <a:r>
              <a:rPr dirty="0" spc="-10">
                <a:solidFill>
                  <a:srgbClr val="00AF50"/>
                </a:solidFill>
              </a:rPr>
              <a:t>chấm: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2228214" y="1219517"/>
            <a:ext cx="6062980" cy="100520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103505">
              <a:lnSpc>
                <a:spcPts val="3835"/>
              </a:lnSpc>
              <a:spcBef>
                <a:spcPts val="130"/>
              </a:spcBef>
            </a:pPr>
            <a:r>
              <a:rPr dirty="0" sz="3200" b="1" i="1">
                <a:latin typeface="Times New Roman"/>
                <a:cs typeface="Times New Roman"/>
              </a:rPr>
              <a:t>Chu</a:t>
            </a:r>
            <a:r>
              <a:rPr dirty="0" sz="3200" spc="-8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vi</a:t>
            </a:r>
            <a:r>
              <a:rPr dirty="0" sz="3200" spc="9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chữ</a:t>
            </a:r>
            <a:r>
              <a:rPr dirty="0" sz="3200" spc="15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nhật</a:t>
            </a:r>
            <a:r>
              <a:rPr dirty="0" sz="3200" spc="-7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dễ</a:t>
            </a:r>
            <a:r>
              <a:rPr dirty="0" sz="3200" spc="-10" b="1" i="1">
                <a:latin typeface="Times New Roman"/>
                <a:cs typeface="Times New Roman"/>
              </a:rPr>
              <a:t> thay!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ts val="3835"/>
              </a:lnSpc>
            </a:pPr>
            <a:r>
              <a:rPr dirty="0" sz="3200" b="1" i="1">
                <a:latin typeface="Times New Roman"/>
                <a:cs typeface="Times New Roman"/>
              </a:rPr>
              <a:t>Lấy</a:t>
            </a:r>
            <a:r>
              <a:rPr dirty="0" sz="3200" spc="-30" b="1" i="1">
                <a:latin typeface="Times New Roman"/>
                <a:cs typeface="Times New Roman"/>
              </a:rPr>
              <a:t> </a:t>
            </a:r>
            <a:r>
              <a:rPr dirty="0" sz="3200" spc="-2820" b="1" i="1">
                <a:latin typeface="Times New Roman"/>
                <a:cs typeface="Times New Roman"/>
              </a:rPr>
              <a:t>…</a:t>
            </a:r>
            <a:r>
              <a:rPr dirty="0" baseline="6944" sz="4800" spc="52" b="1" i="1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dirty="0" baseline="6944" sz="4800" spc="-644" b="1" i="1">
                <a:solidFill>
                  <a:srgbClr val="FF0000"/>
                </a:solidFill>
                <a:latin typeface="Times New Roman"/>
                <a:cs typeface="Times New Roman"/>
              </a:rPr>
              <a:t>à</a:t>
            </a:r>
            <a:r>
              <a:rPr dirty="0" sz="3200" spc="-2750" b="1" i="1">
                <a:latin typeface="Times New Roman"/>
                <a:cs typeface="Times New Roman"/>
              </a:rPr>
              <a:t>…</a:t>
            </a:r>
            <a:r>
              <a:rPr dirty="0" baseline="6944" sz="4800" spc="15" b="1" i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baseline="6944" sz="4800" spc="-142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baseline="6944" sz="4800" spc="-367" b="1" i="1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dirty="0" sz="3200" spc="-555" b="1" i="1">
                <a:latin typeface="Times New Roman"/>
                <a:cs typeface="Times New Roman"/>
              </a:rPr>
              <a:t>.</a:t>
            </a:r>
            <a:r>
              <a:rPr dirty="0" baseline="6944" sz="4800" spc="-1567" b="1" i="1">
                <a:solidFill>
                  <a:srgbClr val="FF0000"/>
                </a:solidFill>
                <a:latin typeface="Times New Roman"/>
                <a:cs typeface="Times New Roman"/>
              </a:rPr>
              <a:t>ộ</a:t>
            </a:r>
            <a:r>
              <a:rPr dirty="0" sz="3200" spc="30" b="1" i="1">
                <a:latin typeface="Times New Roman"/>
                <a:cs typeface="Times New Roman"/>
              </a:rPr>
              <a:t>.</a:t>
            </a:r>
            <a:r>
              <a:rPr dirty="0" sz="3200" spc="-2975" b="1" i="1">
                <a:latin typeface="Times New Roman"/>
                <a:cs typeface="Times New Roman"/>
              </a:rPr>
              <a:t>…</a:t>
            </a:r>
            <a:r>
              <a:rPr dirty="0" baseline="6944" sz="4800" spc="-15" b="1" i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dirty="0" baseline="6944" sz="4800" spc="-644" b="1" i="1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dirty="0" sz="3200" spc="-2080" b="1" i="1">
                <a:latin typeface="Times New Roman"/>
                <a:cs typeface="Times New Roman"/>
              </a:rPr>
              <a:t>…</a:t>
            </a:r>
            <a:r>
              <a:rPr dirty="0" baseline="6944" sz="4800" spc="22" b="1" i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dirty="0" baseline="6944" sz="4800" spc="-1207" b="1" i="1">
                <a:solidFill>
                  <a:srgbClr val="FF0000"/>
                </a:solidFill>
                <a:latin typeface="Times New Roman"/>
                <a:cs typeface="Times New Roman"/>
              </a:rPr>
              <a:t>ộ</a:t>
            </a:r>
            <a:r>
              <a:rPr dirty="0" sz="3200" spc="-2385" b="1" i="1">
                <a:latin typeface="Times New Roman"/>
                <a:cs typeface="Times New Roman"/>
              </a:rPr>
              <a:t>…</a:t>
            </a:r>
            <a:r>
              <a:rPr dirty="0" baseline="6944" sz="4800" spc="-15" b="1" i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dirty="0" baseline="6944" sz="4800" spc="-1530" b="1" i="1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dirty="0" sz="3200" spc="20" b="1" i="1">
                <a:latin typeface="Times New Roman"/>
                <a:cs typeface="Times New Roman"/>
              </a:rPr>
              <a:t>.</a:t>
            </a:r>
            <a:r>
              <a:rPr dirty="0" sz="3200" spc="15" b="1" i="1">
                <a:latin typeface="Times New Roman"/>
                <a:cs typeface="Times New Roman"/>
              </a:rPr>
              <a:t>.</a:t>
            </a:r>
            <a:r>
              <a:rPr dirty="0" sz="3200" spc="-165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nhân</a:t>
            </a:r>
            <a:r>
              <a:rPr dirty="0" sz="3200" spc="-9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2</a:t>
            </a:r>
            <a:r>
              <a:rPr dirty="0" sz="3200" spc="2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là</a:t>
            </a:r>
            <a:r>
              <a:rPr dirty="0" sz="3200" spc="-60" b="1" i="1">
                <a:latin typeface="Times New Roman"/>
                <a:cs typeface="Times New Roman"/>
              </a:rPr>
              <a:t> </a:t>
            </a:r>
            <a:r>
              <a:rPr dirty="0" sz="3200" spc="-10" b="1" i="1">
                <a:latin typeface="Times New Roman"/>
                <a:cs typeface="Times New Roman"/>
              </a:rPr>
              <a:t>thành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5149" y="0"/>
              <a:ext cx="3543300" cy="6858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8875" y="0"/>
              <a:ext cx="2905125" cy="178117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857499" cy="15621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16910" y="718819"/>
            <a:ext cx="2648585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>
                <a:solidFill>
                  <a:srgbClr val="FF0000"/>
                </a:solidFill>
              </a:rPr>
              <a:t>LUYỆN</a:t>
            </a:r>
            <a:r>
              <a:rPr dirty="0" sz="3600" spc="-100">
                <a:solidFill>
                  <a:srgbClr val="FF0000"/>
                </a:solidFill>
              </a:rPr>
              <a:t> </a:t>
            </a:r>
            <a:r>
              <a:rPr dirty="0" sz="3600" spc="-25">
                <a:solidFill>
                  <a:srgbClr val="FF0000"/>
                </a:solidFill>
              </a:rPr>
              <a:t>TẬP</a:t>
            </a:r>
            <a:endParaRPr sz="3600"/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3825" rIns="0" bIns="0" rtlCol="0" vert="horz">
            <a:spAutoFit/>
          </a:bodyPr>
          <a:lstStyle/>
          <a:p>
            <a:pPr marL="598805" indent="-429259">
              <a:lnSpc>
                <a:spcPct val="100000"/>
              </a:lnSpc>
              <a:spcBef>
                <a:spcPts val="975"/>
              </a:spcBef>
              <a:buAutoNum type="alphaLcParenR"/>
              <a:tabLst>
                <a:tab pos="600075" algn="l"/>
              </a:tabLst>
            </a:pPr>
            <a:r>
              <a:rPr dirty="0" u="none"/>
              <a:t>Tính</a:t>
            </a:r>
            <a:r>
              <a:rPr dirty="0" u="none" spc="10"/>
              <a:t> </a:t>
            </a:r>
            <a:r>
              <a:rPr dirty="0" u="none"/>
              <a:t>d</a:t>
            </a:r>
            <a:r>
              <a:rPr dirty="0"/>
              <a:t>iện</a:t>
            </a:r>
            <a:r>
              <a:rPr dirty="0" spc="-10"/>
              <a:t> </a:t>
            </a:r>
            <a:r>
              <a:rPr dirty="0"/>
              <a:t>tích</a:t>
            </a:r>
            <a:r>
              <a:rPr dirty="0" spc="-10"/>
              <a:t> </a:t>
            </a:r>
            <a:r>
              <a:rPr dirty="0"/>
              <a:t>hình</a:t>
            </a:r>
            <a:r>
              <a:rPr dirty="0" spc="-70"/>
              <a:t> </a:t>
            </a:r>
            <a:r>
              <a:rPr dirty="0"/>
              <a:t>vuông</a:t>
            </a:r>
            <a:r>
              <a:rPr dirty="0" u="none" spc="-110"/>
              <a:t> </a:t>
            </a:r>
            <a:r>
              <a:rPr dirty="0" u="none"/>
              <a:t>có</a:t>
            </a:r>
            <a:r>
              <a:rPr dirty="0" u="none" spc="30"/>
              <a:t> </a:t>
            </a:r>
            <a:r>
              <a:rPr dirty="0" u="none"/>
              <a:t>c</a:t>
            </a:r>
            <a:r>
              <a:rPr dirty="0"/>
              <a:t>ạnh</a:t>
            </a:r>
            <a:r>
              <a:rPr dirty="0" spc="5"/>
              <a:t> </a:t>
            </a:r>
            <a:r>
              <a:rPr dirty="0"/>
              <a:t>9</a:t>
            </a:r>
            <a:r>
              <a:rPr dirty="0" spc="25"/>
              <a:t> </a:t>
            </a:r>
            <a:r>
              <a:rPr dirty="0" spc="-25"/>
              <a:t>cm</a:t>
            </a:r>
            <a:r>
              <a:rPr dirty="0" u="none" spc="-25"/>
              <a:t>.</a:t>
            </a:r>
          </a:p>
          <a:p>
            <a:pPr marL="170180" marR="5080">
              <a:lnSpc>
                <a:spcPct val="111600"/>
              </a:lnSpc>
              <a:spcBef>
                <a:spcPts val="434"/>
              </a:spcBef>
              <a:buAutoNum type="alphaLcParenR"/>
              <a:tabLst>
                <a:tab pos="657225" algn="l"/>
              </a:tabLst>
            </a:pPr>
            <a:r>
              <a:rPr dirty="0" u="none">
                <a:solidFill>
                  <a:srgbClr val="FF0000"/>
                </a:solidFill>
              </a:rPr>
              <a:t>Tính</a:t>
            </a:r>
            <a:r>
              <a:rPr dirty="0" u="none" spc="190">
                <a:solidFill>
                  <a:srgbClr val="FF0000"/>
                </a:solidFill>
              </a:rPr>
              <a:t> </a:t>
            </a:r>
            <a:r>
              <a:rPr dirty="0" u="none">
                <a:solidFill>
                  <a:srgbClr val="FF0000"/>
                </a:solidFill>
              </a:rPr>
              <a:t>d</a:t>
            </a:r>
            <a:r>
              <a:rPr dirty="0" u="sng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</a:rPr>
              <a:t>iện</a:t>
            </a:r>
            <a:r>
              <a:rPr dirty="0" u="sng" spc="195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</a:rPr>
              <a:t> </a:t>
            </a:r>
            <a:r>
              <a:rPr dirty="0" u="sng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</a:rPr>
              <a:t>tích</a:t>
            </a:r>
            <a:r>
              <a:rPr dirty="0" u="sng" spc="105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</a:rPr>
              <a:t> </a:t>
            </a:r>
            <a:r>
              <a:rPr dirty="0" u="sng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</a:rPr>
              <a:t>hình</a:t>
            </a:r>
            <a:r>
              <a:rPr dirty="0" u="sng" spc="120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</a:rPr>
              <a:t> </a:t>
            </a:r>
            <a:r>
              <a:rPr dirty="0" u="sng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</a:rPr>
              <a:t>chữ</a:t>
            </a:r>
            <a:r>
              <a:rPr dirty="0" u="sng" spc="114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</a:rPr>
              <a:t> </a:t>
            </a:r>
            <a:r>
              <a:rPr dirty="0" u="sng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</a:rPr>
              <a:t>nhật</a:t>
            </a:r>
            <a:r>
              <a:rPr dirty="0" u="none" spc="170">
                <a:solidFill>
                  <a:srgbClr val="FF0000"/>
                </a:solidFill>
              </a:rPr>
              <a:t> </a:t>
            </a:r>
            <a:r>
              <a:rPr dirty="0" u="none">
                <a:solidFill>
                  <a:srgbClr val="FF0000"/>
                </a:solidFill>
              </a:rPr>
              <a:t>có</a:t>
            </a:r>
            <a:r>
              <a:rPr dirty="0" u="none" spc="145">
                <a:solidFill>
                  <a:srgbClr val="FF0000"/>
                </a:solidFill>
              </a:rPr>
              <a:t> </a:t>
            </a:r>
            <a:r>
              <a:rPr dirty="0" u="none">
                <a:solidFill>
                  <a:srgbClr val="FF0000"/>
                </a:solidFill>
              </a:rPr>
              <a:t>c</a:t>
            </a:r>
            <a:r>
              <a:rPr dirty="0" u="sng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</a:rPr>
              <a:t>hiều</a:t>
            </a:r>
            <a:r>
              <a:rPr dirty="0" u="sng" spc="105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</a:rPr>
              <a:t> </a:t>
            </a:r>
            <a:r>
              <a:rPr dirty="0" u="sng" spc="-25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</a:rPr>
              <a:t>dài</a:t>
            </a:r>
            <a:r>
              <a:rPr dirty="0" u="none" spc="-25">
                <a:solidFill>
                  <a:srgbClr val="FF0000"/>
                </a:solidFill>
              </a:rPr>
              <a:t> </a:t>
            </a:r>
            <a:r>
              <a:rPr dirty="0" u="none">
                <a:solidFill>
                  <a:srgbClr val="FF0000"/>
                </a:solidFill>
              </a:rPr>
              <a:t>9</a:t>
            </a:r>
            <a:r>
              <a:rPr dirty="0" u="none" spc="-20">
                <a:solidFill>
                  <a:srgbClr val="FF0000"/>
                </a:solidFill>
              </a:rPr>
              <a:t> </a:t>
            </a:r>
            <a:r>
              <a:rPr dirty="0" u="none">
                <a:solidFill>
                  <a:srgbClr val="FF0000"/>
                </a:solidFill>
              </a:rPr>
              <a:t>cm</a:t>
            </a:r>
            <a:r>
              <a:rPr dirty="0" u="none" spc="-45">
                <a:solidFill>
                  <a:srgbClr val="FF0000"/>
                </a:solidFill>
              </a:rPr>
              <a:t> </a:t>
            </a:r>
            <a:r>
              <a:rPr dirty="0" u="none">
                <a:solidFill>
                  <a:srgbClr val="FF0000"/>
                </a:solidFill>
              </a:rPr>
              <a:t>và</a:t>
            </a:r>
            <a:r>
              <a:rPr dirty="0" u="none" spc="-95">
                <a:solidFill>
                  <a:srgbClr val="FF0000"/>
                </a:solidFill>
              </a:rPr>
              <a:t> </a:t>
            </a:r>
            <a:r>
              <a:rPr dirty="0" u="none">
                <a:solidFill>
                  <a:srgbClr val="FF0000"/>
                </a:solidFill>
              </a:rPr>
              <a:t>c</a:t>
            </a:r>
            <a:r>
              <a:rPr dirty="0" u="sng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</a:rPr>
              <a:t>hiều</a:t>
            </a:r>
            <a:r>
              <a:rPr dirty="0" u="sng" spc="-60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</a:rPr>
              <a:t> </a:t>
            </a:r>
            <a:r>
              <a:rPr dirty="0" u="sng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</a:rPr>
              <a:t>rộng</a:t>
            </a:r>
            <a:r>
              <a:rPr dirty="0" u="sng" spc="-15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</a:rPr>
              <a:t> </a:t>
            </a:r>
            <a:r>
              <a:rPr dirty="0" u="sng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</a:rPr>
              <a:t>6</a:t>
            </a:r>
            <a:r>
              <a:rPr dirty="0" u="sng" spc="-15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</a:rPr>
              <a:t> </a:t>
            </a:r>
            <a:r>
              <a:rPr dirty="0" u="sng" spc="-25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</a:rPr>
              <a:t>cm</a:t>
            </a:r>
            <a:r>
              <a:rPr dirty="0" u="none" spc="-25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179438" y="1674748"/>
            <a:ext cx="587375" cy="482600"/>
            <a:chOff x="179438" y="1674748"/>
            <a:chExt cx="587375" cy="482600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0974" y="1676336"/>
              <a:ext cx="585787" cy="48101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438" y="1674748"/>
              <a:ext cx="584097" cy="479551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395604" y="1709419"/>
            <a:ext cx="142240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>
                <a:solidFill>
                  <a:srgbClr val="FFFFFF"/>
                </a:solidFill>
                <a:latin typeface="Impact"/>
                <a:cs typeface="Impact"/>
              </a:rPr>
              <a:t>1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790575" y="3295650"/>
            <a:ext cx="828040" cy="0"/>
          </a:xfrm>
          <a:custGeom>
            <a:avLst/>
            <a:gdLst/>
            <a:ahLst/>
            <a:cxnLst/>
            <a:rect l="l" t="t" r="r" b="b"/>
            <a:pathLst>
              <a:path w="828040" h="0">
                <a:moveTo>
                  <a:pt x="0" y="0"/>
                </a:moveTo>
                <a:lnTo>
                  <a:pt x="828040" y="0"/>
                </a:lnTo>
              </a:path>
            </a:pathLst>
          </a:custGeom>
          <a:ln w="19050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7000" y="2352675"/>
              <a:ext cx="2667000" cy="270509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5" y="28575"/>
              <a:ext cx="1800224" cy="1390650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2149729" y="601344"/>
            <a:ext cx="4858385" cy="35667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673225">
              <a:lnSpc>
                <a:spcPts val="3835"/>
              </a:lnSpc>
              <a:spcBef>
                <a:spcPts val="130"/>
              </a:spcBef>
            </a:pPr>
            <a:r>
              <a:rPr dirty="0" sz="3200" b="1">
                <a:solidFill>
                  <a:srgbClr val="00AFEF"/>
                </a:solidFill>
                <a:latin typeface="Times New Roman"/>
                <a:cs typeface="Times New Roman"/>
              </a:rPr>
              <a:t>Bài</a:t>
            </a:r>
            <a:r>
              <a:rPr dirty="0" sz="3200" spc="-85" b="1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dirty="0" sz="3200" spc="-20" b="1">
                <a:solidFill>
                  <a:srgbClr val="00AFEF"/>
                </a:solidFill>
                <a:latin typeface="Times New Roman"/>
                <a:cs typeface="Times New Roman"/>
              </a:rPr>
              <a:t>giải</a:t>
            </a:r>
            <a:endParaRPr sz="3200">
              <a:latin typeface="Times New Roman"/>
              <a:cs typeface="Times New Roman"/>
            </a:endParaRPr>
          </a:p>
          <a:p>
            <a:pPr marL="624205" marR="273050" indent="-624205">
              <a:lnSpc>
                <a:spcPts val="3900"/>
              </a:lnSpc>
              <a:spcBef>
                <a:spcPts val="75"/>
              </a:spcBef>
              <a:buAutoNum type="alphaLcParenR"/>
              <a:tabLst>
                <a:tab pos="624205" algn="l"/>
                <a:tab pos="624840" algn="l"/>
              </a:tabLst>
            </a:pP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Diện</a:t>
            </a:r>
            <a:r>
              <a:rPr dirty="0" sz="3200" spc="-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tích</a:t>
            </a:r>
            <a:r>
              <a:rPr dirty="0" sz="3200" spc="-10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hình</a:t>
            </a:r>
            <a:r>
              <a:rPr dirty="0" sz="3200" spc="-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vuông</a:t>
            </a:r>
            <a:r>
              <a:rPr dirty="0" sz="3200" spc="-1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FF0000"/>
                </a:solidFill>
                <a:latin typeface="Times New Roman"/>
                <a:cs typeface="Times New Roman"/>
              </a:rPr>
              <a:t>là: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r>
              <a:rPr dirty="0" sz="3200" spc="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dirty="0" sz="3200" spc="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r>
              <a:rPr dirty="0" sz="3200" spc="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dirty="0" sz="3200" spc="-4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81</a:t>
            </a:r>
            <a:r>
              <a:rPr dirty="0" sz="3200" spc="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FF0000"/>
                </a:solidFill>
                <a:latin typeface="Times New Roman"/>
                <a:cs typeface="Times New Roman"/>
              </a:rPr>
              <a:t>(cm</a:t>
            </a:r>
            <a:r>
              <a:rPr dirty="0" baseline="25132" sz="3150" spc="-3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dirty="0" sz="3200" spc="-2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  <a:p>
            <a:pPr marL="1101090">
              <a:lnSpc>
                <a:spcPts val="3695"/>
              </a:lnSpc>
            </a:pP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Đáp</a:t>
            </a:r>
            <a:r>
              <a:rPr dirty="0" sz="3200" spc="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số:</a:t>
            </a:r>
            <a:r>
              <a:rPr dirty="0" sz="3200" spc="-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81</a:t>
            </a:r>
            <a:r>
              <a:rPr dirty="0" sz="3200" spc="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FF0000"/>
                </a:solidFill>
                <a:latin typeface="Times New Roman"/>
                <a:cs typeface="Times New Roman"/>
              </a:rPr>
              <a:t>cm</a:t>
            </a:r>
            <a:r>
              <a:rPr dirty="0" baseline="25132" sz="3150" spc="-37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baseline="25132" sz="3150">
              <a:latin typeface="Times New Roman"/>
              <a:cs typeface="Times New Roman"/>
            </a:endParaRPr>
          </a:p>
          <a:p>
            <a:pPr marL="476250" marR="30480" indent="-476250">
              <a:lnSpc>
                <a:spcPts val="3829"/>
              </a:lnSpc>
              <a:spcBef>
                <a:spcPts val="994"/>
              </a:spcBef>
              <a:buAutoNum type="alphaLcParenR" startAt="2"/>
              <a:tabLst>
                <a:tab pos="476250" algn="l"/>
              </a:tabLst>
            </a:pPr>
            <a:r>
              <a:rPr dirty="0" sz="3200">
                <a:latin typeface="Times New Roman"/>
                <a:cs typeface="Times New Roman"/>
              </a:rPr>
              <a:t>Diện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tích</a:t>
            </a:r>
            <a:r>
              <a:rPr dirty="0" sz="3200" spc="-10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hình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chữ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nhật</a:t>
            </a:r>
            <a:r>
              <a:rPr dirty="0" sz="3200" spc="-80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là: </a:t>
            </a:r>
            <a:r>
              <a:rPr dirty="0" sz="3200">
                <a:latin typeface="Times New Roman"/>
                <a:cs typeface="Times New Roman"/>
              </a:rPr>
              <a:t>9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x 6 =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54 </a:t>
            </a:r>
            <a:r>
              <a:rPr dirty="0" sz="3200" spc="-20">
                <a:latin typeface="Times New Roman"/>
                <a:cs typeface="Times New Roman"/>
              </a:rPr>
              <a:t>(cm</a:t>
            </a:r>
            <a:r>
              <a:rPr dirty="0" baseline="26455" sz="3150" spc="-30">
                <a:latin typeface="Times New Roman"/>
                <a:cs typeface="Times New Roman"/>
              </a:rPr>
              <a:t>2</a:t>
            </a:r>
            <a:r>
              <a:rPr dirty="0" sz="3200" spc="-20"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  <a:p>
            <a:pPr marL="1191895">
              <a:lnSpc>
                <a:spcPts val="3779"/>
              </a:lnSpc>
            </a:pPr>
            <a:r>
              <a:rPr dirty="0" sz="3200">
                <a:latin typeface="Times New Roman"/>
                <a:cs typeface="Times New Roman"/>
              </a:rPr>
              <a:t>Đáp số: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54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cm</a:t>
            </a:r>
            <a:r>
              <a:rPr dirty="0" baseline="25132" sz="3150" spc="-37">
                <a:latin typeface="Times New Roman"/>
                <a:cs typeface="Times New Roman"/>
              </a:rPr>
              <a:t>2</a:t>
            </a:r>
            <a:endParaRPr baseline="25132" sz="3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49" y="199961"/>
              <a:ext cx="595312" cy="47148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113" y="198373"/>
              <a:ext cx="593621" cy="470026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448944" y="228980"/>
            <a:ext cx="179070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>
                <a:solidFill>
                  <a:srgbClr val="FFFFFF"/>
                </a:solidFill>
                <a:latin typeface="Impact"/>
                <a:cs typeface="Impact"/>
              </a:rPr>
              <a:t>2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408305" marR="5080">
              <a:lnSpc>
                <a:spcPct val="100000"/>
              </a:lnSpc>
              <a:spcBef>
                <a:spcPts val="130"/>
              </a:spcBef>
              <a:tabLst>
                <a:tab pos="1113790" algn="l"/>
                <a:tab pos="1905000" algn="l"/>
                <a:tab pos="2600960" algn="l"/>
                <a:tab pos="3688079" algn="l"/>
                <a:tab pos="4756150" algn="l"/>
                <a:tab pos="5747385" algn="l"/>
                <a:tab pos="6653530" algn="l"/>
                <a:tab pos="7454265" algn="l"/>
              </a:tabLst>
            </a:pPr>
            <a:r>
              <a:rPr dirty="0"/>
              <a:t>Một</a:t>
            </a:r>
            <a:r>
              <a:rPr dirty="0" spc="65"/>
              <a:t> </a:t>
            </a:r>
            <a:r>
              <a:rPr dirty="0"/>
              <a:t>hình</a:t>
            </a:r>
            <a:r>
              <a:rPr dirty="0" spc="100"/>
              <a:t> </a:t>
            </a:r>
            <a:r>
              <a:rPr dirty="0"/>
              <a:t>chữ</a:t>
            </a:r>
            <a:r>
              <a:rPr dirty="0" spc="105"/>
              <a:t> </a:t>
            </a:r>
            <a:r>
              <a:rPr dirty="0"/>
              <a:t>nhật</a:t>
            </a:r>
            <a:r>
              <a:rPr dirty="0" spc="70"/>
              <a:t> </a:t>
            </a:r>
            <a:r>
              <a:rPr dirty="0"/>
              <a:t>có</a:t>
            </a:r>
            <a:r>
              <a:rPr dirty="0" spc="130"/>
              <a:t> </a:t>
            </a:r>
            <a:r>
              <a:rPr dirty="0"/>
              <a:t>chiều</a:t>
            </a:r>
            <a:r>
              <a:rPr dirty="0" spc="20"/>
              <a:t> </a:t>
            </a:r>
            <a:r>
              <a:rPr dirty="0"/>
              <a:t>rộng</a:t>
            </a:r>
            <a:r>
              <a:rPr dirty="0" spc="55"/>
              <a:t> </a:t>
            </a:r>
            <a:r>
              <a:rPr dirty="0"/>
              <a:t>6</a:t>
            </a:r>
            <a:r>
              <a:rPr dirty="0" spc="55"/>
              <a:t> </a:t>
            </a:r>
            <a:r>
              <a:rPr dirty="0"/>
              <a:t>cm,</a:t>
            </a:r>
            <a:r>
              <a:rPr dirty="0" spc="40"/>
              <a:t> </a:t>
            </a:r>
            <a:r>
              <a:rPr dirty="0" spc="-10"/>
              <a:t>chiều </a:t>
            </a:r>
            <a:r>
              <a:rPr dirty="0" spc="-25"/>
              <a:t>dài</a:t>
            </a:r>
            <a:r>
              <a:rPr dirty="0"/>
              <a:t>	</a:t>
            </a:r>
            <a:r>
              <a:rPr dirty="0" spc="-25"/>
              <a:t>gấp</a:t>
            </a:r>
            <a:r>
              <a:rPr dirty="0"/>
              <a:t>	</a:t>
            </a:r>
            <a:r>
              <a:rPr dirty="0" spc="-25"/>
              <a:t>đôi</a:t>
            </a:r>
            <a:r>
              <a:rPr dirty="0"/>
              <a:t>	</a:t>
            </a:r>
            <a:r>
              <a:rPr dirty="0" spc="-10"/>
              <a:t>chiều</a:t>
            </a:r>
            <a:r>
              <a:rPr dirty="0"/>
              <a:t>	</a:t>
            </a:r>
            <a:r>
              <a:rPr dirty="0" spc="-10"/>
              <a:t>rộng.</a:t>
            </a:r>
            <a:r>
              <a:rPr dirty="0"/>
              <a:t>	</a:t>
            </a:r>
            <a:r>
              <a:rPr dirty="0" spc="-20"/>
              <a:t>Tính</a:t>
            </a:r>
            <a:r>
              <a:rPr dirty="0"/>
              <a:t>	</a:t>
            </a:r>
            <a:r>
              <a:rPr dirty="0" spc="-20"/>
              <a:t>diện</a:t>
            </a:r>
            <a:r>
              <a:rPr dirty="0"/>
              <a:t>	</a:t>
            </a:r>
            <a:r>
              <a:rPr dirty="0" spc="-20"/>
              <a:t>tích</a:t>
            </a:r>
            <a:r>
              <a:rPr dirty="0"/>
              <a:t>	</a:t>
            </a:r>
            <a:r>
              <a:rPr dirty="0" spc="-20"/>
              <a:t>hình</a:t>
            </a:r>
          </a:p>
          <a:p>
            <a:pPr marL="408305">
              <a:lnSpc>
                <a:spcPct val="100000"/>
              </a:lnSpc>
              <a:spcBef>
                <a:spcPts val="434"/>
              </a:spcBef>
            </a:pPr>
            <a:r>
              <a:rPr dirty="0"/>
              <a:t>chữ</a:t>
            </a:r>
            <a:r>
              <a:rPr dirty="0" spc="25"/>
              <a:t> </a:t>
            </a:r>
            <a:r>
              <a:rPr dirty="0"/>
              <a:t>nhật</a:t>
            </a:r>
            <a:r>
              <a:rPr dirty="0" spc="-80"/>
              <a:t> </a:t>
            </a:r>
            <a:r>
              <a:rPr dirty="0" spc="-25"/>
              <a:t>đó.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122041" y="1868868"/>
            <a:ext cx="3112770" cy="2961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R="80645">
              <a:lnSpc>
                <a:spcPts val="3835"/>
              </a:lnSpc>
              <a:spcBef>
                <a:spcPts val="130"/>
              </a:spcBef>
            </a:pP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dirty="0" sz="3200" spc="-3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spc="-20" b="1">
                <a:solidFill>
                  <a:srgbClr val="FF0000"/>
                </a:solidFill>
                <a:latin typeface="Times New Roman"/>
                <a:cs typeface="Times New Roman"/>
              </a:rPr>
              <a:t>giải</a:t>
            </a:r>
            <a:endParaRPr sz="3200">
              <a:latin typeface="Times New Roman"/>
              <a:cs typeface="Times New Roman"/>
            </a:endParaRPr>
          </a:p>
          <a:p>
            <a:pPr algn="ctr" marL="18415">
              <a:lnSpc>
                <a:spcPts val="3835"/>
              </a:lnSpc>
            </a:pP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Chiều</a:t>
            </a:r>
            <a:r>
              <a:rPr dirty="0" sz="3200" spc="-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dài</a:t>
            </a:r>
            <a:r>
              <a:rPr dirty="0" sz="3200" spc="3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HCN</a:t>
            </a:r>
            <a:r>
              <a:rPr dirty="0" sz="3200" spc="-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FF0000"/>
                </a:solidFill>
                <a:latin typeface="Times New Roman"/>
                <a:cs typeface="Times New Roman"/>
              </a:rPr>
              <a:t>là:</a:t>
            </a:r>
            <a:endParaRPr sz="3200">
              <a:latin typeface="Times New Roman"/>
              <a:cs typeface="Times New Roman"/>
            </a:endParaRPr>
          </a:p>
          <a:p>
            <a:pPr algn="ctr" marL="24765" marR="104139">
              <a:lnSpc>
                <a:spcPct val="100000"/>
              </a:lnSpc>
              <a:spcBef>
                <a:spcPts val="70"/>
              </a:spcBef>
            </a:pP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r>
              <a:rPr dirty="0" sz="3200" spc="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dirty="0" sz="3200" spc="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dirty="0" sz="3200" spc="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dirty="0" sz="3200" spc="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12</a:t>
            </a:r>
            <a:r>
              <a:rPr dirty="0" sz="3200" spc="-7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FF0000"/>
                </a:solidFill>
                <a:latin typeface="Times New Roman"/>
                <a:cs typeface="Times New Roman"/>
              </a:rPr>
              <a:t>(cm)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Diện</a:t>
            </a:r>
            <a:r>
              <a:rPr dirty="0" sz="3200" spc="-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tích</a:t>
            </a:r>
            <a:r>
              <a:rPr dirty="0" sz="3200" spc="-7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HCN</a:t>
            </a:r>
            <a:r>
              <a:rPr dirty="0" sz="3200" spc="-10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FF0000"/>
                </a:solidFill>
                <a:latin typeface="Times New Roman"/>
                <a:cs typeface="Times New Roman"/>
              </a:rPr>
              <a:t>là: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12</a:t>
            </a:r>
            <a:r>
              <a:rPr dirty="0" sz="3200" spc="-8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dirty="0" sz="3200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r>
              <a:rPr dirty="0" sz="3200" spc="-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dirty="0" sz="3200" spc="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72</a:t>
            </a:r>
            <a:r>
              <a:rPr dirty="0" sz="3200" spc="-8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FF0000"/>
                </a:solidFill>
                <a:latin typeface="Times New Roman"/>
                <a:cs typeface="Times New Roman"/>
              </a:rPr>
              <a:t>(cm</a:t>
            </a:r>
            <a:r>
              <a:rPr dirty="0" baseline="26455" sz="3150" spc="-3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dirty="0" sz="3200" spc="-2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  <a:p>
            <a:pPr algn="ctr" marR="78740">
              <a:lnSpc>
                <a:spcPts val="3820"/>
              </a:lnSpc>
            </a:pP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Đáp</a:t>
            </a:r>
            <a:r>
              <a:rPr dirty="0" sz="3200" spc="-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số:</a:t>
            </a:r>
            <a:r>
              <a:rPr dirty="0" sz="3200" spc="-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72</a:t>
            </a:r>
            <a:r>
              <a:rPr dirty="0" sz="3200" spc="-2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FF0000"/>
                </a:solidFill>
                <a:latin typeface="Times New Roman"/>
                <a:cs typeface="Times New Roman"/>
              </a:rPr>
              <a:t>cm</a:t>
            </a:r>
            <a:r>
              <a:rPr dirty="0" baseline="26455" sz="3150" spc="-37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baseline="26455" sz="3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944" y="209613"/>
            <a:ext cx="8181975" cy="154876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379095" marR="5080" indent="-367030">
              <a:lnSpc>
                <a:spcPct val="100000"/>
              </a:lnSpc>
              <a:spcBef>
                <a:spcPts val="130"/>
              </a:spcBef>
              <a:tabLst>
                <a:tab pos="379095" algn="l"/>
                <a:tab pos="1294130" algn="l"/>
                <a:tab pos="2114550" algn="l"/>
                <a:tab pos="3373120" algn="l"/>
                <a:tab pos="4116704" algn="l"/>
                <a:tab pos="4879340" algn="l"/>
                <a:tab pos="4946015" algn="l"/>
                <a:tab pos="5518150" algn="l"/>
                <a:tab pos="6462395" algn="l"/>
                <a:tab pos="7310755" algn="l"/>
              </a:tabLst>
            </a:pPr>
            <a:r>
              <a:rPr dirty="0" baseline="15046" sz="3600" spc="-75" b="0">
                <a:solidFill>
                  <a:srgbClr val="FFFFFF"/>
                </a:solidFill>
                <a:latin typeface="Impact"/>
                <a:cs typeface="Impact"/>
              </a:rPr>
              <a:t>3</a:t>
            </a:r>
            <a:r>
              <a:rPr dirty="0" baseline="15046" sz="3600" b="0">
                <a:solidFill>
                  <a:srgbClr val="FFFFFF"/>
                </a:solidFill>
                <a:latin typeface="Impact"/>
                <a:cs typeface="Impact"/>
              </a:rPr>
              <a:t>	</a:t>
            </a:r>
            <a:r>
              <a:rPr dirty="0" sz="3200">
                <a:solidFill>
                  <a:srgbClr val="FF0000"/>
                </a:solidFill>
              </a:rPr>
              <a:t>Việt</a:t>
            </a:r>
            <a:r>
              <a:rPr dirty="0" sz="3200" spc="370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FF0000"/>
                </a:solidFill>
              </a:rPr>
              <a:t>cắt</a:t>
            </a:r>
            <a:r>
              <a:rPr dirty="0" sz="3200" spc="385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FF0000"/>
                </a:solidFill>
              </a:rPr>
              <a:t>được</a:t>
            </a:r>
            <a:r>
              <a:rPr dirty="0" sz="3200" spc="405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FF0000"/>
                </a:solidFill>
              </a:rPr>
              <a:t>các</a:t>
            </a:r>
            <a:r>
              <a:rPr dirty="0" sz="3200" spc="330">
                <a:solidFill>
                  <a:srgbClr val="FF0000"/>
                </a:solidFill>
              </a:rPr>
              <a:t> </a:t>
            </a:r>
            <a:r>
              <a:rPr dirty="0" sz="3200" spc="-10">
                <a:solidFill>
                  <a:srgbClr val="FF0000"/>
                </a:solidFill>
              </a:rPr>
              <a:t>miếng</a:t>
            </a:r>
            <a:r>
              <a:rPr dirty="0" sz="3200">
                <a:solidFill>
                  <a:srgbClr val="FF0000"/>
                </a:solidFill>
              </a:rPr>
              <a:t>	bìa</a:t>
            </a:r>
            <a:r>
              <a:rPr dirty="0" sz="3200" spc="360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FF0000"/>
                </a:solidFill>
              </a:rPr>
              <a:t>như</a:t>
            </a:r>
            <a:r>
              <a:rPr dirty="0" sz="3200" spc="335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FF0000"/>
                </a:solidFill>
              </a:rPr>
              <a:t>hình</a:t>
            </a:r>
            <a:r>
              <a:rPr dirty="0" sz="3200" spc="335">
                <a:solidFill>
                  <a:srgbClr val="FF0000"/>
                </a:solidFill>
              </a:rPr>
              <a:t> </a:t>
            </a:r>
            <a:r>
              <a:rPr dirty="0" sz="3200" spc="-20">
                <a:solidFill>
                  <a:srgbClr val="FF0000"/>
                </a:solidFill>
              </a:rPr>
              <a:t>dưới đây.</a:t>
            </a:r>
            <a:r>
              <a:rPr dirty="0" sz="3200">
                <a:solidFill>
                  <a:srgbClr val="FF0000"/>
                </a:solidFill>
              </a:rPr>
              <a:t>	</a:t>
            </a:r>
            <a:r>
              <a:rPr dirty="0" sz="3200" spc="-25">
                <a:solidFill>
                  <a:srgbClr val="FF0000"/>
                </a:solidFill>
              </a:rPr>
              <a:t>Hai</a:t>
            </a:r>
            <a:r>
              <a:rPr dirty="0" sz="3200">
                <a:solidFill>
                  <a:srgbClr val="FF0000"/>
                </a:solidFill>
              </a:rPr>
              <a:t>	</a:t>
            </a:r>
            <a:r>
              <a:rPr dirty="0" sz="3200" spc="-20">
                <a:solidFill>
                  <a:srgbClr val="FF0000"/>
                </a:solidFill>
              </a:rPr>
              <a:t>miếng</a:t>
            </a:r>
            <a:r>
              <a:rPr dirty="0" sz="3200">
                <a:solidFill>
                  <a:srgbClr val="FF0000"/>
                </a:solidFill>
              </a:rPr>
              <a:t>	</a:t>
            </a:r>
            <a:r>
              <a:rPr dirty="0" sz="3200" spc="-25">
                <a:solidFill>
                  <a:srgbClr val="FF0000"/>
                </a:solidFill>
              </a:rPr>
              <a:t>bìa</a:t>
            </a:r>
            <a:r>
              <a:rPr dirty="0" sz="3200">
                <a:solidFill>
                  <a:srgbClr val="FF0000"/>
                </a:solidFill>
              </a:rPr>
              <a:t>	</a:t>
            </a:r>
            <a:r>
              <a:rPr dirty="0" sz="3200" spc="-25">
                <a:solidFill>
                  <a:srgbClr val="FF0000"/>
                </a:solidFill>
              </a:rPr>
              <a:t>nào</a:t>
            </a:r>
            <a:r>
              <a:rPr dirty="0" sz="3200">
                <a:solidFill>
                  <a:srgbClr val="FF0000"/>
                </a:solidFill>
              </a:rPr>
              <a:t>		</a:t>
            </a:r>
            <a:r>
              <a:rPr dirty="0" sz="3200" spc="-25">
                <a:solidFill>
                  <a:srgbClr val="FF0000"/>
                </a:solidFill>
              </a:rPr>
              <a:t>có</a:t>
            </a:r>
            <a:r>
              <a:rPr dirty="0" sz="3200">
                <a:solidFill>
                  <a:srgbClr val="FF0000"/>
                </a:solidFill>
              </a:rPr>
              <a:t>	</a:t>
            </a:r>
            <a:r>
              <a:rPr dirty="0" sz="3200" spc="-20">
                <a:solidFill>
                  <a:srgbClr val="FF0000"/>
                </a:solidFill>
              </a:rPr>
              <a:t>diện</a:t>
            </a:r>
            <a:r>
              <a:rPr dirty="0" sz="3200">
                <a:solidFill>
                  <a:srgbClr val="FF0000"/>
                </a:solidFill>
              </a:rPr>
              <a:t>	</a:t>
            </a:r>
            <a:r>
              <a:rPr dirty="0" sz="3200" spc="-20">
                <a:solidFill>
                  <a:srgbClr val="FF0000"/>
                </a:solidFill>
              </a:rPr>
              <a:t>tích</a:t>
            </a:r>
            <a:r>
              <a:rPr dirty="0" sz="3200">
                <a:solidFill>
                  <a:srgbClr val="FF0000"/>
                </a:solidFill>
              </a:rPr>
              <a:t>	</a:t>
            </a:r>
            <a:r>
              <a:rPr dirty="0" sz="3200" spc="-20">
                <a:solidFill>
                  <a:srgbClr val="FF0000"/>
                </a:solidFill>
              </a:rPr>
              <a:t>bằng</a:t>
            </a:r>
            <a:endParaRPr sz="3200">
              <a:latin typeface="Impact"/>
              <a:cs typeface="Impact"/>
            </a:endParaRPr>
          </a:p>
          <a:p>
            <a:pPr marL="379095">
              <a:lnSpc>
                <a:spcPct val="100000"/>
              </a:lnSpc>
              <a:spcBef>
                <a:spcPts val="434"/>
              </a:spcBef>
            </a:pPr>
            <a:r>
              <a:rPr dirty="0" spc="-10">
                <a:solidFill>
                  <a:srgbClr val="FF0000"/>
                </a:solidFill>
              </a:rPr>
              <a:t>nhau?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550" y="2114550"/>
            <a:ext cx="7343775" cy="21812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49" y="209550"/>
              <a:ext cx="2162175" cy="21145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1400" y="2409825"/>
              <a:ext cx="2171700" cy="204787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3275" y="209550"/>
              <a:ext cx="2409825" cy="211455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414651" y="1205230"/>
              <a:ext cx="1167765" cy="132715"/>
            </a:xfrm>
            <a:custGeom>
              <a:avLst/>
              <a:gdLst/>
              <a:ahLst/>
              <a:cxnLst/>
              <a:rect l="l" t="t" r="r" b="b"/>
              <a:pathLst>
                <a:path w="1167764" h="132715">
                  <a:moveTo>
                    <a:pt x="1110994" y="66357"/>
                  </a:moveTo>
                  <a:lnTo>
                    <a:pt x="1039749" y="107950"/>
                  </a:lnTo>
                  <a:lnTo>
                    <a:pt x="1037463" y="116712"/>
                  </a:lnTo>
                  <a:lnTo>
                    <a:pt x="1045337" y="130429"/>
                  </a:lnTo>
                  <a:lnTo>
                    <a:pt x="1054100" y="132715"/>
                  </a:lnTo>
                  <a:lnTo>
                    <a:pt x="1143351" y="80645"/>
                  </a:lnTo>
                  <a:lnTo>
                    <a:pt x="1139444" y="80645"/>
                  </a:lnTo>
                  <a:lnTo>
                    <a:pt x="1139444" y="78740"/>
                  </a:lnTo>
                  <a:lnTo>
                    <a:pt x="1132204" y="78740"/>
                  </a:lnTo>
                  <a:lnTo>
                    <a:pt x="1110994" y="66357"/>
                  </a:lnTo>
                  <a:close/>
                </a:path>
                <a:path w="1167764" h="132715">
                  <a:moveTo>
                    <a:pt x="1086520" y="52070"/>
                  </a:moveTo>
                  <a:lnTo>
                    <a:pt x="0" y="52070"/>
                  </a:lnTo>
                  <a:lnTo>
                    <a:pt x="0" y="80645"/>
                  </a:lnTo>
                  <a:lnTo>
                    <a:pt x="1086520" y="80645"/>
                  </a:lnTo>
                  <a:lnTo>
                    <a:pt x="1110994" y="66357"/>
                  </a:lnTo>
                  <a:lnTo>
                    <a:pt x="1086520" y="52070"/>
                  </a:lnTo>
                  <a:close/>
                </a:path>
                <a:path w="1167764" h="132715">
                  <a:moveTo>
                    <a:pt x="1143184" y="52070"/>
                  </a:moveTo>
                  <a:lnTo>
                    <a:pt x="1139444" y="52070"/>
                  </a:lnTo>
                  <a:lnTo>
                    <a:pt x="1139444" y="80645"/>
                  </a:lnTo>
                  <a:lnTo>
                    <a:pt x="1143351" y="80645"/>
                  </a:lnTo>
                  <a:lnTo>
                    <a:pt x="1167764" y="66421"/>
                  </a:lnTo>
                  <a:lnTo>
                    <a:pt x="1143184" y="52070"/>
                  </a:lnTo>
                  <a:close/>
                </a:path>
                <a:path w="1167764" h="132715">
                  <a:moveTo>
                    <a:pt x="1132204" y="53975"/>
                  </a:moveTo>
                  <a:lnTo>
                    <a:pt x="1110994" y="66357"/>
                  </a:lnTo>
                  <a:lnTo>
                    <a:pt x="1132204" y="78740"/>
                  </a:lnTo>
                  <a:lnTo>
                    <a:pt x="1132204" y="53975"/>
                  </a:lnTo>
                  <a:close/>
                </a:path>
                <a:path w="1167764" h="132715">
                  <a:moveTo>
                    <a:pt x="1139444" y="53975"/>
                  </a:moveTo>
                  <a:lnTo>
                    <a:pt x="1132204" y="53975"/>
                  </a:lnTo>
                  <a:lnTo>
                    <a:pt x="1132204" y="78740"/>
                  </a:lnTo>
                  <a:lnTo>
                    <a:pt x="1139444" y="78740"/>
                  </a:lnTo>
                  <a:lnTo>
                    <a:pt x="1139444" y="53975"/>
                  </a:lnTo>
                  <a:close/>
                </a:path>
                <a:path w="1167764" h="132715">
                  <a:moveTo>
                    <a:pt x="1054100" y="0"/>
                  </a:moveTo>
                  <a:lnTo>
                    <a:pt x="1045337" y="2286"/>
                  </a:lnTo>
                  <a:lnTo>
                    <a:pt x="1037463" y="16002"/>
                  </a:lnTo>
                  <a:lnTo>
                    <a:pt x="1039749" y="24765"/>
                  </a:lnTo>
                  <a:lnTo>
                    <a:pt x="1110994" y="66357"/>
                  </a:lnTo>
                  <a:lnTo>
                    <a:pt x="1132204" y="53975"/>
                  </a:lnTo>
                  <a:lnTo>
                    <a:pt x="1139444" y="53975"/>
                  </a:lnTo>
                  <a:lnTo>
                    <a:pt x="1139444" y="52070"/>
                  </a:lnTo>
                  <a:lnTo>
                    <a:pt x="1143184" y="52070"/>
                  </a:lnTo>
                  <a:lnTo>
                    <a:pt x="10541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1300" y="2476500"/>
              <a:ext cx="1990725" cy="218122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49" y="2352675"/>
              <a:ext cx="2162175" cy="210502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414651" y="3329304"/>
              <a:ext cx="1167765" cy="132715"/>
            </a:xfrm>
            <a:custGeom>
              <a:avLst/>
              <a:gdLst/>
              <a:ahLst/>
              <a:cxnLst/>
              <a:rect l="l" t="t" r="r" b="b"/>
              <a:pathLst>
                <a:path w="1167764" h="132714">
                  <a:moveTo>
                    <a:pt x="1110994" y="66357"/>
                  </a:moveTo>
                  <a:lnTo>
                    <a:pt x="1039749" y="107950"/>
                  </a:lnTo>
                  <a:lnTo>
                    <a:pt x="1037463" y="116713"/>
                  </a:lnTo>
                  <a:lnTo>
                    <a:pt x="1045337" y="130429"/>
                  </a:lnTo>
                  <a:lnTo>
                    <a:pt x="1054100" y="132715"/>
                  </a:lnTo>
                  <a:lnTo>
                    <a:pt x="1143351" y="80645"/>
                  </a:lnTo>
                  <a:lnTo>
                    <a:pt x="1139444" y="80645"/>
                  </a:lnTo>
                  <a:lnTo>
                    <a:pt x="1139444" y="78740"/>
                  </a:lnTo>
                  <a:lnTo>
                    <a:pt x="1132204" y="78740"/>
                  </a:lnTo>
                  <a:lnTo>
                    <a:pt x="1110994" y="66357"/>
                  </a:lnTo>
                  <a:close/>
                </a:path>
                <a:path w="1167764" h="132714">
                  <a:moveTo>
                    <a:pt x="1086520" y="52070"/>
                  </a:moveTo>
                  <a:lnTo>
                    <a:pt x="0" y="52070"/>
                  </a:lnTo>
                  <a:lnTo>
                    <a:pt x="0" y="80645"/>
                  </a:lnTo>
                  <a:lnTo>
                    <a:pt x="1086520" y="80645"/>
                  </a:lnTo>
                  <a:lnTo>
                    <a:pt x="1110994" y="66357"/>
                  </a:lnTo>
                  <a:lnTo>
                    <a:pt x="1086520" y="52070"/>
                  </a:lnTo>
                  <a:close/>
                </a:path>
                <a:path w="1167764" h="132714">
                  <a:moveTo>
                    <a:pt x="1143184" y="52070"/>
                  </a:moveTo>
                  <a:lnTo>
                    <a:pt x="1139444" y="52070"/>
                  </a:lnTo>
                  <a:lnTo>
                    <a:pt x="1139444" y="80645"/>
                  </a:lnTo>
                  <a:lnTo>
                    <a:pt x="1143351" y="80645"/>
                  </a:lnTo>
                  <a:lnTo>
                    <a:pt x="1167764" y="66421"/>
                  </a:lnTo>
                  <a:lnTo>
                    <a:pt x="1143184" y="52070"/>
                  </a:lnTo>
                  <a:close/>
                </a:path>
                <a:path w="1167764" h="132714">
                  <a:moveTo>
                    <a:pt x="1132204" y="53975"/>
                  </a:moveTo>
                  <a:lnTo>
                    <a:pt x="1110994" y="66357"/>
                  </a:lnTo>
                  <a:lnTo>
                    <a:pt x="1132204" y="78740"/>
                  </a:lnTo>
                  <a:lnTo>
                    <a:pt x="1132204" y="53975"/>
                  </a:lnTo>
                  <a:close/>
                </a:path>
                <a:path w="1167764" h="132714">
                  <a:moveTo>
                    <a:pt x="1139444" y="53975"/>
                  </a:moveTo>
                  <a:lnTo>
                    <a:pt x="1132204" y="53975"/>
                  </a:lnTo>
                  <a:lnTo>
                    <a:pt x="1132204" y="78740"/>
                  </a:lnTo>
                  <a:lnTo>
                    <a:pt x="1139444" y="78740"/>
                  </a:lnTo>
                  <a:lnTo>
                    <a:pt x="1139444" y="53975"/>
                  </a:lnTo>
                  <a:close/>
                </a:path>
                <a:path w="1167764" h="132714">
                  <a:moveTo>
                    <a:pt x="1054100" y="0"/>
                  </a:moveTo>
                  <a:lnTo>
                    <a:pt x="1045337" y="2286"/>
                  </a:lnTo>
                  <a:lnTo>
                    <a:pt x="1037463" y="16002"/>
                  </a:lnTo>
                  <a:lnTo>
                    <a:pt x="1039749" y="24765"/>
                  </a:lnTo>
                  <a:lnTo>
                    <a:pt x="1110994" y="66357"/>
                  </a:lnTo>
                  <a:lnTo>
                    <a:pt x="1132204" y="53975"/>
                  </a:lnTo>
                  <a:lnTo>
                    <a:pt x="1139444" y="53975"/>
                  </a:lnTo>
                  <a:lnTo>
                    <a:pt x="1139444" y="52070"/>
                  </a:lnTo>
                  <a:lnTo>
                    <a:pt x="1143184" y="52070"/>
                  </a:lnTo>
                  <a:lnTo>
                    <a:pt x="10541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0325" y="85725"/>
              <a:ext cx="2162175" cy="210502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7520304" y="2071623"/>
              <a:ext cx="132715" cy="576580"/>
            </a:xfrm>
            <a:custGeom>
              <a:avLst/>
              <a:gdLst/>
              <a:ahLst/>
              <a:cxnLst/>
              <a:rect l="l" t="t" r="r" b="b"/>
              <a:pathLst>
                <a:path w="132715" h="576580">
                  <a:moveTo>
                    <a:pt x="16001" y="445769"/>
                  </a:moveTo>
                  <a:lnTo>
                    <a:pt x="9144" y="449833"/>
                  </a:lnTo>
                  <a:lnTo>
                    <a:pt x="2286" y="453770"/>
                  </a:lnTo>
                  <a:lnTo>
                    <a:pt x="0" y="462533"/>
                  </a:lnTo>
                  <a:lnTo>
                    <a:pt x="4064" y="469264"/>
                  </a:lnTo>
                  <a:lnTo>
                    <a:pt x="66294" y="576199"/>
                  </a:lnTo>
                  <a:lnTo>
                    <a:pt x="82808" y="547877"/>
                  </a:lnTo>
                  <a:lnTo>
                    <a:pt x="52070" y="547877"/>
                  </a:lnTo>
                  <a:lnTo>
                    <a:pt x="52070" y="494948"/>
                  </a:lnTo>
                  <a:lnTo>
                    <a:pt x="28701" y="454913"/>
                  </a:lnTo>
                  <a:lnTo>
                    <a:pt x="24765" y="448056"/>
                  </a:lnTo>
                  <a:lnTo>
                    <a:pt x="16001" y="445769"/>
                  </a:lnTo>
                  <a:close/>
                </a:path>
                <a:path w="132715" h="576580">
                  <a:moveTo>
                    <a:pt x="52070" y="494948"/>
                  </a:moveTo>
                  <a:lnTo>
                    <a:pt x="52070" y="547877"/>
                  </a:lnTo>
                  <a:lnTo>
                    <a:pt x="80645" y="547877"/>
                  </a:lnTo>
                  <a:lnTo>
                    <a:pt x="80645" y="540638"/>
                  </a:lnTo>
                  <a:lnTo>
                    <a:pt x="53975" y="540638"/>
                  </a:lnTo>
                  <a:lnTo>
                    <a:pt x="66357" y="519425"/>
                  </a:lnTo>
                  <a:lnTo>
                    <a:pt x="52070" y="494948"/>
                  </a:lnTo>
                  <a:close/>
                </a:path>
                <a:path w="132715" h="576580">
                  <a:moveTo>
                    <a:pt x="116713" y="445769"/>
                  </a:moveTo>
                  <a:lnTo>
                    <a:pt x="107950" y="448056"/>
                  </a:lnTo>
                  <a:lnTo>
                    <a:pt x="104013" y="454913"/>
                  </a:lnTo>
                  <a:lnTo>
                    <a:pt x="80645" y="494948"/>
                  </a:lnTo>
                  <a:lnTo>
                    <a:pt x="80645" y="547877"/>
                  </a:lnTo>
                  <a:lnTo>
                    <a:pt x="82808" y="547877"/>
                  </a:lnTo>
                  <a:lnTo>
                    <a:pt x="128650" y="469264"/>
                  </a:lnTo>
                  <a:lnTo>
                    <a:pt x="132715" y="462533"/>
                  </a:lnTo>
                  <a:lnTo>
                    <a:pt x="130428" y="453770"/>
                  </a:lnTo>
                  <a:lnTo>
                    <a:pt x="123571" y="449833"/>
                  </a:lnTo>
                  <a:lnTo>
                    <a:pt x="116713" y="445769"/>
                  </a:lnTo>
                  <a:close/>
                </a:path>
                <a:path w="132715" h="576580">
                  <a:moveTo>
                    <a:pt x="66357" y="519425"/>
                  </a:moveTo>
                  <a:lnTo>
                    <a:pt x="53975" y="540638"/>
                  </a:lnTo>
                  <a:lnTo>
                    <a:pt x="78740" y="540638"/>
                  </a:lnTo>
                  <a:lnTo>
                    <a:pt x="66357" y="519425"/>
                  </a:lnTo>
                  <a:close/>
                </a:path>
                <a:path w="132715" h="576580">
                  <a:moveTo>
                    <a:pt x="80645" y="494948"/>
                  </a:moveTo>
                  <a:lnTo>
                    <a:pt x="66357" y="519425"/>
                  </a:lnTo>
                  <a:lnTo>
                    <a:pt x="78740" y="540638"/>
                  </a:lnTo>
                  <a:lnTo>
                    <a:pt x="80645" y="540638"/>
                  </a:lnTo>
                  <a:lnTo>
                    <a:pt x="80645" y="494948"/>
                  </a:lnTo>
                  <a:close/>
                </a:path>
                <a:path w="132715" h="576580">
                  <a:moveTo>
                    <a:pt x="80645" y="0"/>
                  </a:moveTo>
                  <a:lnTo>
                    <a:pt x="52070" y="0"/>
                  </a:lnTo>
                  <a:lnTo>
                    <a:pt x="52070" y="494948"/>
                  </a:lnTo>
                  <a:lnTo>
                    <a:pt x="66357" y="519425"/>
                  </a:lnTo>
                  <a:lnTo>
                    <a:pt x="80645" y="494948"/>
                  </a:lnTo>
                  <a:lnTo>
                    <a:pt x="806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2022-05-08T06:05:06Z</dcterms:created>
  <dcterms:modified xsi:type="dcterms:W3CDTF">2022-05-08T06:05:06Z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2022-07-20T00:00:00Z</vt:filetime>
  </property>
  <property fmtid="{D5CDD505-2E9C-101B-9397-08002B2CF9AE}" pid="3" name="LastSaved">
    <vt:filetime>2022-05-08T00:00:00Z</vt:filetime>
  </property>
</Properties>
</file>