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12"/>
  </p:notesMasterIdLst>
  <p:handoutMasterIdLst>
    <p:handoutMasterId r:id="rId13"/>
  </p:handoutMasterIdLst>
  <p:sldIdLst>
    <p:sldId id="3240" r:id="rId2"/>
    <p:sldId id="3247" r:id="rId3"/>
    <p:sldId id="3192" r:id="rId4"/>
    <p:sldId id="3174" r:id="rId5"/>
    <p:sldId id="3173" r:id="rId6"/>
    <p:sldId id="3171" r:id="rId7"/>
    <p:sldId id="3243" r:id="rId8"/>
    <p:sldId id="3177" r:id="rId9"/>
    <p:sldId id="3176" r:id="rId10"/>
    <p:sldId id="3244" r:id="rId11"/>
  </p:sldIdLst>
  <p:sldSz cx="12858750" cy="7232650"/>
  <p:notesSz cx="6858000" cy="9144000"/>
  <p:custDataLst>
    <p:tags r:id="rId1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769"/>
    <a:srgbClr val="F16904"/>
    <a:srgbClr val="223D5E"/>
    <a:srgbClr val="EC206C"/>
    <a:srgbClr val="BC148E"/>
    <a:srgbClr val="0A1A3B"/>
    <a:srgbClr val="CE000D"/>
    <a:srgbClr val="FE67BE"/>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66" autoAdjust="0"/>
    <p:restoredTop sz="92986" autoAdjust="0"/>
  </p:normalViewPr>
  <p:slideViewPr>
    <p:cSldViewPr>
      <p:cViewPr varScale="1">
        <p:scale>
          <a:sx n="70" d="100"/>
          <a:sy n="70" d="100"/>
        </p:scale>
        <p:origin x="846" y="60"/>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2022/6/30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2022/6/30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77345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399812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402821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A8AECE9-5176-4E57-B4C4-570EB4C2C336}" type="slidenum">
              <a:rPr lang="zh-CN" altLang="en-US" smtClean="0"/>
              <a:t>3</a:t>
            </a:fld>
            <a:endParaRPr lang="zh-CN" altLang="en-US"/>
          </a:p>
        </p:txBody>
      </p:sp>
    </p:spTree>
    <p:extLst>
      <p:ext uri="{BB962C8B-B14F-4D97-AF65-F5344CB8AC3E}">
        <p14:creationId xmlns:p14="http://schemas.microsoft.com/office/powerpoint/2010/main" val="3092914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287294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extLst>
      <p:ext uri="{BB962C8B-B14F-4D97-AF65-F5344CB8AC3E}">
        <p14:creationId xmlns:p14="http://schemas.microsoft.com/office/powerpoint/2010/main" val="43489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99208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2317214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1222741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3729162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858750" cy="7232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27775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23877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2022/6/30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1" r:id="rId1"/>
    <p:sldLayoutId id="2147483982" r:id="rId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t="48009"/>
          <a:stretch/>
        </p:blipFill>
        <p:spPr>
          <a:xfrm>
            <a:off x="352" y="3430111"/>
            <a:ext cx="12858045" cy="3760341"/>
          </a:xfrm>
          <a:prstGeom prst="rect">
            <a:avLst/>
          </a:prstGeom>
        </p:spPr>
      </p:pic>
      <p:sp>
        <p:nvSpPr>
          <p:cNvPr id="4" name="TextBox 5"/>
          <p:cNvSpPr txBox="1">
            <a:spLocks noChangeArrowheads="1"/>
          </p:cNvSpPr>
          <p:nvPr/>
        </p:nvSpPr>
        <p:spPr bwMode="auto">
          <a:xfrm>
            <a:off x="3152660" y="2502445"/>
            <a:ext cx="6768752" cy="823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a:lnSpc>
                <a:spcPct val="150000"/>
              </a:lnSpc>
            </a:pPr>
            <a:r>
              <a:rPr lang="en-US" altLang="zh-CN" sz="3600" b="1" dirty="0">
                <a:solidFill>
                  <a:srgbClr val="FF0000"/>
                </a:solidFill>
                <a:latin typeface="Times New Roman" panose="02020603050405020304" pitchFamily="18" charset="0"/>
                <a:ea typeface="字魂35号-经典雅黑" panose="00000500000000000000" pitchFamily="2" charset="-122"/>
                <a:cs typeface="Times New Roman" panose="02020603050405020304" pitchFamily="18" charset="0"/>
                <a:sym typeface="字魂35号-经典雅黑" panose="00000500000000000000" pitchFamily="2" charset="-122"/>
              </a:rPr>
              <a:t>BÀI 58. LUYỆN TẬP CHUNG </a:t>
            </a:r>
            <a:endParaRPr lang="zh-CN" altLang="en-US" sz="3600" b="1" dirty="0">
              <a:solidFill>
                <a:srgbClr val="FF0000"/>
              </a:solidFill>
              <a:latin typeface="Times New Roman" panose="02020603050405020304" pitchFamily="18" charset="0"/>
              <a:ea typeface="字魂35号-经典雅黑" panose="00000500000000000000" pitchFamily="2" charset="-122"/>
              <a:cs typeface="Times New Roman" panose="02020603050405020304" pitchFamily="18" charset="0"/>
              <a:sym typeface="字魂35号-经典雅黑" panose="00000500000000000000" pitchFamily="2" charset="-122"/>
            </a:endParaRPr>
          </a:p>
        </p:txBody>
      </p:sp>
      <p:sp>
        <p:nvSpPr>
          <p:cNvPr id="5" name="TextBox 6"/>
          <p:cNvSpPr txBox="1">
            <a:spLocks noChangeArrowheads="1"/>
          </p:cNvSpPr>
          <p:nvPr/>
        </p:nvSpPr>
        <p:spPr bwMode="auto">
          <a:xfrm>
            <a:off x="2937338" y="1408857"/>
            <a:ext cx="6984074" cy="812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30000"/>
              </a:lnSpc>
            </a:pPr>
            <a:r>
              <a:rPr lang="en-US" altLang="zh-CN" sz="4000" b="1" dirty="0">
                <a:solidFill>
                  <a:schemeClr val="accent1"/>
                </a:solidFill>
                <a:latin typeface="Times New Roman" panose="02020603050405020304" pitchFamily="18" charset="0"/>
                <a:ea typeface="字魂35号-经典雅黑" panose="00000500000000000000" pitchFamily="2" charset="-122"/>
                <a:cs typeface="Times New Roman" panose="02020603050405020304" pitchFamily="18" charset="0"/>
                <a:sym typeface="字魂35号-经典雅黑" panose="00000500000000000000" pitchFamily="2" charset="-122"/>
              </a:rPr>
              <a:t>TOÁN LỚP </a:t>
            </a:r>
            <a:r>
              <a:rPr lang="en-US" altLang="zh-CN" sz="4000" b="1" dirty="0" smtClean="0">
                <a:solidFill>
                  <a:schemeClr val="accent1"/>
                </a:solidFill>
                <a:latin typeface="Times New Roman" panose="02020603050405020304" pitchFamily="18" charset="0"/>
                <a:ea typeface="字魂35号-经典雅黑" panose="00000500000000000000" pitchFamily="2" charset="-122"/>
                <a:cs typeface="Times New Roman" panose="02020603050405020304" pitchFamily="18" charset="0"/>
                <a:sym typeface="字魂35号-经典雅黑" panose="00000500000000000000" pitchFamily="2" charset="-122"/>
              </a:rPr>
              <a:t>3</a:t>
            </a:r>
            <a:endParaRPr lang="zh-CN" altLang="en-US" sz="4000" b="1" dirty="0">
              <a:latin typeface="Times New Roman" panose="02020603050405020304" pitchFamily="18" charset="0"/>
              <a:ea typeface="字魂35号-经典雅黑" panose="00000500000000000000" pitchFamily="2" charset="-122"/>
              <a:cs typeface="Times New Roman" panose="02020603050405020304" pitchFamily="18" charset="0"/>
              <a:sym typeface="字魂35号-经典雅黑" panose="00000500000000000000" pitchFamily="2" charset="-122"/>
            </a:endParaRPr>
          </a:p>
        </p:txBody>
      </p:sp>
      <p:sp>
        <p:nvSpPr>
          <p:cNvPr id="6" name="TextBox 18"/>
          <p:cNvSpPr txBox="1"/>
          <p:nvPr/>
        </p:nvSpPr>
        <p:spPr>
          <a:xfrm>
            <a:off x="4202169" y="3548683"/>
            <a:ext cx="4454410" cy="615553"/>
          </a:xfrm>
          <a:prstGeom prst="rect">
            <a:avLst/>
          </a:prstGeom>
          <a:noFill/>
        </p:spPr>
        <p:txBody>
          <a:bodyPr wrap="square">
            <a:spAutoFit/>
          </a:bodyPr>
          <a:lstStyle/>
          <a:p>
            <a:pPr algn="ctr"/>
            <a:r>
              <a:rPr lang="en-US" altLang="zh-CN" sz="3400" dirty="0">
                <a:solidFill>
                  <a:srgbClr val="FF0000"/>
                </a:solidFill>
                <a:latin typeface="Times New Roman" panose="02020603050405020304" pitchFamily="18" charset="0"/>
                <a:ea typeface="字魂35号-经典雅黑" panose="00000500000000000000" pitchFamily="2" charset="-122"/>
                <a:cs typeface="Times New Roman" panose="02020603050405020304" pitchFamily="18" charset="0"/>
                <a:sym typeface="字魂35号-经典雅黑" panose="00000500000000000000" pitchFamily="2" charset="-122"/>
              </a:rPr>
              <a:t>TIẾT </a:t>
            </a:r>
            <a:r>
              <a:rPr lang="en-US" altLang="zh-CN" sz="3400" dirty="0" smtClean="0">
                <a:solidFill>
                  <a:srgbClr val="FF0000"/>
                </a:solidFill>
                <a:latin typeface="Times New Roman" panose="02020603050405020304" pitchFamily="18" charset="0"/>
                <a:ea typeface="字魂35号-经典雅黑" panose="00000500000000000000" pitchFamily="2" charset="-122"/>
                <a:cs typeface="Times New Roman" panose="02020603050405020304" pitchFamily="18" charset="0"/>
                <a:sym typeface="字魂35号-经典雅黑" panose="00000500000000000000" pitchFamily="2" charset="-122"/>
              </a:rPr>
              <a:t>2</a:t>
            </a:r>
            <a:endParaRPr lang="zh-CN" altLang="en-US" sz="3400" dirty="0">
              <a:solidFill>
                <a:srgbClr val="FF0000"/>
              </a:solidFill>
              <a:latin typeface="Times New Roman" panose="02020603050405020304" pitchFamily="18" charset="0"/>
              <a:ea typeface="字魂35号-经典雅黑" panose="00000500000000000000" pitchFamily="2" charset="-122"/>
              <a:cs typeface="Times New Roman" panose="02020603050405020304" pitchFamily="18" charset="0"/>
              <a:sym typeface="字魂35号-经典雅黑" panose="00000500000000000000" pitchFamily="2" charset="-122"/>
            </a:endParaRPr>
          </a:p>
        </p:txBody>
      </p:sp>
      <p:pic>
        <p:nvPicPr>
          <p:cNvPr id="3" name="可爱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24575" y="-901823"/>
            <a:ext cx="609600" cy="609600"/>
          </a:xfrm>
          <a:prstGeom prst="rect">
            <a:avLst/>
          </a:prstGeom>
        </p:spPr>
      </p:pic>
    </p:spTree>
    <p:extLst>
      <p:ext uri="{BB962C8B-B14F-4D97-AF65-F5344CB8AC3E}">
        <p14:creationId xmlns:p14="http://schemas.microsoft.com/office/powerpoint/2010/main" val="2166214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3239"/>
                                        </p:tgtEl>
                                        <p:attrNameLst>
                                          <p:attrName>style.visibility</p:attrName>
                                        </p:attrNameLst>
                                      </p:cBhvr>
                                      <p:to>
                                        <p:strVal val="visible"/>
                                      </p:to>
                                    </p:set>
                                    <p:anim calcmode="lin" valueType="num">
                                      <p:cBhvr additive="base">
                                        <p:cTn id="10" dur="500" fill="hold"/>
                                        <p:tgtEl>
                                          <p:spTgt spid="3239"/>
                                        </p:tgtEl>
                                        <p:attrNameLst>
                                          <p:attrName>ppt_x</p:attrName>
                                        </p:attrNameLst>
                                      </p:cBhvr>
                                      <p:tavLst>
                                        <p:tav tm="0">
                                          <p:val>
                                            <p:strVal val="#ppt_x"/>
                                          </p:val>
                                        </p:tav>
                                        <p:tav tm="100000">
                                          <p:val>
                                            <p:strVal val="#ppt_x"/>
                                          </p:val>
                                        </p:tav>
                                      </p:tavLst>
                                    </p:anim>
                                    <p:anim calcmode="lin" valueType="num">
                                      <p:cBhvr additive="base">
                                        <p:cTn id="11" dur="500" fill="hold"/>
                                        <p:tgtEl>
                                          <p:spTgt spid="323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4" repeatCount="indefinite" fill="remove" display="0">
                  <p:stCondLst>
                    <p:cond delay="indefinite"/>
                  </p:stCondLst>
                  <p:endCondLst>
                    <p:cond evt="onStopAudio" delay="0">
                      <p:tgtEl>
                        <p:sldTgt/>
                      </p:tgtEl>
                    </p:cond>
                  </p:endCondLst>
                </p:cTn>
                <p:tgtEl>
                  <p:spTgt spid="3"/>
                </p:tgtEl>
              </p:cMediaNode>
            </p:audio>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3" y="0"/>
            <a:ext cx="12858045" cy="723265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56969"/>
          <a:stretch/>
        </p:blipFill>
        <p:spPr>
          <a:xfrm>
            <a:off x="31432" y="4120381"/>
            <a:ext cx="12858045" cy="3112269"/>
          </a:xfrm>
          <a:prstGeom prst="rect">
            <a:avLst/>
          </a:prstGeom>
        </p:spPr>
      </p:pic>
      <p:sp>
        <p:nvSpPr>
          <p:cNvPr id="11" name="WordArt 11"/>
          <p:cNvSpPr>
            <a:spLocks noChangeArrowheads="1" noChangeShapeType="1" noTextEdit="1"/>
          </p:cNvSpPr>
          <p:nvPr/>
        </p:nvSpPr>
        <p:spPr bwMode="auto">
          <a:xfrm rot="462139">
            <a:off x="755612" y="1706229"/>
            <a:ext cx="10313988" cy="1990725"/>
          </a:xfrm>
          <a:prstGeom prst="rect">
            <a:avLst/>
          </a:prstGeom>
        </p:spPr>
        <p:txBody>
          <a:bodyPr wrap="none" fromWordArt="1">
            <a:prstTxWarp prst="textCascadeUp">
              <a:avLst>
                <a:gd name="adj" fmla="val 63731"/>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vi-VN" sz="2800" kern="10" dirty="0">
                <a:ln w="9525">
                  <a:round/>
                  <a:headEnd/>
                  <a:tailEnd/>
                </a:ln>
                <a:gradFill rotWithShape="1">
                  <a:gsLst>
                    <a:gs pos="0">
                      <a:srgbClr val="FFE701"/>
                    </a:gs>
                    <a:gs pos="100000">
                      <a:srgbClr val="FE3E02"/>
                    </a:gs>
                  </a:gsLst>
                  <a:lin ang="5400000" scaled="1"/>
                </a:gradFill>
                <a:latin typeface="Times New Roman"/>
                <a:cs typeface="Times New Roman"/>
              </a:rPr>
              <a:t>Tiết học đến đây là kết thúc! </a:t>
            </a:r>
            <a:endParaRPr lang="en-US" sz="2800" kern="10" dirty="0">
              <a:ln w="9525">
                <a:round/>
                <a:headEnd/>
                <a:tailEnd/>
              </a:ln>
              <a:gradFill rotWithShape="1">
                <a:gsLst>
                  <a:gs pos="0">
                    <a:srgbClr val="FFE701"/>
                  </a:gs>
                  <a:gs pos="100000">
                    <a:srgbClr val="FE3E02"/>
                  </a:gs>
                </a:gsLst>
                <a:lin ang="5400000" scaled="1"/>
              </a:gradFill>
              <a:latin typeface="Times New Roman"/>
              <a:cs typeface="Times New Roman"/>
            </a:endParaRPr>
          </a:p>
        </p:txBody>
      </p:sp>
    </p:spTree>
    <p:extLst>
      <p:ext uri="{BB962C8B-B14F-4D97-AF65-F5344CB8AC3E}">
        <p14:creationId xmlns:p14="http://schemas.microsoft.com/office/powerpoint/2010/main" val="237168342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9"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ppt_x</p:attrName>
                                        </p:attrNameLst>
                                      </p:cBhvr>
                                      <p:tavLst>
                                        <p:tav tm="0">
                                          <p:val>
                                            <p:strVal val="#ppt_x-.2"/>
                                          </p:val>
                                        </p:tav>
                                        <p:tav tm="100000">
                                          <p:val>
                                            <p:strVal val="#ppt_x"/>
                                          </p:val>
                                        </p:tav>
                                      </p:tavLst>
                                    </p:anim>
                                    <p:anim calcmode="lin" valueType="num">
                                      <p:cBhvr>
                                        <p:cTn id="1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1"/>
                                        </p:tgtEl>
                                      </p:cBhvr>
                                    </p:animEffect>
                                  </p:childTnLst>
                                </p:cTn>
                              </p:par>
                            </p:childTnLst>
                          </p:cTn>
                        </p:par>
                        <p:par>
                          <p:cTn id="21" fill="hold">
                            <p:stCondLst>
                              <p:cond delay="2500"/>
                            </p:stCondLst>
                            <p:childTnLst>
                              <p:par>
                                <p:cTn id="22" presetID="6" presetClass="emph" presetSubtype="0" repeatCount="5000" fill="hold" grpId="1" nodeType="afterEffect">
                                  <p:stCondLst>
                                    <p:cond delay="0"/>
                                  </p:stCondLst>
                                  <p:childTnLst>
                                    <p:animScale>
                                      <p:cBhvr>
                                        <p:cTn id="23"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 y="0"/>
            <a:ext cx="12858045" cy="723265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56969"/>
          <a:stretch/>
        </p:blipFill>
        <p:spPr>
          <a:xfrm>
            <a:off x="352" y="4120380"/>
            <a:ext cx="12858045" cy="3112269"/>
          </a:xfrm>
          <a:prstGeom prst="rect">
            <a:avLst/>
          </a:prstGeom>
        </p:spPr>
      </p:pic>
      <p:sp>
        <p:nvSpPr>
          <p:cNvPr id="2" name="Oval 1"/>
          <p:cNvSpPr/>
          <p:nvPr/>
        </p:nvSpPr>
        <p:spPr>
          <a:xfrm>
            <a:off x="3981103" y="1312069"/>
            <a:ext cx="6264696" cy="2592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dirty="0" smtClean="0">
                <a:latin typeface="Times New Roman" panose="02020603050405020304" pitchFamily="18" charset="0"/>
                <a:cs typeface="Times New Roman" panose="02020603050405020304" pitchFamily="18" charset="0"/>
              </a:rPr>
              <a:t>KHỞI ĐỘNG</a:t>
            </a:r>
            <a:endParaRPr lang="en-US" sz="3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43924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93071" y="736005"/>
            <a:ext cx="6011219" cy="615553"/>
          </a:xfrm>
          <a:prstGeom prst="rect">
            <a:avLst/>
          </a:prstGeom>
          <a:noFill/>
        </p:spPr>
        <p:txBody>
          <a:bodyPr wrap="square" rtlCol="0" anchor="ctr" anchorCtr="0">
            <a:spAutoFit/>
          </a:bodyPr>
          <a:lstStyle/>
          <a:p>
            <a:pPr algn="l"/>
            <a:r>
              <a:rPr lang="en-US" sz="3400" b="1" dirty="0" smtClean="0">
                <a:solidFill>
                  <a:schemeClr val="accent2"/>
                </a:solidFill>
                <a:latin typeface="Times New Roman" panose="02020603050405020304" pitchFamily="18" charset="0"/>
                <a:cs typeface="Times New Roman" panose="02020603050405020304" pitchFamily="18" charset="0"/>
              </a:rPr>
              <a:t>LUYỆN TẬP – THỰC HÀNH</a:t>
            </a:r>
          </a:p>
        </p:txBody>
      </p:sp>
      <p:sp>
        <p:nvSpPr>
          <p:cNvPr id="10" name="TextBox 9"/>
          <p:cNvSpPr txBox="1"/>
          <p:nvPr/>
        </p:nvSpPr>
        <p:spPr>
          <a:xfrm>
            <a:off x="3108960" y="1861104"/>
            <a:ext cx="5029200" cy="523220"/>
          </a:xfrm>
          <a:prstGeom prst="rect">
            <a:avLst/>
          </a:prstGeom>
          <a:noFill/>
        </p:spPr>
        <p:txBody>
          <a:bodyPr wrap="square" rtlCol="0" anchor="ctr" anchorCtr="0">
            <a:spAutoFit/>
          </a:bodyPr>
          <a:lstStyle/>
          <a:p>
            <a:r>
              <a:rPr lang="en-US" sz="2800"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a:t>
            </a:r>
            <a:r>
              <a:rPr lang="vi-VN" sz="2800" b="1" dirty="0">
                <a:latin typeface="Times New Roman" panose="02020603050405020304" pitchFamily="18" charset="0"/>
                <a:cs typeface="Times New Roman" panose="02020603050405020304" pitchFamily="18" charset="0"/>
              </a:rPr>
              <a:t>Đặt tính rồi tính</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8805639" y="2718947"/>
            <a:ext cx="2272937" cy="523220"/>
          </a:xfrm>
          <a:prstGeom prst="rect">
            <a:avLst/>
          </a:prstGeom>
          <a:noFill/>
        </p:spPr>
        <p:txBody>
          <a:bodyPr wrap="square" rtlCol="0" anchor="ctr" anchorCtr="0">
            <a:spAutoFit/>
          </a:bodyPr>
          <a:lstStyle/>
          <a:p>
            <a:pPr algn="l"/>
            <a:r>
              <a:rPr lang="en-US" sz="2800" b="1" dirty="0" smtClean="0">
                <a:latin typeface="Times New Roman" panose="02020603050405020304" pitchFamily="18" charset="0"/>
                <a:cs typeface="Times New Roman" panose="02020603050405020304" pitchFamily="18" charset="0"/>
              </a:rPr>
              <a:t>1 214 x 6</a:t>
            </a:r>
          </a:p>
        </p:txBody>
      </p:sp>
      <p:sp>
        <p:nvSpPr>
          <p:cNvPr id="12" name="TextBox 11"/>
          <p:cNvSpPr txBox="1"/>
          <p:nvPr/>
        </p:nvSpPr>
        <p:spPr>
          <a:xfrm>
            <a:off x="3233057" y="2794833"/>
            <a:ext cx="2390503" cy="523220"/>
          </a:xfrm>
          <a:prstGeom prst="rect">
            <a:avLst/>
          </a:prstGeom>
          <a:noFill/>
        </p:spPr>
        <p:txBody>
          <a:bodyPr wrap="square" rtlCol="0" anchor="ctr" anchorCtr="0">
            <a:spAutoFit/>
          </a:bodyPr>
          <a:lstStyle/>
          <a:p>
            <a:pPr algn="l"/>
            <a:r>
              <a:rPr lang="en-US" sz="2800" b="1" dirty="0" smtClean="0">
                <a:latin typeface="Times New Roman" panose="02020603050405020304" pitchFamily="18" charset="0"/>
                <a:cs typeface="Times New Roman" panose="02020603050405020304" pitchFamily="18" charset="0"/>
              </a:rPr>
              <a:t>9 362 : 9</a:t>
            </a:r>
          </a:p>
        </p:txBody>
      </p:sp>
      <p:sp>
        <p:nvSpPr>
          <p:cNvPr id="13" name="TextBox 12"/>
          <p:cNvSpPr txBox="1"/>
          <p:nvPr/>
        </p:nvSpPr>
        <p:spPr>
          <a:xfrm>
            <a:off x="8858134" y="3803439"/>
            <a:ext cx="2220686" cy="523220"/>
          </a:xfrm>
          <a:prstGeom prst="rect">
            <a:avLst/>
          </a:prstGeom>
          <a:noFill/>
        </p:spPr>
        <p:txBody>
          <a:bodyPr wrap="square" rtlCol="0" anchor="ctr" anchorCtr="0">
            <a:spAutoFit/>
          </a:bodyPr>
          <a:lstStyle/>
          <a:p>
            <a:pPr algn="l"/>
            <a:r>
              <a:rPr lang="en-US" sz="2800" b="1" dirty="0" smtClean="0">
                <a:latin typeface="Times New Roman" panose="02020603050405020304" pitchFamily="18" charset="0"/>
                <a:cs typeface="Times New Roman" panose="02020603050405020304" pitchFamily="18" charset="0"/>
              </a:rPr>
              <a:t>912 x 7</a:t>
            </a:r>
          </a:p>
        </p:txBody>
      </p:sp>
      <p:sp>
        <p:nvSpPr>
          <p:cNvPr id="14" name="TextBox 13"/>
          <p:cNvSpPr txBox="1"/>
          <p:nvPr/>
        </p:nvSpPr>
        <p:spPr>
          <a:xfrm>
            <a:off x="3233057" y="3803439"/>
            <a:ext cx="2886891" cy="523220"/>
          </a:xfrm>
          <a:prstGeom prst="rect">
            <a:avLst/>
          </a:prstGeom>
          <a:noFill/>
        </p:spPr>
        <p:txBody>
          <a:bodyPr wrap="square" rtlCol="0" anchor="ctr" anchorCtr="0">
            <a:spAutoFit/>
          </a:bodyPr>
          <a:lstStyle/>
          <a:p>
            <a:pPr algn="l"/>
            <a:r>
              <a:rPr lang="en-US" sz="2800" b="1" dirty="0" smtClean="0">
                <a:latin typeface="Times New Roman" panose="02020603050405020304" pitchFamily="18" charset="0"/>
                <a:cs typeface="Times New Roman" panose="02020603050405020304" pitchFamily="18" charset="0"/>
              </a:rPr>
              <a:t>2 790 : 3</a:t>
            </a:r>
          </a:p>
        </p:txBody>
      </p:sp>
    </p:spTree>
    <p:extLst>
      <p:ext uri="{BB962C8B-B14F-4D97-AF65-F5344CB8AC3E}">
        <p14:creationId xmlns:p14="http://schemas.microsoft.com/office/powerpoint/2010/main" val="349791024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46"/>
          <p:cNvGrpSpPr>
            <a:grpSpLocks/>
          </p:cNvGrpSpPr>
          <p:nvPr/>
        </p:nvGrpSpPr>
        <p:grpSpPr bwMode="auto">
          <a:xfrm>
            <a:off x="2799706" y="1852160"/>
            <a:ext cx="2635504" cy="2667002"/>
            <a:chOff x="0" y="2567"/>
            <a:chExt cx="1420" cy="1680"/>
          </a:xfrm>
        </p:grpSpPr>
        <p:sp>
          <p:nvSpPr>
            <p:cNvPr id="106" name="Text Box 10"/>
            <p:cNvSpPr txBox="1">
              <a:spLocks noChangeArrowheads="1"/>
            </p:cNvSpPr>
            <p:nvPr/>
          </p:nvSpPr>
          <p:spPr bwMode="auto">
            <a:xfrm>
              <a:off x="0" y="2592"/>
              <a:ext cx="9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800" b="1" dirty="0" smtClean="0">
                  <a:latin typeface="Times New Roman" panose="02020603050405020304" pitchFamily="18" charset="0"/>
                </a:rPr>
                <a:t>        9362 </a:t>
              </a:r>
              <a:endParaRPr lang="en-US" altLang="vi-VN" sz="2800" b="1" dirty="0">
                <a:latin typeface="Times New Roman" panose="02020603050405020304" pitchFamily="18" charset="0"/>
              </a:endParaRPr>
            </a:p>
          </p:txBody>
        </p:sp>
        <p:sp>
          <p:nvSpPr>
            <p:cNvPr id="107" name="Text Box 24"/>
            <p:cNvSpPr txBox="1">
              <a:spLocks noChangeArrowheads="1"/>
            </p:cNvSpPr>
            <p:nvPr/>
          </p:nvSpPr>
          <p:spPr bwMode="auto">
            <a:xfrm>
              <a:off x="960" y="2567"/>
              <a:ext cx="1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800" b="1" dirty="0" smtClean="0">
                  <a:solidFill>
                    <a:schemeClr val="tx2"/>
                  </a:solidFill>
                  <a:latin typeface="Times New Roman" panose="02020603050405020304" pitchFamily="18" charset="0"/>
                  <a:cs typeface="Times New Roman" panose="02020603050405020304" pitchFamily="18" charset="0"/>
                </a:rPr>
                <a:t>9</a:t>
              </a:r>
              <a:endParaRPr lang="en-US" altLang="vi-VN" sz="2800" b="1" dirty="0">
                <a:solidFill>
                  <a:schemeClr val="tx2"/>
                </a:solidFill>
                <a:latin typeface="Times New Roman" panose="02020603050405020304" pitchFamily="18" charset="0"/>
                <a:cs typeface="Times New Roman" panose="02020603050405020304" pitchFamily="18" charset="0"/>
              </a:endParaRPr>
            </a:p>
          </p:txBody>
        </p:sp>
        <p:sp>
          <p:nvSpPr>
            <p:cNvPr id="108" name="Text Box 26"/>
            <p:cNvSpPr txBox="1">
              <a:spLocks noChangeArrowheads="1"/>
            </p:cNvSpPr>
            <p:nvPr/>
          </p:nvSpPr>
          <p:spPr bwMode="auto">
            <a:xfrm>
              <a:off x="226" y="2832"/>
              <a:ext cx="864"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800" b="1" dirty="0" smtClean="0">
                  <a:solidFill>
                    <a:srgbClr val="FF0000"/>
                  </a:solidFill>
                  <a:latin typeface="Times New Roman" panose="02020603050405020304" pitchFamily="18" charset="0"/>
                </a:rPr>
                <a:t>   03</a:t>
              </a:r>
              <a:endParaRPr lang="en-US" altLang="vi-VN" sz="2800" b="1" dirty="0">
                <a:solidFill>
                  <a:srgbClr val="FF0000"/>
                </a:solidFill>
                <a:latin typeface="Times New Roman" panose="02020603050405020304" pitchFamily="18" charset="0"/>
              </a:endParaRPr>
            </a:p>
            <a:p>
              <a:pPr eaLnBrk="1" hangingPunct="1">
                <a:spcBef>
                  <a:spcPct val="0"/>
                </a:spcBef>
                <a:buFontTx/>
                <a:buNone/>
              </a:pPr>
              <a:r>
                <a:rPr lang="en-US" altLang="vi-VN" sz="2800" b="1" dirty="0">
                  <a:solidFill>
                    <a:srgbClr val="FF0000"/>
                  </a:solidFill>
                  <a:latin typeface="Times New Roman" panose="02020603050405020304" pitchFamily="18" charset="0"/>
                </a:rPr>
                <a:t> </a:t>
              </a:r>
              <a:r>
                <a:rPr lang="en-US" altLang="vi-VN" sz="2800" b="1" dirty="0" smtClean="0">
                  <a:solidFill>
                    <a:srgbClr val="FF0000"/>
                  </a:solidFill>
                  <a:latin typeface="Times New Roman" panose="02020603050405020304" pitchFamily="18" charset="0"/>
                </a:rPr>
                <a:t>    36</a:t>
              </a:r>
            </a:p>
            <a:p>
              <a:pPr eaLnBrk="1" hangingPunct="1">
                <a:spcBef>
                  <a:spcPct val="0"/>
                </a:spcBef>
                <a:buFontTx/>
                <a:buNone/>
              </a:pPr>
              <a:r>
                <a:rPr lang="en-US" altLang="vi-VN" sz="2800" b="1" dirty="0">
                  <a:solidFill>
                    <a:srgbClr val="FF0000"/>
                  </a:solidFill>
                  <a:latin typeface="Times New Roman" panose="02020603050405020304" pitchFamily="18" charset="0"/>
                </a:rPr>
                <a:t> </a:t>
              </a:r>
              <a:r>
                <a:rPr lang="en-US" altLang="vi-VN" sz="2800" b="1" dirty="0" smtClean="0">
                  <a:solidFill>
                    <a:srgbClr val="FF0000"/>
                  </a:solidFill>
                  <a:latin typeface="Times New Roman" panose="02020603050405020304" pitchFamily="18" charset="0"/>
                </a:rPr>
                <a:t>      02</a:t>
              </a:r>
            </a:p>
            <a:p>
              <a:pPr eaLnBrk="1" hangingPunct="1">
                <a:spcBef>
                  <a:spcPct val="0"/>
                </a:spcBef>
                <a:buFontTx/>
                <a:buNone/>
              </a:pPr>
              <a:r>
                <a:rPr lang="en-US" altLang="vi-VN" sz="2800" b="1" dirty="0">
                  <a:solidFill>
                    <a:srgbClr val="FF0000"/>
                  </a:solidFill>
                  <a:latin typeface="Times New Roman" panose="02020603050405020304" pitchFamily="18" charset="0"/>
                </a:rPr>
                <a:t> </a:t>
              </a:r>
              <a:r>
                <a:rPr lang="en-US" altLang="vi-VN" sz="2800" b="1" dirty="0" smtClean="0">
                  <a:solidFill>
                    <a:srgbClr val="FF0000"/>
                  </a:solidFill>
                  <a:latin typeface="Times New Roman" panose="02020603050405020304" pitchFamily="18" charset="0"/>
                </a:rPr>
                <a:t>        2</a:t>
              </a:r>
              <a:endParaRPr lang="en-US" altLang="vi-VN" sz="2800" b="1" dirty="0">
                <a:solidFill>
                  <a:srgbClr val="FF0000"/>
                </a:solidFill>
                <a:latin typeface="Times New Roman" panose="02020603050405020304" pitchFamily="18" charset="0"/>
              </a:endParaRPr>
            </a:p>
            <a:p>
              <a:pPr eaLnBrk="1" hangingPunct="1">
                <a:spcBef>
                  <a:spcPct val="0"/>
                </a:spcBef>
                <a:buFontTx/>
                <a:buNone/>
              </a:pPr>
              <a:r>
                <a:rPr lang="en-US" altLang="vi-VN" sz="2800" b="1" dirty="0">
                  <a:solidFill>
                    <a:srgbClr val="FF0000"/>
                  </a:solidFill>
                  <a:latin typeface="Times New Roman" panose="02020603050405020304" pitchFamily="18" charset="0"/>
                </a:rPr>
                <a:t>      </a:t>
              </a:r>
            </a:p>
          </p:txBody>
        </p:sp>
        <p:sp>
          <p:nvSpPr>
            <p:cNvPr id="110" name="Text Box 27"/>
            <p:cNvSpPr txBox="1">
              <a:spLocks noChangeArrowheads="1"/>
            </p:cNvSpPr>
            <p:nvPr/>
          </p:nvSpPr>
          <p:spPr bwMode="auto">
            <a:xfrm>
              <a:off x="912" y="2866"/>
              <a:ext cx="508"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800" b="1" dirty="0" smtClean="0">
                  <a:solidFill>
                    <a:srgbClr val="FF0000"/>
                  </a:solidFill>
                  <a:latin typeface="Times New Roman" panose="02020603050405020304" pitchFamily="18" charset="0"/>
                </a:rPr>
                <a:t>1040</a:t>
              </a:r>
              <a:endParaRPr lang="en-US" altLang="vi-VN" sz="2800" b="1" dirty="0">
                <a:solidFill>
                  <a:srgbClr val="FF0000"/>
                </a:solidFill>
                <a:latin typeface="Times New Roman" panose="02020603050405020304" pitchFamily="18" charset="0"/>
              </a:endParaRPr>
            </a:p>
          </p:txBody>
        </p:sp>
        <p:grpSp>
          <p:nvGrpSpPr>
            <p:cNvPr id="111" name="Group 43"/>
            <p:cNvGrpSpPr>
              <a:grpSpLocks/>
            </p:cNvGrpSpPr>
            <p:nvPr/>
          </p:nvGrpSpPr>
          <p:grpSpPr bwMode="auto">
            <a:xfrm>
              <a:off x="885" y="2688"/>
              <a:ext cx="470" cy="1088"/>
              <a:chOff x="1420" y="3168"/>
              <a:chExt cx="665" cy="1088"/>
            </a:xfrm>
          </p:grpSpPr>
          <p:sp>
            <p:nvSpPr>
              <p:cNvPr id="113" name="Line 44">
                <a:extLst>
                  <a:ext uri="{FF2B5EF4-FFF2-40B4-BE49-F238E27FC236}">
                    <a16:creationId xmlns:a16="http://schemas.microsoft.com/office/drawing/2014/main" id="{2928446E-0FAC-4D06-BD40-F751F92E4615}"/>
                  </a:ext>
                </a:extLst>
              </p:cNvPr>
              <p:cNvSpPr>
                <a:spLocks noChangeShapeType="1"/>
              </p:cNvSpPr>
              <p:nvPr/>
            </p:nvSpPr>
            <p:spPr bwMode="auto">
              <a:xfrm flipV="1">
                <a:off x="1428" y="3367"/>
                <a:ext cx="657" cy="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sz="2800"/>
              </a:p>
            </p:txBody>
          </p:sp>
          <p:sp>
            <p:nvSpPr>
              <p:cNvPr id="114" name="Line 45">
                <a:extLst>
                  <a:ext uri="{FF2B5EF4-FFF2-40B4-BE49-F238E27FC236}">
                    <a16:creationId xmlns:a16="http://schemas.microsoft.com/office/drawing/2014/main" id="{2FB27E4D-51BC-41A4-B876-096D658820D4}"/>
                  </a:ext>
                </a:extLst>
              </p:cNvPr>
              <p:cNvSpPr>
                <a:spLocks noChangeShapeType="1"/>
              </p:cNvSpPr>
              <p:nvPr/>
            </p:nvSpPr>
            <p:spPr bwMode="auto">
              <a:xfrm>
                <a:off x="1420" y="3168"/>
                <a:ext cx="14" cy="108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sz="2800"/>
              </a:p>
            </p:txBody>
          </p:sp>
        </p:grpSp>
      </p:grpSp>
      <p:sp>
        <p:nvSpPr>
          <p:cNvPr id="116" name="TextBox 115"/>
          <p:cNvSpPr txBox="1"/>
          <p:nvPr/>
        </p:nvSpPr>
        <p:spPr>
          <a:xfrm>
            <a:off x="8128145" y="1821513"/>
            <a:ext cx="1368152" cy="1815882"/>
          </a:xfrm>
          <a:prstGeom prst="rect">
            <a:avLst/>
          </a:prstGeom>
          <a:noFill/>
        </p:spPr>
        <p:txBody>
          <a:bodyPr wrap="square" rtlCol="0" anchor="ctr" anchorCtr="0">
            <a:spAutoFit/>
          </a:bodyPr>
          <a:lstStyle/>
          <a:p>
            <a:pPr algn="l"/>
            <a:r>
              <a:rPr lang="en-US" sz="2800" b="1" dirty="0" smtClean="0">
                <a:latin typeface="Times New Roman" panose="02020603050405020304" pitchFamily="18" charset="0"/>
                <a:cs typeface="Times New Roman" panose="02020603050405020304" pitchFamily="18" charset="0"/>
              </a:rPr>
              <a:t>  1 214</a:t>
            </a:r>
          </a:p>
          <a:p>
            <a:pPr algn="l"/>
            <a:r>
              <a:rPr lang="en-US" sz="2800" b="1" dirty="0">
                <a:latin typeface="Times New Roman" panose="02020603050405020304" pitchFamily="18" charset="0"/>
                <a:cs typeface="Times New Roman" panose="02020603050405020304" pitchFamily="18" charset="0"/>
              </a:rPr>
              <a:t>x</a:t>
            </a:r>
            <a:endParaRPr lang="en-US" sz="2800" b="1" dirty="0" smtClean="0">
              <a:latin typeface="Times New Roman" panose="02020603050405020304" pitchFamily="18" charset="0"/>
              <a:cs typeface="Times New Roman" panose="02020603050405020304" pitchFamily="18" charset="0"/>
            </a:endParaRPr>
          </a:p>
          <a:p>
            <a:pPr algn="l"/>
            <a:r>
              <a:rPr lang="en-US" sz="2800" b="1" dirty="0" smtClean="0">
                <a:latin typeface="Times New Roman" panose="02020603050405020304" pitchFamily="18" charset="0"/>
                <a:cs typeface="Times New Roman" panose="02020603050405020304" pitchFamily="18" charset="0"/>
              </a:rPr>
              <a:t>         6</a:t>
            </a:r>
          </a:p>
          <a:p>
            <a:pPr algn="l"/>
            <a:r>
              <a:rPr lang="en-US" sz="2800" b="1" dirty="0" smtClean="0">
                <a:solidFill>
                  <a:srgbClr val="FF0000"/>
                </a:solidFill>
                <a:latin typeface="Times New Roman" panose="02020603050405020304" pitchFamily="18" charset="0"/>
                <a:cs typeface="Times New Roman" panose="02020603050405020304" pitchFamily="18" charset="0"/>
              </a:rPr>
              <a:t>   7284</a:t>
            </a:r>
          </a:p>
        </p:txBody>
      </p:sp>
      <p:cxnSp>
        <p:nvCxnSpPr>
          <p:cNvPr id="4" name="Straight Connector 3"/>
          <p:cNvCxnSpPr/>
          <p:nvPr/>
        </p:nvCxnSpPr>
        <p:spPr>
          <a:xfrm>
            <a:off x="8591954" y="3108501"/>
            <a:ext cx="6480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9" name="Group 46"/>
          <p:cNvGrpSpPr>
            <a:grpSpLocks/>
          </p:cNvGrpSpPr>
          <p:nvPr/>
        </p:nvGrpSpPr>
        <p:grpSpPr bwMode="auto">
          <a:xfrm>
            <a:off x="3185529" y="4211826"/>
            <a:ext cx="2466975" cy="2197101"/>
            <a:chOff x="0" y="2592"/>
            <a:chExt cx="1554" cy="1384"/>
          </a:xfrm>
        </p:grpSpPr>
        <p:sp>
          <p:nvSpPr>
            <p:cNvPr id="120" name="Text Box 10"/>
            <p:cNvSpPr txBox="1">
              <a:spLocks noChangeArrowheads="1"/>
            </p:cNvSpPr>
            <p:nvPr/>
          </p:nvSpPr>
          <p:spPr bwMode="auto">
            <a:xfrm>
              <a:off x="0" y="2592"/>
              <a:ext cx="9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800" b="1" dirty="0" smtClean="0">
                  <a:latin typeface="Times New Roman" panose="02020603050405020304" pitchFamily="18" charset="0"/>
                </a:rPr>
                <a:t>    2790   </a:t>
              </a:r>
              <a:endParaRPr lang="en-US" altLang="vi-VN" sz="2800" b="1" dirty="0">
                <a:latin typeface="Times New Roman" panose="02020603050405020304" pitchFamily="18" charset="0"/>
              </a:endParaRPr>
            </a:p>
          </p:txBody>
        </p:sp>
        <p:sp>
          <p:nvSpPr>
            <p:cNvPr id="122" name="Text Box 24"/>
            <p:cNvSpPr txBox="1">
              <a:spLocks noChangeArrowheads="1"/>
            </p:cNvSpPr>
            <p:nvPr/>
          </p:nvSpPr>
          <p:spPr bwMode="auto">
            <a:xfrm>
              <a:off x="960" y="2592"/>
              <a:ext cx="1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800" b="1" dirty="0">
                  <a:solidFill>
                    <a:schemeClr val="tx2"/>
                  </a:solidFill>
                  <a:latin typeface="Times New Roman" panose="02020603050405020304" pitchFamily="18" charset="0"/>
                  <a:cs typeface="Times New Roman" panose="02020603050405020304" pitchFamily="18" charset="0"/>
                </a:rPr>
                <a:t>3</a:t>
              </a:r>
            </a:p>
          </p:txBody>
        </p:sp>
        <p:sp>
          <p:nvSpPr>
            <p:cNvPr id="123" name="Text Box 26"/>
            <p:cNvSpPr txBox="1">
              <a:spLocks noChangeArrowheads="1"/>
            </p:cNvSpPr>
            <p:nvPr/>
          </p:nvSpPr>
          <p:spPr bwMode="auto">
            <a:xfrm>
              <a:off x="226" y="2832"/>
              <a:ext cx="864"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800" b="1" dirty="0" smtClean="0">
                  <a:solidFill>
                    <a:srgbClr val="FF0000"/>
                  </a:solidFill>
                  <a:latin typeface="Times New Roman" panose="02020603050405020304" pitchFamily="18" charset="0"/>
                </a:rPr>
                <a:t>  09</a:t>
              </a:r>
              <a:endParaRPr lang="en-US" altLang="vi-VN" sz="2800" b="1" dirty="0">
                <a:solidFill>
                  <a:srgbClr val="FF0000"/>
                </a:solidFill>
                <a:latin typeface="Times New Roman" panose="02020603050405020304" pitchFamily="18" charset="0"/>
              </a:endParaRPr>
            </a:p>
            <a:p>
              <a:pPr eaLnBrk="1" hangingPunct="1">
                <a:spcBef>
                  <a:spcPct val="0"/>
                </a:spcBef>
                <a:buFontTx/>
                <a:buNone/>
              </a:pPr>
              <a:r>
                <a:rPr lang="en-US" altLang="vi-VN" sz="2800" b="1" dirty="0" smtClean="0">
                  <a:solidFill>
                    <a:srgbClr val="FF0000"/>
                  </a:solidFill>
                  <a:latin typeface="Times New Roman" panose="02020603050405020304" pitchFamily="18" charset="0"/>
                </a:rPr>
                <a:t>  </a:t>
              </a:r>
              <a:r>
                <a:rPr lang="en-US" altLang="vi-VN" sz="2800" b="1" dirty="0">
                  <a:solidFill>
                    <a:srgbClr val="FF0000"/>
                  </a:solidFill>
                  <a:latin typeface="Times New Roman" panose="02020603050405020304" pitchFamily="18" charset="0"/>
                </a:rPr>
                <a:t> </a:t>
              </a:r>
              <a:r>
                <a:rPr lang="en-US" altLang="vi-VN" sz="2800" b="1" dirty="0" smtClean="0">
                  <a:solidFill>
                    <a:srgbClr val="FF0000"/>
                  </a:solidFill>
                  <a:latin typeface="Times New Roman" panose="02020603050405020304" pitchFamily="18" charset="0"/>
                </a:rPr>
                <a:t> 00</a:t>
              </a:r>
              <a:endParaRPr lang="en-US" altLang="vi-VN" sz="2800" b="1" dirty="0">
                <a:solidFill>
                  <a:srgbClr val="FF0000"/>
                </a:solidFill>
                <a:latin typeface="Times New Roman" panose="02020603050405020304" pitchFamily="18" charset="0"/>
              </a:endParaRPr>
            </a:p>
            <a:p>
              <a:pPr eaLnBrk="1" hangingPunct="1">
                <a:spcBef>
                  <a:spcPct val="0"/>
                </a:spcBef>
                <a:buFontTx/>
                <a:buNone/>
              </a:pPr>
              <a:r>
                <a:rPr lang="en-US" altLang="vi-VN" sz="2800" b="1" dirty="0">
                  <a:solidFill>
                    <a:srgbClr val="FF0000"/>
                  </a:solidFill>
                  <a:latin typeface="Times New Roman" panose="02020603050405020304" pitchFamily="18" charset="0"/>
                </a:rPr>
                <a:t>    </a:t>
              </a:r>
              <a:endParaRPr lang="en-US" altLang="vi-VN" sz="2800" b="1" dirty="0" smtClean="0">
                <a:solidFill>
                  <a:srgbClr val="FF0000"/>
                </a:solidFill>
                <a:latin typeface="Times New Roman" panose="02020603050405020304" pitchFamily="18" charset="0"/>
              </a:endParaRPr>
            </a:p>
            <a:p>
              <a:pPr eaLnBrk="1" hangingPunct="1">
                <a:spcBef>
                  <a:spcPct val="0"/>
                </a:spcBef>
                <a:buFontTx/>
                <a:buNone/>
              </a:pPr>
              <a:r>
                <a:rPr lang="en-US" altLang="vi-VN" sz="2800" b="1" dirty="0" smtClean="0">
                  <a:solidFill>
                    <a:srgbClr val="FF0000"/>
                  </a:solidFill>
                  <a:latin typeface="Times New Roman" panose="02020603050405020304" pitchFamily="18" charset="0"/>
                </a:rPr>
                <a:t> </a:t>
              </a:r>
              <a:endParaRPr lang="en-US" altLang="vi-VN" sz="2800" b="1" dirty="0">
                <a:solidFill>
                  <a:srgbClr val="FF0000"/>
                </a:solidFill>
                <a:latin typeface="Times New Roman" panose="02020603050405020304" pitchFamily="18" charset="0"/>
              </a:endParaRPr>
            </a:p>
          </p:txBody>
        </p:sp>
        <p:sp>
          <p:nvSpPr>
            <p:cNvPr id="124" name="Text Box 27"/>
            <p:cNvSpPr txBox="1">
              <a:spLocks noChangeArrowheads="1"/>
            </p:cNvSpPr>
            <p:nvPr/>
          </p:nvSpPr>
          <p:spPr bwMode="auto">
            <a:xfrm>
              <a:off x="912" y="2866"/>
              <a:ext cx="64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800" b="1" dirty="0" smtClean="0">
                  <a:solidFill>
                    <a:srgbClr val="FF0000"/>
                  </a:solidFill>
                  <a:latin typeface="Times New Roman" panose="02020603050405020304" pitchFamily="18" charset="0"/>
                </a:rPr>
                <a:t>930</a:t>
              </a:r>
              <a:endParaRPr lang="en-US" altLang="vi-VN" sz="2800" b="1" dirty="0">
                <a:solidFill>
                  <a:srgbClr val="FF0000"/>
                </a:solidFill>
                <a:latin typeface="Times New Roman" panose="02020603050405020304" pitchFamily="18" charset="0"/>
              </a:endParaRPr>
            </a:p>
          </p:txBody>
        </p:sp>
        <p:grpSp>
          <p:nvGrpSpPr>
            <p:cNvPr id="125" name="Group 43"/>
            <p:cNvGrpSpPr>
              <a:grpSpLocks/>
            </p:cNvGrpSpPr>
            <p:nvPr/>
          </p:nvGrpSpPr>
          <p:grpSpPr bwMode="auto">
            <a:xfrm>
              <a:off x="864" y="2640"/>
              <a:ext cx="464" cy="684"/>
              <a:chOff x="1392" y="3120"/>
              <a:chExt cx="657" cy="684"/>
            </a:xfrm>
          </p:grpSpPr>
          <p:sp>
            <p:nvSpPr>
              <p:cNvPr id="126" name="Line 44">
                <a:extLst>
                  <a:ext uri="{FF2B5EF4-FFF2-40B4-BE49-F238E27FC236}">
                    <a16:creationId xmlns:a16="http://schemas.microsoft.com/office/drawing/2014/main" id="{2928446E-0FAC-4D06-BD40-F751F92E4615}"/>
                  </a:ext>
                </a:extLst>
              </p:cNvPr>
              <p:cNvSpPr>
                <a:spLocks noChangeShapeType="1"/>
              </p:cNvSpPr>
              <p:nvPr/>
            </p:nvSpPr>
            <p:spPr bwMode="auto">
              <a:xfrm flipV="1">
                <a:off x="1392" y="3359"/>
                <a:ext cx="657" cy="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sz="2800"/>
              </a:p>
            </p:txBody>
          </p:sp>
          <p:sp>
            <p:nvSpPr>
              <p:cNvPr id="127" name="Line 45">
                <a:extLst>
                  <a:ext uri="{FF2B5EF4-FFF2-40B4-BE49-F238E27FC236}">
                    <a16:creationId xmlns:a16="http://schemas.microsoft.com/office/drawing/2014/main" id="{2FB27E4D-51BC-41A4-B876-096D658820D4}"/>
                  </a:ext>
                </a:extLst>
              </p:cNvPr>
              <p:cNvSpPr>
                <a:spLocks noChangeShapeType="1"/>
              </p:cNvSpPr>
              <p:nvPr/>
            </p:nvSpPr>
            <p:spPr bwMode="auto">
              <a:xfrm flipH="1">
                <a:off x="1392" y="3120"/>
                <a:ext cx="0" cy="684"/>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sz="2800"/>
              </a:p>
            </p:txBody>
          </p:sp>
        </p:grpSp>
      </p:grpSp>
      <p:sp>
        <p:nvSpPr>
          <p:cNvPr id="128" name="TextBox 127"/>
          <p:cNvSpPr txBox="1"/>
          <p:nvPr/>
        </p:nvSpPr>
        <p:spPr>
          <a:xfrm>
            <a:off x="8142173" y="3865158"/>
            <a:ext cx="1110908" cy="1815882"/>
          </a:xfrm>
          <a:prstGeom prst="rect">
            <a:avLst/>
          </a:prstGeom>
          <a:noFill/>
        </p:spPr>
        <p:txBody>
          <a:bodyPr wrap="square" rtlCol="0" anchor="ctr" anchorCtr="0">
            <a:spAutoFit/>
          </a:bodyPr>
          <a:lstStyle/>
          <a:p>
            <a:pPr algn="l"/>
            <a:r>
              <a:rPr lang="en-US" sz="2800" b="1" dirty="0" smtClean="0">
                <a:latin typeface="Times New Roman" panose="02020603050405020304" pitchFamily="18" charset="0"/>
                <a:cs typeface="Times New Roman" panose="02020603050405020304" pitchFamily="18" charset="0"/>
              </a:rPr>
              <a:t>  912</a:t>
            </a:r>
          </a:p>
          <a:p>
            <a:pPr algn="l"/>
            <a:r>
              <a:rPr lang="en-US" sz="2800" b="1" dirty="0" smtClean="0">
                <a:latin typeface="Times New Roman" panose="02020603050405020304" pitchFamily="18" charset="0"/>
                <a:cs typeface="Times New Roman" panose="02020603050405020304" pitchFamily="18" charset="0"/>
              </a:rPr>
              <a:t>x</a:t>
            </a:r>
          </a:p>
          <a:p>
            <a:pPr algn="l"/>
            <a:r>
              <a:rPr lang="en-US" sz="2800" b="1" dirty="0" smtClean="0">
                <a:latin typeface="Times New Roman" panose="02020603050405020304" pitchFamily="18" charset="0"/>
                <a:cs typeface="Times New Roman" panose="02020603050405020304" pitchFamily="18" charset="0"/>
              </a:rPr>
              <a:t>      7 </a:t>
            </a:r>
            <a:r>
              <a:rPr lang="en-US" sz="2800" b="1" dirty="0" smtClean="0">
                <a:solidFill>
                  <a:srgbClr val="FF0000"/>
                </a:solidFill>
                <a:latin typeface="Times New Roman" panose="02020603050405020304" pitchFamily="18" charset="0"/>
                <a:cs typeface="Times New Roman" panose="02020603050405020304" pitchFamily="18" charset="0"/>
              </a:rPr>
              <a:t>6384</a:t>
            </a:r>
          </a:p>
        </p:txBody>
      </p:sp>
      <p:sp>
        <p:nvSpPr>
          <p:cNvPr id="129" name="TextBox 128"/>
          <p:cNvSpPr txBox="1"/>
          <p:nvPr/>
        </p:nvSpPr>
        <p:spPr>
          <a:xfrm>
            <a:off x="3405039" y="491706"/>
            <a:ext cx="6011219" cy="615553"/>
          </a:xfrm>
          <a:prstGeom prst="rect">
            <a:avLst/>
          </a:prstGeom>
          <a:noFill/>
        </p:spPr>
        <p:txBody>
          <a:bodyPr wrap="square" rtlCol="0" anchor="ctr" anchorCtr="0">
            <a:spAutoFit/>
          </a:bodyPr>
          <a:lstStyle/>
          <a:p>
            <a:pPr algn="l"/>
            <a:r>
              <a:rPr lang="en-US" sz="3400" b="1" dirty="0" smtClean="0">
                <a:solidFill>
                  <a:schemeClr val="accent2"/>
                </a:solidFill>
                <a:latin typeface="Times New Roman" panose="02020603050405020304" pitchFamily="18" charset="0"/>
                <a:cs typeface="Times New Roman" panose="02020603050405020304" pitchFamily="18" charset="0"/>
              </a:rPr>
              <a:t>LUYỆN TẬP – THỰC HÀNH</a:t>
            </a:r>
          </a:p>
        </p:txBody>
      </p:sp>
      <p:sp>
        <p:nvSpPr>
          <p:cNvPr id="130" name="TextBox 129"/>
          <p:cNvSpPr txBox="1"/>
          <p:nvPr/>
        </p:nvSpPr>
        <p:spPr>
          <a:xfrm>
            <a:off x="3185529" y="1123134"/>
            <a:ext cx="5029200" cy="523220"/>
          </a:xfrm>
          <a:prstGeom prst="rect">
            <a:avLst/>
          </a:prstGeom>
          <a:noFill/>
        </p:spPr>
        <p:txBody>
          <a:bodyPr wrap="square" rtlCol="0" anchor="ctr" anchorCtr="0">
            <a:spAutoFit/>
          </a:bodyPr>
          <a:lstStyle/>
          <a:p>
            <a:r>
              <a:rPr lang="en-US" sz="2800"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a:t>
            </a:r>
            <a:r>
              <a:rPr lang="vi-VN" sz="2800" b="1" dirty="0">
                <a:latin typeface="Times New Roman" panose="02020603050405020304" pitchFamily="18" charset="0"/>
                <a:cs typeface="Times New Roman" panose="02020603050405020304" pitchFamily="18" charset="0"/>
              </a:rPr>
              <a:t>Đặt tính rồi tính</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8305351" y="5167665"/>
            <a:ext cx="6480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2115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8"/>
                                        </p:tgtEl>
                                        <p:attrNameLst>
                                          <p:attrName>style.visibility</p:attrName>
                                        </p:attrNameLst>
                                      </p:cBhvr>
                                      <p:to>
                                        <p:strVal val="visible"/>
                                      </p:to>
                                    </p:set>
                                    <p:animEffect transition="in" filter="fade">
                                      <p:cBhvr>
                                        <p:cTn id="14" dur="1000"/>
                                        <p:tgtEl>
                                          <p:spTgt spid="128"/>
                                        </p:tgtEl>
                                      </p:cBhvr>
                                    </p:animEffect>
                                    <p:anim calcmode="lin" valueType="num">
                                      <p:cBhvr>
                                        <p:cTn id="15" dur="1000" fill="hold"/>
                                        <p:tgtEl>
                                          <p:spTgt spid="128"/>
                                        </p:tgtEl>
                                        <p:attrNameLst>
                                          <p:attrName>ppt_x</p:attrName>
                                        </p:attrNameLst>
                                      </p:cBhvr>
                                      <p:tavLst>
                                        <p:tav tm="0">
                                          <p:val>
                                            <p:strVal val="#ppt_x"/>
                                          </p:val>
                                        </p:tav>
                                        <p:tav tm="100000">
                                          <p:val>
                                            <p:strVal val="#ppt_x"/>
                                          </p:val>
                                        </p:tav>
                                      </p:tavLst>
                                    </p:anim>
                                    <p:anim calcmode="lin" valueType="num">
                                      <p:cBhvr>
                                        <p:cTn id="16"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0"/>
                                        </p:tgtEl>
                                        <p:attrNameLst>
                                          <p:attrName>style.visibility</p:attrName>
                                        </p:attrNameLst>
                                      </p:cBhvr>
                                      <p:to>
                                        <p:strVal val="visible"/>
                                      </p:to>
                                    </p:set>
                                    <p:anim calcmode="lin" valueType="num">
                                      <p:cBhvr additive="base">
                                        <p:cTn id="21" dur="500" fill="hold"/>
                                        <p:tgtEl>
                                          <p:spTgt spid="130"/>
                                        </p:tgtEl>
                                        <p:attrNameLst>
                                          <p:attrName>ppt_x</p:attrName>
                                        </p:attrNameLst>
                                      </p:cBhvr>
                                      <p:tavLst>
                                        <p:tav tm="0">
                                          <p:val>
                                            <p:strVal val="#ppt_x"/>
                                          </p:val>
                                        </p:tav>
                                        <p:tav tm="100000">
                                          <p:val>
                                            <p:strVal val="#ppt_x"/>
                                          </p:val>
                                        </p:tav>
                                      </p:tavLst>
                                    </p:anim>
                                    <p:anim calcmode="lin" valueType="num">
                                      <p:cBhvr additive="base">
                                        <p:cTn id="22"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28" grpId="0"/>
      <p:bldP spid="1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a:off x="3693071" y="447973"/>
            <a:ext cx="6011219" cy="615553"/>
          </a:xfrm>
          <a:prstGeom prst="rect">
            <a:avLst/>
          </a:prstGeom>
          <a:noFill/>
        </p:spPr>
        <p:txBody>
          <a:bodyPr wrap="square" rtlCol="0" anchor="ctr" anchorCtr="0">
            <a:spAutoFit/>
          </a:bodyPr>
          <a:lstStyle/>
          <a:p>
            <a:pPr algn="l"/>
            <a:r>
              <a:rPr lang="en-US" sz="3400" b="1" dirty="0" smtClean="0">
                <a:solidFill>
                  <a:schemeClr val="accent2"/>
                </a:solidFill>
                <a:latin typeface="Times New Roman" panose="02020603050405020304" pitchFamily="18" charset="0"/>
                <a:cs typeface="Times New Roman" panose="02020603050405020304" pitchFamily="18" charset="0"/>
              </a:rPr>
              <a:t>LUYỆN TẬP – THỰC HÀNH</a:t>
            </a:r>
          </a:p>
        </p:txBody>
      </p:sp>
      <p:sp>
        <p:nvSpPr>
          <p:cNvPr id="2" name="TextBox 1"/>
          <p:cNvSpPr txBox="1"/>
          <p:nvPr/>
        </p:nvSpPr>
        <p:spPr>
          <a:xfrm>
            <a:off x="1766132" y="1063526"/>
            <a:ext cx="9865096" cy="2677656"/>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2. </a:t>
            </a:r>
            <a:r>
              <a:rPr lang="en-US" sz="2800" b="1" dirty="0" err="1" smtClean="0">
                <a:latin typeface="Times New Roman" panose="02020603050405020304" pitchFamily="18" charset="0"/>
                <a:cs typeface="Times New Roman" panose="02020603050405020304" pitchFamily="18" charset="0"/>
              </a:rPr>
              <a:t>Số</a:t>
            </a:r>
            <a:r>
              <a:rPr lang="en-US" sz="2800" b="1" dirty="0" smtClean="0">
                <a:latin typeface="Times New Roman" panose="02020603050405020304" pitchFamily="18" charset="0"/>
                <a:cs typeface="Times New Roman" panose="02020603050405020304" pitchFamily="18" charset="0"/>
              </a:rPr>
              <a:t> ?</a:t>
            </a:r>
          </a:p>
          <a:p>
            <a:r>
              <a:rPr lang="vi-VN" sz="2800" dirty="0" smtClean="0">
                <a:latin typeface="+mj-lt"/>
              </a:rPr>
              <a:t>Ở </a:t>
            </a:r>
            <a:r>
              <a:rPr lang="vi-VN" sz="2800" dirty="0">
                <a:latin typeface="+mj-lt"/>
              </a:rPr>
              <a:t>khu vui chơi, bác Nam muốn gắn các dây đèn dọc theo mỗi cạnh của ngôi nhà dạng khối lập phương, trừ những cạnh sát mặt đất. Mỗi cạnh cần gắn một dây đèn dài 450 cm.</a:t>
            </a:r>
          </a:p>
          <a:p>
            <a:r>
              <a:rPr lang="vi-VN" sz="2800" dirty="0">
                <a:latin typeface="+mj-lt"/>
              </a:rPr>
              <a:t>a) Bác Nam cần gắn tất cả ? dây đèn.</a:t>
            </a:r>
          </a:p>
          <a:p>
            <a:r>
              <a:rPr lang="vi-VN" sz="2800" dirty="0">
                <a:latin typeface="+mj-lt"/>
              </a:rPr>
              <a:t>b) Tổng độ dài các dây đèn đó là ? xăng-ti-mét</a:t>
            </a:r>
            <a:r>
              <a:rPr lang="vi-VN" sz="2800" dirty="0" smtClean="0">
                <a:latin typeface="+mj-lt"/>
              </a:rPr>
              <a:t>.</a:t>
            </a:r>
            <a:endParaRPr lang="vi-VN" sz="2800" dirty="0">
              <a:latin typeface="+mj-lt"/>
            </a:endParaRPr>
          </a:p>
        </p:txBody>
      </p:sp>
      <p:sp>
        <p:nvSpPr>
          <p:cNvPr id="3" name="TextBox 2"/>
          <p:cNvSpPr txBox="1"/>
          <p:nvPr/>
        </p:nvSpPr>
        <p:spPr>
          <a:xfrm>
            <a:off x="2036887" y="3746048"/>
            <a:ext cx="8424936" cy="1384995"/>
          </a:xfrm>
          <a:prstGeom prst="rect">
            <a:avLst/>
          </a:prstGeom>
          <a:noFill/>
        </p:spPr>
        <p:txBody>
          <a:bodyPr wrap="square" rtlCol="0">
            <a:spAutoFit/>
          </a:bodyPr>
          <a:lstStyle/>
          <a:p>
            <a:pPr algn="ctr"/>
            <a:r>
              <a:rPr lang="en-US" sz="2800" dirty="0" err="1" smtClean="0">
                <a:solidFill>
                  <a:srgbClr val="0070C0"/>
                </a:solidFill>
                <a:latin typeface="Times New Roman" panose="02020603050405020304" pitchFamily="18" charset="0"/>
                <a:cs typeface="Times New Roman" panose="02020603050405020304" pitchFamily="18" charset="0"/>
              </a:rPr>
              <a:t>Bài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giải</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Trừ</a:t>
            </a:r>
            <a:r>
              <a:rPr lang="en-US" sz="2800" dirty="0">
                <a:solidFill>
                  <a:srgbClr val="0070C0"/>
                </a:solidFill>
                <a:latin typeface="Times New Roman" panose="02020603050405020304" pitchFamily="18" charset="0"/>
                <a:cs typeface="Times New Roman" panose="02020603050405020304" pitchFamily="18" charset="0"/>
              </a:rPr>
              <a:t> 4 </a:t>
            </a:r>
            <a:r>
              <a:rPr lang="en-US" sz="2800" dirty="0" err="1">
                <a:solidFill>
                  <a:srgbClr val="0070C0"/>
                </a:solidFill>
                <a:latin typeface="Times New Roman" panose="02020603050405020304" pitchFamily="18" charset="0"/>
                <a:cs typeface="Times New Roman" panose="02020603050405020304" pitchFamily="18" charset="0"/>
              </a:rPr>
              <a:t>cạnh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bác</a:t>
            </a:r>
            <a:r>
              <a:rPr lang="en-US" sz="2800" dirty="0">
                <a:solidFill>
                  <a:srgbClr val="0070C0"/>
                </a:solidFill>
                <a:latin typeface="Times New Roman" panose="02020603050405020304" pitchFamily="18" charset="0"/>
                <a:cs typeface="Times New Roman" panose="02020603050405020304" pitchFamily="18" charset="0"/>
              </a:rPr>
              <a:t> Nam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gắn</a:t>
            </a:r>
            <a:r>
              <a:rPr lang="en-US" sz="2800" dirty="0">
                <a:solidFill>
                  <a:srgbClr val="0070C0"/>
                </a:solidFill>
                <a:latin typeface="Times New Roman" panose="02020603050405020304" pitchFamily="18" charset="0"/>
                <a:cs typeface="Times New Roman" panose="02020603050405020304" pitchFamily="18" charset="0"/>
              </a:rPr>
              <a:t> 8 </a:t>
            </a:r>
            <a:r>
              <a:rPr lang="en-US" sz="2800" dirty="0" err="1">
                <a:solidFill>
                  <a:srgbClr val="0070C0"/>
                </a:solidFill>
                <a:latin typeface="Times New Roman" panose="02020603050405020304" pitchFamily="18" charset="0"/>
                <a:cs typeface="Times New Roman" panose="02020603050405020304" pitchFamily="18" charset="0"/>
              </a:rPr>
              <a:t>dây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đèn</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036887" y="5162812"/>
            <a:ext cx="8136904" cy="1384995"/>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b) </a:t>
            </a:r>
            <a:r>
              <a:rPr lang="en-US" sz="2800" dirty="0" err="1">
                <a:solidFill>
                  <a:srgbClr val="0070C0"/>
                </a:solidFill>
                <a:latin typeface="Times New Roman" panose="02020603050405020304" pitchFamily="18" charset="0"/>
                <a:cs typeface="Times New Roman" panose="02020603050405020304" pitchFamily="18" charset="0"/>
              </a:rPr>
              <a:t>Tổng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đèn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450 x 8 = 3 600 (cm</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Đáp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a:t>
            </a:r>
            <a:r>
              <a:rPr lang="en-US" sz="2800" dirty="0" smtClean="0">
                <a:solidFill>
                  <a:srgbClr val="0070C0"/>
                </a:solidFill>
                <a:latin typeface="Times New Roman" panose="02020603050405020304" pitchFamily="18" charset="0"/>
                <a:cs typeface="Times New Roman" panose="02020603050405020304" pitchFamily="18" charset="0"/>
              </a:rPr>
              <a:t> 3 600 </a:t>
            </a:r>
            <a:r>
              <a:rPr lang="en-US" sz="2800" dirty="0" err="1" smtClean="0">
                <a:solidFill>
                  <a:srgbClr val="0070C0"/>
                </a:solidFill>
                <a:latin typeface="Times New Roman" panose="02020603050405020304" pitchFamily="18" charset="0"/>
                <a:cs typeface="Times New Roman" panose="02020603050405020304" pitchFamily="18" charset="0"/>
              </a:rPr>
              <a:t>Xăng</a:t>
            </a:r>
            <a:r>
              <a:rPr lang="en-US" sz="2800" dirty="0" smtClean="0">
                <a:solidFill>
                  <a:srgbClr val="0070C0"/>
                </a:solidFill>
                <a:latin typeface="Times New Roman" panose="02020603050405020304" pitchFamily="18" charset="0"/>
                <a:cs typeface="Times New Roman" panose="02020603050405020304" pitchFamily="18" charset="0"/>
              </a:rPr>
              <a:t> – </a:t>
            </a:r>
            <a:r>
              <a:rPr lang="en-US" sz="2800" dirty="0" err="1" smtClean="0">
                <a:solidFill>
                  <a:srgbClr val="0070C0"/>
                </a:solidFill>
                <a:latin typeface="Times New Roman" panose="02020603050405020304" pitchFamily="18" charset="0"/>
                <a:cs typeface="Times New Roman" panose="02020603050405020304" pitchFamily="18" charset="0"/>
              </a:rPr>
              <a:t>ti</a:t>
            </a:r>
            <a:r>
              <a:rPr lang="en-US" sz="2800" dirty="0" smtClean="0">
                <a:solidFill>
                  <a:srgbClr val="0070C0"/>
                </a:solidFill>
                <a:latin typeface="Times New Roman" panose="02020603050405020304" pitchFamily="18" charset="0"/>
                <a:cs typeface="Times New Roman" panose="02020603050405020304" pitchFamily="18" charset="0"/>
              </a:rPr>
              <a:t> -  </a:t>
            </a:r>
            <a:r>
              <a:rPr lang="en-US" sz="2800" dirty="0" err="1" smtClean="0">
                <a:solidFill>
                  <a:srgbClr val="0070C0"/>
                </a:solidFill>
                <a:latin typeface="Times New Roman" panose="02020603050405020304" pitchFamily="18" charset="0"/>
                <a:cs typeface="Times New Roman" panose="02020603050405020304" pitchFamily="18" charset="0"/>
              </a:rPr>
              <a:t>mét</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68389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693071" y="736005"/>
            <a:ext cx="6011219" cy="615553"/>
          </a:xfrm>
          <a:prstGeom prst="rect">
            <a:avLst/>
          </a:prstGeom>
          <a:noFill/>
        </p:spPr>
        <p:txBody>
          <a:bodyPr wrap="square" rtlCol="0" anchor="ctr" anchorCtr="0">
            <a:spAutoFit/>
          </a:bodyPr>
          <a:lstStyle/>
          <a:p>
            <a:pPr algn="l"/>
            <a:r>
              <a:rPr lang="en-US" sz="3400" b="1" dirty="0" smtClean="0">
                <a:solidFill>
                  <a:schemeClr val="accent2"/>
                </a:solidFill>
                <a:latin typeface="Times New Roman" panose="02020603050405020304" pitchFamily="18" charset="0"/>
                <a:cs typeface="Times New Roman" panose="02020603050405020304" pitchFamily="18" charset="0"/>
              </a:rPr>
              <a:t>LUYỆN TẬP – THỰC HÀNH</a:t>
            </a:r>
          </a:p>
        </p:txBody>
      </p:sp>
      <p:sp>
        <p:nvSpPr>
          <p:cNvPr id="2" name="TextBox 1"/>
          <p:cNvSpPr txBox="1"/>
          <p:nvPr/>
        </p:nvSpPr>
        <p:spPr>
          <a:xfrm>
            <a:off x="812751" y="1528093"/>
            <a:ext cx="11593288" cy="1384995"/>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3. </a:t>
            </a:r>
            <a:r>
              <a:rPr lang="vi-VN" sz="2800" dirty="0">
                <a:latin typeface="Times New Roman" panose="02020603050405020304" pitchFamily="18" charset="0"/>
                <a:cs typeface="Times New Roman" panose="02020603050405020304" pitchFamily="18" charset="0"/>
              </a:rPr>
              <a:t>Mỗi chủ sâu sẽ đi theo đường nào để đến chiếc lá là ngôi nhà của mình? Biết rằng mỗi chủ sâu chỉ bò theo đường có màu trùng với màu của nó và sâu cũng chỉ bò đến chiếc lá ghi kết quả của phép tính trên mình chủ sâu đó.</a:t>
            </a:r>
            <a:endParaRPr lang="en-US" sz="2800" dirty="0">
              <a:latin typeface="Times New Roman" panose="02020603050405020304" pitchFamily="18" charset="0"/>
              <a:cs typeface="Times New Roman" panose="02020603050405020304" pitchFamily="18" charset="0"/>
            </a:endParaRPr>
          </a:p>
        </p:txBody>
      </p:sp>
      <p:pic>
        <p:nvPicPr>
          <p:cNvPr id="1026" name="Picture 2" descr="Giải toán 3 KNTT Bài 58: Luyện tập ch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951" y="3089623"/>
            <a:ext cx="7344816" cy="319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1336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858045" cy="723265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56969"/>
          <a:stretch/>
        </p:blipFill>
        <p:spPr>
          <a:xfrm>
            <a:off x="352" y="6352629"/>
            <a:ext cx="12858045" cy="880020"/>
          </a:xfrm>
          <a:prstGeom prst="rect">
            <a:avLst/>
          </a:prstGeom>
        </p:spPr>
      </p:pic>
      <p:sp>
        <p:nvSpPr>
          <p:cNvPr id="2" name="Rectangle 1"/>
          <p:cNvSpPr/>
          <p:nvPr/>
        </p:nvSpPr>
        <p:spPr>
          <a:xfrm>
            <a:off x="2468935" y="675195"/>
            <a:ext cx="6429375" cy="954107"/>
          </a:xfrm>
          <a:prstGeom prst="rect">
            <a:avLst/>
          </a:prstGeom>
        </p:spPr>
        <p:txBody>
          <a:bodyPr>
            <a:spAutoFit/>
          </a:bodyPr>
          <a:lstStyle/>
          <a:p>
            <a:pPr algn="just"/>
            <a:r>
              <a:rPr lang="vi-VN" sz="2800" b="1" u="sng" dirty="0">
                <a:latin typeface="Times New Roman" panose="02020603050405020304" pitchFamily="18" charset="0"/>
                <a:cs typeface="Times New Roman" panose="02020603050405020304" pitchFamily="18" charset="0"/>
              </a:rPr>
              <a:t>Trả lời</a:t>
            </a:r>
            <a:endParaRPr lang="vi-VN" sz="2800" dirty="0">
              <a:latin typeface="Times New Roman" panose="02020603050405020304" pitchFamily="18" charset="0"/>
              <a:cs typeface="Times New Roman" panose="02020603050405020304" pitchFamily="18" charset="0"/>
            </a:endParaRPr>
          </a:p>
          <a:p>
            <a:pPr algn="just"/>
            <a:r>
              <a:rPr lang="vi-VN" sz="2800" dirty="0">
                <a:solidFill>
                  <a:srgbClr val="0070C0"/>
                </a:solidFill>
                <a:latin typeface="Times New Roman" panose="02020603050405020304" pitchFamily="18" charset="0"/>
                <a:cs typeface="Times New Roman" panose="02020603050405020304" pitchFamily="18" charset="0"/>
              </a:rPr>
              <a:t>721 x 6 = 4 </a:t>
            </a:r>
            <a:r>
              <a:rPr lang="vi-VN" sz="2800" dirty="0" smtClean="0">
                <a:solidFill>
                  <a:srgbClr val="0070C0"/>
                </a:solidFill>
                <a:latin typeface="Times New Roman" panose="02020603050405020304" pitchFamily="18" charset="0"/>
                <a:cs typeface="Times New Roman" panose="02020603050405020304" pitchFamily="18" charset="0"/>
              </a:rPr>
              <a:t>326</a:t>
            </a:r>
            <a:endParaRPr lang="vi-VN" sz="2800" dirty="0">
              <a:solidFill>
                <a:srgbClr val="0070C0"/>
              </a:solidFill>
              <a:latin typeface="Times New Roman" panose="02020603050405020304" pitchFamily="18" charset="0"/>
              <a:cs typeface="Times New Roman" panose="02020603050405020304" pitchFamily="18" charset="0"/>
            </a:endParaRPr>
          </a:p>
        </p:txBody>
      </p:sp>
      <p:pic>
        <p:nvPicPr>
          <p:cNvPr id="2050" name="Picture 2" descr="Giải toán 3 KNTT Bài 58: Luyện tập chu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847" y="2608213"/>
            <a:ext cx="10009112"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0923" y="1663686"/>
            <a:ext cx="4320480" cy="523220"/>
          </a:xfrm>
          <a:prstGeom prst="rect">
            <a:avLst/>
          </a:prstGeom>
          <a:noFill/>
        </p:spPr>
        <p:txBody>
          <a:bodyPr wrap="square" rtlCol="0">
            <a:spAutoFit/>
          </a:bodyPr>
          <a:lstStyle/>
          <a:p>
            <a:r>
              <a:rPr lang="vi-VN" sz="2800" dirty="0">
                <a:solidFill>
                  <a:srgbClr val="FF0000"/>
                </a:solidFill>
                <a:latin typeface="+mj-lt"/>
              </a:rPr>
              <a:t>4 328 : 6 = 721 (dư 2)</a:t>
            </a:r>
            <a:endParaRPr lang="en-US" sz="2800" dirty="0">
              <a:solidFill>
                <a:srgbClr val="FF0000"/>
              </a:solidFill>
              <a:latin typeface="+mj-lt"/>
            </a:endParaRPr>
          </a:p>
        </p:txBody>
      </p:sp>
    </p:spTree>
    <p:extLst>
      <p:ext uri="{BB962C8B-B14F-4D97-AF65-F5344CB8AC3E}">
        <p14:creationId xmlns:p14="http://schemas.microsoft.com/office/powerpoint/2010/main" val="1650820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circle(in)">
                                      <p:cBhvr>
                                        <p:cTn id="3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167234" y="3551965"/>
            <a:ext cx="184731" cy="240066"/>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3693071" y="375965"/>
            <a:ext cx="6011219" cy="615553"/>
          </a:xfrm>
          <a:prstGeom prst="rect">
            <a:avLst/>
          </a:prstGeom>
          <a:noFill/>
        </p:spPr>
        <p:txBody>
          <a:bodyPr wrap="square" rtlCol="0" anchor="ctr" anchorCtr="0">
            <a:spAutoFit/>
          </a:bodyPr>
          <a:lstStyle/>
          <a:p>
            <a:pPr algn="l"/>
            <a:r>
              <a:rPr lang="en-US" sz="3400" b="1" dirty="0" smtClean="0">
                <a:solidFill>
                  <a:schemeClr val="accent2"/>
                </a:solidFill>
                <a:latin typeface="Times New Roman" panose="02020603050405020304" pitchFamily="18" charset="0"/>
                <a:cs typeface="Times New Roman" panose="02020603050405020304" pitchFamily="18" charset="0"/>
              </a:rPr>
              <a:t>LUYỆN TẬP – THỰC HÀNH</a:t>
            </a:r>
          </a:p>
        </p:txBody>
      </p:sp>
      <p:sp>
        <p:nvSpPr>
          <p:cNvPr id="2" name="TextBox 1"/>
          <p:cNvSpPr txBox="1"/>
          <p:nvPr/>
        </p:nvSpPr>
        <p:spPr>
          <a:xfrm>
            <a:off x="1658120" y="1171559"/>
            <a:ext cx="10081120"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4.</a:t>
            </a:r>
            <a:r>
              <a:rPr lang="en-US"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Người khổng lồ nào nâng được nhiều ki-lô-gam nhất?</a:t>
            </a:r>
            <a:endParaRPr lang="en-US" sz="2800" dirty="0">
              <a:latin typeface="Times New Roman" panose="02020603050405020304" pitchFamily="18" charset="0"/>
              <a:cs typeface="Times New Roman" panose="02020603050405020304" pitchFamily="18" charset="0"/>
            </a:endParaRPr>
          </a:p>
        </p:txBody>
      </p:sp>
      <p:pic>
        <p:nvPicPr>
          <p:cNvPr id="1026" name="Picture 2" descr="Giải toán 3 KNTT Bài 58: Luyện tập ch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951" y="1850051"/>
            <a:ext cx="7811419" cy="4693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1050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ải toán 3 KNTT Bài 58: Luyện tập ch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7973"/>
            <a:ext cx="6645399" cy="63367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45731" y="854002"/>
            <a:ext cx="6501383" cy="892552"/>
          </a:xfrm>
          <a:prstGeom prst="rect">
            <a:avLst/>
          </a:prstGeom>
          <a:noFill/>
        </p:spPr>
        <p:txBody>
          <a:bodyPr wrap="square" rtlCol="0">
            <a:spAutoFit/>
          </a:bodyPr>
          <a:lstStyle/>
          <a:p>
            <a:r>
              <a:rPr lang="vi-VN" sz="2600" b="1" u="sng" dirty="0">
                <a:solidFill>
                  <a:srgbClr val="0070C0"/>
                </a:solidFill>
                <a:latin typeface="Times New Roman" panose="02020603050405020304" pitchFamily="18" charset="0"/>
                <a:cs typeface="Times New Roman" panose="02020603050405020304" pitchFamily="18" charset="0"/>
              </a:rPr>
              <a:t>Trả lời</a:t>
            </a:r>
            <a:endParaRPr lang="vi-VN" sz="2600" dirty="0">
              <a:solidFill>
                <a:srgbClr val="0070C0"/>
              </a:solidFill>
              <a:latin typeface="Times New Roman" panose="02020603050405020304" pitchFamily="18" charset="0"/>
              <a:cs typeface="Times New Roman" panose="02020603050405020304" pitchFamily="18" charset="0"/>
            </a:endParaRPr>
          </a:p>
          <a:p>
            <a:r>
              <a:rPr lang="vi-VN" sz="2600" dirty="0">
                <a:solidFill>
                  <a:srgbClr val="0070C0"/>
                </a:solidFill>
                <a:latin typeface="Times New Roman" panose="02020603050405020304" pitchFamily="18" charset="0"/>
                <a:cs typeface="Times New Roman" panose="02020603050405020304" pitchFamily="18" charset="0"/>
              </a:rPr>
              <a:t>Người A nâng được: 450 x 3 = 1 350 (kg</a:t>
            </a:r>
            <a:r>
              <a:rPr lang="vi-VN" sz="2600" dirty="0" smtClean="0">
                <a:solidFill>
                  <a:srgbClr val="0070C0"/>
                </a:solidFill>
                <a:latin typeface="Times New Roman" panose="02020603050405020304" pitchFamily="18" charset="0"/>
                <a:cs typeface="Times New Roman" panose="02020603050405020304" pitchFamily="18" charset="0"/>
              </a:rPr>
              <a:t>)</a:t>
            </a:r>
            <a:endParaRPr lang="vi-VN" sz="2600" dirty="0">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501383" y="2193008"/>
            <a:ext cx="6192688" cy="492443"/>
          </a:xfrm>
          <a:prstGeom prst="rect">
            <a:avLst/>
          </a:prstGeom>
          <a:noFill/>
        </p:spPr>
        <p:txBody>
          <a:bodyPr wrap="square" rtlCol="0">
            <a:spAutoFit/>
          </a:bodyPr>
          <a:lstStyle/>
          <a:p>
            <a:r>
              <a:rPr lang="vi-VN" sz="2600" dirty="0">
                <a:solidFill>
                  <a:srgbClr val="0070C0"/>
                </a:solidFill>
                <a:latin typeface="+mj-lt"/>
              </a:rPr>
              <a:t>Người B nâng được: 1 245 + 25 = 1 270 (kg)</a:t>
            </a:r>
            <a:endParaRPr lang="en-US" sz="2600" dirty="0">
              <a:solidFill>
                <a:srgbClr val="0070C0"/>
              </a:solidFill>
              <a:latin typeface="+mj-lt"/>
            </a:endParaRPr>
          </a:p>
        </p:txBody>
      </p:sp>
      <p:sp>
        <p:nvSpPr>
          <p:cNvPr id="17" name="TextBox 16"/>
          <p:cNvSpPr txBox="1"/>
          <p:nvPr/>
        </p:nvSpPr>
        <p:spPr>
          <a:xfrm>
            <a:off x="6501383" y="2988287"/>
            <a:ext cx="5616624" cy="492443"/>
          </a:xfrm>
          <a:prstGeom prst="rect">
            <a:avLst/>
          </a:prstGeom>
          <a:noFill/>
        </p:spPr>
        <p:txBody>
          <a:bodyPr wrap="square" rtlCol="0">
            <a:spAutoFit/>
          </a:bodyPr>
          <a:lstStyle/>
          <a:p>
            <a:r>
              <a:rPr lang="vi-VN" sz="2600" dirty="0">
                <a:solidFill>
                  <a:srgbClr val="0070C0"/>
                </a:solidFill>
                <a:latin typeface="+mj-lt"/>
              </a:rPr>
              <a:t>Người C nâng được: 2 612 kg</a:t>
            </a:r>
            <a:endParaRPr lang="en-US" sz="2600" dirty="0">
              <a:solidFill>
                <a:srgbClr val="0070C0"/>
              </a:solidFill>
              <a:latin typeface="+mj-lt"/>
            </a:endParaRPr>
          </a:p>
        </p:txBody>
      </p:sp>
      <p:sp>
        <p:nvSpPr>
          <p:cNvPr id="18" name="TextBox 17"/>
          <p:cNvSpPr txBox="1"/>
          <p:nvPr/>
        </p:nvSpPr>
        <p:spPr>
          <a:xfrm>
            <a:off x="6556860" y="3838371"/>
            <a:ext cx="5129099" cy="892552"/>
          </a:xfrm>
          <a:prstGeom prst="rect">
            <a:avLst/>
          </a:prstGeom>
          <a:noFill/>
        </p:spPr>
        <p:txBody>
          <a:bodyPr wrap="square" rtlCol="0">
            <a:spAutoFit/>
          </a:bodyPr>
          <a:lstStyle/>
          <a:p>
            <a:r>
              <a:rPr lang="vi-VN" sz="2600" dirty="0">
                <a:solidFill>
                  <a:srgbClr val="FF0000"/>
                </a:solidFill>
                <a:latin typeface="+mj-lt"/>
              </a:rPr>
              <a:t>Vậy người C nâng được khối </a:t>
            </a:r>
            <a:r>
              <a:rPr lang="vi-VN" sz="2600" dirty="0" smtClean="0">
                <a:solidFill>
                  <a:srgbClr val="FF0000"/>
                </a:solidFill>
                <a:latin typeface="+mj-lt"/>
              </a:rPr>
              <a:t>lượng</a:t>
            </a:r>
            <a:endParaRPr lang="en-US" sz="2600" dirty="0" smtClean="0">
              <a:solidFill>
                <a:srgbClr val="FF0000"/>
              </a:solidFill>
              <a:latin typeface="+mj-lt"/>
            </a:endParaRPr>
          </a:p>
          <a:p>
            <a:r>
              <a:rPr lang="vi-VN" sz="2600" dirty="0" smtClean="0">
                <a:solidFill>
                  <a:srgbClr val="FF0000"/>
                </a:solidFill>
                <a:latin typeface="+mj-lt"/>
              </a:rPr>
              <a:t> </a:t>
            </a:r>
            <a:r>
              <a:rPr lang="vi-VN" sz="2600" dirty="0">
                <a:solidFill>
                  <a:srgbClr val="FF0000"/>
                </a:solidFill>
                <a:latin typeface="+mj-lt"/>
              </a:rPr>
              <a:t>nhiều nhất.</a:t>
            </a:r>
            <a:endParaRPr lang="en-US" sz="2600" dirty="0">
              <a:solidFill>
                <a:srgbClr val="FF0000"/>
              </a:solidFill>
              <a:latin typeface="+mj-lt"/>
            </a:endParaRPr>
          </a:p>
        </p:txBody>
      </p:sp>
    </p:spTree>
    <p:extLst>
      <p:ext uri="{BB962C8B-B14F-4D97-AF65-F5344CB8AC3E}">
        <p14:creationId xmlns:p14="http://schemas.microsoft.com/office/powerpoint/2010/main" val="289366166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1000" fill="hold"/>
                                        <p:tgtEl>
                                          <p:spTgt spid="18"/>
                                        </p:tgtEl>
                                        <p:attrNameLst>
                                          <p:attrName>ppt_w</p:attrName>
                                        </p:attrNameLst>
                                      </p:cBhvr>
                                      <p:tavLst>
                                        <p:tav tm="0">
                                          <p:val>
                                            <p:fltVal val="0"/>
                                          </p:val>
                                        </p:tav>
                                        <p:tav tm="100000">
                                          <p:val>
                                            <p:strVal val="#ppt_w"/>
                                          </p:val>
                                        </p:tav>
                                      </p:tavLst>
                                    </p:anim>
                                    <p:anim calcmode="lin" valueType="num">
                                      <p:cBhvr>
                                        <p:cTn id="31" dur="1000" fill="hold"/>
                                        <p:tgtEl>
                                          <p:spTgt spid="18"/>
                                        </p:tgtEl>
                                        <p:attrNameLst>
                                          <p:attrName>ppt_h</p:attrName>
                                        </p:attrNameLst>
                                      </p:cBhvr>
                                      <p:tavLst>
                                        <p:tav tm="0">
                                          <p:val>
                                            <p:fltVal val="0"/>
                                          </p:val>
                                        </p:tav>
                                        <p:tav tm="100000">
                                          <p:val>
                                            <p:strVal val="#ppt_h"/>
                                          </p:val>
                                        </p:tav>
                                      </p:tavLst>
                                    </p:anim>
                                    <p:anim calcmode="lin" valueType="num">
                                      <p:cBhvr>
                                        <p:cTn id="32" dur="1000" fill="hold"/>
                                        <p:tgtEl>
                                          <p:spTgt spid="18"/>
                                        </p:tgtEl>
                                        <p:attrNameLst>
                                          <p:attrName>style.rotation</p:attrName>
                                        </p:attrNameLst>
                                      </p:cBhvr>
                                      <p:tavLst>
                                        <p:tav tm="0">
                                          <p:val>
                                            <p:fltVal val="90"/>
                                          </p:val>
                                        </p:tav>
                                        <p:tav tm="100000">
                                          <p:val>
                                            <p:fltVal val="0"/>
                                          </p:val>
                                        </p:tav>
                                      </p:tavLst>
                                    </p:anim>
                                    <p:animEffect transition="in" filter="fade">
                                      <p:cBhvr>
                                        <p:cTn id="3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E55867F-6B35-4D90-80F6-9CB72A04F47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学校幼儿教育PPT模板"/>
</p:tagLst>
</file>

<file path=ppt/theme/theme1.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371</Words>
  <Application>Microsoft Office PowerPoint</Application>
  <PresentationFormat>Custom</PresentationFormat>
  <Paragraphs>68</Paragraphs>
  <Slides>10</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微软雅黑</vt:lpstr>
      <vt:lpstr>宋体</vt:lpstr>
      <vt:lpstr>Arial</vt:lpstr>
      <vt:lpstr>Calibri</vt:lpstr>
      <vt:lpstr>Calibri Light</vt:lpstr>
      <vt:lpstr>Times New Roman</vt:lpstr>
      <vt:lpstr>字魂35号-经典雅黑</vt:lpstr>
      <vt:lpstr>www.33ppt.com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学校幼儿教育PPT模板</dc:title>
  <dc:subject>www.33ppt.com</dc:subject>
  <dc:creator/>
  <cp:keywords>www.33ppt.com</cp:keywords>
  <dc:description>www.33ppt.com</dc:description>
  <cp:lastModifiedBy/>
  <cp:revision>1</cp:revision>
  <dcterms:created xsi:type="dcterms:W3CDTF">2016-10-17T14:00:15Z</dcterms:created>
  <dcterms:modified xsi:type="dcterms:W3CDTF">2022-06-30T09:08:37Z</dcterms:modified>
  <cp:category>www.33ppt.com</cp:category>
</cp:coreProperties>
</file>