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2" r:id="rId2"/>
    <p:sldId id="323" r:id="rId3"/>
    <p:sldId id="256" r:id="rId4"/>
    <p:sldId id="317" r:id="rId5"/>
    <p:sldId id="318" r:id="rId6"/>
    <p:sldId id="325" r:id="rId7"/>
    <p:sldId id="326" r:id="rId8"/>
    <p:sldId id="319" r:id="rId9"/>
    <p:sldId id="329" r:id="rId10"/>
    <p:sldId id="330" r:id="rId11"/>
    <p:sldId id="331" r:id="rId12"/>
    <p:sldId id="332" r:id="rId13"/>
    <p:sldId id="327" r:id="rId14"/>
    <p:sldId id="328" r:id="rId15"/>
    <p:sldId id="333" r:id="rId16"/>
    <p:sldId id="334" r:id="rId17"/>
    <p:sldId id="336" r:id="rId18"/>
    <p:sldId id="337" r:id="rId19"/>
    <p:sldId id="335" r:id="rId20"/>
    <p:sldId id="338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pPr/>
              <a:t>24/06/2022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0BA80-81B5-434D-89D7-D317FDD584E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2F142-F77D-4587-9D0D-ACBEAC5FC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5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937A3B-6F44-4163-A79E-23935DE2C7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gif"/><Relationship Id="rId7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gif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7.gif"/><Relationship Id="rId7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gif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3.gif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gif"/><Relationship Id="rId11" Type="http://schemas.openxmlformats.org/officeDocument/2006/relationships/image" Target="../media/image18.jpeg"/><Relationship Id="rId5" Type="http://schemas.openxmlformats.org/officeDocument/2006/relationships/audio" Target="../media/audio5.wav"/><Relationship Id="rId10" Type="http://schemas.openxmlformats.org/officeDocument/2006/relationships/image" Target="../media/image17.gif"/><Relationship Id="rId4" Type="http://schemas.openxmlformats.org/officeDocument/2006/relationships/audio" Target="../media/audio4.wav"/><Relationship Id="rId9" Type="http://schemas.openxmlformats.org/officeDocument/2006/relationships/image" Target="../media/image7.gif"/><Relationship Id="rId1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3.gif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gif"/><Relationship Id="rId11" Type="http://schemas.openxmlformats.org/officeDocument/2006/relationships/image" Target="../media/image18.jpeg"/><Relationship Id="rId5" Type="http://schemas.openxmlformats.org/officeDocument/2006/relationships/audio" Target="../media/audio5.wav"/><Relationship Id="rId10" Type="http://schemas.openxmlformats.org/officeDocument/2006/relationships/image" Target="../media/image17.gif"/><Relationship Id="rId4" Type="http://schemas.openxmlformats.org/officeDocument/2006/relationships/audio" Target="../media/audio4.wav"/><Relationship Id="rId9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3.gif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gif"/><Relationship Id="rId11" Type="http://schemas.openxmlformats.org/officeDocument/2006/relationships/image" Target="../media/image18.jpeg"/><Relationship Id="rId5" Type="http://schemas.openxmlformats.org/officeDocument/2006/relationships/audio" Target="../media/audio5.wav"/><Relationship Id="rId10" Type="http://schemas.openxmlformats.org/officeDocument/2006/relationships/image" Target="../media/image17.gif"/><Relationship Id="rId4" Type="http://schemas.openxmlformats.org/officeDocument/2006/relationships/audio" Target="../media/audio4.wav"/><Relationship Id="rId9" Type="http://schemas.openxmlformats.org/officeDocument/2006/relationships/image" Target="../media/image7.gif"/><Relationship Id="rId1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gif"/><Relationship Id="rId3" Type="http://schemas.openxmlformats.org/officeDocument/2006/relationships/audio" Target="../media/audio6.wav"/><Relationship Id="rId7" Type="http://schemas.openxmlformats.org/officeDocument/2006/relationships/image" Target="../media/image23.png"/><Relationship Id="rId12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gif"/><Relationship Id="rId11" Type="http://schemas.openxmlformats.org/officeDocument/2006/relationships/image" Target="../media/image24.gif"/><Relationship Id="rId5" Type="http://schemas.openxmlformats.org/officeDocument/2006/relationships/image" Target="../media/image21.gif"/><Relationship Id="rId10" Type="http://schemas.openxmlformats.org/officeDocument/2006/relationships/image" Target="../media/image9.gif"/><Relationship Id="rId4" Type="http://schemas.openxmlformats.org/officeDocument/2006/relationships/image" Target="../media/image7.gif"/><Relationship Id="rId9" Type="http://schemas.openxmlformats.org/officeDocument/2006/relationships/slide" Target="slide3.xml"/><Relationship Id="rId1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391478" y="1412777"/>
            <a:ext cx="9282545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868622" y="1377398"/>
            <a:ext cx="454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endParaRPr lang="vi-VN" sz="2400" dirty="0"/>
          </a:p>
        </p:txBody>
      </p:sp>
      <p:pic>
        <p:nvPicPr>
          <p:cNvPr id="48129" name="Picture 1" descr="C:\Users\TTH\Desktop\SGK mới lớp 3\SGV\MÔN TOÁN - TUẦN 26\Tranh\Bài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286" y="2148114"/>
            <a:ext cx="9739085" cy="39914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2423886" y="3497943"/>
            <a:ext cx="2467428" cy="19739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3439886" y="3381827"/>
            <a:ext cx="3585028" cy="21481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88114" y="3251200"/>
            <a:ext cx="3701143" cy="22642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6633030" y="3599543"/>
            <a:ext cx="2598057" cy="1930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275771"/>
            <a:ext cx="2456827" cy="10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825080" y="1348370"/>
            <a:ext cx="5371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Chọn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đọc</a:t>
            </a:r>
            <a:r>
              <a:rPr lang="en-US" sz="2800" dirty="0" smtClean="0"/>
              <a:t>:</a:t>
            </a:r>
            <a:endParaRPr lang="vi-VN" sz="28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683649" y="2191658"/>
            <a:ext cx="78232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13 450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669137" y="3135081"/>
            <a:ext cx="84037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90 000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4036" y="4042615"/>
            <a:ext cx="6274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c)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liền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10 001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…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683566" y="4927985"/>
            <a:ext cx="6260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d)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liền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99 999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…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52225" grpId="0"/>
      <p:bldP spid="5222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217715"/>
            <a:ext cx="2456827" cy="10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825080" y="1348370"/>
            <a:ext cx="5371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Chọn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đọc</a:t>
            </a:r>
            <a:r>
              <a:rPr lang="en-US" sz="2800" dirty="0" smtClean="0"/>
              <a:t>:</a:t>
            </a:r>
            <a:endParaRPr lang="vi-VN" sz="28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683649" y="2191658"/>
            <a:ext cx="7184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13 450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669137" y="3135081"/>
            <a:ext cx="5646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90 000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064" y="4042615"/>
            <a:ext cx="5976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c)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liền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10 001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727108" y="4927985"/>
            <a:ext cx="5689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d)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liền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99 999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474858" y="2177138"/>
            <a:ext cx="181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13 499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0859" y="3113307"/>
            <a:ext cx="1371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90 001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9375" y="4049476"/>
            <a:ext cx="1371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10 000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2631" y="4920334"/>
            <a:ext cx="1930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100 000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31966" y="1946366"/>
            <a:ext cx="1476103" cy="14369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00B050"/>
            </a:extrusionClr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3344092" y="2259875"/>
            <a:ext cx="1685108" cy="940526"/>
          </a:xfrm>
          <a:prstGeom prst="cube">
            <a:avLst/>
          </a:prstGeom>
          <a:solidFill>
            <a:srgbClr val="FF66FF"/>
          </a:solidFill>
          <a:ln>
            <a:solidFill>
              <a:srgbClr val="E614AA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56366" y="1955075"/>
            <a:ext cx="1476103" cy="1436914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0000"/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</a:gradFill>
          <a:ln w="19050">
            <a:solidFill>
              <a:srgbClr val="CC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irect Access Storage 7"/>
          <p:cNvSpPr/>
          <p:nvPr/>
        </p:nvSpPr>
        <p:spPr>
          <a:xfrm rot="10800000">
            <a:off x="7837713" y="2259873"/>
            <a:ext cx="1384663" cy="901338"/>
          </a:xfrm>
          <a:prstGeom prst="flowChartMagneticDrum">
            <a:avLst/>
          </a:prstGeom>
          <a:solidFill>
            <a:srgbClr val="00B0F0"/>
          </a:solidFill>
          <a:ln w="22225">
            <a:solidFill>
              <a:srgbClr val="0066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10110652" y="2181497"/>
            <a:ext cx="1293222" cy="1214846"/>
          </a:xfrm>
          <a:prstGeom prst="cube">
            <a:avLst/>
          </a:prstGeom>
          <a:solidFill>
            <a:srgbClr val="FF9933"/>
          </a:solidFill>
          <a:ln w="22225">
            <a:solidFill>
              <a:srgbClr val="FF66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62606" y="4319452"/>
            <a:ext cx="1476103" cy="1436914"/>
          </a:xfrm>
          <a:prstGeom prst="ellipse">
            <a:avLst/>
          </a:prstGeom>
          <a:solidFill>
            <a:srgbClr val="99FF33"/>
          </a:solidFill>
          <a:ln w="2222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7768046" y="4672149"/>
            <a:ext cx="1685108" cy="940526"/>
          </a:xfrm>
          <a:prstGeom prst="cube">
            <a:avLst/>
          </a:prstGeom>
          <a:solidFill>
            <a:srgbClr val="FF9933"/>
          </a:solidFill>
          <a:ln w="222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 rot="2438893">
            <a:off x="5691052" y="4437017"/>
            <a:ext cx="1201782" cy="1214846"/>
          </a:xfrm>
          <a:prstGeom prst="cube">
            <a:avLst>
              <a:gd name="adj" fmla="val 21739"/>
            </a:avLst>
          </a:prstGeom>
          <a:gradFill flip="none" rotWithShape="1">
            <a:gsLst>
              <a:gs pos="0">
                <a:srgbClr val="009900"/>
              </a:gs>
              <a:gs pos="50000">
                <a:srgbClr val="00CC00"/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222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irect Access Storage 12"/>
          <p:cNvSpPr/>
          <p:nvPr/>
        </p:nvSpPr>
        <p:spPr>
          <a:xfrm rot="10800000">
            <a:off x="3496489" y="4728754"/>
            <a:ext cx="1384663" cy="975360"/>
          </a:xfrm>
          <a:prstGeom prst="flowChartMagneticDrum">
            <a:avLst/>
          </a:prstGeom>
          <a:solidFill>
            <a:srgbClr val="00B0F0"/>
          </a:solidFill>
          <a:ln w="222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23258" y="4445726"/>
            <a:ext cx="1476103" cy="143691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91886" y="1750423"/>
            <a:ext cx="627017" cy="1055914"/>
          </a:xfrm>
          <a:custGeom>
            <a:avLst/>
            <a:gdLst>
              <a:gd name="connsiteX0" fmla="*/ 0 w 627017"/>
              <a:gd name="connsiteY0" fmla="*/ 0 h 1055914"/>
              <a:gd name="connsiteX1" fmla="*/ 130628 w 627017"/>
              <a:gd name="connsiteY1" fmla="*/ 888274 h 1055914"/>
              <a:gd name="connsiteX2" fmla="*/ 627017 w 627017"/>
              <a:gd name="connsiteY2" fmla="*/ 1005840 h 105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017" h="1055914">
                <a:moveTo>
                  <a:pt x="0" y="0"/>
                </a:moveTo>
                <a:cubicBezTo>
                  <a:pt x="13062" y="360317"/>
                  <a:pt x="26125" y="720634"/>
                  <a:pt x="130628" y="888274"/>
                </a:cubicBezTo>
                <a:cubicBezTo>
                  <a:pt x="235131" y="1055914"/>
                  <a:pt x="431074" y="1030877"/>
                  <a:pt x="627017" y="1005840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521131" y="2730137"/>
            <a:ext cx="809898" cy="176348"/>
          </a:xfrm>
          <a:custGeom>
            <a:avLst/>
            <a:gdLst>
              <a:gd name="connsiteX0" fmla="*/ 0 w 809898"/>
              <a:gd name="connsiteY0" fmla="*/ 0 h 176348"/>
              <a:gd name="connsiteX1" fmla="*/ 627018 w 809898"/>
              <a:gd name="connsiteY1" fmla="*/ 156754 h 176348"/>
              <a:gd name="connsiteX2" fmla="*/ 809898 w 809898"/>
              <a:gd name="connsiteY2" fmla="*/ 117566 h 1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898" h="176348">
                <a:moveTo>
                  <a:pt x="0" y="0"/>
                </a:moveTo>
                <a:cubicBezTo>
                  <a:pt x="246017" y="68580"/>
                  <a:pt x="492035" y="137160"/>
                  <a:pt x="627018" y="156754"/>
                </a:cubicBezTo>
                <a:cubicBezTo>
                  <a:pt x="762001" y="176348"/>
                  <a:pt x="785949" y="146957"/>
                  <a:pt x="809898" y="11756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055326" y="2690949"/>
            <a:ext cx="692331" cy="26125"/>
          </a:xfrm>
          <a:custGeom>
            <a:avLst/>
            <a:gdLst>
              <a:gd name="connsiteX0" fmla="*/ 0 w 692331"/>
              <a:gd name="connsiteY0" fmla="*/ 0 h 26125"/>
              <a:gd name="connsiteX1" fmla="*/ 692331 w 692331"/>
              <a:gd name="connsiteY1" fmla="*/ 26125 h 26125"/>
              <a:gd name="connsiteX2" fmla="*/ 692331 w 692331"/>
              <a:gd name="connsiteY2" fmla="*/ 26125 h 26125"/>
              <a:gd name="connsiteX3" fmla="*/ 692331 w 692331"/>
              <a:gd name="connsiteY3" fmla="*/ 26125 h 2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331" h="26125">
                <a:moveTo>
                  <a:pt x="0" y="0"/>
                </a:moveTo>
                <a:lnTo>
                  <a:pt x="692331" y="26125"/>
                </a:lnTo>
                <a:lnTo>
                  <a:pt x="692331" y="26125"/>
                </a:lnTo>
                <a:lnTo>
                  <a:pt x="692331" y="26125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249886" y="2704011"/>
            <a:ext cx="705394" cy="39189"/>
          </a:xfrm>
          <a:custGeom>
            <a:avLst/>
            <a:gdLst>
              <a:gd name="connsiteX0" fmla="*/ 0 w 705394"/>
              <a:gd name="connsiteY0" fmla="*/ 0 h 39189"/>
              <a:gd name="connsiteX1" fmla="*/ 705394 w 705394"/>
              <a:gd name="connsiteY1" fmla="*/ 39189 h 39189"/>
              <a:gd name="connsiteX2" fmla="*/ 705394 w 705394"/>
              <a:gd name="connsiteY2" fmla="*/ 39189 h 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394" h="39189">
                <a:moveTo>
                  <a:pt x="0" y="0"/>
                </a:moveTo>
                <a:lnTo>
                  <a:pt x="705394" y="39189"/>
                </a:lnTo>
                <a:lnTo>
                  <a:pt x="705394" y="39189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248503" y="2743200"/>
            <a:ext cx="875211" cy="91440"/>
          </a:xfrm>
          <a:custGeom>
            <a:avLst/>
            <a:gdLst>
              <a:gd name="connsiteX0" fmla="*/ 0 w 875211"/>
              <a:gd name="connsiteY0" fmla="*/ 0 h 91440"/>
              <a:gd name="connsiteX1" fmla="*/ 875211 w 875211"/>
              <a:gd name="connsiteY1" fmla="*/ 91440 h 91440"/>
              <a:gd name="connsiteX2" fmla="*/ 875211 w 875211"/>
              <a:gd name="connsiteY2" fmla="*/ 9144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5211" h="91440">
                <a:moveTo>
                  <a:pt x="0" y="0"/>
                </a:moveTo>
                <a:lnTo>
                  <a:pt x="875211" y="91440"/>
                </a:lnTo>
                <a:lnTo>
                  <a:pt x="875211" y="9144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1220994" y="2808514"/>
            <a:ext cx="936172" cy="2259875"/>
          </a:xfrm>
          <a:custGeom>
            <a:avLst/>
            <a:gdLst>
              <a:gd name="connsiteX0" fmla="*/ 0 w 936172"/>
              <a:gd name="connsiteY0" fmla="*/ 0 h 2259875"/>
              <a:gd name="connsiteX1" fmla="*/ 744583 w 936172"/>
              <a:gd name="connsiteY1" fmla="*/ 431075 h 2259875"/>
              <a:gd name="connsiteX2" fmla="*/ 849086 w 936172"/>
              <a:gd name="connsiteY2" fmla="*/ 1632857 h 2259875"/>
              <a:gd name="connsiteX3" fmla="*/ 222069 w 936172"/>
              <a:gd name="connsiteY3" fmla="*/ 2259875 h 225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172" h="2259875">
                <a:moveTo>
                  <a:pt x="0" y="0"/>
                </a:moveTo>
                <a:cubicBezTo>
                  <a:pt x="301534" y="79466"/>
                  <a:pt x="603069" y="158932"/>
                  <a:pt x="744583" y="431075"/>
                </a:cubicBezTo>
                <a:cubicBezTo>
                  <a:pt x="886097" y="703218"/>
                  <a:pt x="936172" y="1328057"/>
                  <a:pt x="849086" y="1632857"/>
                </a:cubicBezTo>
                <a:cubicBezTo>
                  <a:pt x="762000" y="1937657"/>
                  <a:pt x="492034" y="2098766"/>
                  <a:pt x="222069" y="225987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379131" y="5081451"/>
            <a:ext cx="600892" cy="52252"/>
          </a:xfrm>
          <a:custGeom>
            <a:avLst/>
            <a:gdLst>
              <a:gd name="connsiteX0" fmla="*/ 600892 w 600892"/>
              <a:gd name="connsiteY0" fmla="*/ 0 h 52252"/>
              <a:gd name="connsiteX1" fmla="*/ 0 w 600892"/>
              <a:gd name="connsiteY1" fmla="*/ 52252 h 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892" h="52252">
                <a:moveTo>
                  <a:pt x="600892" y="0"/>
                </a:moveTo>
                <a:lnTo>
                  <a:pt x="0" y="52252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093131" y="5003074"/>
            <a:ext cx="679269" cy="274320"/>
          </a:xfrm>
          <a:custGeom>
            <a:avLst/>
            <a:gdLst>
              <a:gd name="connsiteX0" fmla="*/ 679269 w 679269"/>
              <a:gd name="connsiteY0" fmla="*/ 274320 h 274320"/>
              <a:gd name="connsiteX1" fmla="*/ 0 w 679269"/>
              <a:gd name="connsiteY1" fmla="*/ 0 h 274320"/>
              <a:gd name="connsiteX2" fmla="*/ 0 w 679269"/>
              <a:gd name="connsiteY2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269" h="274320">
                <a:moveTo>
                  <a:pt x="679269" y="27432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872446" y="5120640"/>
            <a:ext cx="548640" cy="104503"/>
          </a:xfrm>
          <a:custGeom>
            <a:avLst/>
            <a:gdLst>
              <a:gd name="connsiteX0" fmla="*/ 548640 w 548640"/>
              <a:gd name="connsiteY0" fmla="*/ 0 h 104503"/>
              <a:gd name="connsiteX1" fmla="*/ 13063 w 548640"/>
              <a:gd name="connsiteY1" fmla="*/ 104503 h 104503"/>
              <a:gd name="connsiteX2" fmla="*/ 13063 w 548640"/>
              <a:gd name="connsiteY2" fmla="*/ 104503 h 104503"/>
              <a:gd name="connsiteX3" fmla="*/ 13063 w 548640"/>
              <a:gd name="connsiteY3" fmla="*/ 104503 h 104503"/>
              <a:gd name="connsiteX4" fmla="*/ 0 w 548640"/>
              <a:gd name="connsiteY4" fmla="*/ 104503 h 1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104503">
                <a:moveTo>
                  <a:pt x="548640" y="0"/>
                </a:moveTo>
                <a:lnTo>
                  <a:pt x="13063" y="104503"/>
                </a:lnTo>
                <a:lnTo>
                  <a:pt x="13063" y="104503"/>
                </a:lnTo>
                <a:lnTo>
                  <a:pt x="13063" y="104503"/>
                </a:lnTo>
                <a:lnTo>
                  <a:pt x="0" y="10450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399212" y="5133703"/>
            <a:ext cx="1323702" cy="78377"/>
          </a:xfrm>
          <a:custGeom>
            <a:avLst/>
            <a:gdLst>
              <a:gd name="connsiteX0" fmla="*/ 1323702 w 1323702"/>
              <a:gd name="connsiteY0" fmla="*/ 78377 h 78377"/>
              <a:gd name="connsiteX1" fmla="*/ 200297 w 1323702"/>
              <a:gd name="connsiteY1" fmla="*/ 26126 h 78377"/>
              <a:gd name="connsiteX2" fmla="*/ 121919 w 1323702"/>
              <a:gd name="connsiteY2" fmla="*/ 0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702" h="78377">
                <a:moveTo>
                  <a:pt x="1323702" y="78377"/>
                </a:moveTo>
                <a:lnTo>
                  <a:pt x="200297" y="26126"/>
                </a:lnTo>
                <a:cubicBezTo>
                  <a:pt x="0" y="13063"/>
                  <a:pt x="60959" y="6531"/>
                  <a:pt x="121919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65908" y="5238206"/>
            <a:ext cx="1950721" cy="1149531"/>
          </a:xfrm>
          <a:custGeom>
            <a:avLst/>
            <a:gdLst>
              <a:gd name="connsiteX0" fmla="*/ 566058 w 1950721"/>
              <a:gd name="connsiteY0" fmla="*/ 0 h 1149531"/>
              <a:gd name="connsiteX1" fmla="*/ 69669 w 1950721"/>
              <a:gd name="connsiteY1" fmla="*/ 326571 h 1149531"/>
              <a:gd name="connsiteX2" fmla="*/ 148046 w 1950721"/>
              <a:gd name="connsiteY2" fmla="*/ 836023 h 1149531"/>
              <a:gd name="connsiteX3" fmla="*/ 605246 w 1950721"/>
              <a:gd name="connsiteY3" fmla="*/ 979714 h 1149531"/>
              <a:gd name="connsiteX4" fmla="*/ 1101635 w 1950721"/>
              <a:gd name="connsiteY4" fmla="*/ 875211 h 1149531"/>
              <a:gd name="connsiteX5" fmla="*/ 1349829 w 1950721"/>
              <a:gd name="connsiteY5" fmla="*/ 1045028 h 1149531"/>
              <a:gd name="connsiteX6" fmla="*/ 1950721 w 1950721"/>
              <a:gd name="connsiteY6" fmla="*/ 1149531 h 1149531"/>
              <a:gd name="connsiteX7" fmla="*/ 1950721 w 1950721"/>
              <a:gd name="connsiteY7" fmla="*/ 1149531 h 11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0721" h="1149531">
                <a:moveTo>
                  <a:pt x="566058" y="0"/>
                </a:moveTo>
                <a:cubicBezTo>
                  <a:pt x="352698" y="93617"/>
                  <a:pt x="139338" y="187234"/>
                  <a:pt x="69669" y="326571"/>
                </a:cubicBezTo>
                <a:cubicBezTo>
                  <a:pt x="0" y="465908"/>
                  <a:pt x="58783" y="727166"/>
                  <a:pt x="148046" y="836023"/>
                </a:cubicBezTo>
                <a:cubicBezTo>
                  <a:pt x="237309" y="944880"/>
                  <a:pt x="446315" y="973183"/>
                  <a:pt x="605246" y="979714"/>
                </a:cubicBezTo>
                <a:cubicBezTo>
                  <a:pt x="764177" y="986245"/>
                  <a:pt x="977538" y="864325"/>
                  <a:pt x="1101635" y="875211"/>
                </a:cubicBezTo>
                <a:cubicBezTo>
                  <a:pt x="1225732" y="886097"/>
                  <a:pt x="1208315" y="999308"/>
                  <a:pt x="1349829" y="1045028"/>
                </a:cubicBezTo>
                <a:cubicBezTo>
                  <a:pt x="1491343" y="1090748"/>
                  <a:pt x="1950721" y="1149531"/>
                  <a:pt x="1950721" y="1149531"/>
                </a:cubicBezTo>
                <a:lnTo>
                  <a:pt x="1950721" y="1149531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45475" y="2468883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10 000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7933" y="2634346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20 000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7956" y="2486301"/>
            <a:ext cx="12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81407" y="2468884"/>
            <a:ext cx="12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136779" y="2690953"/>
            <a:ext cx="12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49842" y="4885513"/>
            <a:ext cx="12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98824" y="5020494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70 000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73636" y="4902929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80 000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40333" y="5046620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90 000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23557" y="4972599"/>
            <a:ext cx="12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101634" y="979713"/>
            <a:ext cx="535577" cy="483326"/>
            <a:chOff x="1101634" y="979713"/>
            <a:chExt cx="535577" cy="483326"/>
          </a:xfrm>
        </p:grpSpPr>
        <p:sp>
          <p:nvSpPr>
            <p:cNvPr id="49" name="Rounded Rectangle 48"/>
            <p:cNvSpPr/>
            <p:nvPr/>
          </p:nvSpPr>
          <p:spPr>
            <a:xfrm>
              <a:off x="1101634" y="979713"/>
              <a:ext cx="535577" cy="483326"/>
            </a:xfrm>
            <a:prstGeom prst="roundRect">
              <a:avLst/>
            </a:prstGeom>
            <a:solidFill>
              <a:srgbClr val="FF99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43734" y="1005840"/>
              <a:ext cx="4833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6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0" y="0"/>
            <a:ext cx="1973943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474321" y="1008516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vi-V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31966" y="1946366"/>
            <a:ext cx="1476103" cy="14369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00B050"/>
            </a:extrusionClr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3344092" y="2259875"/>
            <a:ext cx="1685108" cy="940526"/>
          </a:xfrm>
          <a:prstGeom prst="cube">
            <a:avLst/>
          </a:prstGeom>
          <a:solidFill>
            <a:srgbClr val="FF66FF"/>
          </a:solidFill>
          <a:ln>
            <a:solidFill>
              <a:srgbClr val="E614AA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56366" y="1955075"/>
            <a:ext cx="1476103" cy="1436914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0000"/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</a:gradFill>
          <a:ln w="19050">
            <a:solidFill>
              <a:srgbClr val="CC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irect Access Storage 7"/>
          <p:cNvSpPr/>
          <p:nvPr/>
        </p:nvSpPr>
        <p:spPr>
          <a:xfrm rot="10800000">
            <a:off x="7837713" y="2259873"/>
            <a:ext cx="1384663" cy="901338"/>
          </a:xfrm>
          <a:prstGeom prst="flowChartMagneticDrum">
            <a:avLst/>
          </a:prstGeom>
          <a:solidFill>
            <a:srgbClr val="00B0F0"/>
          </a:solidFill>
          <a:ln w="22225">
            <a:solidFill>
              <a:srgbClr val="0066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10110652" y="2181497"/>
            <a:ext cx="1293222" cy="1214846"/>
          </a:xfrm>
          <a:prstGeom prst="cube">
            <a:avLst/>
          </a:prstGeom>
          <a:solidFill>
            <a:srgbClr val="FF9933"/>
          </a:solidFill>
          <a:ln w="22225">
            <a:solidFill>
              <a:srgbClr val="FF66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62606" y="4319452"/>
            <a:ext cx="1476103" cy="1436914"/>
          </a:xfrm>
          <a:prstGeom prst="ellipse">
            <a:avLst/>
          </a:prstGeom>
          <a:solidFill>
            <a:srgbClr val="99FF33"/>
          </a:solidFill>
          <a:ln w="2222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7768046" y="4672149"/>
            <a:ext cx="1685108" cy="940526"/>
          </a:xfrm>
          <a:prstGeom prst="cube">
            <a:avLst/>
          </a:prstGeom>
          <a:solidFill>
            <a:srgbClr val="FF9933"/>
          </a:solidFill>
          <a:ln w="222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 rot="2438893">
            <a:off x="5691052" y="4437017"/>
            <a:ext cx="1201782" cy="1214846"/>
          </a:xfrm>
          <a:prstGeom prst="cube">
            <a:avLst>
              <a:gd name="adj" fmla="val 21739"/>
            </a:avLst>
          </a:prstGeom>
          <a:gradFill flip="none" rotWithShape="1">
            <a:gsLst>
              <a:gs pos="0">
                <a:srgbClr val="009900"/>
              </a:gs>
              <a:gs pos="50000">
                <a:srgbClr val="00CC00"/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222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irect Access Storage 12"/>
          <p:cNvSpPr/>
          <p:nvPr/>
        </p:nvSpPr>
        <p:spPr>
          <a:xfrm rot="10800000">
            <a:off x="3496489" y="4728754"/>
            <a:ext cx="1384663" cy="975360"/>
          </a:xfrm>
          <a:prstGeom prst="flowChartMagneticDrum">
            <a:avLst/>
          </a:prstGeom>
          <a:solidFill>
            <a:srgbClr val="00B0F0"/>
          </a:solidFill>
          <a:ln w="222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23258" y="4445726"/>
            <a:ext cx="1476103" cy="143691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91886" y="1750423"/>
            <a:ext cx="627017" cy="1055914"/>
          </a:xfrm>
          <a:custGeom>
            <a:avLst/>
            <a:gdLst>
              <a:gd name="connsiteX0" fmla="*/ 0 w 627017"/>
              <a:gd name="connsiteY0" fmla="*/ 0 h 1055914"/>
              <a:gd name="connsiteX1" fmla="*/ 130628 w 627017"/>
              <a:gd name="connsiteY1" fmla="*/ 888274 h 1055914"/>
              <a:gd name="connsiteX2" fmla="*/ 627017 w 627017"/>
              <a:gd name="connsiteY2" fmla="*/ 1005840 h 105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017" h="1055914">
                <a:moveTo>
                  <a:pt x="0" y="0"/>
                </a:moveTo>
                <a:cubicBezTo>
                  <a:pt x="13062" y="360317"/>
                  <a:pt x="26125" y="720634"/>
                  <a:pt x="130628" y="888274"/>
                </a:cubicBezTo>
                <a:cubicBezTo>
                  <a:pt x="235131" y="1055914"/>
                  <a:pt x="431074" y="1030877"/>
                  <a:pt x="627017" y="1005840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521131" y="2730137"/>
            <a:ext cx="809898" cy="176348"/>
          </a:xfrm>
          <a:custGeom>
            <a:avLst/>
            <a:gdLst>
              <a:gd name="connsiteX0" fmla="*/ 0 w 809898"/>
              <a:gd name="connsiteY0" fmla="*/ 0 h 176348"/>
              <a:gd name="connsiteX1" fmla="*/ 627018 w 809898"/>
              <a:gd name="connsiteY1" fmla="*/ 156754 h 176348"/>
              <a:gd name="connsiteX2" fmla="*/ 809898 w 809898"/>
              <a:gd name="connsiteY2" fmla="*/ 117566 h 1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898" h="176348">
                <a:moveTo>
                  <a:pt x="0" y="0"/>
                </a:moveTo>
                <a:cubicBezTo>
                  <a:pt x="246017" y="68580"/>
                  <a:pt x="492035" y="137160"/>
                  <a:pt x="627018" y="156754"/>
                </a:cubicBezTo>
                <a:cubicBezTo>
                  <a:pt x="762001" y="176348"/>
                  <a:pt x="785949" y="146957"/>
                  <a:pt x="809898" y="11756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055326" y="2690949"/>
            <a:ext cx="692331" cy="26125"/>
          </a:xfrm>
          <a:custGeom>
            <a:avLst/>
            <a:gdLst>
              <a:gd name="connsiteX0" fmla="*/ 0 w 692331"/>
              <a:gd name="connsiteY0" fmla="*/ 0 h 26125"/>
              <a:gd name="connsiteX1" fmla="*/ 692331 w 692331"/>
              <a:gd name="connsiteY1" fmla="*/ 26125 h 26125"/>
              <a:gd name="connsiteX2" fmla="*/ 692331 w 692331"/>
              <a:gd name="connsiteY2" fmla="*/ 26125 h 26125"/>
              <a:gd name="connsiteX3" fmla="*/ 692331 w 692331"/>
              <a:gd name="connsiteY3" fmla="*/ 26125 h 2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331" h="26125">
                <a:moveTo>
                  <a:pt x="0" y="0"/>
                </a:moveTo>
                <a:lnTo>
                  <a:pt x="692331" y="26125"/>
                </a:lnTo>
                <a:lnTo>
                  <a:pt x="692331" y="26125"/>
                </a:lnTo>
                <a:lnTo>
                  <a:pt x="692331" y="26125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249886" y="2704011"/>
            <a:ext cx="705394" cy="39189"/>
          </a:xfrm>
          <a:custGeom>
            <a:avLst/>
            <a:gdLst>
              <a:gd name="connsiteX0" fmla="*/ 0 w 705394"/>
              <a:gd name="connsiteY0" fmla="*/ 0 h 39189"/>
              <a:gd name="connsiteX1" fmla="*/ 705394 w 705394"/>
              <a:gd name="connsiteY1" fmla="*/ 39189 h 39189"/>
              <a:gd name="connsiteX2" fmla="*/ 705394 w 705394"/>
              <a:gd name="connsiteY2" fmla="*/ 39189 h 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394" h="39189">
                <a:moveTo>
                  <a:pt x="0" y="0"/>
                </a:moveTo>
                <a:lnTo>
                  <a:pt x="705394" y="39189"/>
                </a:lnTo>
                <a:lnTo>
                  <a:pt x="705394" y="39189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248503" y="2743200"/>
            <a:ext cx="875211" cy="91440"/>
          </a:xfrm>
          <a:custGeom>
            <a:avLst/>
            <a:gdLst>
              <a:gd name="connsiteX0" fmla="*/ 0 w 875211"/>
              <a:gd name="connsiteY0" fmla="*/ 0 h 91440"/>
              <a:gd name="connsiteX1" fmla="*/ 875211 w 875211"/>
              <a:gd name="connsiteY1" fmla="*/ 91440 h 91440"/>
              <a:gd name="connsiteX2" fmla="*/ 875211 w 875211"/>
              <a:gd name="connsiteY2" fmla="*/ 9144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5211" h="91440">
                <a:moveTo>
                  <a:pt x="0" y="0"/>
                </a:moveTo>
                <a:lnTo>
                  <a:pt x="875211" y="91440"/>
                </a:lnTo>
                <a:lnTo>
                  <a:pt x="875211" y="9144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1220994" y="2808514"/>
            <a:ext cx="936172" cy="2259875"/>
          </a:xfrm>
          <a:custGeom>
            <a:avLst/>
            <a:gdLst>
              <a:gd name="connsiteX0" fmla="*/ 0 w 936172"/>
              <a:gd name="connsiteY0" fmla="*/ 0 h 2259875"/>
              <a:gd name="connsiteX1" fmla="*/ 744583 w 936172"/>
              <a:gd name="connsiteY1" fmla="*/ 431075 h 2259875"/>
              <a:gd name="connsiteX2" fmla="*/ 849086 w 936172"/>
              <a:gd name="connsiteY2" fmla="*/ 1632857 h 2259875"/>
              <a:gd name="connsiteX3" fmla="*/ 222069 w 936172"/>
              <a:gd name="connsiteY3" fmla="*/ 2259875 h 225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172" h="2259875">
                <a:moveTo>
                  <a:pt x="0" y="0"/>
                </a:moveTo>
                <a:cubicBezTo>
                  <a:pt x="301534" y="79466"/>
                  <a:pt x="603069" y="158932"/>
                  <a:pt x="744583" y="431075"/>
                </a:cubicBezTo>
                <a:cubicBezTo>
                  <a:pt x="886097" y="703218"/>
                  <a:pt x="936172" y="1328057"/>
                  <a:pt x="849086" y="1632857"/>
                </a:cubicBezTo>
                <a:cubicBezTo>
                  <a:pt x="762000" y="1937657"/>
                  <a:pt x="492034" y="2098766"/>
                  <a:pt x="222069" y="225987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379131" y="5081451"/>
            <a:ext cx="600892" cy="52252"/>
          </a:xfrm>
          <a:custGeom>
            <a:avLst/>
            <a:gdLst>
              <a:gd name="connsiteX0" fmla="*/ 600892 w 600892"/>
              <a:gd name="connsiteY0" fmla="*/ 0 h 52252"/>
              <a:gd name="connsiteX1" fmla="*/ 0 w 600892"/>
              <a:gd name="connsiteY1" fmla="*/ 52252 h 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892" h="52252">
                <a:moveTo>
                  <a:pt x="600892" y="0"/>
                </a:moveTo>
                <a:lnTo>
                  <a:pt x="0" y="52252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093131" y="5003074"/>
            <a:ext cx="679269" cy="274320"/>
          </a:xfrm>
          <a:custGeom>
            <a:avLst/>
            <a:gdLst>
              <a:gd name="connsiteX0" fmla="*/ 679269 w 679269"/>
              <a:gd name="connsiteY0" fmla="*/ 274320 h 274320"/>
              <a:gd name="connsiteX1" fmla="*/ 0 w 679269"/>
              <a:gd name="connsiteY1" fmla="*/ 0 h 274320"/>
              <a:gd name="connsiteX2" fmla="*/ 0 w 679269"/>
              <a:gd name="connsiteY2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269" h="274320">
                <a:moveTo>
                  <a:pt x="679269" y="27432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872446" y="5120640"/>
            <a:ext cx="548640" cy="104503"/>
          </a:xfrm>
          <a:custGeom>
            <a:avLst/>
            <a:gdLst>
              <a:gd name="connsiteX0" fmla="*/ 548640 w 548640"/>
              <a:gd name="connsiteY0" fmla="*/ 0 h 104503"/>
              <a:gd name="connsiteX1" fmla="*/ 13063 w 548640"/>
              <a:gd name="connsiteY1" fmla="*/ 104503 h 104503"/>
              <a:gd name="connsiteX2" fmla="*/ 13063 w 548640"/>
              <a:gd name="connsiteY2" fmla="*/ 104503 h 104503"/>
              <a:gd name="connsiteX3" fmla="*/ 13063 w 548640"/>
              <a:gd name="connsiteY3" fmla="*/ 104503 h 104503"/>
              <a:gd name="connsiteX4" fmla="*/ 0 w 548640"/>
              <a:gd name="connsiteY4" fmla="*/ 104503 h 1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104503">
                <a:moveTo>
                  <a:pt x="548640" y="0"/>
                </a:moveTo>
                <a:lnTo>
                  <a:pt x="13063" y="104503"/>
                </a:lnTo>
                <a:lnTo>
                  <a:pt x="13063" y="104503"/>
                </a:lnTo>
                <a:lnTo>
                  <a:pt x="13063" y="104503"/>
                </a:lnTo>
                <a:lnTo>
                  <a:pt x="0" y="10450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399212" y="5133703"/>
            <a:ext cx="1323702" cy="78377"/>
          </a:xfrm>
          <a:custGeom>
            <a:avLst/>
            <a:gdLst>
              <a:gd name="connsiteX0" fmla="*/ 1323702 w 1323702"/>
              <a:gd name="connsiteY0" fmla="*/ 78377 h 78377"/>
              <a:gd name="connsiteX1" fmla="*/ 200297 w 1323702"/>
              <a:gd name="connsiteY1" fmla="*/ 26126 h 78377"/>
              <a:gd name="connsiteX2" fmla="*/ 121919 w 1323702"/>
              <a:gd name="connsiteY2" fmla="*/ 0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702" h="78377">
                <a:moveTo>
                  <a:pt x="1323702" y="78377"/>
                </a:moveTo>
                <a:lnTo>
                  <a:pt x="200297" y="26126"/>
                </a:lnTo>
                <a:cubicBezTo>
                  <a:pt x="0" y="13063"/>
                  <a:pt x="60959" y="6531"/>
                  <a:pt x="121919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65908" y="5238206"/>
            <a:ext cx="1950721" cy="1149531"/>
          </a:xfrm>
          <a:custGeom>
            <a:avLst/>
            <a:gdLst>
              <a:gd name="connsiteX0" fmla="*/ 566058 w 1950721"/>
              <a:gd name="connsiteY0" fmla="*/ 0 h 1149531"/>
              <a:gd name="connsiteX1" fmla="*/ 69669 w 1950721"/>
              <a:gd name="connsiteY1" fmla="*/ 326571 h 1149531"/>
              <a:gd name="connsiteX2" fmla="*/ 148046 w 1950721"/>
              <a:gd name="connsiteY2" fmla="*/ 836023 h 1149531"/>
              <a:gd name="connsiteX3" fmla="*/ 605246 w 1950721"/>
              <a:gd name="connsiteY3" fmla="*/ 979714 h 1149531"/>
              <a:gd name="connsiteX4" fmla="*/ 1101635 w 1950721"/>
              <a:gd name="connsiteY4" fmla="*/ 875211 h 1149531"/>
              <a:gd name="connsiteX5" fmla="*/ 1349829 w 1950721"/>
              <a:gd name="connsiteY5" fmla="*/ 1045028 h 1149531"/>
              <a:gd name="connsiteX6" fmla="*/ 1950721 w 1950721"/>
              <a:gd name="connsiteY6" fmla="*/ 1149531 h 1149531"/>
              <a:gd name="connsiteX7" fmla="*/ 1950721 w 1950721"/>
              <a:gd name="connsiteY7" fmla="*/ 1149531 h 11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0721" h="1149531">
                <a:moveTo>
                  <a:pt x="566058" y="0"/>
                </a:moveTo>
                <a:cubicBezTo>
                  <a:pt x="352698" y="93617"/>
                  <a:pt x="139338" y="187234"/>
                  <a:pt x="69669" y="326571"/>
                </a:cubicBezTo>
                <a:cubicBezTo>
                  <a:pt x="0" y="465908"/>
                  <a:pt x="58783" y="727166"/>
                  <a:pt x="148046" y="836023"/>
                </a:cubicBezTo>
                <a:cubicBezTo>
                  <a:pt x="237309" y="944880"/>
                  <a:pt x="446315" y="973183"/>
                  <a:pt x="605246" y="979714"/>
                </a:cubicBezTo>
                <a:cubicBezTo>
                  <a:pt x="764177" y="986245"/>
                  <a:pt x="977538" y="864325"/>
                  <a:pt x="1101635" y="875211"/>
                </a:cubicBezTo>
                <a:cubicBezTo>
                  <a:pt x="1225732" y="886097"/>
                  <a:pt x="1208315" y="999308"/>
                  <a:pt x="1349829" y="1045028"/>
                </a:cubicBezTo>
                <a:cubicBezTo>
                  <a:pt x="1491343" y="1090748"/>
                  <a:pt x="1950721" y="1149531"/>
                  <a:pt x="1950721" y="1149531"/>
                </a:cubicBezTo>
                <a:lnTo>
                  <a:pt x="1950721" y="1149531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45475" y="2468883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10 000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7933" y="2634346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20 000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86696" y="2512427"/>
            <a:ext cx="1393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30 000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33211" y="2468884"/>
            <a:ext cx="1645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40 000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31826" y="2690953"/>
            <a:ext cx="1397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50 000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849392" y="4885513"/>
            <a:ext cx="1410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60 000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98824" y="5020494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70 000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73636" y="4902929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80 000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40333" y="5046620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90 000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6832" y="4972599"/>
            <a:ext cx="165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100 000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116149" y="965199"/>
            <a:ext cx="535577" cy="483326"/>
          </a:xfrm>
          <a:prstGeom prst="roundRect">
            <a:avLst/>
          </a:prstGeom>
          <a:solidFill>
            <a:srgbClr val="FF99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114697" y="991323"/>
            <a:ext cx="483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0" y="0"/>
            <a:ext cx="2293257" cy="8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474321" y="1008516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vi-V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1682296" y="601889"/>
            <a:ext cx="8464550" cy="46482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5400" b="1" i="1" dirty="0">
                <a:solidFill>
                  <a:srgbClr val="FF0000"/>
                </a:solidFill>
              </a:rPr>
              <a:t>RUNG </a:t>
            </a:r>
            <a:r>
              <a:rPr lang="en-US" altLang="en-US" sz="5400" b="1" i="1" dirty="0" err="1">
                <a:solidFill>
                  <a:srgbClr val="FF0000"/>
                </a:solidFill>
              </a:rPr>
              <a:t>CHUÔNG</a:t>
            </a:r>
            <a:r>
              <a:rPr lang="en-US" altLang="en-US" sz="5400" b="1" i="1" dirty="0">
                <a:solidFill>
                  <a:srgbClr val="FF0000"/>
                </a:solidFill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</a:rPr>
              <a:t>VÀNG</a:t>
            </a:r>
            <a:endParaRPr lang="en-US" altLang="en-US" sz="5400" b="1" i="1" dirty="0">
              <a:solidFill>
                <a:srgbClr val="FF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96838" y="-228600"/>
            <a:ext cx="12288838" cy="7086600"/>
            <a:chOff x="0" y="192"/>
            <a:chExt cx="5760" cy="39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7694" name="Picture 5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95" name="Picture 6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692" name="Picture 7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3" name="Picture 8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881" name="WordArt 9"/>
          <p:cNvSpPr>
            <a:spLocks noChangeArrowheads="1" noChangeShapeType="1" noTextEdit="1"/>
          </p:cNvSpPr>
          <p:nvPr/>
        </p:nvSpPr>
        <p:spPr bwMode="auto">
          <a:xfrm>
            <a:off x="3129189" y="1480457"/>
            <a:ext cx="6019800" cy="5739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TRÒ CHƠI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pic>
        <p:nvPicPr>
          <p:cNvPr id="79882" name="Picture 10" descr="chuot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650" y="4508500"/>
            <a:ext cx="12954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8543925" y="4941888"/>
            <a:ext cx="16319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5" name="Picture 15" descr="2 chuo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4338" y="3357563"/>
            <a:ext cx="35274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978025" y="188913"/>
            <a:ext cx="8281988" cy="360362"/>
            <a:chOff x="286" y="119"/>
            <a:chExt cx="5217" cy="272"/>
          </a:xfrm>
        </p:grpSpPr>
        <p:pic>
          <p:nvPicPr>
            <p:cNvPr id="27683" name="Picture 16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6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4" name="Picture 17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21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5" name="Picture 18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5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6" name="Picture 19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3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7" name="Picture 20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1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8" name="Picture 21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52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9" name="Picture 22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8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0" name="Picture 23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6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5"/>
          <p:cNvGrpSpPr>
            <a:grpSpLocks/>
          </p:cNvGrpSpPr>
          <p:nvPr/>
        </p:nvGrpSpPr>
        <p:grpSpPr bwMode="auto">
          <a:xfrm rot="5400000">
            <a:off x="7289800" y="4149726"/>
            <a:ext cx="8281987" cy="360362"/>
            <a:chOff x="286" y="119"/>
            <a:chExt cx="5217" cy="272"/>
          </a:xfrm>
        </p:grpSpPr>
        <p:pic>
          <p:nvPicPr>
            <p:cNvPr id="27675" name="Picture 26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6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6" name="Picture 27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21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7" name="Picture 28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5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8" name="Picture 29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3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9" name="Picture 30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1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0" name="Picture 31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52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1" name="Picture 32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8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2" name="Picture 33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6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4"/>
          <p:cNvGrpSpPr>
            <a:grpSpLocks/>
          </p:cNvGrpSpPr>
          <p:nvPr/>
        </p:nvGrpSpPr>
        <p:grpSpPr bwMode="auto">
          <a:xfrm rot="-5400000">
            <a:off x="-3685381" y="4336257"/>
            <a:ext cx="8281987" cy="361950"/>
            <a:chOff x="286" y="119"/>
            <a:chExt cx="5217" cy="272"/>
          </a:xfrm>
        </p:grpSpPr>
        <p:pic>
          <p:nvPicPr>
            <p:cNvPr id="27667" name="Picture 35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6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36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21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Picture 37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5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0" name="Picture 38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3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1" name="Picture 39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1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2" name="Picture 40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52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3" name="Picture 41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8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4" name="Picture 42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6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2525713" y="6165850"/>
            <a:ext cx="7273925" cy="358775"/>
            <a:chOff x="631" y="3838"/>
            <a:chExt cx="4582" cy="272"/>
          </a:xfrm>
        </p:grpSpPr>
        <p:pic>
          <p:nvPicPr>
            <p:cNvPr id="27660" name="Picture 45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1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1" name="Picture 46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67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Picture 47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47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Picture 48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27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Picture 49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62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5" name="Picture 50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98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6" name="Picture 51" descr="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78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98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98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build="allAtOnce" animBg="1"/>
      <p:bldP spid="798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6838" y="-152400"/>
            <a:ext cx="12817476" cy="7086600"/>
            <a:chOff x="0" y="192"/>
            <a:chExt cx="5760" cy="393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8690" name="Picture 4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91" name="Picture 5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688" name="Picture 6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9" name="Picture 7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7048" name="Picture 8" descr="chuot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00" y="1600200"/>
            <a:ext cx="844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9448800" y="228600"/>
            <a:ext cx="941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10" descr="Comemorativo_00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3048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498024" y="625475"/>
            <a:ext cx="115633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algn="ctr" eaLnBrk="1" hangingPunct="1">
              <a:spcBef>
                <a:spcPct val="20000"/>
              </a:spcBef>
            </a:pPr>
            <a:r>
              <a:rPr lang="en-US" altLang="en-US" sz="4000" b="1" dirty="0">
                <a:latin typeface="Arial" charset="0"/>
              </a:rPr>
              <a:t> </a:t>
            </a:r>
            <a:r>
              <a:rPr lang="en-US" altLang="en-US" sz="5400" b="1" dirty="0">
                <a:solidFill>
                  <a:srgbClr val="FF3300"/>
                </a:solidFill>
                <a:sym typeface="Wingdings 2" pitchFamily="18" charset="2"/>
              </a:rPr>
              <a:t></a:t>
            </a:r>
            <a:r>
              <a:rPr lang="en-US" altLang="en-US" sz="4800" b="1" dirty="0" err="1">
                <a:solidFill>
                  <a:srgbClr val="FF3300"/>
                </a:solidFill>
              </a:rPr>
              <a:t>Luật</a:t>
            </a:r>
            <a:r>
              <a:rPr lang="en-US" altLang="en-US" sz="4800" b="1" dirty="0">
                <a:solidFill>
                  <a:srgbClr val="FF3300"/>
                </a:solidFill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</a:rPr>
              <a:t>chơi</a:t>
            </a:r>
            <a:r>
              <a:rPr lang="en-US" altLang="en-US" sz="4800" b="1" dirty="0">
                <a:solidFill>
                  <a:srgbClr val="FF3300"/>
                </a:solidFill>
              </a:rPr>
              <a:t> </a:t>
            </a:r>
            <a:r>
              <a:rPr lang="en-US" altLang="en-US" sz="5400" b="1" dirty="0">
                <a:solidFill>
                  <a:srgbClr val="FF3300"/>
                </a:solidFill>
              </a:rPr>
              <a:t>: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</a:p>
          <a:p>
            <a:pPr marL="173038" indent="-173038" eaLnBrk="1" hangingPunct="1">
              <a:spcBef>
                <a:spcPct val="20000"/>
              </a:spcBef>
            </a:pPr>
            <a:r>
              <a:rPr lang="en-US" altLang="en-US" sz="4000" b="1" dirty="0"/>
              <a:t>	</a:t>
            </a:r>
            <a:r>
              <a:rPr lang="en-US" altLang="en-US" sz="3600" b="1" dirty="0">
                <a:solidFill>
                  <a:srgbClr val="FF0000"/>
                </a:solidFill>
                <a:sym typeface="Wingdings 2" pitchFamily="18" charset="2"/>
              </a:rPr>
              <a:t> </a:t>
            </a:r>
            <a:r>
              <a:rPr lang="en-US" altLang="en-US" sz="3600" b="1" dirty="0">
                <a:sym typeface="Wingdings 2" pitchFamily="18" charset="2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Có</a:t>
            </a:r>
            <a:r>
              <a:rPr lang="en-US" altLang="en-US" sz="3600" b="1" dirty="0">
                <a:solidFill>
                  <a:schemeClr val="tx2"/>
                </a:solidFill>
              </a:rPr>
              <a:t> 3 </a:t>
            </a:r>
            <a:r>
              <a:rPr lang="en-US" altLang="en-US" sz="3600" b="1" dirty="0" err="1">
                <a:solidFill>
                  <a:schemeClr val="tx2"/>
                </a:solidFill>
              </a:rPr>
              <a:t>câu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hỏi</a:t>
            </a:r>
            <a:r>
              <a:rPr lang="en-US" altLang="en-US" sz="3600" b="1" dirty="0">
                <a:solidFill>
                  <a:schemeClr val="tx2"/>
                </a:solidFill>
              </a:rPr>
              <a:t>, </a:t>
            </a:r>
            <a:r>
              <a:rPr lang="en-US" altLang="en-US" sz="3600" b="1" dirty="0" err="1">
                <a:solidFill>
                  <a:schemeClr val="tx2"/>
                </a:solidFill>
              </a:rPr>
              <a:t>thời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gian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cho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mỗi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câu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hỏi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là</a:t>
            </a:r>
            <a:r>
              <a:rPr lang="en-US" altLang="en-US" sz="3600" b="1" dirty="0">
                <a:solidFill>
                  <a:schemeClr val="tx2"/>
                </a:solidFill>
              </a:rPr>
              <a:t> 15 </a:t>
            </a:r>
            <a:r>
              <a:rPr lang="en-US" altLang="en-US" sz="3600" b="1" dirty="0" err="1">
                <a:solidFill>
                  <a:schemeClr val="tx2"/>
                </a:solidFill>
              </a:rPr>
              <a:t>giây</a:t>
            </a:r>
            <a:r>
              <a:rPr lang="en-US" altLang="en-US" sz="3600" b="1" dirty="0">
                <a:solidFill>
                  <a:schemeClr val="tx2"/>
                </a:solidFill>
              </a:rPr>
              <a:t>. </a:t>
            </a:r>
            <a:r>
              <a:rPr lang="en-US" altLang="en-US" sz="3600" b="1" dirty="0" err="1">
                <a:solidFill>
                  <a:schemeClr val="tx2"/>
                </a:solidFill>
              </a:rPr>
              <a:t>Mỗi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câu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hỏi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có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nhiều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phương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án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lựa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chọn</a:t>
            </a:r>
            <a:r>
              <a:rPr lang="en-US" altLang="en-US" sz="3600" b="1" dirty="0">
                <a:solidFill>
                  <a:schemeClr val="tx2"/>
                </a:solidFill>
              </a:rPr>
              <a:t>. </a:t>
            </a:r>
            <a:r>
              <a:rPr lang="en-US" altLang="en-US" sz="3600" b="1" dirty="0" err="1">
                <a:solidFill>
                  <a:schemeClr val="tx2"/>
                </a:solidFill>
              </a:rPr>
              <a:t>Nếu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chọn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phương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án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đúng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thì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được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chơi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tiếp</a:t>
            </a:r>
            <a:r>
              <a:rPr lang="en-US" altLang="en-US" sz="3600" b="1" dirty="0">
                <a:solidFill>
                  <a:schemeClr val="tx2"/>
                </a:solidFill>
              </a:rPr>
              <a:t>, </a:t>
            </a:r>
            <a:r>
              <a:rPr lang="en-US" altLang="en-US" sz="3600" b="1" dirty="0" err="1">
                <a:solidFill>
                  <a:schemeClr val="tx2"/>
                </a:solidFill>
              </a:rPr>
              <a:t>nếu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chọn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phương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án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sai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thì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bị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loại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ra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khỏi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cuộc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chơi</a:t>
            </a:r>
            <a:r>
              <a:rPr lang="en-US" altLang="en-US" sz="3600" b="1" dirty="0">
                <a:solidFill>
                  <a:schemeClr val="tx2"/>
                </a:solidFill>
              </a:rPr>
              <a:t>. </a:t>
            </a:r>
            <a:r>
              <a:rPr lang="en-US" altLang="en-US" sz="3600" b="1" dirty="0" err="1">
                <a:solidFill>
                  <a:schemeClr val="tx2"/>
                </a:solidFill>
              </a:rPr>
              <a:t>Kết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thúc</a:t>
            </a:r>
            <a:r>
              <a:rPr lang="en-US" altLang="en-US" sz="3600" b="1" dirty="0">
                <a:solidFill>
                  <a:schemeClr val="tx2"/>
                </a:solidFill>
              </a:rPr>
              <a:t> 3 </a:t>
            </a:r>
            <a:r>
              <a:rPr lang="en-US" altLang="en-US" sz="3600" b="1" dirty="0" err="1">
                <a:solidFill>
                  <a:schemeClr val="tx2"/>
                </a:solidFill>
              </a:rPr>
              <a:t>câu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hỏi</a:t>
            </a:r>
            <a:r>
              <a:rPr lang="en-US" altLang="en-US" sz="3600" b="1" dirty="0">
                <a:solidFill>
                  <a:schemeClr val="tx2"/>
                </a:solidFill>
              </a:rPr>
              <a:t>, </a:t>
            </a:r>
            <a:r>
              <a:rPr lang="en-US" altLang="en-US" sz="3600" b="1" dirty="0" err="1">
                <a:solidFill>
                  <a:schemeClr val="tx2"/>
                </a:solidFill>
              </a:rPr>
              <a:t>bạn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nào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còn</a:t>
            </a:r>
            <a:r>
              <a:rPr lang="en-US" altLang="en-US" sz="3600" b="1" dirty="0">
                <a:solidFill>
                  <a:schemeClr val="tx2"/>
                </a:solidFill>
              </a:rPr>
              <a:t> ở </a:t>
            </a:r>
            <a:r>
              <a:rPr lang="en-US" altLang="en-US" sz="3600" b="1" dirty="0" err="1">
                <a:solidFill>
                  <a:schemeClr val="tx2"/>
                </a:solidFill>
              </a:rPr>
              <a:t>lại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với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cuộc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chơi</a:t>
            </a:r>
            <a:r>
              <a:rPr lang="en-US" altLang="en-US" sz="3600" b="1" dirty="0">
                <a:solidFill>
                  <a:schemeClr val="tx2"/>
                </a:solidFill>
              </a:rPr>
              <a:t>, </a:t>
            </a:r>
            <a:r>
              <a:rPr lang="en-US" altLang="en-US" sz="3600" b="1" dirty="0" err="1">
                <a:solidFill>
                  <a:schemeClr val="tx2"/>
                </a:solidFill>
              </a:rPr>
              <a:t>bạn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đó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thắng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</a:rPr>
              <a:t>cuộc</a:t>
            </a:r>
            <a:r>
              <a:rPr lang="en-US" altLang="en-US" sz="4800" b="1" dirty="0">
                <a:solidFill>
                  <a:schemeClr val="tx2"/>
                </a:solidFill>
              </a:rPr>
              <a:t>.</a:t>
            </a:r>
            <a:r>
              <a:rPr lang="en-US" altLang="en-US" sz="4800" b="1" dirty="0">
                <a:solidFill>
                  <a:srgbClr val="003300"/>
                </a:solidFill>
              </a:rPr>
              <a:t>                                   </a:t>
            </a:r>
          </a:p>
          <a:p>
            <a:pPr marL="173038" indent="-173038" algn="dist" eaLnBrk="1" hangingPunct="1">
              <a:spcBef>
                <a:spcPct val="20000"/>
              </a:spcBef>
            </a:pPr>
            <a:r>
              <a:rPr lang="en-US" altLang="en-US" sz="4800" b="1" dirty="0">
                <a:solidFill>
                  <a:srgbClr val="0000FF"/>
                </a:solidFill>
              </a:rPr>
              <a:t>               </a:t>
            </a:r>
          </a:p>
        </p:txBody>
      </p:sp>
      <p:pic>
        <p:nvPicPr>
          <p:cNvPr id="28679" name="Picture 12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V="1">
            <a:off x="8915400" y="990600"/>
            <a:ext cx="7254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3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V="1">
            <a:off x="1524000" y="0"/>
            <a:ext cx="4365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4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V="1">
            <a:off x="4267200" y="457200"/>
            <a:ext cx="847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5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V="1">
            <a:off x="2819400" y="0"/>
            <a:ext cx="544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6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V="1">
            <a:off x="5181600" y="5410200"/>
            <a:ext cx="7858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7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V="1">
            <a:off x="9296400" y="3886200"/>
            <a:ext cx="544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8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V="1">
            <a:off x="2286000" y="3657600"/>
            <a:ext cx="666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9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V="1">
            <a:off x="2251075" y="914400"/>
            <a:ext cx="9683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70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7446963" y="1019175"/>
            <a:ext cx="4233862" cy="55514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CCFFFF"/>
              </a:gs>
              <a:gs pos="100000">
                <a:srgbClr val="99FF99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3600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351292" y="2685143"/>
            <a:ext cx="5846308" cy="374468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743200" y="3733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7727950" y="5089525"/>
            <a:ext cx="3786188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en-US" sz="6600" b="1" dirty="0">
                <a:solidFill>
                  <a:srgbClr val="FF0066"/>
                </a:solidFill>
              </a:rPr>
              <a:t>C. </a:t>
            </a:r>
            <a:r>
              <a:rPr lang="en-US" sz="6600" b="1" dirty="0" smtClean="0">
                <a:solidFill>
                  <a:srgbClr val="FF0066"/>
                </a:solidFill>
              </a:rPr>
              <a:t>90 100</a:t>
            </a:r>
            <a:endParaRPr lang="en-US" sz="6600" b="1" dirty="0">
              <a:solidFill>
                <a:srgbClr val="FF0066"/>
              </a:solidFill>
            </a:endParaRP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7581900" y="3460750"/>
            <a:ext cx="4040188" cy="850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buFontTx/>
              <a:buAutoNum type="alphaUcPeriod" startAt="2"/>
              <a:defRPr/>
            </a:pPr>
            <a:r>
              <a:rPr lang="en-US" sz="6600" b="1" dirty="0">
                <a:solidFill>
                  <a:srgbClr val="FF3300"/>
                </a:solidFill>
              </a:rPr>
              <a:t> </a:t>
            </a:r>
            <a:r>
              <a:rPr lang="en-US" sz="6600" b="1" dirty="0" smtClean="0">
                <a:solidFill>
                  <a:srgbClr val="FF3300"/>
                </a:solidFill>
              </a:rPr>
              <a:t>80 001</a:t>
            </a:r>
            <a:endParaRPr lang="en-US" sz="7200" b="1" dirty="0">
              <a:solidFill>
                <a:srgbClr val="FF3300"/>
              </a:solidFill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7561942" y="1603375"/>
            <a:ext cx="4040188" cy="8620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en-US" sz="7200" b="1" dirty="0">
                <a:solidFill>
                  <a:schemeClr val="accent2"/>
                </a:solidFill>
              </a:rPr>
              <a:t>A. </a:t>
            </a:r>
            <a:r>
              <a:rPr lang="en-US" sz="7200" b="1" dirty="0" smtClean="0">
                <a:solidFill>
                  <a:schemeClr val="accent2"/>
                </a:solidFill>
              </a:rPr>
              <a:t>90 000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sp>
        <p:nvSpPr>
          <p:cNvPr id="30728" name="AutoShape 126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2111" name="AutoShape 127"/>
          <p:cNvSpPr>
            <a:spLocks noChangeArrowheads="1"/>
          </p:cNvSpPr>
          <p:nvPr/>
        </p:nvSpPr>
        <p:spPr bwMode="auto">
          <a:xfrm>
            <a:off x="55626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2112" name="AutoShape 128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2113" name="AutoShape 129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2114" name="AutoShape 130"/>
          <p:cNvSpPr>
            <a:spLocks noChangeArrowheads="1"/>
          </p:cNvSpPr>
          <p:nvPr/>
        </p:nvSpPr>
        <p:spPr bwMode="auto">
          <a:xfrm>
            <a:off x="5638800" y="6019800"/>
            <a:ext cx="11430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2115" name="AutoShape 131"/>
          <p:cNvSpPr>
            <a:spLocks noChangeArrowheads="1"/>
          </p:cNvSpPr>
          <p:nvPr/>
        </p:nvSpPr>
        <p:spPr bwMode="auto">
          <a:xfrm>
            <a:off x="5638800" y="6019800"/>
            <a:ext cx="10668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2116" name="AutoShape 132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2117" name="AutoShape 133"/>
          <p:cNvSpPr>
            <a:spLocks noChangeArrowheads="1"/>
          </p:cNvSpPr>
          <p:nvPr/>
        </p:nvSpPr>
        <p:spPr bwMode="auto">
          <a:xfrm>
            <a:off x="5638800" y="6019800"/>
            <a:ext cx="9906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2118" name="AutoShape 134"/>
          <p:cNvSpPr>
            <a:spLocks noChangeArrowheads="1"/>
          </p:cNvSpPr>
          <p:nvPr/>
        </p:nvSpPr>
        <p:spPr bwMode="auto">
          <a:xfrm>
            <a:off x="55626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42119" name="AutoShape 135"/>
          <p:cNvSpPr>
            <a:spLocks noChangeArrowheads="1"/>
          </p:cNvSpPr>
          <p:nvPr/>
        </p:nvSpPr>
        <p:spPr bwMode="auto">
          <a:xfrm>
            <a:off x="5562600" y="6019800"/>
            <a:ext cx="11430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2120" name="AutoShape 136"/>
          <p:cNvSpPr>
            <a:spLocks noChangeArrowheads="1"/>
          </p:cNvSpPr>
          <p:nvPr/>
        </p:nvSpPr>
        <p:spPr bwMode="auto">
          <a:xfrm>
            <a:off x="55975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42121" name="AutoShape 137"/>
          <p:cNvSpPr>
            <a:spLocks noChangeArrowheads="1"/>
          </p:cNvSpPr>
          <p:nvPr/>
        </p:nvSpPr>
        <p:spPr bwMode="auto">
          <a:xfrm>
            <a:off x="55626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42122" name="AutoShape 138"/>
          <p:cNvSpPr>
            <a:spLocks noChangeArrowheads="1"/>
          </p:cNvSpPr>
          <p:nvPr/>
        </p:nvSpPr>
        <p:spPr bwMode="auto">
          <a:xfrm>
            <a:off x="5583238" y="5964238"/>
            <a:ext cx="10668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42123" name="AutoShape 139"/>
          <p:cNvSpPr>
            <a:spLocks noChangeArrowheads="1"/>
          </p:cNvSpPr>
          <p:nvPr/>
        </p:nvSpPr>
        <p:spPr bwMode="auto">
          <a:xfrm>
            <a:off x="5562600" y="6019800"/>
            <a:ext cx="10668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42124" name="AutoShape 140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42125" name="AutoShape 141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42140" name="AutoShape 156"/>
          <p:cNvSpPr>
            <a:spLocks noChangeArrowheads="1"/>
          </p:cNvSpPr>
          <p:nvPr/>
        </p:nvSpPr>
        <p:spPr bwMode="auto">
          <a:xfrm>
            <a:off x="55626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000">
                <a:solidFill>
                  <a:srgbClr val="0033CC"/>
                </a:solidFill>
                <a:latin typeface="Calibri" pitchFamily="34" charset="0"/>
              </a:rPr>
              <a:t>15</a:t>
            </a:r>
          </a:p>
        </p:txBody>
      </p:sp>
      <p:pic>
        <p:nvPicPr>
          <p:cNvPr id="30745" name="Picture 25" descr="AG0017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6" name="Picture 26" descr="AG00092_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63200" y="6634163"/>
            <a:ext cx="152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-96838" y="-152400"/>
            <a:ext cx="12530138" cy="7086600"/>
            <a:chOff x="0" y="192"/>
            <a:chExt cx="5760" cy="3936"/>
          </a:xfrm>
        </p:grpSpPr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0773" name="Picture 29" descr="n3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74" name="Picture 30" descr="n3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771" name="Picture 31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2" name="Picture 32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507546" y="2643420"/>
            <a:ext cx="5428798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6000" b="1" dirty="0" err="1" smtClean="0"/>
              <a:t>Số</a:t>
            </a:r>
            <a:r>
              <a:rPr lang="en-US" altLang="en-US" sz="6000" b="1" dirty="0" smtClean="0">
                <a:solidFill>
                  <a:srgbClr val="FF0000"/>
                </a:solidFill>
              </a:rPr>
              <a:t>?</a:t>
            </a:r>
            <a:r>
              <a:rPr lang="en-US" altLang="en-US" sz="5400" b="1" dirty="0" smtClean="0">
                <a:solidFill>
                  <a:srgbClr val="FF3300"/>
                </a:solidFill>
              </a:rPr>
              <a:t>:</a:t>
            </a:r>
            <a:r>
              <a:rPr lang="nl-NL" sz="5400" dirty="0" smtClean="0"/>
              <a:t> </a:t>
            </a:r>
          </a:p>
          <a:p>
            <a:r>
              <a:rPr lang="nl-NL" sz="5400" dirty="0" smtClean="0"/>
              <a:t>50 000;  60 000;  70 000;  80 000;  ....; 100 000</a:t>
            </a:r>
            <a:endParaRPr lang="en-US" altLang="en-US" sz="5400" b="1" dirty="0" smtClean="0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6600" b="1" dirty="0" smtClean="0">
                <a:latin typeface="Arial" charset="0"/>
              </a:rPr>
              <a:t> </a:t>
            </a:r>
            <a:r>
              <a:rPr lang="en-US" altLang="en-US" sz="6600" b="1" dirty="0" smtClean="0">
                <a:solidFill>
                  <a:srgbClr val="FF3300"/>
                </a:solidFill>
                <a:latin typeface="Arial" charset="0"/>
              </a:rPr>
              <a:t>         </a:t>
            </a:r>
            <a:endParaRPr lang="en-US" altLang="en-US" sz="6600" b="1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30749" name="Picture 34" descr="2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06000" y="59436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3" name="Picture 35" descr="55128416-thao24hA2006124108106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58200" y="533400"/>
            <a:ext cx="18415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84004" name="Oval 36"/>
          <p:cNvSpPr>
            <a:spLocks noChangeArrowheads="1"/>
          </p:cNvSpPr>
          <p:nvPr/>
        </p:nvSpPr>
        <p:spPr bwMode="auto">
          <a:xfrm>
            <a:off x="1263873" y="381000"/>
            <a:ext cx="3983037" cy="9144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600" b="1" dirty="0" err="1">
                <a:solidFill>
                  <a:srgbClr val="0000FF"/>
                </a:solidFill>
              </a:rPr>
              <a:t>Câu</a:t>
            </a:r>
            <a:r>
              <a:rPr lang="en-US" sz="6600" b="1" dirty="0">
                <a:solidFill>
                  <a:srgbClr val="0000FF"/>
                </a:solidFill>
              </a:rPr>
              <a:t> </a:t>
            </a:r>
            <a:r>
              <a:rPr lang="en-US" sz="6600" b="1" dirty="0" err="1">
                <a:solidFill>
                  <a:srgbClr val="0000FF"/>
                </a:solidFill>
              </a:rPr>
              <a:t>hỏi</a:t>
            </a:r>
            <a:endParaRPr lang="en-US" sz="6600" b="1" dirty="0">
              <a:solidFill>
                <a:srgbClr val="0000FF"/>
              </a:solidFill>
            </a:endParaRPr>
          </a:p>
        </p:txBody>
      </p:sp>
      <p:sp>
        <p:nvSpPr>
          <p:cNvPr id="84005" name="Oval 37"/>
          <p:cNvSpPr>
            <a:spLocks noChangeArrowheads="1"/>
          </p:cNvSpPr>
          <p:nvPr/>
        </p:nvSpPr>
        <p:spPr bwMode="auto">
          <a:xfrm>
            <a:off x="7115628" y="217716"/>
            <a:ext cx="3898900" cy="9144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600" b="1" dirty="0" err="1">
                <a:solidFill>
                  <a:srgbClr val="FF3300"/>
                </a:solidFill>
              </a:rPr>
              <a:t>Đáp</a:t>
            </a:r>
            <a:r>
              <a:rPr lang="en-US" sz="6600" b="1" dirty="0">
                <a:solidFill>
                  <a:srgbClr val="FF3300"/>
                </a:solidFill>
              </a:rPr>
              <a:t> </a:t>
            </a:r>
            <a:r>
              <a:rPr lang="en-US" sz="6600" b="1" dirty="0" err="1">
                <a:solidFill>
                  <a:srgbClr val="FF3300"/>
                </a:solidFill>
              </a:rPr>
              <a:t>án</a:t>
            </a:r>
            <a:endParaRPr lang="en-US" sz="6600" b="1" dirty="0">
              <a:solidFill>
                <a:srgbClr val="FF3300"/>
              </a:solidFill>
            </a:endParaRPr>
          </a:p>
        </p:txBody>
      </p:sp>
      <p:pic>
        <p:nvPicPr>
          <p:cNvPr id="30753" name="Picture 38" descr="Picture1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920413" y="76200"/>
            <a:ext cx="1020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0"/>
          <p:cNvGrpSpPr>
            <a:grpSpLocks/>
          </p:cNvGrpSpPr>
          <p:nvPr/>
        </p:nvGrpSpPr>
        <p:grpSpPr bwMode="auto">
          <a:xfrm>
            <a:off x="5562600" y="304800"/>
            <a:ext cx="1219200" cy="1143000"/>
            <a:chOff x="2495" y="92"/>
            <a:chExt cx="627" cy="575"/>
          </a:xfrm>
        </p:grpSpPr>
        <p:grpSp>
          <p:nvGrpSpPr>
            <p:cNvPr id="6" name="Group 161"/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30761" name="Oval 162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60" cy="29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0762" name="Oval 163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60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0763" name="Oval 164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1" cy="297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0764" name="Oval 165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0" cy="297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0765" name="Oval 166"/>
              <p:cNvSpPr>
                <a:spLocks noChangeArrowheads="1"/>
              </p:cNvSpPr>
              <p:nvPr/>
            </p:nvSpPr>
            <p:spPr bwMode="gray">
              <a:xfrm>
                <a:off x="980" y="2807"/>
                <a:ext cx="676" cy="29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0766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0767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0768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0769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0760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pic>
        <p:nvPicPr>
          <p:cNvPr id="84020" name="Picture 52" descr="Comemorativo_006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59375" y="26035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6" name="Picture 53" descr="Tang !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2088" y="404813"/>
            <a:ext cx="11191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36"/>
          <p:cNvSpPr>
            <a:spLocks noChangeArrowheads="1"/>
          </p:cNvSpPr>
          <p:nvPr/>
        </p:nvSpPr>
        <p:spPr bwMode="auto">
          <a:xfrm>
            <a:off x="3197225" y="1700213"/>
            <a:ext cx="3579813" cy="1152525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600" b="1" dirty="0" err="1">
                <a:solidFill>
                  <a:srgbClr val="0000FF"/>
                </a:solidFill>
              </a:rPr>
              <a:t>Hết</a:t>
            </a:r>
            <a:r>
              <a:rPr lang="en-US" sz="6600" b="1" dirty="0">
                <a:solidFill>
                  <a:srgbClr val="0000FF"/>
                </a:solidFill>
              </a:rPr>
              <a:t> </a:t>
            </a:r>
            <a:r>
              <a:rPr lang="en-US" sz="6600" b="1" dirty="0" err="1">
                <a:solidFill>
                  <a:srgbClr val="0000FF"/>
                </a:solidFill>
              </a:rPr>
              <a:t>giờ</a:t>
            </a:r>
            <a:endParaRPr lang="en-US" sz="6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2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2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2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2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2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2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2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2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2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2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2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2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2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2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42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4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4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4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4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8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4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5" dur="1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-0.29954 " pathEditMode="relative" rAng="0" ptsTypes="AA">
                                      <p:cBhvr>
                                        <p:cTn id="223" dur="500" fill="hold"/>
                                        <p:tgtEl>
                                          <p:spTgt spid="839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26 0.01042 L 0.00039 0.22014 " pathEditMode="relative" rAng="0" ptsTypes="AA">
                                      <p:cBhvr>
                                        <p:cTn id="225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5" grpId="0" build="allAtOnce" animBg="1"/>
      <p:bldP spid="42112" grpId="0" animBg="1"/>
      <p:bldP spid="42113" grpId="0" animBg="1"/>
      <p:bldP spid="42114" grpId="0" animBg="1"/>
      <p:bldP spid="42115" grpId="0" animBg="1"/>
      <p:bldP spid="42116" grpId="0" animBg="1"/>
      <p:bldP spid="42117" grpId="0" animBg="1"/>
      <p:bldP spid="42118" grpId="0" animBg="1"/>
      <p:bldP spid="42119" grpId="0" animBg="1"/>
      <p:bldP spid="42120" grpId="0" animBg="1"/>
      <p:bldP spid="42121" grpId="0" animBg="1"/>
      <p:bldP spid="42122" grpId="0" animBg="1"/>
      <p:bldP spid="42123" grpId="0" animBg="1"/>
      <p:bldP spid="42124" grpId="0" animBg="1"/>
      <p:bldP spid="42125" grpId="0" animBg="1"/>
      <p:bldP spid="84001" grpId="0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7535863" y="1138238"/>
            <a:ext cx="4233862" cy="55514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CCFFFF"/>
              </a:gs>
              <a:gs pos="100000">
                <a:srgbClr val="99FF99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3600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322263" y="3057301"/>
            <a:ext cx="5846308" cy="31403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743200" y="3733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7789863" y="1665288"/>
            <a:ext cx="3786187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buFontTx/>
              <a:buAutoNum type="alphaUcPeriod"/>
              <a:defRPr/>
            </a:pPr>
            <a:r>
              <a:rPr lang="en-US" sz="5800" b="1" dirty="0" smtClean="0">
                <a:solidFill>
                  <a:srgbClr val="FF0066"/>
                </a:solidFill>
              </a:rPr>
              <a:t>99 998</a:t>
            </a:r>
            <a:endParaRPr lang="en-US" sz="5800" b="1" dirty="0">
              <a:solidFill>
                <a:srgbClr val="FF0066"/>
              </a:solidFill>
            </a:endParaRP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7631568" y="3279775"/>
            <a:ext cx="4040187" cy="850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buFontTx/>
              <a:buAutoNum type="alphaUcPeriod" startAt="2"/>
              <a:defRPr/>
            </a:pPr>
            <a:r>
              <a:rPr lang="en-US" sz="5800" b="1" dirty="0">
                <a:solidFill>
                  <a:srgbClr val="FF3300"/>
                </a:solidFill>
              </a:rPr>
              <a:t> </a:t>
            </a:r>
            <a:r>
              <a:rPr lang="en-US" sz="5800" b="1" dirty="0" smtClean="0">
                <a:solidFill>
                  <a:srgbClr val="FF3300"/>
                </a:solidFill>
              </a:rPr>
              <a:t>10000</a:t>
            </a:r>
            <a:endParaRPr lang="en-US" sz="5800" b="1" dirty="0">
              <a:solidFill>
                <a:srgbClr val="FF3300"/>
              </a:solidFill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7622947" y="5230813"/>
            <a:ext cx="4040187" cy="8620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en-US" sz="5800" b="1" dirty="0">
                <a:solidFill>
                  <a:srgbClr val="FF0000"/>
                </a:solidFill>
              </a:rPr>
              <a:t>C. </a:t>
            </a:r>
            <a:r>
              <a:rPr lang="en-US" sz="5800" b="1" dirty="0" smtClean="0">
                <a:solidFill>
                  <a:srgbClr val="FF0000"/>
                </a:solidFill>
              </a:rPr>
              <a:t>100 000</a:t>
            </a:r>
            <a:endParaRPr lang="en-US" sz="5800" b="1" dirty="0">
              <a:solidFill>
                <a:srgbClr val="FF0000"/>
              </a:solidFill>
            </a:endParaRPr>
          </a:p>
        </p:txBody>
      </p:sp>
      <p:sp>
        <p:nvSpPr>
          <p:cNvPr id="31752" name="AutoShape 126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2111" name="AutoShape 127"/>
          <p:cNvSpPr>
            <a:spLocks noChangeArrowheads="1"/>
          </p:cNvSpPr>
          <p:nvPr/>
        </p:nvSpPr>
        <p:spPr bwMode="auto">
          <a:xfrm>
            <a:off x="55626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2112" name="AutoShape 128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2113" name="AutoShape 129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2114" name="AutoShape 130"/>
          <p:cNvSpPr>
            <a:spLocks noChangeArrowheads="1"/>
          </p:cNvSpPr>
          <p:nvPr/>
        </p:nvSpPr>
        <p:spPr bwMode="auto">
          <a:xfrm>
            <a:off x="5638800" y="6019800"/>
            <a:ext cx="11430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2115" name="AutoShape 131"/>
          <p:cNvSpPr>
            <a:spLocks noChangeArrowheads="1"/>
          </p:cNvSpPr>
          <p:nvPr/>
        </p:nvSpPr>
        <p:spPr bwMode="auto">
          <a:xfrm>
            <a:off x="5638800" y="6019800"/>
            <a:ext cx="10668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2116" name="AutoShape 132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2117" name="AutoShape 133"/>
          <p:cNvSpPr>
            <a:spLocks noChangeArrowheads="1"/>
          </p:cNvSpPr>
          <p:nvPr/>
        </p:nvSpPr>
        <p:spPr bwMode="auto">
          <a:xfrm>
            <a:off x="5638800" y="6019800"/>
            <a:ext cx="9906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2118" name="AutoShape 134"/>
          <p:cNvSpPr>
            <a:spLocks noChangeArrowheads="1"/>
          </p:cNvSpPr>
          <p:nvPr/>
        </p:nvSpPr>
        <p:spPr bwMode="auto">
          <a:xfrm>
            <a:off x="55626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42119" name="AutoShape 135"/>
          <p:cNvSpPr>
            <a:spLocks noChangeArrowheads="1"/>
          </p:cNvSpPr>
          <p:nvPr/>
        </p:nvSpPr>
        <p:spPr bwMode="auto">
          <a:xfrm>
            <a:off x="5562600" y="6019800"/>
            <a:ext cx="11430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2120" name="AutoShape 136"/>
          <p:cNvSpPr>
            <a:spLocks noChangeArrowheads="1"/>
          </p:cNvSpPr>
          <p:nvPr/>
        </p:nvSpPr>
        <p:spPr bwMode="auto">
          <a:xfrm>
            <a:off x="55975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42121" name="AutoShape 137"/>
          <p:cNvSpPr>
            <a:spLocks noChangeArrowheads="1"/>
          </p:cNvSpPr>
          <p:nvPr/>
        </p:nvSpPr>
        <p:spPr bwMode="auto">
          <a:xfrm>
            <a:off x="55626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42122" name="AutoShape 138"/>
          <p:cNvSpPr>
            <a:spLocks noChangeArrowheads="1"/>
          </p:cNvSpPr>
          <p:nvPr/>
        </p:nvSpPr>
        <p:spPr bwMode="auto">
          <a:xfrm>
            <a:off x="5583238" y="5964238"/>
            <a:ext cx="10668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42123" name="AutoShape 139"/>
          <p:cNvSpPr>
            <a:spLocks noChangeArrowheads="1"/>
          </p:cNvSpPr>
          <p:nvPr/>
        </p:nvSpPr>
        <p:spPr bwMode="auto">
          <a:xfrm>
            <a:off x="5562600" y="6019800"/>
            <a:ext cx="10668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42124" name="AutoShape 140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42125" name="AutoShape 141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42140" name="AutoShape 156"/>
          <p:cNvSpPr>
            <a:spLocks noChangeArrowheads="1"/>
          </p:cNvSpPr>
          <p:nvPr/>
        </p:nvSpPr>
        <p:spPr bwMode="auto">
          <a:xfrm>
            <a:off x="55626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000">
                <a:solidFill>
                  <a:srgbClr val="0033CC"/>
                </a:solidFill>
                <a:latin typeface="Calibri" pitchFamily="34" charset="0"/>
              </a:rPr>
              <a:t>15</a:t>
            </a:r>
          </a:p>
        </p:txBody>
      </p:sp>
      <p:pic>
        <p:nvPicPr>
          <p:cNvPr id="31769" name="Picture 25" descr="AG0017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26" descr="AG00092_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63200" y="6634163"/>
            <a:ext cx="152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-96838" y="-152400"/>
            <a:ext cx="12530138" cy="7086600"/>
            <a:chOff x="0" y="192"/>
            <a:chExt cx="5760" cy="3936"/>
          </a:xfrm>
        </p:grpSpPr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1797" name="Picture 29" descr="n3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98" name="Picture 30" descr="n3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795" name="Picture 31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96" name="Picture 32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464003" y="3586834"/>
            <a:ext cx="7319963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5400" dirty="0" smtClean="0"/>
              <a:t>Số liền sau của </a:t>
            </a:r>
          </a:p>
          <a:p>
            <a:pPr>
              <a:spcBef>
                <a:spcPct val="50000"/>
              </a:spcBef>
            </a:pPr>
            <a:r>
              <a:rPr lang="nl-NL" sz="5400" dirty="0" smtClean="0"/>
              <a:t>99999 là số nào?</a:t>
            </a:r>
            <a:r>
              <a:rPr lang="en-US" altLang="en-US" sz="5400" b="1" dirty="0" smtClean="0">
                <a:latin typeface="Arial" charset="0"/>
              </a:rPr>
              <a:t>       </a:t>
            </a:r>
            <a:endParaRPr lang="en-US" altLang="en-US" sz="5400" b="1" dirty="0">
              <a:latin typeface="Arial" charset="0"/>
            </a:endParaRPr>
          </a:p>
        </p:txBody>
      </p:sp>
      <p:pic>
        <p:nvPicPr>
          <p:cNvPr id="31773" name="Picture 34" descr="2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06000" y="59436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3" name="Picture 35" descr="55128416-thao24hA2006124108106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58200" y="533400"/>
            <a:ext cx="18415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84004" name="Oval 36"/>
          <p:cNvSpPr>
            <a:spLocks noChangeArrowheads="1"/>
          </p:cNvSpPr>
          <p:nvPr/>
        </p:nvSpPr>
        <p:spPr bwMode="auto">
          <a:xfrm>
            <a:off x="1046163" y="381000"/>
            <a:ext cx="3983037" cy="9144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600" b="1" dirty="0" err="1">
                <a:solidFill>
                  <a:srgbClr val="0000FF"/>
                </a:solidFill>
              </a:rPr>
              <a:t>Câu</a:t>
            </a:r>
            <a:r>
              <a:rPr lang="en-US" sz="6600" b="1" dirty="0">
                <a:solidFill>
                  <a:srgbClr val="0000FF"/>
                </a:solidFill>
              </a:rPr>
              <a:t> </a:t>
            </a:r>
            <a:r>
              <a:rPr lang="en-US" sz="6600" b="1" dirty="0" err="1">
                <a:solidFill>
                  <a:srgbClr val="0000FF"/>
                </a:solidFill>
              </a:rPr>
              <a:t>hỏi</a:t>
            </a:r>
            <a:endParaRPr lang="en-US" sz="6600" b="1" dirty="0">
              <a:solidFill>
                <a:srgbClr val="0000FF"/>
              </a:solidFill>
            </a:endParaRPr>
          </a:p>
        </p:txBody>
      </p:sp>
      <p:sp>
        <p:nvSpPr>
          <p:cNvPr id="84005" name="Oval 37"/>
          <p:cNvSpPr>
            <a:spLocks noChangeArrowheads="1"/>
          </p:cNvSpPr>
          <p:nvPr/>
        </p:nvSpPr>
        <p:spPr bwMode="auto">
          <a:xfrm>
            <a:off x="7086600" y="304800"/>
            <a:ext cx="3898900" cy="9144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600" b="1" dirty="0" err="1">
                <a:solidFill>
                  <a:srgbClr val="FF3300"/>
                </a:solidFill>
              </a:rPr>
              <a:t>Đáp</a:t>
            </a:r>
            <a:r>
              <a:rPr lang="en-US" sz="6600" b="1" dirty="0">
                <a:solidFill>
                  <a:srgbClr val="FF3300"/>
                </a:solidFill>
              </a:rPr>
              <a:t> </a:t>
            </a:r>
            <a:r>
              <a:rPr lang="en-US" sz="6600" b="1" dirty="0" err="1">
                <a:solidFill>
                  <a:srgbClr val="FF3300"/>
                </a:solidFill>
              </a:rPr>
              <a:t>án</a:t>
            </a:r>
            <a:endParaRPr lang="en-US" sz="6600" b="1" dirty="0">
              <a:solidFill>
                <a:srgbClr val="FF3300"/>
              </a:solidFill>
            </a:endParaRPr>
          </a:p>
        </p:txBody>
      </p:sp>
      <p:pic>
        <p:nvPicPr>
          <p:cNvPr id="31777" name="Picture 38" descr="Picture1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920413" y="76200"/>
            <a:ext cx="1020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0"/>
          <p:cNvGrpSpPr>
            <a:grpSpLocks/>
          </p:cNvGrpSpPr>
          <p:nvPr/>
        </p:nvGrpSpPr>
        <p:grpSpPr bwMode="auto">
          <a:xfrm>
            <a:off x="5562600" y="304800"/>
            <a:ext cx="1219200" cy="1143000"/>
            <a:chOff x="2495" y="92"/>
            <a:chExt cx="627" cy="575"/>
          </a:xfrm>
        </p:grpSpPr>
        <p:grpSp>
          <p:nvGrpSpPr>
            <p:cNvPr id="6" name="Group 161"/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31785" name="Oval 162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60" cy="29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1786" name="Oval 163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60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1787" name="Oval 164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1" cy="297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1788" name="Oval 165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0" cy="297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1789" name="Oval 166"/>
              <p:cNvSpPr>
                <a:spLocks noChangeArrowheads="1"/>
              </p:cNvSpPr>
              <p:nvPr/>
            </p:nvSpPr>
            <p:spPr bwMode="gray">
              <a:xfrm>
                <a:off x="980" y="2807"/>
                <a:ext cx="676" cy="29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1790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1791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1792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1793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1784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pic>
        <p:nvPicPr>
          <p:cNvPr id="84020" name="Picture 52" descr="Comemorativo_006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19033" y="274863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36"/>
          <p:cNvSpPr>
            <a:spLocks noChangeArrowheads="1"/>
          </p:cNvSpPr>
          <p:nvPr/>
        </p:nvSpPr>
        <p:spPr bwMode="auto">
          <a:xfrm>
            <a:off x="3197225" y="1700213"/>
            <a:ext cx="3579813" cy="1152525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600" b="1" dirty="0" err="1">
                <a:solidFill>
                  <a:srgbClr val="0000FF"/>
                </a:solidFill>
              </a:rPr>
              <a:t>Hết</a:t>
            </a:r>
            <a:r>
              <a:rPr lang="en-US" sz="6600" b="1" dirty="0">
                <a:solidFill>
                  <a:srgbClr val="0000FF"/>
                </a:solidFill>
              </a:rPr>
              <a:t> </a:t>
            </a:r>
            <a:r>
              <a:rPr lang="en-US" sz="6600" b="1" dirty="0" err="1">
                <a:solidFill>
                  <a:srgbClr val="0000FF"/>
                </a:solidFill>
              </a:rPr>
              <a:t>giờ</a:t>
            </a:r>
            <a:endParaRPr lang="en-US" sz="6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4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4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4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2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2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2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2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2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2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2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2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2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2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2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2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2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2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42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4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4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4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4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8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4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5" dur="1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3.95833E-6 -0.29953 " pathEditMode="relative" rAng="0" ptsTypes="AA">
                                      <p:cBhvr>
                                        <p:cTn id="223" dur="500" fill="hold"/>
                                        <p:tgtEl>
                                          <p:spTgt spid="839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54167E-6 -4.44444E-6 L 0.00013 -0.29976 " pathEditMode="relative" rAng="0" ptsTypes="AA">
                                      <p:cBhvr>
                                        <p:cTn id="225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5" grpId="0" build="allAtOnce" animBg="1"/>
      <p:bldP spid="42112" grpId="0" animBg="1"/>
      <p:bldP spid="42113" grpId="0" animBg="1"/>
      <p:bldP spid="42114" grpId="0" animBg="1"/>
      <p:bldP spid="42115" grpId="0" animBg="1"/>
      <p:bldP spid="42116" grpId="0" animBg="1"/>
      <p:bldP spid="42117" grpId="0" animBg="1"/>
      <p:bldP spid="42118" grpId="0" animBg="1"/>
      <p:bldP spid="42119" grpId="0" animBg="1"/>
      <p:bldP spid="42120" grpId="0" animBg="1"/>
      <p:bldP spid="42121" grpId="0" animBg="1"/>
      <p:bldP spid="42122" grpId="0" animBg="1"/>
      <p:bldP spid="42123" grpId="0" animBg="1"/>
      <p:bldP spid="42124" grpId="0" animBg="1"/>
      <p:bldP spid="42125" grpId="0" animBg="1"/>
      <p:bldP spid="84001" grpId="0"/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7535863" y="1138238"/>
            <a:ext cx="4233862" cy="55514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CCFFFF"/>
              </a:gs>
              <a:gs pos="100000">
                <a:srgbClr val="99FF99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3600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322263" y="3173413"/>
            <a:ext cx="7040562" cy="24436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743200" y="3733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7789863" y="1665288"/>
            <a:ext cx="3786187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/>
              <a:defRPr/>
            </a:pP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</a:rPr>
              <a:t>Một</a:t>
            </a:r>
            <a:r>
              <a:rPr lang="en-US" sz="3600" b="1" dirty="0" smtClean="0">
                <a:solidFill>
                  <a:srgbClr val="FF3300"/>
                </a:solidFill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</a:rPr>
              <a:t>nghìn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7654470" y="3249613"/>
            <a:ext cx="4040188" cy="850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buFontTx/>
              <a:buAutoNum type="alphaUcPeriod" startAt="2"/>
              <a:defRPr/>
            </a:pP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</a:rPr>
              <a:t>Mười</a:t>
            </a:r>
            <a:r>
              <a:rPr lang="en-US" sz="3600" b="1" dirty="0" smtClean="0">
                <a:solidFill>
                  <a:srgbClr val="FF3300"/>
                </a:solidFill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</a:rPr>
              <a:t>nghìn</a:t>
            </a:r>
            <a:endParaRPr lang="en-US" sz="3600" b="1" dirty="0">
              <a:solidFill>
                <a:srgbClr val="FF3300"/>
              </a:solidFill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7622947" y="5230813"/>
            <a:ext cx="4040187" cy="8620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solidFill>
                  <a:schemeClr val="accent2"/>
                </a:solidFill>
              </a:rPr>
              <a:t>C. </a:t>
            </a:r>
            <a:r>
              <a:rPr lang="en-US" sz="3600" b="1" dirty="0" err="1" smtClean="0">
                <a:solidFill>
                  <a:srgbClr val="FF3300"/>
                </a:solidFill>
              </a:rPr>
              <a:t>Một</a:t>
            </a:r>
            <a:r>
              <a:rPr lang="en-US" sz="3600" b="1" dirty="0" smtClean="0">
                <a:solidFill>
                  <a:srgbClr val="FF3300"/>
                </a:solidFill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</a:rPr>
              <a:t>trăm</a:t>
            </a:r>
            <a:r>
              <a:rPr lang="en-US" sz="3600" b="1" dirty="0" smtClean="0">
                <a:solidFill>
                  <a:srgbClr val="FF3300"/>
                </a:solidFill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</a:rPr>
              <a:t>nghìn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9704" name="AutoShape 126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2111" name="AutoShape 127"/>
          <p:cNvSpPr>
            <a:spLocks noChangeArrowheads="1"/>
          </p:cNvSpPr>
          <p:nvPr/>
        </p:nvSpPr>
        <p:spPr bwMode="auto">
          <a:xfrm>
            <a:off x="55626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2112" name="AutoShape 128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2113" name="AutoShape 129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2114" name="AutoShape 130"/>
          <p:cNvSpPr>
            <a:spLocks noChangeArrowheads="1"/>
          </p:cNvSpPr>
          <p:nvPr/>
        </p:nvSpPr>
        <p:spPr bwMode="auto">
          <a:xfrm>
            <a:off x="5638800" y="6019800"/>
            <a:ext cx="11430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2115" name="AutoShape 131"/>
          <p:cNvSpPr>
            <a:spLocks noChangeArrowheads="1"/>
          </p:cNvSpPr>
          <p:nvPr/>
        </p:nvSpPr>
        <p:spPr bwMode="auto">
          <a:xfrm>
            <a:off x="5638800" y="6019800"/>
            <a:ext cx="10668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2116" name="AutoShape 132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2117" name="AutoShape 133"/>
          <p:cNvSpPr>
            <a:spLocks noChangeArrowheads="1"/>
          </p:cNvSpPr>
          <p:nvPr/>
        </p:nvSpPr>
        <p:spPr bwMode="auto">
          <a:xfrm>
            <a:off x="5638800" y="6019800"/>
            <a:ext cx="9906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2118" name="AutoShape 134"/>
          <p:cNvSpPr>
            <a:spLocks noChangeArrowheads="1"/>
          </p:cNvSpPr>
          <p:nvPr/>
        </p:nvSpPr>
        <p:spPr bwMode="auto">
          <a:xfrm>
            <a:off x="55626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42119" name="AutoShape 135"/>
          <p:cNvSpPr>
            <a:spLocks noChangeArrowheads="1"/>
          </p:cNvSpPr>
          <p:nvPr/>
        </p:nvSpPr>
        <p:spPr bwMode="auto">
          <a:xfrm>
            <a:off x="5562600" y="6019800"/>
            <a:ext cx="11430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2120" name="AutoShape 136"/>
          <p:cNvSpPr>
            <a:spLocks noChangeArrowheads="1"/>
          </p:cNvSpPr>
          <p:nvPr/>
        </p:nvSpPr>
        <p:spPr bwMode="auto">
          <a:xfrm>
            <a:off x="55975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42121" name="AutoShape 137"/>
          <p:cNvSpPr>
            <a:spLocks noChangeArrowheads="1"/>
          </p:cNvSpPr>
          <p:nvPr/>
        </p:nvSpPr>
        <p:spPr bwMode="auto">
          <a:xfrm>
            <a:off x="55626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42122" name="AutoShape 138"/>
          <p:cNvSpPr>
            <a:spLocks noChangeArrowheads="1"/>
          </p:cNvSpPr>
          <p:nvPr/>
        </p:nvSpPr>
        <p:spPr bwMode="auto">
          <a:xfrm>
            <a:off x="5583238" y="5964238"/>
            <a:ext cx="10668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42123" name="AutoShape 139"/>
          <p:cNvSpPr>
            <a:spLocks noChangeArrowheads="1"/>
          </p:cNvSpPr>
          <p:nvPr/>
        </p:nvSpPr>
        <p:spPr bwMode="auto">
          <a:xfrm>
            <a:off x="5562600" y="6019800"/>
            <a:ext cx="10668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42124" name="AutoShape 140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42125" name="AutoShape 141"/>
          <p:cNvSpPr>
            <a:spLocks noChangeArrowheads="1"/>
          </p:cNvSpPr>
          <p:nvPr/>
        </p:nvSpPr>
        <p:spPr bwMode="auto">
          <a:xfrm>
            <a:off x="5638800" y="5943600"/>
            <a:ext cx="990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42140" name="AutoShape 156"/>
          <p:cNvSpPr>
            <a:spLocks noChangeArrowheads="1"/>
          </p:cNvSpPr>
          <p:nvPr/>
        </p:nvSpPr>
        <p:spPr bwMode="auto">
          <a:xfrm>
            <a:off x="55626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000">
                <a:solidFill>
                  <a:srgbClr val="0033CC"/>
                </a:solidFill>
                <a:latin typeface="Calibri" pitchFamily="34" charset="0"/>
              </a:rPr>
              <a:t>15</a:t>
            </a:r>
          </a:p>
        </p:txBody>
      </p:sp>
      <p:pic>
        <p:nvPicPr>
          <p:cNvPr id="29721" name="Picture 25" descr="AG0017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2" name="Picture 26" descr="AG00092_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63200" y="6634163"/>
            <a:ext cx="152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-96838" y="-152400"/>
            <a:ext cx="12530138" cy="7086600"/>
            <a:chOff x="0" y="192"/>
            <a:chExt cx="5760" cy="3936"/>
          </a:xfrm>
        </p:grpSpPr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9749" name="Picture 29" descr="n3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50" name="Picture 30" descr="n3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9747" name="Picture 31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48" name="Picture 32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522059" y="3209470"/>
            <a:ext cx="7319963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5800" dirty="0" smtClean="0"/>
              <a:t>Mười chục nghìn </a:t>
            </a:r>
          </a:p>
          <a:p>
            <a:pPr>
              <a:spcBef>
                <a:spcPct val="50000"/>
              </a:spcBef>
            </a:pPr>
            <a:r>
              <a:rPr lang="nl-NL" sz="5800" dirty="0" smtClean="0"/>
              <a:t>còn gọi là? </a:t>
            </a:r>
            <a:endParaRPr lang="en-US" altLang="en-US" sz="5800" b="1" dirty="0">
              <a:latin typeface="Arial" charset="0"/>
            </a:endParaRPr>
          </a:p>
        </p:txBody>
      </p:sp>
      <p:pic>
        <p:nvPicPr>
          <p:cNvPr id="29725" name="Picture 34" descr="2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06000" y="59436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3" name="Picture 35" descr="55128416-thao24hA2006124108106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58200" y="533400"/>
            <a:ext cx="18415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84004" name="Oval 36"/>
          <p:cNvSpPr>
            <a:spLocks noChangeArrowheads="1"/>
          </p:cNvSpPr>
          <p:nvPr/>
        </p:nvSpPr>
        <p:spPr bwMode="auto">
          <a:xfrm>
            <a:off x="1278387" y="381000"/>
            <a:ext cx="3983037" cy="9144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600" b="1" dirty="0" err="1">
                <a:solidFill>
                  <a:srgbClr val="0000FF"/>
                </a:solidFill>
              </a:rPr>
              <a:t>Câu</a:t>
            </a:r>
            <a:r>
              <a:rPr lang="en-US" sz="6600" b="1" dirty="0">
                <a:solidFill>
                  <a:srgbClr val="0000FF"/>
                </a:solidFill>
              </a:rPr>
              <a:t> </a:t>
            </a:r>
            <a:r>
              <a:rPr lang="en-US" sz="6600" b="1" dirty="0" err="1">
                <a:solidFill>
                  <a:srgbClr val="0000FF"/>
                </a:solidFill>
              </a:rPr>
              <a:t>hỏi</a:t>
            </a:r>
            <a:endParaRPr lang="en-US" sz="6600" b="1" dirty="0">
              <a:solidFill>
                <a:srgbClr val="0000FF"/>
              </a:solidFill>
            </a:endParaRPr>
          </a:p>
        </p:txBody>
      </p:sp>
      <p:sp>
        <p:nvSpPr>
          <p:cNvPr id="84005" name="Oval 37"/>
          <p:cNvSpPr>
            <a:spLocks noChangeArrowheads="1"/>
          </p:cNvSpPr>
          <p:nvPr/>
        </p:nvSpPr>
        <p:spPr bwMode="auto">
          <a:xfrm>
            <a:off x="7275282" y="188688"/>
            <a:ext cx="3898900" cy="9144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600" b="1" dirty="0" err="1">
                <a:solidFill>
                  <a:srgbClr val="FF3300"/>
                </a:solidFill>
              </a:rPr>
              <a:t>Đáp</a:t>
            </a:r>
            <a:r>
              <a:rPr lang="en-US" sz="6600" b="1" dirty="0">
                <a:solidFill>
                  <a:srgbClr val="FF3300"/>
                </a:solidFill>
              </a:rPr>
              <a:t> </a:t>
            </a:r>
            <a:r>
              <a:rPr lang="en-US" sz="6600" b="1" dirty="0" err="1">
                <a:solidFill>
                  <a:srgbClr val="FF3300"/>
                </a:solidFill>
              </a:rPr>
              <a:t>án</a:t>
            </a:r>
            <a:endParaRPr lang="en-US" sz="6600" b="1" dirty="0">
              <a:solidFill>
                <a:srgbClr val="FF3300"/>
              </a:solidFill>
            </a:endParaRPr>
          </a:p>
        </p:txBody>
      </p:sp>
      <p:pic>
        <p:nvPicPr>
          <p:cNvPr id="29729" name="Picture 38" descr="Picture1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920413" y="76200"/>
            <a:ext cx="1020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0"/>
          <p:cNvGrpSpPr>
            <a:grpSpLocks/>
          </p:cNvGrpSpPr>
          <p:nvPr/>
        </p:nvGrpSpPr>
        <p:grpSpPr bwMode="auto">
          <a:xfrm>
            <a:off x="5562600" y="304800"/>
            <a:ext cx="1219200" cy="1143000"/>
            <a:chOff x="2495" y="92"/>
            <a:chExt cx="627" cy="575"/>
          </a:xfrm>
        </p:grpSpPr>
        <p:grpSp>
          <p:nvGrpSpPr>
            <p:cNvPr id="6" name="Group 161"/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9737" name="Oval 162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60" cy="29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9738" name="Oval 163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60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9739" name="Oval 164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1" cy="297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9740" name="Oval 165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0" cy="297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9741" name="Oval 166"/>
              <p:cNvSpPr>
                <a:spLocks noChangeArrowheads="1"/>
              </p:cNvSpPr>
              <p:nvPr/>
            </p:nvSpPr>
            <p:spPr bwMode="gray">
              <a:xfrm>
                <a:off x="980" y="2807"/>
                <a:ext cx="676" cy="29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9742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9743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9744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9745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9736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pic>
        <p:nvPicPr>
          <p:cNvPr id="84020" name="Picture 52" descr="Comemorativo_006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91603" y="274865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2" name="Picture 53" descr="Tang !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2088" y="404813"/>
            <a:ext cx="11191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36"/>
          <p:cNvSpPr>
            <a:spLocks noChangeArrowheads="1"/>
          </p:cNvSpPr>
          <p:nvPr/>
        </p:nvSpPr>
        <p:spPr bwMode="auto">
          <a:xfrm>
            <a:off x="3197225" y="1700213"/>
            <a:ext cx="3579813" cy="1152525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600" b="1" dirty="0" err="1">
                <a:solidFill>
                  <a:srgbClr val="0000FF"/>
                </a:solidFill>
              </a:rPr>
              <a:t>Hết</a:t>
            </a:r>
            <a:r>
              <a:rPr lang="en-US" sz="6600" b="1" dirty="0">
                <a:solidFill>
                  <a:srgbClr val="0000FF"/>
                </a:solidFill>
              </a:rPr>
              <a:t> </a:t>
            </a:r>
            <a:r>
              <a:rPr lang="en-US" sz="6600" b="1" dirty="0" err="1">
                <a:solidFill>
                  <a:srgbClr val="0000FF"/>
                </a:solidFill>
              </a:rPr>
              <a:t>giờ</a:t>
            </a:r>
            <a:endParaRPr lang="en-US" sz="6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92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42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92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2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2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2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2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2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2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2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2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2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2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2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2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2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2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42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4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4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4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4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8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4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5" dur="1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3.95833E-6 -0.29953 " pathEditMode="relative" rAng="0" ptsTypes="AA">
                                      <p:cBhvr>
                                        <p:cTn id="223" dur="500" fill="hold"/>
                                        <p:tgtEl>
                                          <p:spTgt spid="839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54167E-6 -4.44444E-6 L 0.00013 -0.29976 " pathEditMode="relative" rAng="0" ptsTypes="AA">
                                      <p:cBhvr>
                                        <p:cTn id="225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5" grpId="0" build="allAtOnce" animBg="1"/>
      <p:bldP spid="42112" grpId="0" animBg="1"/>
      <p:bldP spid="42113" grpId="0" animBg="1"/>
      <p:bldP spid="42114" grpId="0" animBg="1"/>
      <p:bldP spid="42115" grpId="0" animBg="1"/>
      <p:bldP spid="42116" grpId="0" animBg="1"/>
      <p:bldP spid="42117" grpId="0" animBg="1"/>
      <p:bldP spid="42118" grpId="0" animBg="1"/>
      <p:bldP spid="42119" grpId="0" animBg="1"/>
      <p:bldP spid="42120" grpId="0" animBg="1"/>
      <p:bldP spid="42121" grpId="0" animBg="1"/>
      <p:bldP spid="42122" grpId="0" animBg="1"/>
      <p:bldP spid="42123" grpId="0" animBg="1"/>
      <p:bldP spid="42124" grpId="0" animBg="1"/>
      <p:bldP spid="42125" grpId="0" animBg="1"/>
      <p:bldP spid="84001" grpId="0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H NEN">
            <a:extLst>
              <a:ext uri="{FF2B5EF4-FFF2-40B4-BE49-F238E27FC236}">
                <a16:creationId xmlns:a16="http://schemas.microsoft.com/office/drawing/2014/main" id="{3891307E-0118-474F-A0A5-D437A41E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0"/>
            <a:ext cx="12039601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387924" y="1434902"/>
            <a:ext cx="4811151" cy="2588458"/>
          </a:xfrm>
          <a:prstGeom prst="ellipse">
            <a:avLst/>
          </a:prstGeom>
          <a:gradFill>
            <a:gsLst>
              <a:gs pos="0">
                <a:srgbClr val="FFCCFF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20194" y="1927271"/>
            <a:ext cx="60219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1" name="WordArt 17"/>
          <p:cNvSpPr>
            <a:spLocks noChangeArrowheads="1" noChangeShapeType="1" noTextEdit="1"/>
          </p:cNvSpPr>
          <p:nvPr/>
        </p:nvSpPr>
        <p:spPr bwMode="auto">
          <a:xfrm>
            <a:off x="2362200" y="685800"/>
            <a:ext cx="304800" cy="381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1338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A</a:t>
            </a:r>
          </a:p>
        </p:txBody>
      </p:sp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2971800" y="679450"/>
            <a:ext cx="6680200" cy="56388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8000" b="1" i="1">
              <a:solidFill>
                <a:srgbClr val="FF00FF"/>
              </a:solidFill>
              <a:latin typeface=".Vn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96838" y="-152400"/>
            <a:ext cx="12288838" cy="7086600"/>
            <a:chOff x="0" y="192"/>
            <a:chExt cx="5760" cy="39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2792" name="Picture 5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93" name="Picture 6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790" name="Picture 7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1" name="Picture 8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8073" name="Picture 9" descr="Froc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4" name="Picture 10" descr="TIEDY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33400"/>
            <a:ext cx="841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8" name="WordArt 11"/>
          <p:cNvSpPr>
            <a:spLocks noChangeArrowheads="1" noChangeShapeType="1" noTextEdit="1"/>
          </p:cNvSpPr>
          <p:nvPr/>
        </p:nvSpPr>
        <p:spPr bwMode="auto">
          <a:xfrm rot="462139">
            <a:off x="-34925" y="1984375"/>
            <a:ext cx="10313988" cy="1990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3731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2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Tiết học đến đây là kết thúc! </a:t>
            </a:r>
            <a:endParaRPr lang="en-US" sz="28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32776" name="Picture 14" descr="Asian lil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0" y="0"/>
            <a:ext cx="20574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2" name="Picture 18" descr="chuotj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32400" y="4508500"/>
            <a:ext cx="1236663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9" descr="Floral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7464425" y="4005263"/>
            <a:ext cx="13700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4" name="Picture 20" descr="c1s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0" y="3581400"/>
            <a:ext cx="22018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22" descr="bearloo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636000" y="3886200"/>
            <a:ext cx="203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9" descr="03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9150" y="247650"/>
            <a:ext cx="18097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20" descr="03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59600" y="260350"/>
            <a:ext cx="18097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21" descr="03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5400000">
            <a:off x="-422274" y="2784475"/>
            <a:ext cx="18097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22" descr="03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5400000">
            <a:off x="10674351" y="2784475"/>
            <a:ext cx="18097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23" descr="03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71813" y="6237288"/>
            <a:ext cx="18097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24" descr="03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88163" y="6251575"/>
            <a:ext cx="18097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25" descr="Photobucket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1085538">
            <a:off x="3371850" y="1198563"/>
            <a:ext cx="13684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Picture 26" descr="Photobucket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606495">
            <a:off x="7391400" y="476250"/>
            <a:ext cx="13065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8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06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8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8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8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81"/>
                  </p:tgtEl>
                </p:cond>
              </p:nextCondLst>
            </p:seq>
          </p:childTnLst>
        </p:cTn>
      </p:par>
    </p:tnLst>
    <p:bldLst>
      <p:bldP spid="88081" grpId="0" animBg="1"/>
      <p:bldP spid="88081" grpId="1" animBg="1"/>
      <p:bldP spid="88066" grpId="0" animBg="1"/>
      <p:bldP spid="70668" grpId="0" animBg="1"/>
      <p:bldP spid="7066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86971" y="106016"/>
            <a:ext cx="2205326" cy="980661"/>
            <a:chOff x="1517058" y="0"/>
            <a:chExt cx="2205326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17058" y="206880"/>
              <a:ext cx="22053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CÁC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SỐ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ĐẾN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100 000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9123010" cy="252992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59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</a:t>
            </a:r>
            <a:r>
              <a:rPr lang="en-US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</a:t>
            </a:r>
            <a:r>
              <a:rPr lang="en-US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CÓ</a:t>
            </a:r>
            <a:r>
              <a:rPr lang="en-US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NĂM</a:t>
            </a:r>
            <a:r>
              <a:rPr lang="en-US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CHỮ</a:t>
            </a:r>
            <a:r>
              <a:rPr lang="en-US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</a:t>
            </a:r>
            <a:r>
              <a:rPr lang="en-US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. </a:t>
            </a:r>
            <a:r>
              <a:rPr lang="en-US" sz="4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</a:t>
            </a:r>
            <a:r>
              <a:rPr lang="en-US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10 000</a:t>
            </a:r>
          </a:p>
          <a:p>
            <a:pPr algn="ctr">
              <a:lnSpc>
                <a:spcPct val="120000"/>
              </a:lnSpc>
            </a:pPr>
            <a:r>
              <a:rPr lang="en-US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</a:t>
            </a:r>
            <a:r>
              <a:rPr lang="en-US" sz="4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2)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18165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889137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TH\Desktop\SGK mới lớp 3\SGV\MÔN TOÁN - TUẦN 26\Tranh\K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5668" y="3106058"/>
            <a:ext cx="3181350" cy="1981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44344" y="2177148"/>
            <a:ext cx="4368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hãy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đếm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lớn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mỗi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hàng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04940" y="3229825"/>
            <a:ext cx="43027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đếm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6473371" y="4368588"/>
            <a:ext cx="4339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Vậy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lập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tường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027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82853" y="744458"/>
            <a:ext cx="5758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Lập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100 000 –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nghìn</a:t>
            </a:r>
            <a:endParaRPr lang="en-US" sz="28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9142" y="1668699"/>
            <a:ext cx="3190952" cy="342740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16961" y="1809666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961" y="2451608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6961" y="3093550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3247" y="3725451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3247" y="4406724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3268" y="1809666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63268" y="2451608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061690" y="5228054"/>
            <a:ext cx="557561" cy="415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63268" y="3075910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83709" y="3725451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16453" y="5837841"/>
            <a:ext cx="1315844" cy="50180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E614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  <a:endParaRPr lang="en-US" sz="3200" dirty="0">
              <a:solidFill>
                <a:srgbClr val="E614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63268" y="4376984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24849" y="5851833"/>
            <a:ext cx="1510648" cy="50180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E614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  <a:endParaRPr lang="en-US" sz="3200" dirty="0">
              <a:solidFill>
                <a:srgbClr val="E614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him Hoạt Hình Vẽ Tay Cô Bé Chỉ Ngón, Phim Hoạt Hình, Vẽ Tay, Dễ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6" y="3792215"/>
            <a:ext cx="1850873" cy="185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ular Callout 28"/>
          <p:cNvSpPr/>
          <p:nvPr/>
        </p:nvSpPr>
        <p:spPr>
          <a:xfrm>
            <a:off x="1636110" y="1654185"/>
            <a:ext cx="2062004" cy="1974387"/>
          </a:xfrm>
          <a:prstGeom prst="wedgeRoundRectCallout">
            <a:avLst>
              <a:gd name="adj1" fmla="val -38847"/>
              <a:gd name="adj2" fmla="val 7694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cs typeface="Times New Roman" panose="02020603050405020304" pitchFamily="18" charset="0"/>
              </a:rPr>
              <a:t>thẻ</a:t>
            </a:r>
            <a:r>
              <a:rPr lang="en-US" sz="2800" dirty="0" smtClean="0"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771245" y="5879848"/>
            <a:ext cx="5493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5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100 000 đọc là một trăm nghìn</a:t>
            </a:r>
            <a:endParaRPr kumimoji="0" lang="vi-VN" sz="2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</p:txBody>
      </p:sp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  <p:bldP spid="7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01486" y="464459"/>
            <a:ext cx="2714171" cy="11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 descr="C:\Users\TTH\Desktop\SGK mới lớp 3\SGV\MÔN TOÁN - TUẦN 26\Tranh\TIA SÔ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1144" y="2931879"/>
            <a:ext cx="9405256" cy="123689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132114" y="1698169"/>
            <a:ext cx="9506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100 000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868622" y="1377398"/>
            <a:ext cx="454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endParaRPr lang="vi-VN" sz="2400" dirty="0"/>
          </a:p>
        </p:txBody>
      </p:sp>
      <p:pic>
        <p:nvPicPr>
          <p:cNvPr id="48129" name="Picture 1" descr="C:\Users\TTH\Desktop\SGK mới lớp 3\SGV\MÔN TOÁN - TUẦN 26\Tranh\Bài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8571" y="2090056"/>
            <a:ext cx="9739085" cy="39914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482</Words>
  <Application>Microsoft Office PowerPoint</Application>
  <PresentationFormat>Widescreen</PresentationFormat>
  <Paragraphs>162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.VnArial</vt:lpstr>
      <vt:lpstr>Arial</vt:lpstr>
      <vt:lpstr>Calibri</vt:lpstr>
      <vt:lpstr>等线</vt:lpstr>
      <vt:lpstr>Times New Roman</vt:lpstr>
      <vt:lpstr>UTM Cookies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259</cp:revision>
  <dcterms:created xsi:type="dcterms:W3CDTF">2021-06-02T01:34:28Z</dcterms:created>
  <dcterms:modified xsi:type="dcterms:W3CDTF">2022-06-24T08:31:19Z</dcterms:modified>
</cp:coreProperties>
</file>