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7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8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9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700" r:id="rId2"/>
    <p:sldMasterId id="2147483712" r:id="rId3"/>
    <p:sldMasterId id="2147483716" r:id="rId4"/>
    <p:sldMasterId id="2147483720" r:id="rId5"/>
    <p:sldMasterId id="2147483724" r:id="rId6"/>
    <p:sldMasterId id="2147483728" r:id="rId7"/>
    <p:sldMasterId id="2147483732" r:id="rId8"/>
    <p:sldMasterId id="2147483736" r:id="rId9"/>
    <p:sldMasterId id="2147483740" r:id="rId10"/>
  </p:sldMasterIdLst>
  <p:notesMasterIdLst>
    <p:notesMasterId r:id="rId32"/>
  </p:notesMasterIdLst>
  <p:sldIdLst>
    <p:sldId id="378" r:id="rId11"/>
    <p:sldId id="379" r:id="rId12"/>
    <p:sldId id="380" r:id="rId13"/>
    <p:sldId id="381" r:id="rId14"/>
    <p:sldId id="383" r:id="rId15"/>
    <p:sldId id="382" r:id="rId16"/>
    <p:sldId id="384" r:id="rId17"/>
    <p:sldId id="275" r:id="rId18"/>
    <p:sldId id="298" r:id="rId19"/>
    <p:sldId id="366" r:id="rId20"/>
    <p:sldId id="367" r:id="rId21"/>
    <p:sldId id="369" r:id="rId22"/>
    <p:sldId id="348" r:id="rId23"/>
    <p:sldId id="370" r:id="rId24"/>
    <p:sldId id="371" r:id="rId25"/>
    <p:sldId id="385" r:id="rId26"/>
    <p:sldId id="374" r:id="rId27"/>
    <p:sldId id="375" r:id="rId28"/>
    <p:sldId id="376" r:id="rId29"/>
    <p:sldId id="373" r:id="rId30"/>
    <p:sldId id="37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00FF"/>
    <a:srgbClr val="FFCCFF"/>
    <a:srgbClr val="008000"/>
    <a:srgbClr val="EF4753"/>
    <a:srgbClr val="EF434F"/>
    <a:srgbClr val="EE5050"/>
    <a:srgbClr val="E6E6E6"/>
    <a:srgbClr val="EE4C4C"/>
    <a:srgbClr val="ED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46" autoAdjust="0"/>
    <p:restoredTop sz="95730" autoAdjust="0"/>
  </p:normalViewPr>
  <p:slideViewPr>
    <p:cSldViewPr snapToGrid="0">
      <p:cViewPr varScale="1">
        <p:scale>
          <a:sx n="69" d="100"/>
          <a:sy n="69" d="100"/>
        </p:scale>
        <p:origin x="-894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5654D-7E58-4EA8-B2A9-095EFBB33EBD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5120C-921E-4818-A7F4-45438B0C9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81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5734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Trong khu rừng có rất nhiều hạt dẻ, chúng ta hãy cùng giúp bạn sóc nhặt hạt dẻ bẳng cách trả lời đúng các câu hỏi của cô nhé</a:t>
            </a:r>
          </a:p>
          <a:p>
            <a:r>
              <a:rPr lang="x-none" dirty="0"/>
              <a:t>Cô khen các em đã nhớ và biết cách sử dụng các đồ dùng học tập của môn Toán.</a:t>
            </a:r>
          </a:p>
          <a:p>
            <a:r>
              <a:rPr lang="x-none" dirty="0"/>
              <a:t>click con sóc để đến </a:t>
            </a:r>
            <a:r>
              <a:rPr lang="x-none"/>
              <a:t>slide </a:t>
            </a:r>
            <a:r>
              <a:rPr lang="en-US"/>
              <a:t>bài mới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027076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11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774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935439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5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910082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microsoft.com/office/2007/relationships/hdphoto" Target="../media/hdphoto1.wdp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40220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5419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7734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16327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24662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681611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485979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 userDrawn="1"/>
        </p:nvGrpSpPr>
        <p:grpSpPr>
          <a:xfrm flipH="1">
            <a:off x="557654" y="289310"/>
            <a:ext cx="11218568" cy="6022418"/>
            <a:chOff x="418241" y="216981"/>
            <a:chExt cx="8413926" cy="4516814"/>
          </a:xfrm>
        </p:grpSpPr>
        <p:sp>
          <p:nvSpPr>
            <p:cNvPr id="285" name="Google Shape;285;p7"/>
            <p:cNvSpPr/>
            <p:nvPr userDrawn="1"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43375377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72681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91718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2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30571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98138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2022/6/28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33560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365126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2022/6/28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316720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2022/6/28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83303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2022/6/28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764226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2022/6/28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45730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2022/6/28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698336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604151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196927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13671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8330255"/>
      </p:ext>
    </p:extLst>
  </p:cSld>
  <p:clrMapOvr>
    <a:masterClrMapping/>
  </p:clrMapOvr>
  <p:transition>
    <p:fade/>
  </p:transition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0682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4001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084578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9624287"/>
      </p:ext>
    </p:extLst>
  </p:cSld>
  <p:clrMapOvr>
    <a:masterClrMapping/>
  </p:clrMapOvr>
  <p:transition>
    <p:fade/>
  </p:transition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08801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10708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93637851"/>
      </p:ext>
    </p:extLst>
  </p:cSld>
  <p:clrMapOvr>
    <a:masterClrMapping/>
  </p:clrMapOvr>
  <p:transition>
    <p:fade/>
  </p:transition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9359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68105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6188456"/>
      </p:ext>
    </p:extLst>
  </p:cSld>
  <p:clrMapOvr>
    <a:masterClrMapping/>
  </p:clrMapOvr>
  <p:transition>
    <p:fade/>
  </p:transition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259463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43656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19925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3733456"/>
      </p:ext>
    </p:extLst>
  </p:cSld>
  <p:clrMapOvr>
    <a:masterClrMapping/>
  </p:clrMapOvr>
  <p:transition>
    <p:fade/>
  </p:transition>
  <p:hf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309853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035877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1683976"/>
      </p:ext>
    </p:extLst>
  </p:cSld>
  <p:clrMapOvr>
    <a:masterClrMapping/>
  </p:clrMapOvr>
  <p:transition>
    <p:fade/>
  </p:transition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416212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76593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3805178"/>
      </p:ext>
    </p:extLst>
  </p:cSld>
  <p:clrMapOvr>
    <a:masterClrMapping/>
  </p:clrMapOvr>
  <p:transition>
    <p:fade/>
  </p:transition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58095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14445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25323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0668067"/>
      </p:ext>
    </p:extLst>
  </p:cSld>
  <p:clrMapOvr>
    <a:masterClrMapping/>
  </p:clrMapOvr>
  <p:transition>
    <p:fade/>
  </p:transition>
  <p:hf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8543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5861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25006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92507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52889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3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64" r:id="rId15"/>
    <p:sldLayoutId id="2147483744" r:id="rId16"/>
  </p:sldLayoutIdLst>
  <p:transition>
    <p:fade/>
  </p:transition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2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</p:sldLayoutIdLst>
  <p:transition>
    <p:fade/>
  </p:transition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2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4C4388EF-52D1-4258-9BE5-BCD010C7D4DE}" type="datetimeFigureOut">
              <a:rPr lang="zh-CN" altLang="en-US" smtClean="0"/>
              <a:pPr/>
              <a:t>2022/6/28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70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>
    <p:fade/>
  </p:transition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14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</p:sldLayoutIdLst>
  <p:transition>
    <p:fade/>
  </p:transition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22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</p:sldLayoutIdLst>
  <p:transition>
    <p:fade/>
  </p:transition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78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</p:sldLayoutIdLst>
  <p:transition>
    <p:fade/>
  </p:transition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30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</p:sldLayoutIdLst>
  <p:transition>
    <p:fade/>
  </p:transition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37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transition>
    <p:fade/>
  </p:transition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15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</p:sldLayoutIdLst>
  <p:transition>
    <p:fade/>
  </p:transition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69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</p:sldLayoutIdLst>
  <p:transition>
    <p:fade/>
  </p:transition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5.xml"/><Relationship Id="rId18" Type="http://schemas.microsoft.com/office/2007/relationships/hdphoto" Target="../media/hdphoto5.wdp"/><Relationship Id="rId3" Type="http://schemas.openxmlformats.org/officeDocument/2006/relationships/slideLayout" Target="../slideLayouts/slideLayout7.xml"/><Relationship Id="rId7" Type="http://schemas.openxmlformats.org/officeDocument/2006/relationships/slide" Target="slide8.xml"/><Relationship Id="rId12" Type="http://schemas.openxmlformats.org/officeDocument/2006/relationships/slide" Target="slide3.xml"/><Relationship Id="rId17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slide" Target="slide7.xml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image" Target="../media/image5.jpg"/><Relationship Id="rId15" Type="http://schemas.openxmlformats.org/officeDocument/2006/relationships/slide" Target="slide4.xml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microsoft.com/office/2007/relationships/hdphoto" Target="../media/hdphoto4.wdp"/><Relationship Id="rId14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xmlns="" id="{5AD49E09-B674-B341-B794-78864FE16D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>
            <a:off x="7315201" y="3824041"/>
            <a:ext cx="2712945" cy="2169527"/>
          </a:xfrm>
          <a:prstGeom prst="rect">
            <a:avLst/>
          </a:prstGeom>
        </p:spPr>
      </p:pic>
      <p:sp>
        <p:nvSpPr>
          <p:cNvPr id="178" name="Rectangle 177">
            <a:extLst>
              <a:ext uri="{FF2B5EF4-FFF2-40B4-BE49-F238E27FC236}">
                <a16:creationId xmlns:a16="http://schemas.microsoft.com/office/drawing/2014/main" xmlns="" id="{19F8ED75-7C65-3A49-8C6F-07C743460807}"/>
              </a:ext>
            </a:extLst>
          </p:cNvPr>
          <p:cNvSpPr/>
          <p:nvPr/>
        </p:nvSpPr>
        <p:spPr>
          <a:xfrm>
            <a:off x="1219200" y="838200"/>
            <a:ext cx="9897536" cy="1870214"/>
          </a:xfrm>
          <a:prstGeom prst="rect">
            <a:avLst/>
          </a:prstGeom>
          <a:solidFill>
            <a:schemeClr val="bg1">
              <a:alpha val="90535"/>
            </a:schemeClr>
          </a:solidFill>
        </p:spPr>
        <p:txBody>
          <a:bodyPr wrap="square" lIns="68410" tIns="34206" rIns="68410" bIns="34206">
            <a:spAutoFit/>
          </a:bodyPr>
          <a:lstStyle/>
          <a:p>
            <a:pPr algn="ctr" eaLnBrk="1" hangingPunct="1">
              <a:defRPr/>
            </a:pPr>
            <a:r>
              <a:rPr lang="en-US" sz="5852" b="1" dirty="0" err="1">
                <a:solidFill>
                  <a:schemeClr val="accent6">
                    <a:lumMod val="25000"/>
                  </a:schemeClr>
                </a:solidFill>
              </a:rPr>
              <a:t>Trò</a:t>
            </a:r>
            <a:r>
              <a:rPr lang="en-US" sz="5852" b="1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5852" b="1" dirty="0" err="1">
                <a:solidFill>
                  <a:schemeClr val="accent6">
                    <a:lumMod val="25000"/>
                  </a:schemeClr>
                </a:solidFill>
              </a:rPr>
              <a:t>chơi</a:t>
            </a:r>
            <a:endParaRPr lang="en-US" sz="5852" b="1" dirty="0">
              <a:solidFill>
                <a:schemeClr val="accent6">
                  <a:lumMod val="25000"/>
                </a:schemeClr>
              </a:solidFill>
            </a:endParaRPr>
          </a:p>
          <a:p>
            <a:pPr algn="ctr" eaLnBrk="1" hangingPunct="1">
              <a:defRPr/>
            </a:pPr>
            <a:r>
              <a:rPr lang="en-US" sz="5852" b="1" dirty="0">
                <a:solidFill>
                  <a:srgbClr val="B44800"/>
                </a:solidFill>
              </a:rPr>
              <a:t>SÓC NÂU TÌM HẠT DẺ</a:t>
            </a:r>
          </a:p>
        </p:txBody>
      </p:sp>
      <p:pic>
        <p:nvPicPr>
          <p:cNvPr id="179" name="Picture 17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C98ABA0-2F55-7044-8F50-A7F03ED13B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/>
        </p:blipFill>
        <p:spPr>
          <a:xfrm>
            <a:off x="5092166" y="4178484"/>
            <a:ext cx="2007669" cy="184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773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>
            <a:extLst>
              <a:ext uri="{FF2B5EF4-FFF2-40B4-BE49-F238E27FC236}">
                <a16:creationId xmlns="" xmlns:a16="http://schemas.microsoft.com/office/drawing/2014/main" id="{92E89CB7-AFE8-1186-4F75-8A7971864D87}"/>
              </a:ext>
            </a:extLst>
          </p:cNvPr>
          <p:cNvSpPr/>
          <p:nvPr/>
        </p:nvSpPr>
        <p:spPr>
          <a:xfrm>
            <a:off x="1224643" y="293915"/>
            <a:ext cx="963386" cy="734786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Rectangle: Rounded Corners 3">
            <a:extLst>
              <a:ext uri="{FF2B5EF4-FFF2-40B4-BE49-F238E27FC236}">
                <a16:creationId xmlns="" xmlns:a16="http://schemas.microsoft.com/office/drawing/2014/main" id="{7067A48F-E83F-6E4B-F0E3-F74C89291459}"/>
              </a:ext>
            </a:extLst>
          </p:cNvPr>
          <p:cNvSpPr/>
          <p:nvPr/>
        </p:nvSpPr>
        <p:spPr>
          <a:xfrm>
            <a:off x="2305752" y="298270"/>
            <a:ext cx="4888774" cy="73478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Chọn câu trả lời đúng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7067A48F-E83F-6E4B-F0E3-F74C89291459}"/>
              </a:ext>
            </a:extLst>
          </p:cNvPr>
          <p:cNvSpPr/>
          <p:nvPr/>
        </p:nvSpPr>
        <p:spPr>
          <a:xfrm>
            <a:off x="995497" y="1033056"/>
            <a:ext cx="10556421" cy="7347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ysClr val="windowText" lastClr="000000"/>
                </a:solidFill>
                <a:latin typeface="Times New Roman" pitchFamily="18" charset="0"/>
                <a:cs typeface="Times New Roman" panose="02020603050405020304" pitchFamily="18" charset="0"/>
              </a:rPr>
              <a:t>Số nào dưới đây có chữ số hàng chục nghìn là 1? </a:t>
            </a:r>
            <a:endParaRPr lang="en-US" sz="36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271996" y="1767842"/>
            <a:ext cx="1832066" cy="7010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A.1000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703320" y="1767842"/>
            <a:ext cx="1981200" cy="7010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.100 000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438758" y="1767842"/>
            <a:ext cx="1894933" cy="7010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.100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022080" y="1767842"/>
            <a:ext cx="1965960" cy="7010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.10 000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022080" y="1780127"/>
            <a:ext cx="1965960" cy="70104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.10 000</a:t>
            </a:r>
            <a:endParaRPr lang="en-US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="" xmlns:a16="http://schemas.microsoft.com/office/drawing/2014/main" id="{92E89CB7-AFE8-1186-4F75-8A7971864D87}"/>
              </a:ext>
            </a:extLst>
          </p:cNvPr>
          <p:cNvSpPr/>
          <p:nvPr/>
        </p:nvSpPr>
        <p:spPr>
          <a:xfrm>
            <a:off x="1108166" y="2963639"/>
            <a:ext cx="963386" cy="734786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Rectangle: Rounded Corners 3">
            <a:extLst>
              <a:ext uri="{FF2B5EF4-FFF2-40B4-BE49-F238E27FC236}">
                <a16:creationId xmlns="" xmlns:a16="http://schemas.microsoft.com/office/drawing/2014/main" id="{7067A48F-E83F-6E4B-F0E3-F74C89291459}"/>
              </a:ext>
            </a:extLst>
          </p:cNvPr>
          <p:cNvSpPr/>
          <p:nvPr/>
        </p:nvSpPr>
        <p:spPr>
          <a:xfrm>
            <a:off x="2249533" y="2723063"/>
            <a:ext cx="4888774" cy="7347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3">
            <a:extLst>
              <a:ext uri="{FF2B5EF4-FFF2-40B4-BE49-F238E27FC236}">
                <a16:creationId xmlns="" xmlns:a16="http://schemas.microsoft.com/office/drawing/2014/main" id="{7067A48F-E83F-6E4B-F0E3-F74C89291459}"/>
              </a:ext>
            </a:extLst>
          </p:cNvPr>
          <p:cNvSpPr/>
          <p:nvPr/>
        </p:nvSpPr>
        <p:spPr>
          <a:xfrm>
            <a:off x="2254976" y="2958888"/>
            <a:ext cx="1045028" cy="73478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Số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D5207C34-D37D-9D4D-56A2-C39EE69F55AF}"/>
              </a:ext>
            </a:extLst>
          </p:cNvPr>
          <p:cNvSpPr/>
          <p:nvPr/>
        </p:nvSpPr>
        <p:spPr>
          <a:xfrm>
            <a:off x="3452407" y="2952399"/>
            <a:ext cx="244382" cy="7347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Rectangle: Rounded Corners 3">
            <a:extLst>
              <a:ext uri="{FF2B5EF4-FFF2-40B4-BE49-F238E27FC236}">
                <a16:creationId xmlns="" xmlns:a16="http://schemas.microsoft.com/office/drawing/2014/main" id="{7067A48F-E83F-6E4B-F0E3-F74C89291459}"/>
              </a:ext>
            </a:extLst>
          </p:cNvPr>
          <p:cNvSpPr/>
          <p:nvPr/>
        </p:nvSpPr>
        <p:spPr>
          <a:xfrm>
            <a:off x="995496" y="3727270"/>
            <a:ext cx="9885863" cy="7347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a) 54 766 = 50 000 +               +700 + 60 + 6 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3">
            <a:extLst>
              <a:ext uri="{FF2B5EF4-FFF2-40B4-BE49-F238E27FC236}">
                <a16:creationId xmlns="" xmlns:a16="http://schemas.microsoft.com/office/drawing/2014/main" id="{7067A48F-E83F-6E4B-F0E3-F74C89291459}"/>
              </a:ext>
            </a:extLst>
          </p:cNvPr>
          <p:cNvSpPr/>
          <p:nvPr/>
        </p:nvSpPr>
        <p:spPr>
          <a:xfrm>
            <a:off x="995495" y="4462056"/>
            <a:ext cx="9885863" cy="7347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) 15 000 =              + 5000 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3">
            <a:extLst>
              <a:ext uri="{FF2B5EF4-FFF2-40B4-BE49-F238E27FC236}">
                <a16:creationId xmlns="" xmlns:a16="http://schemas.microsoft.com/office/drawing/2014/main" id="{7067A48F-E83F-6E4B-F0E3-F74C89291459}"/>
              </a:ext>
            </a:extLst>
          </p:cNvPr>
          <p:cNvSpPr/>
          <p:nvPr/>
        </p:nvSpPr>
        <p:spPr>
          <a:xfrm>
            <a:off x="949233" y="5190312"/>
            <a:ext cx="9885863" cy="7347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) 37 059 = 30 000 + 7000 +              + 6 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3">
            <a:extLst>
              <a:ext uri="{FF2B5EF4-FFF2-40B4-BE49-F238E27FC236}">
                <a16:creationId xmlns="" xmlns:a16="http://schemas.microsoft.com/office/drawing/2014/main" id="{7067A48F-E83F-6E4B-F0E3-F74C89291459}"/>
              </a:ext>
            </a:extLst>
          </p:cNvPr>
          <p:cNvSpPr/>
          <p:nvPr/>
        </p:nvSpPr>
        <p:spPr>
          <a:xfrm>
            <a:off x="941611" y="5918568"/>
            <a:ext cx="9885863" cy="7347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d</a:t>
            </a:r>
            <a:r>
              <a:rPr lang="en-US" sz="3600" b="1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) 76 205 = 70 000 + 6000 + 200 +  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38B76C8-FBC4-10EC-1263-E10A71B63A63}"/>
              </a:ext>
            </a:extLst>
          </p:cNvPr>
          <p:cNvSpPr/>
          <p:nvPr/>
        </p:nvSpPr>
        <p:spPr>
          <a:xfrm>
            <a:off x="5159474" y="3810000"/>
            <a:ext cx="1450135" cy="57893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8F789281-AB28-C0DA-53CD-6A2AF0A3F9AE}"/>
              </a:ext>
            </a:extLst>
          </p:cNvPr>
          <p:cNvSpPr/>
          <p:nvPr/>
        </p:nvSpPr>
        <p:spPr>
          <a:xfrm>
            <a:off x="5159474" y="3810000"/>
            <a:ext cx="1444419" cy="5993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4000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738B76C8-FBC4-10EC-1263-E10A71B63A63}"/>
              </a:ext>
            </a:extLst>
          </p:cNvPr>
          <p:cNvSpPr/>
          <p:nvPr/>
        </p:nvSpPr>
        <p:spPr>
          <a:xfrm>
            <a:off x="3300004" y="4539982"/>
            <a:ext cx="1450135" cy="57893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738B76C8-FBC4-10EC-1263-E10A71B63A63}"/>
              </a:ext>
            </a:extLst>
          </p:cNvPr>
          <p:cNvSpPr/>
          <p:nvPr/>
        </p:nvSpPr>
        <p:spPr>
          <a:xfrm>
            <a:off x="6393794" y="5300165"/>
            <a:ext cx="1450135" cy="57893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38B76C8-FBC4-10EC-1263-E10A71B63A63}"/>
              </a:ext>
            </a:extLst>
          </p:cNvPr>
          <p:cNvSpPr/>
          <p:nvPr/>
        </p:nvSpPr>
        <p:spPr>
          <a:xfrm>
            <a:off x="7665096" y="5996494"/>
            <a:ext cx="1450135" cy="57893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8F789281-AB28-C0DA-53CD-6A2AF0A3F9AE}"/>
              </a:ext>
            </a:extLst>
          </p:cNvPr>
          <p:cNvSpPr/>
          <p:nvPr/>
        </p:nvSpPr>
        <p:spPr>
          <a:xfrm>
            <a:off x="3305720" y="4551404"/>
            <a:ext cx="1444419" cy="5993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10 000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8F789281-AB28-C0DA-53CD-6A2AF0A3F9AE}"/>
              </a:ext>
            </a:extLst>
          </p:cNvPr>
          <p:cNvSpPr/>
          <p:nvPr/>
        </p:nvSpPr>
        <p:spPr>
          <a:xfrm>
            <a:off x="6399510" y="5300165"/>
            <a:ext cx="1444419" cy="5993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8F789281-AB28-C0DA-53CD-6A2AF0A3F9AE}"/>
              </a:ext>
            </a:extLst>
          </p:cNvPr>
          <p:cNvSpPr/>
          <p:nvPr/>
        </p:nvSpPr>
        <p:spPr>
          <a:xfrm>
            <a:off x="7670812" y="5986289"/>
            <a:ext cx="1444419" cy="5993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AutoShape 2" descr="Những hình ảnh vỗ tay đẹp cho Powerpoi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Sở Giáo Dục Và Đào Tạo Vĩnh Phú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85959" y="4401984"/>
            <a:ext cx="2606039" cy="244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图片 20">
            <a:extLst>
              <a:ext uri="{FF2B5EF4-FFF2-40B4-BE49-F238E27FC236}">
                <a16:creationId xmlns="" xmlns:a16="http://schemas.microsoft.com/office/drawing/2014/main" id="{89A9626D-D306-4529-964E-C8404F265C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0709"/>
            <a:ext cx="1062096" cy="1234436"/>
          </a:xfrm>
          <a:prstGeom prst="rect">
            <a:avLst/>
          </a:prstGeom>
        </p:spPr>
      </p:pic>
      <p:pic>
        <p:nvPicPr>
          <p:cNvPr id="30" name="图片 16">
            <a:extLst>
              <a:ext uri="{FF2B5EF4-FFF2-40B4-BE49-F238E27FC236}">
                <a16:creationId xmlns="" xmlns:a16="http://schemas.microsoft.com/office/drawing/2014/main" id="{D69186C8-3C65-4024-961A-426DC74684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727" y="12217"/>
            <a:ext cx="1528273" cy="13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232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>
            <a:extLst>
              <a:ext uri="{FF2B5EF4-FFF2-40B4-BE49-F238E27FC236}">
                <a16:creationId xmlns="" xmlns:a16="http://schemas.microsoft.com/office/drawing/2014/main" id="{92E89CB7-AFE8-1186-4F75-8A7971864D87}"/>
              </a:ext>
            </a:extLst>
          </p:cNvPr>
          <p:cNvSpPr/>
          <p:nvPr/>
        </p:nvSpPr>
        <p:spPr>
          <a:xfrm>
            <a:off x="1224643" y="293915"/>
            <a:ext cx="963386" cy="734786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" name="Rectangle: Rounded Corners 3">
            <a:extLst>
              <a:ext uri="{FF2B5EF4-FFF2-40B4-BE49-F238E27FC236}">
                <a16:creationId xmlns="" xmlns:a16="http://schemas.microsoft.com/office/drawing/2014/main" id="{7067A48F-E83F-6E4B-F0E3-F74C89291459}"/>
              </a:ext>
            </a:extLst>
          </p:cNvPr>
          <p:cNvSpPr/>
          <p:nvPr/>
        </p:nvSpPr>
        <p:spPr>
          <a:xfrm>
            <a:off x="2334987" y="293915"/>
            <a:ext cx="1429293" cy="73478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 , S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5207C34-D37D-9D4D-56A2-C39EE69F55AF}"/>
              </a:ext>
            </a:extLst>
          </p:cNvPr>
          <p:cNvSpPr/>
          <p:nvPr/>
        </p:nvSpPr>
        <p:spPr>
          <a:xfrm>
            <a:off x="3956181" y="412025"/>
            <a:ext cx="412255" cy="4985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3880" y="1028701"/>
            <a:ext cx="115214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Trong hội chợ Tết,bác Đức ,bác Trí và chú Dũng bốc thăm mã số trúng thưởng.Trong thùng còn lại năm số từ 13 820 đến 13 824.</a:t>
            </a:r>
          </a:p>
          <a:p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Bác Đức bốc được số 13 824.</a:t>
            </a:r>
          </a:p>
          <a:p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Như vậy: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7193993" y="2495983"/>
            <a:ext cx="4937760" cy="948985"/>
          </a:xfrm>
          <a:prstGeom prst="wedgeEllipseCallout">
            <a:avLst>
              <a:gd name="adj1" fmla="val -5374"/>
              <a:gd name="adj2" fmla="val -95388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13 820, 13 821, </a:t>
            </a:r>
          </a:p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13 822, 13 823, 13 824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7941466" y="2076017"/>
            <a:ext cx="35494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34975" y="2495983"/>
            <a:ext cx="4912385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Rectangle: Rounded Corners 3">
            <a:extLst>
              <a:ext uri="{FF2B5EF4-FFF2-40B4-BE49-F238E27FC236}">
                <a16:creationId xmlns="" xmlns:a16="http://schemas.microsoft.com/office/drawing/2014/main" id="{7067A48F-E83F-6E4B-F0E3-F74C89291459}"/>
              </a:ext>
            </a:extLst>
          </p:cNvPr>
          <p:cNvSpPr/>
          <p:nvPr/>
        </p:nvSpPr>
        <p:spPr>
          <a:xfrm>
            <a:off x="436785" y="3444969"/>
            <a:ext cx="9885863" cy="7347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a) Bác Trí không thể bốc được số 13 819 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3">
            <a:extLst>
              <a:ext uri="{FF2B5EF4-FFF2-40B4-BE49-F238E27FC236}">
                <a16:creationId xmlns="" xmlns:a16="http://schemas.microsoft.com/office/drawing/2014/main" id="{7067A48F-E83F-6E4B-F0E3-F74C89291459}"/>
              </a:ext>
            </a:extLst>
          </p:cNvPr>
          <p:cNvSpPr/>
          <p:nvPr/>
        </p:nvSpPr>
        <p:spPr>
          <a:xfrm>
            <a:off x="436784" y="4242802"/>
            <a:ext cx="9885863" cy="7347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) Chú Dũng chắc chắn bốc được số 13 824 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3">
            <a:extLst>
              <a:ext uri="{FF2B5EF4-FFF2-40B4-BE49-F238E27FC236}">
                <a16:creationId xmlns="" xmlns:a16="http://schemas.microsoft.com/office/drawing/2014/main" id="{7067A48F-E83F-6E4B-F0E3-F74C89291459}"/>
              </a:ext>
            </a:extLst>
          </p:cNvPr>
          <p:cNvSpPr/>
          <p:nvPr/>
        </p:nvSpPr>
        <p:spPr>
          <a:xfrm>
            <a:off x="436783" y="5006765"/>
            <a:ext cx="9885863" cy="7347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) Chú Dũng có thể bốc được số 13 822 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738B76C8-FBC4-10EC-1263-E10A71B63A63}"/>
              </a:ext>
            </a:extLst>
          </p:cNvPr>
          <p:cNvSpPr/>
          <p:nvPr/>
        </p:nvSpPr>
        <p:spPr>
          <a:xfrm>
            <a:off x="8421547" y="3560647"/>
            <a:ext cx="1241326" cy="57893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38B76C8-FBC4-10EC-1263-E10A71B63A63}"/>
              </a:ext>
            </a:extLst>
          </p:cNvPr>
          <p:cNvSpPr/>
          <p:nvPr/>
        </p:nvSpPr>
        <p:spPr>
          <a:xfrm>
            <a:off x="8402493" y="4320728"/>
            <a:ext cx="1241326" cy="57893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738B76C8-FBC4-10EC-1263-E10A71B63A63}"/>
              </a:ext>
            </a:extLst>
          </p:cNvPr>
          <p:cNvSpPr/>
          <p:nvPr/>
        </p:nvSpPr>
        <p:spPr>
          <a:xfrm>
            <a:off x="8383444" y="5141815"/>
            <a:ext cx="1241326" cy="57893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8F789281-AB28-C0DA-53CD-6A2AF0A3F9AE}"/>
              </a:ext>
            </a:extLst>
          </p:cNvPr>
          <p:cNvSpPr/>
          <p:nvPr/>
        </p:nvSpPr>
        <p:spPr>
          <a:xfrm>
            <a:off x="8402493" y="3551636"/>
            <a:ext cx="1279425" cy="5993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8F789281-AB28-C0DA-53CD-6A2AF0A3F9AE}"/>
              </a:ext>
            </a:extLst>
          </p:cNvPr>
          <p:cNvSpPr/>
          <p:nvPr/>
        </p:nvSpPr>
        <p:spPr>
          <a:xfrm>
            <a:off x="8383448" y="4320728"/>
            <a:ext cx="1279425" cy="5993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8F789281-AB28-C0DA-53CD-6A2AF0A3F9AE}"/>
              </a:ext>
            </a:extLst>
          </p:cNvPr>
          <p:cNvSpPr/>
          <p:nvPr/>
        </p:nvSpPr>
        <p:spPr>
          <a:xfrm>
            <a:off x="8383448" y="5142207"/>
            <a:ext cx="1279425" cy="5993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="" xmlns:a16="http://schemas.microsoft.com/office/drawing/2014/main" id="{3514AE16-4C60-BB8B-EDF9-921BC695F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026" y="5569102"/>
            <a:ext cx="7205184" cy="128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图片 20">
            <a:extLst>
              <a:ext uri="{FF2B5EF4-FFF2-40B4-BE49-F238E27FC236}">
                <a16:creationId xmlns="" xmlns:a16="http://schemas.microsoft.com/office/drawing/2014/main" id="{89A9626D-D306-4529-964E-C8404F265C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662" y="5231863"/>
            <a:ext cx="1764338" cy="1626136"/>
          </a:xfrm>
          <a:prstGeom prst="rect">
            <a:avLst/>
          </a:prstGeom>
        </p:spPr>
      </p:pic>
      <p:pic>
        <p:nvPicPr>
          <p:cNvPr id="31" name="图片 21">
            <a:extLst>
              <a:ext uri="{FF2B5EF4-FFF2-40B4-BE49-F238E27FC236}">
                <a16:creationId xmlns="" xmlns:a16="http://schemas.microsoft.com/office/drawing/2014/main" id="{E0746972-1E1B-4C5A-BC7E-0EDEB0ECA6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303" y="6069547"/>
            <a:ext cx="870717" cy="80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0887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  <p:bldP spid="23" grpId="0" animBg="1"/>
      <p:bldP spid="24" grpId="0" animBg="1"/>
      <p:bldP spid="26" grpId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>
            <a:extLst>
              <a:ext uri="{FF2B5EF4-FFF2-40B4-BE49-F238E27FC236}">
                <a16:creationId xmlns="" xmlns:a16="http://schemas.microsoft.com/office/drawing/2014/main" id="{92E89CB7-AFE8-1186-4F75-8A7971864D87}"/>
              </a:ext>
            </a:extLst>
          </p:cNvPr>
          <p:cNvSpPr/>
          <p:nvPr/>
        </p:nvSpPr>
        <p:spPr>
          <a:xfrm>
            <a:off x="416923" y="472440"/>
            <a:ext cx="963386" cy="734786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508760" y="472440"/>
            <a:ext cx="10173724" cy="21488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 ta đóng lên số các khung xe đạp.Các khung xe đạp đã được đóng số từ 1 đến 99 997. Hỏi ba khung xe tiếp theo sẽ được đóng số nào? </a:t>
            </a:r>
            <a:endParaRPr lang="en-US" sz="40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30571" y="3739487"/>
            <a:ext cx="11115435" cy="909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88187" y="3634853"/>
            <a:ext cx="0" cy="2729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938818" y="3603009"/>
            <a:ext cx="0" cy="2729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736230" y="3612102"/>
            <a:ext cx="0" cy="2729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803648" y="3603009"/>
            <a:ext cx="0" cy="2729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1004644" y="3603007"/>
            <a:ext cx="0" cy="2729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374340" y="3612102"/>
            <a:ext cx="0" cy="2729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552532" y="3603006"/>
            <a:ext cx="0" cy="2729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055661" y="3612102"/>
            <a:ext cx="0" cy="2729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30571" y="4045550"/>
            <a:ext cx="310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08760" y="4050183"/>
            <a:ext cx="310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49046" y="4012946"/>
            <a:ext cx="1178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99 997</a:t>
            </a:r>
            <a:endParaRPr lang="en-US" sz="2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27177" y="4012946"/>
            <a:ext cx="1178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99 998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05308" y="4012946"/>
            <a:ext cx="1178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99 999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483439" y="4012946"/>
            <a:ext cx="145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100 000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27402" y="3634853"/>
            <a:ext cx="25188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............</a:t>
            </a:r>
            <a:endParaRPr lang="en-US">
              <a:solidFill>
                <a:srgbClr val="0000FF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6202908" y="3634853"/>
            <a:ext cx="0" cy="2729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783602" y="4009744"/>
            <a:ext cx="310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东西相遇 văn Hóa Chim Ăn - xe đạp biểu tượng png tải về - Miễn phí trong suốt  Màu Vàng png Tải về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61" y="4532964"/>
            <a:ext cx="1120894" cy="64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东西相遇 văn Hóa Chim Ăn - xe đạp biểu tượng png tải về - Miễn phí trong suốt  Màu Vàng png Tải về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25" y="4532964"/>
            <a:ext cx="1120894" cy="64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东西相遇 văn Hóa Chim Ăn - xe đạp biểu tượng png tải về - Miễn phí trong suốt  Màu Vàng png Tải về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219" y="4547453"/>
            <a:ext cx="1156830" cy="64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东西相遇 văn Hóa Chim Ăn - xe đạp biểu tượng png tải về - Miễn phí trong suốt  Màu Vàng png Tải về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049" y="4532964"/>
            <a:ext cx="1120894" cy="64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东西相遇 văn Hóa Chim Ăn - xe đạp biểu tượng png tải về - Miễn phí trong suốt  Màu Vàng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898" y="4532957"/>
            <a:ext cx="1265148" cy="64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东西相遇 văn Hóa Chim Ăn - xe đạp biểu tượng png tải về - Miễn phí trong suốt  Màu Vàng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881" y="4547453"/>
            <a:ext cx="1246059" cy="64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东西相遇 văn Hóa Chim Ăn - xe đạp biểu tượng png tải về - Miễn phí trong suốt  Màu Vàng png Tải về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940" y="4568770"/>
            <a:ext cx="1276057" cy="64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东西相遇 văn Hóa Chim Ăn - xe đạp biểu tượng png tải về - Miễn phí trong suốt  Màu Vàng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943" y="4573403"/>
            <a:ext cx="1298496" cy="64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东西相遇 văn Hóa Chim Ăn - xe đạp biểu tượng png tải về - Miễn phí trong suốt  Màu Vàng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438" y="4547453"/>
            <a:ext cx="1199045" cy="64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>
            <a:extLst>
              <a:ext uri="{FF2B5EF4-FFF2-40B4-BE49-F238E27FC236}">
                <a16:creationId xmlns="" xmlns:a16="http://schemas.microsoft.com/office/drawing/2014/main" id="{3514AE16-4C60-BB8B-EDF9-921BC695F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025" y="5255392"/>
            <a:ext cx="8958893" cy="160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Left Brace 7"/>
          <p:cNvSpPr/>
          <p:nvPr/>
        </p:nvSpPr>
        <p:spPr>
          <a:xfrm rot="5400000">
            <a:off x="948414" y="2851843"/>
            <a:ext cx="397630" cy="1122888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41000" y="2811813"/>
            <a:ext cx="752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+ 1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Left Brace 36"/>
          <p:cNvSpPr/>
          <p:nvPr/>
        </p:nvSpPr>
        <p:spPr>
          <a:xfrm rot="5400000">
            <a:off x="2116084" y="2874594"/>
            <a:ext cx="397630" cy="1122888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867898" y="2800067"/>
            <a:ext cx="752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+ 1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Left Brace 38"/>
          <p:cNvSpPr/>
          <p:nvPr/>
        </p:nvSpPr>
        <p:spPr>
          <a:xfrm rot="5400000">
            <a:off x="7772585" y="2839542"/>
            <a:ext cx="397630" cy="1122888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7538111" y="2770496"/>
            <a:ext cx="752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+ 1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Left Brace 40"/>
          <p:cNvSpPr/>
          <p:nvPr/>
        </p:nvSpPr>
        <p:spPr>
          <a:xfrm rot="5400000">
            <a:off x="8986128" y="2839542"/>
            <a:ext cx="397630" cy="1122888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Left Brace 41"/>
          <p:cNvSpPr/>
          <p:nvPr/>
        </p:nvSpPr>
        <p:spPr>
          <a:xfrm rot="5400000">
            <a:off x="10196820" y="2839542"/>
            <a:ext cx="397630" cy="1122888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8716242" y="2786420"/>
            <a:ext cx="752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+ 1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894373" y="2770496"/>
            <a:ext cx="752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+ 1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4896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2" grpId="0"/>
      <p:bldP spid="23" grpId="0"/>
      <p:bldP spid="24" grpId="0"/>
      <p:bldP spid="26" grpId="0"/>
      <p:bldP spid="8" grpId="0" animBg="1"/>
      <p:bldP spid="16" grpId="0"/>
      <p:bldP spid="37" grpId="0" animBg="1"/>
      <p:bldP spid="38" grpId="0"/>
      <p:bldP spid="39" grpId="0" animBg="1"/>
      <p:bldP spid="40" grpId="0"/>
      <p:bldP spid="41" grpId="0" animBg="1"/>
      <p:bldP spid="42" grpId="0" animBg="1"/>
      <p:bldP spid="43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3">
            <a:extLst>
              <a:ext uri="{FF2B5EF4-FFF2-40B4-BE49-F238E27FC236}">
                <a16:creationId xmlns:a16="http://schemas.microsoft.com/office/drawing/2014/main" xmlns="" id="{35F8FAA2-FAA7-48EE-A2D8-6EEEE292E217}"/>
              </a:ext>
            </a:extLst>
          </p:cNvPr>
          <p:cNvGrpSpPr>
            <a:grpSpLocks/>
          </p:cNvGrpSpPr>
          <p:nvPr/>
        </p:nvGrpSpPr>
        <p:grpSpPr bwMode="auto">
          <a:xfrm>
            <a:off x="1497805" y="610393"/>
            <a:ext cx="9196389" cy="5637214"/>
            <a:chOff x="0" y="382905"/>
            <a:chExt cx="9144000" cy="6092190"/>
          </a:xfrm>
        </p:grpSpPr>
        <p:pic>
          <p:nvPicPr>
            <p:cNvPr id="16388" name="Picture 1" descr="bìa.jpg">
              <a:extLst>
                <a:ext uri="{FF2B5EF4-FFF2-40B4-BE49-F238E27FC236}">
                  <a16:creationId xmlns:a16="http://schemas.microsoft.com/office/drawing/2014/main" xmlns="" id="{B62D3149-9E62-4B97-A42D-4F3220228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2905"/>
              <a:ext cx="9144000" cy="6092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AA7D4943-E098-4B8D-8134-56F141C6A80E}"/>
                </a:ext>
              </a:extLst>
            </p:cNvPr>
            <p:cNvSpPr/>
            <p:nvPr/>
          </p:nvSpPr>
          <p:spPr>
            <a:xfrm>
              <a:off x="1829161" y="3249071"/>
              <a:ext cx="5715226" cy="10647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28CD0C0-D0CF-4CAC-B412-320CDF0E2F96}"/>
              </a:ext>
            </a:extLst>
          </p:cNvPr>
          <p:cNvSpPr/>
          <p:nvPr/>
        </p:nvSpPr>
        <p:spPr>
          <a:xfrm>
            <a:off x="3216824" y="3348201"/>
            <a:ext cx="5829300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400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00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00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</a:t>
            </a:r>
            <a:endParaRPr lang="en-US" sz="400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323890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57376" y="-1"/>
            <a:ext cx="12249376" cy="2505151"/>
          </a:xfrm>
          <a:prstGeom prst="rect">
            <a:avLst/>
          </a:prstGeom>
          <a:solidFill>
            <a:srgbClr val="EF4753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8" name="Group 7"/>
          <p:cNvGrpSpPr/>
          <p:nvPr/>
        </p:nvGrpSpPr>
        <p:grpSpPr>
          <a:xfrm rot="21388221">
            <a:off x="1360833" y="426740"/>
            <a:ext cx="2784153" cy="1771735"/>
            <a:chOff x="1143000" y="742950"/>
            <a:chExt cx="3962400" cy="2521527"/>
          </a:xfrm>
          <a:solidFill>
            <a:srgbClr val="FFCCFF"/>
          </a:solidFill>
        </p:grpSpPr>
        <p:sp>
          <p:nvSpPr>
            <p:cNvPr id="5" name="Cloud 4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grpFill/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3"/>
            </a:p>
          </p:txBody>
        </p:sp>
        <p:sp>
          <p:nvSpPr>
            <p:cNvPr id="6" name="Cloud 5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grpFill/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333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 rot="20944908">
            <a:off x="1759183" y="1071592"/>
            <a:ext cx="2301631" cy="1104815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56034" y="620717"/>
            <a:ext cx="7935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5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CÁC SỐ ĐẾN 100 000</a:t>
            </a:r>
            <a:endParaRPr lang="en-US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06400" y="2640392"/>
            <a:ext cx="11277600" cy="2163757"/>
            <a:chOff x="304800" y="2038350"/>
            <a:chExt cx="8458200" cy="1473493"/>
          </a:xfrm>
        </p:grpSpPr>
        <p:sp>
          <p:nvSpPr>
            <p:cNvPr id="12" name="Rounded Rectangle 11"/>
            <p:cNvSpPr/>
            <p:nvPr/>
          </p:nvSpPr>
          <p:spPr>
            <a:xfrm>
              <a:off x="304800" y="2038350"/>
              <a:ext cx="8458200" cy="1473493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15636" y="2111087"/>
              <a:ext cx="8229600" cy="12980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675907" y="2679308"/>
            <a:ext cx="286367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3733">
                <a:latin typeface="Arial" pitchFamily="34" charset="0"/>
                <a:cs typeface="Arial" pitchFamily="34" charset="0"/>
              </a:rPr>
              <a:t> </a:t>
            </a:r>
            <a:r>
              <a:rPr lang="en-US" sz="3733" smtClean="0">
                <a:latin typeface="Arial" pitchFamily="34" charset="0"/>
                <a:cs typeface="Arial" pitchFamily="34" charset="0"/>
              </a:rPr>
              <a:t>59</a:t>
            </a:r>
            <a:endParaRPr lang="en-US" sz="3733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4181" y="3329837"/>
            <a:ext cx="1097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spc="100" noProof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SỐ CÓ NĂM CHỮ SỐ.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100" normalizeH="0" baseline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100" normalizeH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100 00 ( Tiết 4)</a:t>
            </a:r>
            <a:endParaRPr kumimoji="0" lang="en-US" sz="4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903" y="4804149"/>
            <a:ext cx="5829355" cy="205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="" xmlns:a16="http://schemas.microsoft.com/office/drawing/2014/main" id="{ED7C2BA5-C3E9-44F6-93C0-B61F07D59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4886" y="71637"/>
            <a:ext cx="1347870" cy="124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4168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996" y="770909"/>
            <a:ext cx="10227534" cy="5724375"/>
          </a:xfrm>
          <a:prstGeom prst="rect">
            <a:avLst/>
          </a:prstGeom>
        </p:spPr>
      </p:pic>
      <p:sp>
        <p:nvSpPr>
          <p:cNvPr id="3" name="文本框 32"/>
          <p:cNvSpPr txBox="1"/>
          <p:nvPr/>
        </p:nvSpPr>
        <p:spPr>
          <a:xfrm>
            <a:off x="4035429" y="943993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 4 </a:t>
            </a:r>
            <a:endParaRPr kumimoji="0" lang="en-US" altLang="zh-CN" sz="66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471" y="770910"/>
            <a:ext cx="1636627" cy="1896686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6485" y="770910"/>
            <a:ext cx="1166463" cy="1546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0DCA50D-18EE-4CC1-A42A-828963CAA4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039" y="2317688"/>
            <a:ext cx="6660026" cy="333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547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996" y="770909"/>
            <a:ext cx="10227534" cy="5724375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471" y="770910"/>
            <a:ext cx="1636627" cy="1896686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6485" y="770910"/>
            <a:ext cx="1166463" cy="1546778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3075505" y="2545676"/>
            <a:ext cx="6262516" cy="2898467"/>
          </a:xfrm>
          <a:prstGeom prst="cloudCallout">
            <a:avLst>
              <a:gd name="adj1" fmla="val 22484"/>
              <a:gd name="adj2" fmla="val -72630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TRÒ CHƠI: TRUYỀN ĐIỆN</a:t>
            </a:r>
            <a:endParaRPr lang="en-US" sz="44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46320" y="1179877"/>
            <a:ext cx="3555782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4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4400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3876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>
            <a:extLst>
              <a:ext uri="{FF2B5EF4-FFF2-40B4-BE49-F238E27FC236}">
                <a16:creationId xmlns="" xmlns:a16="http://schemas.microsoft.com/office/drawing/2014/main" id="{92E89CB7-AFE8-1186-4F75-8A7971864D87}"/>
              </a:ext>
            </a:extLst>
          </p:cNvPr>
          <p:cNvSpPr/>
          <p:nvPr/>
        </p:nvSpPr>
        <p:spPr>
          <a:xfrm>
            <a:off x="1224643" y="293915"/>
            <a:ext cx="963386" cy="734786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Rectangle: Rounded Corners 3">
            <a:extLst>
              <a:ext uri="{FF2B5EF4-FFF2-40B4-BE49-F238E27FC236}">
                <a16:creationId xmlns="" xmlns:a16="http://schemas.microsoft.com/office/drawing/2014/main" id="{7067A48F-E83F-6E4B-F0E3-F74C89291459}"/>
              </a:ext>
            </a:extLst>
          </p:cNvPr>
          <p:cNvSpPr/>
          <p:nvPr/>
        </p:nvSpPr>
        <p:spPr>
          <a:xfrm>
            <a:off x="2305752" y="298270"/>
            <a:ext cx="5377938" cy="73478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Chọn cách đọc thích hợp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839885" y="1462583"/>
            <a:ext cx="2142333" cy="69603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12 456</a:t>
            </a:r>
            <a:endParaRPr lang="en-US" sz="2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646593" y="1462583"/>
            <a:ext cx="2142333" cy="69603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12 156</a:t>
            </a:r>
            <a:endParaRPr lang="en-US" sz="2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318914" y="1462583"/>
            <a:ext cx="2142333" cy="69603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8 999</a:t>
            </a:r>
            <a:endParaRPr lang="en-US" sz="2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9023810" y="1462583"/>
            <a:ext cx="2142333" cy="69603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22 015</a:t>
            </a:r>
            <a:endParaRPr lang="en-US" sz="2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51722" y="3643952"/>
            <a:ext cx="2271805" cy="21017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 mươi hai nghìn không trăm mười lăm</a:t>
            </a:r>
            <a:endParaRPr lang="en-US" sz="2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517121" y="3648501"/>
            <a:ext cx="2271805" cy="21017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Mười hai nghìn bốn trăm năm mươi sáu</a:t>
            </a:r>
            <a:endParaRPr lang="en-US" sz="2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318914" y="3648501"/>
            <a:ext cx="2271805" cy="21017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Mười hai nghìn một trăm năm mươi sáu</a:t>
            </a:r>
            <a:endParaRPr lang="en-US" sz="2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023809" y="3648501"/>
            <a:ext cx="2271805" cy="21017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Tám nghìn chín trăm chín mươi chín</a:t>
            </a:r>
            <a:endParaRPr lang="en-US" sz="2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Arrow Connector 12"/>
          <p:cNvCxnSpPr>
            <a:stCxn id="4" idx="4"/>
            <a:endCxn id="9" idx="0"/>
          </p:cNvCxnSpPr>
          <p:nvPr/>
        </p:nvCxnSpPr>
        <p:spPr>
          <a:xfrm>
            <a:off x="1911052" y="2158619"/>
            <a:ext cx="2741972" cy="1489882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5" idx="4"/>
            <a:endCxn id="10" idx="0"/>
          </p:cNvCxnSpPr>
          <p:nvPr/>
        </p:nvCxnSpPr>
        <p:spPr>
          <a:xfrm>
            <a:off x="4717760" y="2158619"/>
            <a:ext cx="2737057" cy="1489882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6" idx="4"/>
            <a:endCxn id="11" idx="0"/>
          </p:cNvCxnSpPr>
          <p:nvPr/>
        </p:nvCxnSpPr>
        <p:spPr>
          <a:xfrm>
            <a:off x="7390081" y="2158619"/>
            <a:ext cx="2769631" cy="1489882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7" idx="4"/>
            <a:endCxn id="8" idx="0"/>
          </p:cNvCxnSpPr>
          <p:nvPr/>
        </p:nvCxnSpPr>
        <p:spPr>
          <a:xfrm flipH="1">
            <a:off x="1887625" y="2158619"/>
            <a:ext cx="8207352" cy="148533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73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5" b="40858"/>
          <a:stretch>
            <a:fillRect/>
          </a:stretch>
        </p:blipFill>
        <p:spPr bwMode="auto">
          <a:xfrm>
            <a:off x="3402750" y="5548337"/>
            <a:ext cx="4772351" cy="153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39463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>
            <a:extLst>
              <a:ext uri="{FF2B5EF4-FFF2-40B4-BE49-F238E27FC236}">
                <a16:creationId xmlns="" xmlns:a16="http://schemas.microsoft.com/office/drawing/2014/main" id="{92E89CB7-AFE8-1186-4F75-8A7971864D87}"/>
              </a:ext>
            </a:extLst>
          </p:cNvPr>
          <p:cNvSpPr/>
          <p:nvPr/>
        </p:nvSpPr>
        <p:spPr>
          <a:xfrm>
            <a:off x="1224643" y="293915"/>
            <a:ext cx="963386" cy="734786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" name="Rectangle: Rounded Corners 3">
            <a:extLst>
              <a:ext uri="{FF2B5EF4-FFF2-40B4-BE49-F238E27FC236}">
                <a16:creationId xmlns="" xmlns:a16="http://schemas.microsoft.com/office/drawing/2014/main" id="{7067A48F-E83F-6E4B-F0E3-F74C89291459}"/>
              </a:ext>
            </a:extLst>
          </p:cNvPr>
          <p:cNvSpPr/>
          <p:nvPr/>
        </p:nvSpPr>
        <p:spPr>
          <a:xfrm>
            <a:off x="2334988" y="293915"/>
            <a:ext cx="1516053" cy="73478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Số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5207C34-D37D-9D4D-56A2-C39EE69F55AF}"/>
              </a:ext>
            </a:extLst>
          </p:cNvPr>
          <p:cNvSpPr/>
          <p:nvPr/>
        </p:nvSpPr>
        <p:spPr>
          <a:xfrm>
            <a:off x="3931416" y="412025"/>
            <a:ext cx="412255" cy="4985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20086" y="1646825"/>
            <a:ext cx="1514901" cy="8598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10 000</a:t>
            </a:r>
            <a:endParaRPr lang="en-US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336140" y="3464254"/>
            <a:ext cx="1514901" cy="8598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15 000</a:t>
            </a:r>
            <a:endParaRPr lang="en-US" sz="2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137544" y="1646824"/>
            <a:ext cx="1514901" cy="8598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20 000</a:t>
            </a:r>
            <a:endParaRPr lang="en-US" sz="2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652446" y="3464255"/>
            <a:ext cx="1514901" cy="8598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7167345" y="1646823"/>
            <a:ext cx="1514901" cy="8598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993872" y="3464255"/>
            <a:ext cx="1514901" cy="8598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35 000</a:t>
            </a:r>
            <a:endParaRPr lang="en-US" sz="2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/>
          <p:cNvCxnSpPr>
            <a:stCxn id="5" idx="2"/>
            <a:endCxn id="7" idx="0"/>
          </p:cNvCxnSpPr>
          <p:nvPr/>
        </p:nvCxnSpPr>
        <p:spPr>
          <a:xfrm>
            <a:off x="1577537" y="2506634"/>
            <a:ext cx="1516054" cy="95762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0"/>
            <a:endCxn id="8" idx="2"/>
          </p:cNvCxnSpPr>
          <p:nvPr/>
        </p:nvCxnSpPr>
        <p:spPr>
          <a:xfrm flipV="1">
            <a:off x="3093591" y="2506633"/>
            <a:ext cx="1801404" cy="957621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8" idx="2"/>
          </p:cNvCxnSpPr>
          <p:nvPr/>
        </p:nvCxnSpPr>
        <p:spPr>
          <a:xfrm>
            <a:off x="4894995" y="2506633"/>
            <a:ext cx="1514901" cy="957622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9" idx="0"/>
            <a:endCxn id="10" idx="2"/>
          </p:cNvCxnSpPr>
          <p:nvPr/>
        </p:nvCxnSpPr>
        <p:spPr>
          <a:xfrm flipV="1">
            <a:off x="6409897" y="2506632"/>
            <a:ext cx="1514899" cy="95762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0" idx="2"/>
            <a:endCxn id="11" idx="0"/>
          </p:cNvCxnSpPr>
          <p:nvPr/>
        </p:nvCxnSpPr>
        <p:spPr>
          <a:xfrm>
            <a:off x="7924796" y="2506632"/>
            <a:ext cx="1826527" cy="95762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738B76C8-FBC4-10EC-1263-E10A71B63A63}"/>
              </a:ext>
            </a:extLst>
          </p:cNvPr>
          <p:cNvSpPr/>
          <p:nvPr/>
        </p:nvSpPr>
        <p:spPr>
          <a:xfrm>
            <a:off x="5789234" y="3604692"/>
            <a:ext cx="1241326" cy="57893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738B76C8-FBC4-10EC-1263-E10A71B63A63}"/>
              </a:ext>
            </a:extLst>
          </p:cNvPr>
          <p:cNvSpPr/>
          <p:nvPr/>
        </p:nvSpPr>
        <p:spPr>
          <a:xfrm>
            <a:off x="7304133" y="1787260"/>
            <a:ext cx="1241326" cy="57893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8F789281-AB28-C0DA-53CD-6A2AF0A3F9AE}"/>
              </a:ext>
            </a:extLst>
          </p:cNvPr>
          <p:cNvSpPr/>
          <p:nvPr/>
        </p:nvSpPr>
        <p:spPr>
          <a:xfrm>
            <a:off x="5770184" y="3594486"/>
            <a:ext cx="1279425" cy="5993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25 000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8F789281-AB28-C0DA-53CD-6A2AF0A3F9AE}"/>
              </a:ext>
            </a:extLst>
          </p:cNvPr>
          <p:cNvSpPr/>
          <p:nvPr/>
        </p:nvSpPr>
        <p:spPr>
          <a:xfrm>
            <a:off x="7320931" y="1787260"/>
            <a:ext cx="1279425" cy="5993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30 000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18614" y="4440409"/>
            <a:ext cx="11041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b) Trong các số trên số nào là số tròn chục nghìn ?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Flowchart: Connector 38">
            <a:extLst>
              <a:ext uri="{FF2B5EF4-FFF2-40B4-BE49-F238E27FC236}">
                <a16:creationId xmlns="" xmlns:a16="http://schemas.microsoft.com/office/drawing/2014/main" id="{64632824-F632-7338-3619-292A774D142A}"/>
              </a:ext>
            </a:extLst>
          </p:cNvPr>
          <p:cNvSpPr/>
          <p:nvPr/>
        </p:nvSpPr>
        <p:spPr>
          <a:xfrm>
            <a:off x="948351" y="1745708"/>
            <a:ext cx="1239678" cy="640896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lowchart: Connector 39">
            <a:extLst>
              <a:ext uri="{FF2B5EF4-FFF2-40B4-BE49-F238E27FC236}">
                <a16:creationId xmlns="" xmlns:a16="http://schemas.microsoft.com/office/drawing/2014/main" id="{64632824-F632-7338-3619-292A774D142A}"/>
              </a:ext>
            </a:extLst>
          </p:cNvPr>
          <p:cNvSpPr/>
          <p:nvPr/>
        </p:nvSpPr>
        <p:spPr>
          <a:xfrm>
            <a:off x="4244454" y="1723531"/>
            <a:ext cx="1282889" cy="620486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lowchart: Connector 40">
            <a:extLst>
              <a:ext uri="{FF2B5EF4-FFF2-40B4-BE49-F238E27FC236}">
                <a16:creationId xmlns="" xmlns:a16="http://schemas.microsoft.com/office/drawing/2014/main" id="{64632824-F632-7338-3619-292A774D142A}"/>
              </a:ext>
            </a:extLst>
          </p:cNvPr>
          <p:cNvSpPr/>
          <p:nvPr/>
        </p:nvSpPr>
        <p:spPr>
          <a:xfrm>
            <a:off x="7356486" y="1745708"/>
            <a:ext cx="1243870" cy="640896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/>
          <p:cNvSpPr/>
          <p:nvPr/>
        </p:nvSpPr>
        <p:spPr>
          <a:xfrm>
            <a:off x="488701" y="5582186"/>
            <a:ext cx="662769" cy="56831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1224643" y="5209062"/>
            <a:ext cx="10590662" cy="13145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 tròn chục nghìn là các số:</a:t>
            </a:r>
          </a:p>
          <a:p>
            <a:pPr algn="ctr"/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10 000, 20 000, 30 000, 40 000, 50 000, 60 000, 70 000, 80 000, 90 000 </a:t>
            </a:r>
            <a:endParaRPr lang="en-US" sz="2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7030560" y="5069217"/>
            <a:ext cx="30434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26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020" y="0"/>
            <a:ext cx="1744662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1239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>
            <a:extLst>
              <a:ext uri="{FF2B5EF4-FFF2-40B4-BE49-F238E27FC236}">
                <a16:creationId xmlns="" xmlns:a16="http://schemas.microsoft.com/office/drawing/2014/main" id="{92E89CB7-AFE8-1186-4F75-8A7971864D87}"/>
              </a:ext>
            </a:extLst>
          </p:cNvPr>
          <p:cNvSpPr/>
          <p:nvPr/>
        </p:nvSpPr>
        <p:spPr>
          <a:xfrm>
            <a:off x="1224643" y="293915"/>
            <a:ext cx="963386" cy="734786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" name="Rectangle: Rounded Corners 3">
            <a:extLst>
              <a:ext uri="{FF2B5EF4-FFF2-40B4-BE49-F238E27FC236}">
                <a16:creationId xmlns="" xmlns:a16="http://schemas.microsoft.com/office/drawing/2014/main" id="{7067A48F-E83F-6E4B-F0E3-F74C89291459}"/>
              </a:ext>
            </a:extLst>
          </p:cNvPr>
          <p:cNvSpPr/>
          <p:nvPr/>
        </p:nvSpPr>
        <p:spPr>
          <a:xfrm>
            <a:off x="2305752" y="298270"/>
            <a:ext cx="5377938" cy="73478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Chọn câu trả lời đúng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64276" y="1323833"/>
            <a:ext cx="10836322" cy="339829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Bạn An đố Mai tìm một số, biết rằng:</a:t>
            </a:r>
          </a:p>
          <a:p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- Hàng chục nghìn của số cần tìm là 8.</a:t>
            </a:r>
          </a:p>
          <a:p>
            <a:pPr marL="285750" indent="-285750">
              <a:buFontTx/>
              <a:buChar char="-"/>
            </a:pP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Nếu làm tròn số cần tìm đến hàng chục thì chữ số hàng chục của số làm tròn là 6.</a:t>
            </a:r>
          </a:p>
          <a:p>
            <a:pPr marL="285750" indent="-285750">
              <a:buFontTx/>
              <a:buChar char="-"/>
            </a:pP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Nếu làm tròn số cần tìm đến hàng trăm thì chữ số hàng trăm của số làm tròn là 4.</a:t>
            </a:r>
          </a:p>
          <a:p>
            <a:pPr marL="285750" indent="-285750">
              <a:buFontTx/>
              <a:buChar char="-"/>
            </a:pP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Số cần tìm là :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279778" y="4918306"/>
            <a:ext cx="2715906" cy="154219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A.64 301</a:t>
            </a:r>
            <a:endParaRPr lang="en-US" sz="2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Explosion 1 6"/>
          <p:cNvSpPr/>
          <p:nvPr/>
        </p:nvSpPr>
        <p:spPr>
          <a:xfrm>
            <a:off x="2995684" y="5016117"/>
            <a:ext cx="2866029" cy="1415956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B.80 458</a:t>
            </a:r>
            <a:endParaRPr lang="en-US" sz="2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Explosion 1 7"/>
          <p:cNvSpPr/>
          <p:nvPr/>
        </p:nvSpPr>
        <p:spPr>
          <a:xfrm>
            <a:off x="6182435" y="4946736"/>
            <a:ext cx="2975212" cy="1485337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C.82 361</a:t>
            </a:r>
            <a:endParaRPr lang="en-US" sz="2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Explosion 1 8"/>
          <p:cNvSpPr/>
          <p:nvPr/>
        </p:nvSpPr>
        <p:spPr>
          <a:xfrm>
            <a:off x="9157647" y="4918306"/>
            <a:ext cx="2919063" cy="1501255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D.83 405</a:t>
            </a:r>
            <a:endParaRPr lang="en-US" sz="2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323833" y="2224585"/>
            <a:ext cx="2838734" cy="272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lowchart: Connector 13">
            <a:extLst>
              <a:ext uri="{FF2B5EF4-FFF2-40B4-BE49-F238E27FC236}">
                <a16:creationId xmlns="" xmlns:a16="http://schemas.microsoft.com/office/drawing/2014/main" id="{64632824-F632-7338-3619-292A774D142A}"/>
              </a:ext>
            </a:extLst>
          </p:cNvPr>
          <p:cNvSpPr/>
          <p:nvPr/>
        </p:nvSpPr>
        <p:spPr>
          <a:xfrm>
            <a:off x="7178726" y="1750312"/>
            <a:ext cx="532262" cy="501569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ultiply 14"/>
          <p:cNvSpPr/>
          <p:nvPr/>
        </p:nvSpPr>
        <p:spPr>
          <a:xfrm>
            <a:off x="1180531" y="5016117"/>
            <a:ext cx="1007498" cy="1207828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188029" y="2759122"/>
            <a:ext cx="134674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346213" y="2759122"/>
            <a:ext cx="1665026" cy="272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lowchart: Connector 22">
            <a:extLst>
              <a:ext uri="{FF2B5EF4-FFF2-40B4-BE49-F238E27FC236}">
                <a16:creationId xmlns="" xmlns:a16="http://schemas.microsoft.com/office/drawing/2014/main" id="{64632824-F632-7338-3619-292A774D142A}"/>
              </a:ext>
            </a:extLst>
          </p:cNvPr>
          <p:cNvSpPr/>
          <p:nvPr/>
        </p:nvSpPr>
        <p:spPr>
          <a:xfrm>
            <a:off x="5359024" y="2808589"/>
            <a:ext cx="532262" cy="501569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ultiply 23"/>
          <p:cNvSpPr/>
          <p:nvPr/>
        </p:nvSpPr>
        <p:spPr>
          <a:xfrm>
            <a:off x="10216843" y="4952419"/>
            <a:ext cx="1007498" cy="1207828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2188028" y="3716740"/>
            <a:ext cx="134674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336949" y="3716740"/>
            <a:ext cx="16742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lowchart: Connector 27">
            <a:extLst>
              <a:ext uri="{FF2B5EF4-FFF2-40B4-BE49-F238E27FC236}">
                <a16:creationId xmlns="" xmlns:a16="http://schemas.microsoft.com/office/drawing/2014/main" id="{64632824-F632-7338-3619-292A774D142A}"/>
              </a:ext>
            </a:extLst>
          </p:cNvPr>
          <p:cNvSpPr/>
          <p:nvPr/>
        </p:nvSpPr>
        <p:spPr>
          <a:xfrm>
            <a:off x="5374949" y="3732662"/>
            <a:ext cx="532262" cy="501569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ultiply 28"/>
          <p:cNvSpPr/>
          <p:nvPr/>
        </p:nvSpPr>
        <p:spPr>
          <a:xfrm>
            <a:off x="3924949" y="5096283"/>
            <a:ext cx="1007498" cy="1207828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Explosion 1 29"/>
          <p:cNvSpPr/>
          <p:nvPr/>
        </p:nvSpPr>
        <p:spPr>
          <a:xfrm>
            <a:off x="6182435" y="4957528"/>
            <a:ext cx="2975212" cy="1485337"/>
          </a:xfrm>
          <a:prstGeom prst="irregularSeal1">
            <a:avLst/>
          </a:prstGeom>
          <a:solidFill>
            <a:srgbClr val="FF00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C.82 361</a:t>
            </a:r>
            <a:endParaRPr lang="en-US" sz="28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382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3" grpId="0" animBg="1"/>
      <p:bldP spid="24" grpId="0" animBg="1"/>
      <p:bldP spid="28" grpId="0" animBg="1"/>
      <p:bldP spid="29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02BE308E-EAF8-2F40-B5CE-41BEBC8FFE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12" y="4125202"/>
            <a:ext cx="1670133" cy="1931975"/>
          </a:xfrm>
          <a:prstGeom prst="rect">
            <a:avLst/>
          </a:prstGeom>
        </p:spPr>
      </p:pic>
      <p:pic>
        <p:nvPicPr>
          <p:cNvPr id="16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xmlns="" id="{0F7D1271-723A-D146-9BF0-6F7398ED4D6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>
            <a:off x="9467157" y="3706405"/>
            <a:ext cx="2712945" cy="2169527"/>
          </a:xfrm>
          <a:prstGeom prst="rect">
            <a:avLst/>
          </a:prstGeom>
        </p:spPr>
      </p:pic>
      <p:pic>
        <p:nvPicPr>
          <p:cNvPr id="17" name="Jazz Me Blues - E's Jammy Jams.mp3" descr="Jazz Me Blues - E's Jammy Jams.mp3">
            <a:hlinkClick r:id="" action="ppaction://media"/>
            <a:extLst>
              <a:ext uri="{FF2B5EF4-FFF2-40B4-BE49-F238E27FC236}">
                <a16:creationId xmlns:a16="http://schemas.microsoft.com/office/drawing/2014/main" xmlns="" id="{13F8CD0C-4B12-7741-AD13-DCB0766C71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BC980DB-E037-204F-9F79-CC6849A88A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1347064"/>
            <a:ext cx="810603" cy="726647"/>
          </a:xfrm>
          <a:prstGeom prst="rect">
            <a:avLst/>
          </a:prstGeom>
        </p:spPr>
      </p:pic>
      <p:sp>
        <p:nvSpPr>
          <p:cNvPr id="28" name="Rectangle: Rounded Corners 10">
            <a:hlinkClick r:id="rId12" action="ppaction://hlinksldjump"/>
            <a:extLst>
              <a:ext uri="{FF2B5EF4-FFF2-40B4-BE49-F238E27FC236}">
                <a16:creationId xmlns:a16="http://schemas.microsoft.com/office/drawing/2014/main" xmlns="" id="{B29D8C2B-E32C-7C49-9638-86FAF989E77D}"/>
              </a:ext>
            </a:extLst>
          </p:cNvPr>
          <p:cNvSpPr/>
          <p:nvPr/>
        </p:nvSpPr>
        <p:spPr>
          <a:xfrm>
            <a:off x="5819015" y="1423232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204C6AF2-936B-3846-AB6F-09565097E7A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4049033"/>
            <a:ext cx="810603" cy="726647"/>
          </a:xfrm>
          <a:prstGeom prst="rect">
            <a:avLst/>
          </a:prstGeom>
        </p:spPr>
      </p:pic>
      <p:sp>
        <p:nvSpPr>
          <p:cNvPr id="34" name="Rectangle: Rounded Corners 10">
            <a:hlinkClick r:id="rId13" action="ppaction://hlinksldjump"/>
            <a:extLst>
              <a:ext uri="{FF2B5EF4-FFF2-40B4-BE49-F238E27FC236}">
                <a16:creationId xmlns:a16="http://schemas.microsoft.com/office/drawing/2014/main" xmlns="" id="{E791D6AF-F6E3-E34C-AD23-DF14D2E38771}"/>
              </a:ext>
            </a:extLst>
          </p:cNvPr>
          <p:cNvSpPr/>
          <p:nvPr/>
        </p:nvSpPr>
        <p:spPr>
          <a:xfrm>
            <a:off x="1069003" y="4125201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E19A129C-95FF-084C-888D-450F4F83E1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321" y="5420832"/>
            <a:ext cx="810603" cy="726647"/>
          </a:xfrm>
          <a:prstGeom prst="rect">
            <a:avLst/>
          </a:prstGeom>
        </p:spPr>
      </p:pic>
      <p:sp>
        <p:nvSpPr>
          <p:cNvPr id="37" name="Rectangle: Rounded Corners 10">
            <a:hlinkClick r:id="rId14" action="ppaction://hlinksldjump"/>
            <a:extLst>
              <a:ext uri="{FF2B5EF4-FFF2-40B4-BE49-F238E27FC236}">
                <a16:creationId xmlns:a16="http://schemas.microsoft.com/office/drawing/2014/main" xmlns="" id="{4B58D463-3B40-2942-B139-CAD7CD4A4409}"/>
              </a:ext>
            </a:extLst>
          </p:cNvPr>
          <p:cNvSpPr/>
          <p:nvPr/>
        </p:nvSpPr>
        <p:spPr>
          <a:xfrm>
            <a:off x="2281925" y="5497000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FC845009-BFD2-AE4F-9379-27B4C8D88C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35036" y="1347065"/>
            <a:ext cx="810603" cy="726647"/>
          </a:xfrm>
          <a:prstGeom prst="rect">
            <a:avLst/>
          </a:prstGeom>
        </p:spPr>
      </p:pic>
      <p:sp>
        <p:nvSpPr>
          <p:cNvPr id="43" name="Rectangle: Rounded Corners 10">
            <a:hlinkClick r:id="rId15" action="ppaction://hlinksldjump"/>
            <a:extLst>
              <a:ext uri="{FF2B5EF4-FFF2-40B4-BE49-F238E27FC236}">
                <a16:creationId xmlns:a16="http://schemas.microsoft.com/office/drawing/2014/main" xmlns="" id="{3E0D8992-43B3-B640-9815-2054243CCB77}"/>
              </a:ext>
            </a:extLst>
          </p:cNvPr>
          <p:cNvSpPr/>
          <p:nvPr/>
        </p:nvSpPr>
        <p:spPr>
          <a:xfrm>
            <a:off x="9897877" y="1423232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C3A79764-3D98-CC4E-9C14-E1B7992BBED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80703" y="4399322"/>
            <a:ext cx="810603" cy="726647"/>
          </a:xfrm>
          <a:prstGeom prst="rect">
            <a:avLst/>
          </a:prstGeom>
        </p:spPr>
      </p:pic>
      <p:sp>
        <p:nvSpPr>
          <p:cNvPr id="49" name="Rectangle: Rounded Corners 10">
            <a:hlinkClick r:id="rId16" action="ppaction://hlinksldjump"/>
            <a:extLst>
              <a:ext uri="{FF2B5EF4-FFF2-40B4-BE49-F238E27FC236}">
                <a16:creationId xmlns:a16="http://schemas.microsoft.com/office/drawing/2014/main" xmlns="" id="{0F3430A5-5378-A349-B612-6C01C162474B}"/>
              </a:ext>
            </a:extLst>
          </p:cNvPr>
          <p:cNvSpPr/>
          <p:nvPr/>
        </p:nvSpPr>
        <p:spPr>
          <a:xfrm>
            <a:off x="5239298" y="4516880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E31995D3-1519-0B41-8878-DC00C945C855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/>
        </p:blipFill>
        <p:spPr>
          <a:xfrm>
            <a:off x="7729012" y="5332489"/>
            <a:ext cx="1670133" cy="7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404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 numSld="6">
                <p:cTn id="73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-0.00062 C 0.03299 -0.00123 0.03646 -0.00185 0.03993 -0.00247 C 0.04514 -0.00308 0.05018 -0.00339 0.05539 -0.00432 C 0.05816 -0.00463 0.06093 -0.00555 0.06355 -0.00586 L 0.12032 -0.00432 C 0.12205 -0.00401 0.13178 -0.00123 0.13369 -0.00062 C 0.13681 0.00124 0.13976 0.00401 0.14306 0.00494 C 0.14514 0.00556 0.14723 0.00617 0.14914 0.00679 C 0.15886 0.01019 0.14862 0.0071 0.15643 0.0105 C 0.15816 0.01111 0.1599 0.01142 0.16164 0.01235 C 0.16268 0.01266 0.16372 0.01358 0.16476 0.0142 C 0.16598 0.01482 0.16754 0.01513 0.16876 0.01605 C 0.17171 0.01821 0.17431 0.02068 0.17709 0.02315 C 0.17917 0.02562 0.18091 0.02932 0.18316 0.03056 C 0.19063 0.03488 0.18768 0.0321 0.19254 0.03796 C 0.19462 0.04321 0.19462 0.04445 0.19775 0.04877 C 0.19862 0.05031 0.19966 0.05124 0.2007 0.05247 C 0.2066 0.06821 0.19879 0.04969 0.20591 0.05988 C 0.20695 0.06142 0.20712 0.06389 0.20799 0.06543 C 0.20886 0.06698 0.21007 0.06759 0.21112 0.06914 C 0.2165 0.07716 0.21198 0.07253 0.21632 0.07654 " pathEditMode="relative" ptsTypes="AAAAAAAAAAAAAAAAAAAAA">
                                      <p:cBhvr>
                                        <p:cTn id="8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 -0.06883 C 0.00886 -0.07007 0.01146 -0.07068 0.01372 -0.07254 C 0.01511 -0.07377 0.01563 -0.07655 0.01685 -0.07809 C 0.02153 -0.08488 0.0191 -0.07809 0.02396 -0.0892 C 0.02553 -0.0926 0.02639 -0.09692 0.02813 -0.1 C 0.03525 -0.11266 0.03195 -0.10834 0.03751 -0.11482 C 0.04341 -0.13056 0.03542 -0.11204 0.04254 -0.12223 C 0.04358 -0.12346 0.04376 -0.12624 0.04462 -0.12747 C 0.04653 -0.13056 0.04879 -0.13241 0.05087 -0.13488 C 0.05191 -0.13612 0.05278 -0.13766 0.054 -0.13858 C 0.05539 -0.13982 0.05678 -0.14074 0.05799 -0.14229 C 0.05955 -0.14383 0.06094 -0.14568 0.06216 -0.14784 C 0.06337 -0.14939 0.06407 -0.15186 0.06528 -0.1534 C 0.0665 -0.15463 0.06806 -0.15433 0.06945 -0.15525 C 0.07049 -0.15556 0.07153 -0.15618 0.07257 -0.15679 L 0.0849 -0.17161 L 0.08803 -0.17531 C 0.08907 -0.17655 0.09011 -0.17778 0.09115 -0.17902 C 0.10487 -0.19414 0.08889 -0.17655 0.10035 -0.18797 C 0.10139 -0.1892 0.10226 -0.19074 0.10348 -0.19167 C 0.10435 -0.1926 0.10556 -0.1926 0.1066 -0.19352 C 0.10764 -0.19445 0.10851 -0.19661 0.10955 -0.19723 C 0.11129 -0.19846 0.11303 -0.19846 0.11476 -0.19908 C 0.11615 -0.20031 0.11754 -0.20186 0.11893 -0.20278 C 0.12032 -0.20371 0.12171 -0.20402 0.1231 -0.20463 C 0.13039 -0.20834 0.12084 -0.20463 0.13126 -0.20834 C 0.13994 -0.21605 0.13056 -0.20834 0.14063 -0.21389 C 0.14237 -0.21482 0.14393 -0.21636 0.14566 -0.2176 C 0.14671 -0.21821 0.14775 -0.21883 0.14879 -0.21914 C 0.15747 -0.22377 0.15435 -0.22254 0.1632 -0.2247 C 0.17032 -0.22902 0.16181 -0.22408 0.17466 -0.23025 C 0.179 -0.23241 0.17674 -0.23241 0.18178 -0.23395 C 0.18421 -0.23457 0.18664 -0.23488 0.18907 -0.23581 C 0.19046 -0.23612 0.19185 -0.23735 0.19323 -0.23766 C 0.19792 -0.23889 0.20278 -0.24013 0.20764 -0.24136 C 0.21007 -0.24198 0.21251 -0.24229 0.21476 -0.24321 C 0.22119 -0.24507 0.22153 -0.24507 0.2283 -0.24692 C 0.23091 -0.24754 0.23369 -0.24784 0.23646 -0.24877 C 0.24862 -0.25216 0.22882 -0.24908 0.24879 -0.25216 C 0.26025 -0.25402 0.26823 -0.25433 0.27987 -0.25587 C 0.28316 -0.25649 0.28664 -0.2571 0.29011 -0.25772 C 0.29028 -0.25772 0.34566 -0.26081 0.36841 -0.25402 C 0.3698 -0.25371 0.37119 -0.25278 0.37257 -0.25216 C 0.37744 -0.25031 0.37744 -0.25093 0.38195 -0.24877 C 0.38299 -0.24815 0.38386 -0.24723 0.3849 -0.24692 C 0.38664 -0.24599 0.38837 -0.24599 0.39011 -0.24507 C 0.39185 -0.24414 0.39358 -0.24229 0.39532 -0.24136 C 0.40191 -0.23766 0.40278 -0.23797 0.40869 -0.23581 C 0.41615 -0.23272 0.40955 -0.23519 0.41789 -0.23025 C 0.42119 -0.2284 0.42396 -0.22809 0.42726 -0.22655 C 0.43681 -0.22223 0.42327 -0.22778 0.43351 -0.22099 C 0.43507 -0.22007 0.43681 -0.21976 0.43855 -0.21914 C 0.43994 -0.21791 0.44132 -0.21667 0.44271 -0.21574 C 0.44376 -0.21482 0.4448 -0.21482 0.44584 -0.21389 C 0.44723 -0.21235 0.44844 -0.20988 0.45001 -0.20834 C 0.45087 -0.20741 0.45209 -0.20741 0.45296 -0.20649 C 0.45487 -0.20494 0.45643 -0.20247 0.45816 -0.20093 C 0.45921 -0.2 0.46025 -0.2 0.46129 -0.19908 C 0.46337 -0.19754 0.46546 -0.19568 0.46754 -0.19352 C 0.47691 -0.18365 0.47171 -0.18673 0.48299 -0.17346 L 0.48907 -0.16605 C 0.49011 -0.16482 0.49115 -0.16358 0.49219 -0.16235 C 0.49393 -0.1605 0.49566 -0.15895 0.4974 -0.15679 C 0.49844 -0.15556 0.49931 -0.15402 0.50053 -0.1534 C 0.50244 -0.15155 0.50487 -0.15186 0.5066 -0.1497 C 0.51441 -0.14044 0.50487 -0.15216 0.51285 -0.14044 C 0.51372 -0.13889 0.51494 -0.13797 0.51598 -0.13673 C 0.51702 -0.1355 0.52153 -0.12902 0.5231 -0.12747 C 0.52414 -0.12686 0.52518 -0.12624 0.52622 -0.12562 C 0.52726 -0.12408 0.52813 -0.12192 0.52935 -0.12037 C 0.53021 -0.11883 0.53143 -0.11791 0.53247 -0.11667 C 0.54306 -0.0997 0.53473 -0.11019 0.54167 -0.10186 C 0.54358 -0.09198 0.54167 -0.10093 0.5448 -0.09105 C 0.55001 -0.0747 0.54393 -0.09136 0.54896 -0.07809 C 0.54931 -0.07624 0.54931 -0.07408 0.55001 -0.07254 C 0.5507 -0.07099 0.55226 -0.07068 0.55313 -0.06883 C 0.55417 -0.06636 0.554 -0.0642 0.554 -0.06142 " pathEditMode="relative" ptsTypes="AAAAAAAAAAAAAAAAAAAAAAAAAAAAAAAAAAAAAAAAAAAAAAAAAAAAAAAAAAAAAAAAAAAAAAAAAAAAA">
                                      <p:cBhvr>
                                        <p:cTn id="10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42 -0.07037 C 0.00903 -0.07346 0.01198 -0.07624 0.01458 -0.07963 C 0.02239 -0.0892 0.01667 -0.0855 0.02378 -0.08858 C 0.02483 -0.08982 0.02587 -0.09105 0.02691 -0.09229 C 0.0283 -0.09414 0.02951 -0.0963 0.03108 -0.09784 C 0.03194 -0.09877 0.03316 -0.09908 0.0342 -0.09969 C 0.03594 -0.10093 0.0375 -0.10216 0.03941 -0.1034 C 0.04062 -0.10402 0.04219 -0.10432 0.0434 -0.10525 C 0.04496 -0.10618 0.04618 -0.10803 0.04757 -0.10895 C 0.04965 -0.10988 0.05173 -0.10988 0.05382 -0.11081 C 0.05729 -0.11173 0.06076 -0.11235 0.06406 -0.1142 C 0.07153 -0.11883 0.06215 -0.11327 0.07135 -0.1179 C 0.07239 -0.11852 0.07326 -0.11914 0.0743 -0.11976 C 0.07934 -0.12223 0.07812 -0.1213 0.08368 -0.12346 C 0.08646 -0.12469 0.08923 -0.12593 0.09184 -0.12716 C 0.09323 -0.12778 0.09462 -0.12809 0.09601 -0.12902 C 0.09705 -0.12963 0.09809 -0.13025 0.09913 -0.13087 C 0.10087 -0.13148 0.1026 -0.1321 0.10434 -0.13272 C 0.10712 -0.13364 0.10972 -0.13581 0.1125 -0.13642 L 0.12187 -0.13827 C 0.1243 -0.13858 0.12656 -0.13982 0.12899 -0.14013 C 0.13594 -0.14074 0.14271 -0.14136 0.14965 -0.14167 L 0.32604 -0.14013 C 0.33177 -0.13982 0.33767 -0.1392 0.34358 -0.13827 C 0.34531 -0.13797 0.34687 -0.13673 0.34861 -0.13642 C 0.3533 -0.13519 0.36337 -0.13395 0.36823 -0.13272 C 0.39358 -0.12562 0.36441 -0.13179 0.38785 -0.12716 L 0.39601 -0.12346 C 0.39739 -0.12284 0.39878 -0.12253 0.40017 -0.12161 C 0.40121 -0.12099 0.40226 -0.12006 0.4033 -0.11976 C 0.40816 -0.11821 0.41771 -0.11605 0.41771 -0.11605 C 0.42691 -0.10957 0.41875 -0.11482 0.42812 -0.11081 C 0.42917 -0.11019 0.43003 -0.10926 0.43108 -0.10895 C 0.43385 -0.10803 0.43663 -0.10772 0.43941 -0.1071 C 0.44861 -0.09877 0.43715 -0.10834 0.45173 -0.09969 L 0.45798 -0.09599 C 0.45903 -0.09537 0.45989 -0.09476 0.46111 -0.09414 C 0.46233 -0.09352 0.46389 -0.09321 0.4651 -0.09229 C 0.475 -0.08581 0.46319 -0.09074 0.47448 -0.08673 C 0.48837 -0.07439 0.46771 -0.09198 0.48368 -0.08118 C 0.48489 -0.08056 0.48576 -0.07871 0.4868 -0.07778 C 0.48923 -0.07531 0.49132 -0.07562 0.4941 -0.07408 C 0.49548 -0.07315 0.4967 -0.0713 0.49809 -0.07037 C 0.50121 -0.06821 0.50434 -0.06667 0.50746 -0.06482 C 0.50851 -0.0642 0.50955 -0.06358 0.51059 -0.06297 C 0.51667 -0.05864 0.51389 -0.0605 0.51875 -0.05741 C 0.51979 -0.05618 0.52083 -0.05494 0.52187 -0.05371 C 0.52292 -0.05309 0.52396 -0.05278 0.525 -0.05185 C 0.53559 -0.04136 0.52726 -0.04692 0.5342 -0.0429 C 0.54774 -0.02469 0.53142 -0.04537 0.54149 -0.0355 C 0.55278 -0.02439 0.54305 -0.03241 0.55173 -0.02253 C 0.55312 -0.0213 0.55451 -0.02037 0.5559 -0.01914 C 0.55694 -0.0179 0.55781 -0.01636 0.55903 -0.01543 C 0.56302 -0.01173 0.56146 -0.01574 0.5651 -0.00988 C 0.56875 -0.00402 0.57205 0.00401 0.57656 0.00864 C 0.57743 0.00957 0.57864 0.00987 0.57969 0.01049 C 0.5816 0.01574 0.58177 0.01697 0.58472 0.02129 C 0.58576 0.02284 0.58698 0.02345 0.58785 0.025 C 0.58906 0.02654 0.58976 0.0287 0.59097 0.03055 C 0.59184 0.03179 0.59305 0.03271 0.5941 0.03426 C 0.59514 0.0358 0.59601 0.03796 0.59722 0.03981 C 0.59809 0.04105 0.5993 0.04197 0.60017 0.04321 C 0.60139 0.04506 0.60243 0.04691 0.6033 0.04876 C 0.60417 0.05061 0.60451 0.05308 0.60538 0.05432 C 0.6066 0.05617 0.60816 0.05679 0.60955 0.05802 L 0.61979 0.08549 L 0.62396 0.0966 C 0.62639 0.10957 0.62483 0.10432 0.62812 0.11296 C 0.62847 0.11543 0.62864 0.1179 0.62917 0.12037 C 0.63125 0.13333 0.63108 0.12716 0.63108 0.13333 " pathEditMode="relative" ptsTypes="AAAAAAAAAAAAAAAAAAAAAAAAAAAAAAAAAAAAAAAAAAAAAAAAAAAAAAAAAAAAAAAAAAAAAA">
                                      <p:cBhvr>
                                        <p:cTn id="1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8 0.05671 C 0.05808 0.08564 0.03642 0.06689 0.08811 0.09814 C 0.10247 0.10671 0.1056 0.10648 0.11526 0.11782 C 0.11943 0.12268 0.124 0.12685 0.12753 0.1331 C 0.1321 0.1412 0.13601 0.15023 0.1411 0.15717 C 0.15455 0.175 0.14515 0.1618 0.16825 0.20532 C 0.174 0.2162 0.17987 0.22685 0.18548 0.23796 C 0.19057 0.24791 0.19527 0.25856 0.20036 0.26851 C 0.20558 0.27893 0.21107 0.28888 0.21629 0.2993 C 0.2189 0.30416 0.22164 0.30879 0.22373 0.31458 C 0.2266 0.32245 0.22973 0.33032 0.23234 0.33865 C 0.23509 0.34699 0.23717 0.35625 0.23978 0.36481 C 0.24135 0.3699 0.24318 0.37476 0.24474 0.38009 C 0.24853 0.39305 0.25375 0.40509 0.25584 0.41944 C 0.25623 0.42245 0.25649 0.42523 0.25701 0.42824 C 0.25793 0.43379 0.26171 0.45115 0.26197 0.45231 C 0.26263 0.45532 0.26367 0.45787 0.26445 0.46088 C 0.27281 0.49791 0.26615 0.47361 0.27176 0.49375 C 0.27255 0.5 0.2732 0.50717 0.27424 0.51342 C 0.27503 0.51782 0.27555 0.52245 0.27672 0.52662 L 0.27803 0.53078 " pathEditMode="relative" ptsTypes="AAAAAAAAAAAAAAAAAAAAA">
                                      <p:cBhvr>
                                        <p:cTn id="13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8 0.07006 L -0.01284 0.07345 C -0.01527 0.07438 -0.0177 0.07438 -0.01996 0.0753 C -0.02222 0.07623 -0.02413 0.07777 -0.02621 0.07901 C -0.02725 0.07963 -0.02829 0.08055 -0.02934 0.08086 L -0.03541 0.08271 C -0.04323 0.09197 -0.03333 0.08117 -0.0427 0.08827 C -0.04392 0.08919 -0.04479 0.09074 -0.04583 0.09197 C -0.04757 0.09382 -0.0493 0.09537 -0.05104 0.09753 C -0.05416 0.10092 -0.05538 0.10308 -0.0592 0.10648 C -0.06024 0.1074 -0.06128 0.10771 -0.06232 0.10833 C -0.06371 0.11018 -0.06493 0.11234 -0.06649 0.11388 C -0.06736 0.11481 -0.06857 0.1145 -0.06944 0.11574 C -0.071 0.11759 -0.07222 0.12067 -0.07361 0.12314 C -0.07465 0.12438 -0.07569 0.1253 -0.07673 0.12685 C -0.07812 0.12839 -0.07951 0.13024 -0.0809 0.13209 C -0.08194 0.13395 -0.08281 0.13611 -0.08402 0.13765 C -0.08489 0.13919 -0.08611 0.14012 -0.08698 0.14135 C -0.08871 0.14382 -0.09045 0.14629 -0.09218 0.14876 C -0.09652 0.15463 -0.09444 0.1503 -0.09948 0.15802 C -0.10052 0.15956 -0.10156 0.16142 -0.10243 0.16327 C -0.10468 0.16821 -0.1059 0.17469 -0.10868 0.17808 C -0.11076 0.18055 -0.11319 0.1824 -0.11493 0.18549 C -0.11736 0.18981 -0.11892 0.19506 -0.121 0.2 C -0.12204 0.20246 -0.12326 0.20493 -0.12413 0.2074 C -0.12482 0.20925 -0.12534 0.21111 -0.12621 0.21296 C -0.12743 0.21543 -0.12899 0.21759 -0.13038 0.22006 C -0.13107 0.22191 -0.13159 0.22407 -0.13246 0.22561 C -0.13333 0.22777 -0.13454 0.22932 -0.13541 0.23117 C -0.13628 0.23302 -0.1368 0.23487 -0.1375 0.23672 C -0.13854 0.23858 -0.13975 0.24012 -0.14062 0.24228 C -0.14218 0.24567 -0.1434 0.24969 -0.14479 0.25308 C -0.14548 0.25493 -0.14635 0.25679 -0.14687 0.25864 C -0.14757 0.26111 -0.14826 0.26358 -0.14895 0.26604 C -0.14965 0.26975 -0.15017 0.27345 -0.15086 0.27716 L -0.15191 0.2824 L -0.15503 0.29907 C -0.15538 0.30092 -0.1559 0.30277 -0.15607 0.30463 C -0.15937 0.32746 -0.1552 0.29907 -0.15816 0.31728 C -0.1585 0.31975 -0.15885 0.32222 -0.1592 0.32469 C -0.15989 0.32839 -0.16059 0.33209 -0.16128 0.3358 C -0.16163 0.33765 -0.16198 0.33919 -0.16232 0.34104 C -0.16267 0.34351 -0.16284 0.34598 -0.16336 0.34845 C -0.16388 0.35216 -0.16545 0.35956 -0.16545 0.35956 C -0.16805 0.39228 -0.16493 0.35802 -0.16736 0.37963 C -0.16961 0.39969 -0.16736 0.38209 -0.16944 0.39969 C -0.16979 0.40216 -0.17031 0.40463 -0.17048 0.40709 C -0.171 0.41142 -0.171 0.41574 -0.17152 0.42006 C -0.17204 0.42376 -0.17309 0.42716 -0.17361 0.43086 C -0.17448 0.43765 -0.175 0.44043 -0.17569 0.44753 C -0.17604 0.45185 -0.17656 0.45586 -0.17673 0.46018 C -0.17691 0.47006 -0.17673 0.47993 -0.17673 0.48981 " pathEditMode="relative" ptsTypes="AAAAAAAAAAAAAAAAAAAAAAAAAAAAAAAAAAAAAAAAAAAAAAAAAAAA">
                                      <p:cBhvr>
                                        <p:cTn id="14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8" grpId="2" animBg="1"/>
      <p:bldP spid="34" grpId="0" animBg="1"/>
      <p:bldP spid="34" grpId="1" animBg="1"/>
      <p:bldP spid="34" grpId="2" animBg="1"/>
      <p:bldP spid="37" grpId="0" animBg="1"/>
      <p:bldP spid="37" grpId="1" animBg="1"/>
      <p:bldP spid="37" grpId="2" animBg="1"/>
      <p:bldP spid="43" grpId="0" animBg="1"/>
      <p:bldP spid="43" grpId="1" animBg="1"/>
      <p:bldP spid="43" grpId="2" animBg="1"/>
      <p:bldP spid="49" grpId="0" animBg="1"/>
      <p:bldP spid="49" grpId="1" animBg="1"/>
      <p:bldP spid="49" grpId="2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1"/>
          <p:cNvGrpSpPr>
            <a:grpSpLocks/>
          </p:cNvGrpSpPr>
          <p:nvPr/>
        </p:nvGrpSpPr>
        <p:grpSpPr bwMode="auto">
          <a:xfrm>
            <a:off x="229779" y="4453694"/>
            <a:ext cx="10252363" cy="2078182"/>
            <a:chOff x="0" y="0"/>
            <a:chExt cx="52934" cy="9452"/>
          </a:xfrm>
        </p:grpSpPr>
        <p:pic>
          <p:nvPicPr>
            <p:cNvPr id="56" name="Picture 56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99" b="19521"/>
            <a:stretch>
              <a:fillRect/>
            </a:stretch>
          </p:blipFill>
          <p:spPr bwMode="auto">
            <a:xfrm>
              <a:off x="0" y="0"/>
              <a:ext cx="15316" cy="9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57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99" b="19521"/>
            <a:stretch>
              <a:fillRect/>
            </a:stretch>
          </p:blipFill>
          <p:spPr bwMode="auto">
            <a:xfrm>
              <a:off x="18849" y="80"/>
              <a:ext cx="15316" cy="9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58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99" b="19521"/>
            <a:stretch>
              <a:fillRect/>
            </a:stretch>
          </p:blipFill>
          <p:spPr bwMode="auto">
            <a:xfrm>
              <a:off x="37618" y="80"/>
              <a:ext cx="15316" cy="9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61"/>
          <p:cNvGrpSpPr>
            <a:grpSpLocks/>
          </p:cNvGrpSpPr>
          <p:nvPr/>
        </p:nvGrpSpPr>
        <p:grpSpPr bwMode="auto">
          <a:xfrm>
            <a:off x="173865" y="887665"/>
            <a:ext cx="11761233" cy="5674813"/>
            <a:chOff x="-1044" y="-344"/>
            <a:chExt cx="61330" cy="28091"/>
          </a:xfrm>
        </p:grpSpPr>
        <p:pic>
          <p:nvPicPr>
            <p:cNvPr id="62" name="Picture 6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44" y="920"/>
              <a:ext cx="16938" cy="14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6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23" y="-344"/>
              <a:ext cx="17766" cy="15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6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34" y="-93"/>
              <a:ext cx="24952" cy="16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65"/>
            <p:cNvSpPr txBox="1">
              <a:spLocks noChangeArrowheads="1"/>
            </p:cNvSpPr>
            <p:nvPr/>
          </p:nvSpPr>
          <p:spPr bwMode="auto">
            <a:xfrm>
              <a:off x="37117" y="8146"/>
              <a:ext cx="11544" cy="4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kumimoji="0" lang="en-US" sz="2400" b="1" i="0" u="none" strike="noStrike" cap="none" normalizeH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mươi bảy nghìn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sáu trăm chín mươi </a:t>
              </a: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 Box 66"/>
            <p:cNvSpPr txBox="1">
              <a:spLocks noChangeArrowheads="1"/>
            </p:cNvSpPr>
            <p:nvPr/>
          </p:nvSpPr>
          <p:spPr bwMode="auto">
            <a:xfrm>
              <a:off x="491" y="8904"/>
              <a:ext cx="13867" cy="3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b="1" smtClean="0">
                  <a:latin typeface="Times New Roman" pitchFamily="18" charset="0"/>
                  <a:cs typeface="Times New Roman" pitchFamily="18" charset="0"/>
                </a:rPr>
                <a:t>Số tròn chục nghìn </a:t>
              </a: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 Box 67"/>
            <p:cNvSpPr txBox="1">
              <a:spLocks noChangeArrowheads="1"/>
            </p:cNvSpPr>
            <p:nvPr/>
          </p:nvSpPr>
          <p:spPr bwMode="auto">
            <a:xfrm>
              <a:off x="18892" y="9329"/>
              <a:ext cx="11544" cy="3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90 000 + 7000 + 500</a:t>
              </a:r>
              <a:r>
                <a:rPr kumimoji="0" lang="en-US" sz="2400" b="1" i="0" u="none" strike="noStrike" cap="none" normalizeH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Text Box 68"/>
            <p:cNvSpPr txBox="1">
              <a:spLocks noChangeArrowheads="1"/>
            </p:cNvSpPr>
            <p:nvPr/>
          </p:nvSpPr>
          <p:spPr bwMode="auto">
            <a:xfrm>
              <a:off x="41699" y="24458"/>
              <a:ext cx="4686" cy="3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97 500</a:t>
              </a: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 Box 69"/>
            <p:cNvSpPr txBox="1">
              <a:spLocks noChangeArrowheads="1"/>
            </p:cNvSpPr>
            <p:nvPr/>
          </p:nvSpPr>
          <p:spPr bwMode="auto">
            <a:xfrm>
              <a:off x="3048" y="24314"/>
              <a:ext cx="4686" cy="3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800" b="1" smtClean="0">
                  <a:latin typeface="Times New Roman" pitchFamily="18" charset="0"/>
                  <a:cs typeface="Times New Roman" pitchFamily="18" charset="0"/>
                </a:rPr>
                <a:t>27 690</a:t>
              </a: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 Box 70"/>
            <p:cNvSpPr txBox="1">
              <a:spLocks noChangeArrowheads="1"/>
            </p:cNvSpPr>
            <p:nvPr/>
          </p:nvSpPr>
          <p:spPr bwMode="auto">
            <a:xfrm>
              <a:off x="22321" y="24458"/>
              <a:ext cx="4686" cy="3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800" b="1" smtClean="0">
                  <a:latin typeface="Times New Roman" pitchFamily="18" charset="0"/>
                  <a:cs typeface="Times New Roman" pitchFamily="18" charset="0"/>
                </a:rPr>
                <a:t>40 000</a:t>
              </a: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32"/>
          <p:cNvSpPr>
            <a:spLocks noChangeArrowheads="1"/>
          </p:cNvSpPr>
          <p:nvPr/>
        </p:nvSpPr>
        <p:spPr bwMode="auto">
          <a:xfrm>
            <a:off x="0" y="914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1551709" y="3685308"/>
            <a:ext cx="3505200" cy="1620983"/>
          </a:xfrm>
          <a:custGeom>
            <a:avLst/>
            <a:gdLst>
              <a:gd name="connsiteX0" fmla="*/ 13947 w 3602274"/>
              <a:gd name="connsiteY0" fmla="*/ 0 h 1551709"/>
              <a:gd name="connsiteX1" fmla="*/ 13947 w 3602274"/>
              <a:gd name="connsiteY1" fmla="*/ 124691 h 1551709"/>
              <a:gd name="connsiteX2" fmla="*/ 55510 w 3602274"/>
              <a:gd name="connsiteY2" fmla="*/ 180109 h 1551709"/>
              <a:gd name="connsiteX3" fmla="*/ 110929 w 3602274"/>
              <a:gd name="connsiteY3" fmla="*/ 277091 h 1551709"/>
              <a:gd name="connsiteX4" fmla="*/ 207910 w 3602274"/>
              <a:gd name="connsiteY4" fmla="*/ 332509 h 1551709"/>
              <a:gd name="connsiteX5" fmla="*/ 304892 w 3602274"/>
              <a:gd name="connsiteY5" fmla="*/ 387927 h 1551709"/>
              <a:gd name="connsiteX6" fmla="*/ 429583 w 3602274"/>
              <a:gd name="connsiteY6" fmla="*/ 415636 h 1551709"/>
              <a:gd name="connsiteX7" fmla="*/ 526565 w 3602274"/>
              <a:gd name="connsiteY7" fmla="*/ 443345 h 1551709"/>
              <a:gd name="connsiteX8" fmla="*/ 609692 w 3602274"/>
              <a:gd name="connsiteY8" fmla="*/ 471054 h 1551709"/>
              <a:gd name="connsiteX9" fmla="*/ 706674 w 3602274"/>
              <a:gd name="connsiteY9" fmla="*/ 484909 h 1551709"/>
              <a:gd name="connsiteX10" fmla="*/ 748238 w 3602274"/>
              <a:gd name="connsiteY10" fmla="*/ 526473 h 1551709"/>
              <a:gd name="connsiteX11" fmla="*/ 886783 w 3602274"/>
              <a:gd name="connsiteY11" fmla="*/ 540327 h 1551709"/>
              <a:gd name="connsiteX12" fmla="*/ 942201 w 3602274"/>
              <a:gd name="connsiteY12" fmla="*/ 554182 h 1551709"/>
              <a:gd name="connsiteX13" fmla="*/ 1066892 w 3602274"/>
              <a:gd name="connsiteY13" fmla="*/ 568036 h 1551709"/>
              <a:gd name="connsiteX14" fmla="*/ 2369220 w 3602274"/>
              <a:gd name="connsiteY14" fmla="*/ 568036 h 1551709"/>
              <a:gd name="connsiteX15" fmla="*/ 2687874 w 3602274"/>
              <a:gd name="connsiteY15" fmla="*/ 609600 h 1551709"/>
              <a:gd name="connsiteX16" fmla="*/ 2729438 w 3602274"/>
              <a:gd name="connsiteY16" fmla="*/ 623454 h 1551709"/>
              <a:gd name="connsiteX17" fmla="*/ 2784856 w 3602274"/>
              <a:gd name="connsiteY17" fmla="*/ 651163 h 1551709"/>
              <a:gd name="connsiteX18" fmla="*/ 2854129 w 3602274"/>
              <a:gd name="connsiteY18" fmla="*/ 665018 h 1551709"/>
              <a:gd name="connsiteX19" fmla="*/ 2992674 w 3602274"/>
              <a:gd name="connsiteY19" fmla="*/ 720436 h 1551709"/>
              <a:gd name="connsiteX20" fmla="*/ 3006529 w 3602274"/>
              <a:gd name="connsiteY20" fmla="*/ 762000 h 1551709"/>
              <a:gd name="connsiteX21" fmla="*/ 3048092 w 3602274"/>
              <a:gd name="connsiteY21" fmla="*/ 775854 h 1551709"/>
              <a:gd name="connsiteX22" fmla="*/ 3186638 w 3602274"/>
              <a:gd name="connsiteY22" fmla="*/ 872836 h 1551709"/>
              <a:gd name="connsiteX23" fmla="*/ 3214347 w 3602274"/>
              <a:gd name="connsiteY23" fmla="*/ 914400 h 1551709"/>
              <a:gd name="connsiteX24" fmla="*/ 3255910 w 3602274"/>
              <a:gd name="connsiteY24" fmla="*/ 942109 h 1551709"/>
              <a:gd name="connsiteX25" fmla="*/ 3283620 w 3602274"/>
              <a:gd name="connsiteY25" fmla="*/ 969818 h 1551709"/>
              <a:gd name="connsiteX26" fmla="*/ 3325183 w 3602274"/>
              <a:gd name="connsiteY26" fmla="*/ 1066800 h 1551709"/>
              <a:gd name="connsiteX27" fmla="*/ 3408310 w 3602274"/>
              <a:gd name="connsiteY27" fmla="*/ 1205345 h 1551709"/>
              <a:gd name="connsiteX28" fmla="*/ 3436020 w 3602274"/>
              <a:gd name="connsiteY28" fmla="*/ 1233054 h 1551709"/>
              <a:gd name="connsiteX29" fmla="*/ 3463729 w 3602274"/>
              <a:gd name="connsiteY29" fmla="*/ 1288473 h 1551709"/>
              <a:gd name="connsiteX30" fmla="*/ 3533001 w 3602274"/>
              <a:gd name="connsiteY30" fmla="*/ 1385454 h 1551709"/>
              <a:gd name="connsiteX31" fmla="*/ 3546856 w 3602274"/>
              <a:gd name="connsiteY31" fmla="*/ 1427018 h 1551709"/>
              <a:gd name="connsiteX32" fmla="*/ 3560710 w 3602274"/>
              <a:gd name="connsiteY32" fmla="*/ 1482436 h 1551709"/>
              <a:gd name="connsiteX33" fmla="*/ 3588420 w 3602274"/>
              <a:gd name="connsiteY33" fmla="*/ 1510145 h 1551709"/>
              <a:gd name="connsiteX34" fmla="*/ 3602274 w 3602274"/>
              <a:gd name="connsiteY34" fmla="*/ 1551709 h 1551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602274" h="1551709">
                <a:moveTo>
                  <a:pt x="13947" y="0"/>
                </a:moveTo>
                <a:cubicBezTo>
                  <a:pt x="3271" y="53379"/>
                  <a:pt x="-11210" y="74378"/>
                  <a:pt x="13947" y="124691"/>
                </a:cubicBezTo>
                <a:cubicBezTo>
                  <a:pt x="24273" y="145344"/>
                  <a:pt x="43272" y="160528"/>
                  <a:pt x="55510" y="180109"/>
                </a:cubicBezTo>
                <a:cubicBezTo>
                  <a:pt x="73617" y="209081"/>
                  <a:pt x="85510" y="251672"/>
                  <a:pt x="110929" y="277091"/>
                </a:cubicBezTo>
                <a:cubicBezTo>
                  <a:pt x="177927" y="344089"/>
                  <a:pt x="144506" y="300807"/>
                  <a:pt x="207910" y="332509"/>
                </a:cubicBezTo>
                <a:cubicBezTo>
                  <a:pt x="347038" y="402074"/>
                  <a:pt x="134883" y="315065"/>
                  <a:pt x="304892" y="387927"/>
                </a:cubicBezTo>
                <a:cubicBezTo>
                  <a:pt x="348303" y="406532"/>
                  <a:pt x="379759" y="407332"/>
                  <a:pt x="429583" y="415636"/>
                </a:cubicBezTo>
                <a:cubicBezTo>
                  <a:pt x="569248" y="462192"/>
                  <a:pt x="352625" y="391164"/>
                  <a:pt x="526565" y="443345"/>
                </a:cubicBezTo>
                <a:cubicBezTo>
                  <a:pt x="554541" y="451738"/>
                  <a:pt x="580778" y="466923"/>
                  <a:pt x="609692" y="471054"/>
                </a:cubicBezTo>
                <a:lnTo>
                  <a:pt x="706674" y="484909"/>
                </a:lnTo>
                <a:cubicBezTo>
                  <a:pt x="720529" y="498764"/>
                  <a:pt x="729511" y="520711"/>
                  <a:pt x="748238" y="526473"/>
                </a:cubicBezTo>
                <a:cubicBezTo>
                  <a:pt x="792598" y="540122"/>
                  <a:pt x="840837" y="533763"/>
                  <a:pt x="886783" y="540327"/>
                </a:cubicBezTo>
                <a:cubicBezTo>
                  <a:pt x="905633" y="543020"/>
                  <a:pt x="923381" y="551287"/>
                  <a:pt x="942201" y="554182"/>
                </a:cubicBezTo>
                <a:cubicBezTo>
                  <a:pt x="983534" y="560541"/>
                  <a:pt x="1025328" y="563418"/>
                  <a:pt x="1066892" y="568036"/>
                </a:cubicBezTo>
                <a:cubicBezTo>
                  <a:pt x="1618507" y="542964"/>
                  <a:pt x="1549173" y="540080"/>
                  <a:pt x="2369220" y="568036"/>
                </a:cubicBezTo>
                <a:cubicBezTo>
                  <a:pt x="2410942" y="569458"/>
                  <a:pt x="2610298" y="598517"/>
                  <a:pt x="2687874" y="609600"/>
                </a:cubicBezTo>
                <a:cubicBezTo>
                  <a:pt x="2701729" y="614218"/>
                  <a:pt x="2716015" y="617701"/>
                  <a:pt x="2729438" y="623454"/>
                </a:cubicBezTo>
                <a:cubicBezTo>
                  <a:pt x="2748421" y="631590"/>
                  <a:pt x="2765263" y="644632"/>
                  <a:pt x="2784856" y="651163"/>
                </a:cubicBezTo>
                <a:cubicBezTo>
                  <a:pt x="2807196" y="658610"/>
                  <a:pt x="2831410" y="658822"/>
                  <a:pt x="2854129" y="665018"/>
                </a:cubicBezTo>
                <a:cubicBezTo>
                  <a:pt x="2929458" y="685562"/>
                  <a:pt x="2930500" y="689349"/>
                  <a:pt x="2992674" y="720436"/>
                </a:cubicBezTo>
                <a:cubicBezTo>
                  <a:pt x="2997292" y="734291"/>
                  <a:pt x="2996202" y="751673"/>
                  <a:pt x="3006529" y="762000"/>
                </a:cubicBezTo>
                <a:cubicBezTo>
                  <a:pt x="3016855" y="772326"/>
                  <a:pt x="3035326" y="768762"/>
                  <a:pt x="3048092" y="775854"/>
                </a:cubicBezTo>
                <a:cubicBezTo>
                  <a:pt x="3091948" y="800218"/>
                  <a:pt x="3145129" y="841705"/>
                  <a:pt x="3186638" y="872836"/>
                </a:cubicBezTo>
                <a:cubicBezTo>
                  <a:pt x="3195874" y="886691"/>
                  <a:pt x="3202573" y="902626"/>
                  <a:pt x="3214347" y="914400"/>
                </a:cubicBezTo>
                <a:cubicBezTo>
                  <a:pt x="3226121" y="926174"/>
                  <a:pt x="3242908" y="931707"/>
                  <a:pt x="3255910" y="942109"/>
                </a:cubicBezTo>
                <a:cubicBezTo>
                  <a:pt x="3266110" y="950269"/>
                  <a:pt x="3274383" y="960582"/>
                  <a:pt x="3283620" y="969818"/>
                </a:cubicBezTo>
                <a:cubicBezTo>
                  <a:pt x="3375519" y="1153615"/>
                  <a:pt x="3264027" y="924101"/>
                  <a:pt x="3325183" y="1066800"/>
                </a:cubicBezTo>
                <a:cubicBezTo>
                  <a:pt x="3341581" y="1105063"/>
                  <a:pt x="3383689" y="1180724"/>
                  <a:pt x="3408310" y="1205345"/>
                </a:cubicBezTo>
                <a:lnTo>
                  <a:pt x="3436020" y="1233054"/>
                </a:lnTo>
                <a:cubicBezTo>
                  <a:pt x="3445256" y="1251527"/>
                  <a:pt x="3452783" y="1270959"/>
                  <a:pt x="3463729" y="1288473"/>
                </a:cubicBezTo>
                <a:cubicBezTo>
                  <a:pt x="3479414" y="1313570"/>
                  <a:pt x="3518348" y="1356149"/>
                  <a:pt x="3533001" y="1385454"/>
                </a:cubicBezTo>
                <a:cubicBezTo>
                  <a:pt x="3539532" y="1398516"/>
                  <a:pt x="3542844" y="1412976"/>
                  <a:pt x="3546856" y="1427018"/>
                </a:cubicBezTo>
                <a:cubicBezTo>
                  <a:pt x="3552087" y="1445327"/>
                  <a:pt x="3552194" y="1465405"/>
                  <a:pt x="3560710" y="1482436"/>
                </a:cubicBezTo>
                <a:cubicBezTo>
                  <a:pt x="3566552" y="1494119"/>
                  <a:pt x="3579183" y="1500909"/>
                  <a:pt x="3588420" y="1510145"/>
                </a:cubicBezTo>
                <a:lnTo>
                  <a:pt x="3602274" y="1551709"/>
                </a:lnTo>
              </a:path>
            </a:pathLst>
          </a:cu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5514109" y="3782291"/>
            <a:ext cx="3158873" cy="1537854"/>
          </a:xfrm>
          <a:custGeom>
            <a:avLst/>
            <a:gdLst>
              <a:gd name="connsiteX0" fmla="*/ 0 w 3158873"/>
              <a:gd name="connsiteY0" fmla="*/ 0 h 1537854"/>
              <a:gd name="connsiteX1" fmla="*/ 110836 w 3158873"/>
              <a:gd name="connsiteY1" fmla="*/ 69273 h 1537854"/>
              <a:gd name="connsiteX2" fmla="*/ 138546 w 3158873"/>
              <a:gd name="connsiteY2" fmla="*/ 96982 h 1537854"/>
              <a:gd name="connsiteX3" fmla="*/ 235527 w 3158873"/>
              <a:gd name="connsiteY3" fmla="*/ 152400 h 1537854"/>
              <a:gd name="connsiteX4" fmla="*/ 277091 w 3158873"/>
              <a:gd name="connsiteY4" fmla="*/ 166254 h 1537854"/>
              <a:gd name="connsiteX5" fmla="*/ 374073 w 3158873"/>
              <a:gd name="connsiteY5" fmla="*/ 207818 h 1537854"/>
              <a:gd name="connsiteX6" fmla="*/ 429491 w 3158873"/>
              <a:gd name="connsiteY6" fmla="*/ 235527 h 1537854"/>
              <a:gd name="connsiteX7" fmla="*/ 526473 w 3158873"/>
              <a:gd name="connsiteY7" fmla="*/ 263236 h 1537854"/>
              <a:gd name="connsiteX8" fmla="*/ 568036 w 3158873"/>
              <a:gd name="connsiteY8" fmla="*/ 277091 h 1537854"/>
              <a:gd name="connsiteX9" fmla="*/ 623455 w 3158873"/>
              <a:gd name="connsiteY9" fmla="*/ 290945 h 1537854"/>
              <a:gd name="connsiteX10" fmla="*/ 762000 w 3158873"/>
              <a:gd name="connsiteY10" fmla="*/ 346364 h 1537854"/>
              <a:gd name="connsiteX11" fmla="*/ 914400 w 3158873"/>
              <a:gd name="connsiteY11" fmla="*/ 360218 h 1537854"/>
              <a:gd name="connsiteX12" fmla="*/ 997527 w 3158873"/>
              <a:gd name="connsiteY12" fmla="*/ 443345 h 1537854"/>
              <a:gd name="connsiteX13" fmla="*/ 1177636 w 3158873"/>
              <a:gd name="connsiteY13" fmla="*/ 484909 h 1537854"/>
              <a:gd name="connsiteX14" fmla="*/ 1233055 w 3158873"/>
              <a:gd name="connsiteY14" fmla="*/ 498764 h 1537854"/>
              <a:gd name="connsiteX15" fmla="*/ 1510146 w 3158873"/>
              <a:gd name="connsiteY15" fmla="*/ 554182 h 1537854"/>
              <a:gd name="connsiteX16" fmla="*/ 1551709 w 3158873"/>
              <a:gd name="connsiteY16" fmla="*/ 568036 h 1537854"/>
              <a:gd name="connsiteX17" fmla="*/ 1995055 w 3158873"/>
              <a:gd name="connsiteY17" fmla="*/ 623454 h 1537854"/>
              <a:gd name="connsiteX18" fmla="*/ 2064327 w 3158873"/>
              <a:gd name="connsiteY18" fmla="*/ 637309 h 1537854"/>
              <a:gd name="connsiteX19" fmla="*/ 2105891 w 3158873"/>
              <a:gd name="connsiteY19" fmla="*/ 665018 h 1537854"/>
              <a:gd name="connsiteX20" fmla="*/ 2272146 w 3158873"/>
              <a:gd name="connsiteY20" fmla="*/ 706582 h 1537854"/>
              <a:gd name="connsiteX21" fmla="*/ 2313709 w 3158873"/>
              <a:gd name="connsiteY21" fmla="*/ 734291 h 1537854"/>
              <a:gd name="connsiteX22" fmla="*/ 2410691 w 3158873"/>
              <a:gd name="connsiteY22" fmla="*/ 762000 h 1537854"/>
              <a:gd name="connsiteX23" fmla="*/ 2493818 w 3158873"/>
              <a:gd name="connsiteY23" fmla="*/ 817418 h 1537854"/>
              <a:gd name="connsiteX24" fmla="*/ 2535382 w 3158873"/>
              <a:gd name="connsiteY24" fmla="*/ 845127 h 1537854"/>
              <a:gd name="connsiteX25" fmla="*/ 2576946 w 3158873"/>
              <a:gd name="connsiteY25" fmla="*/ 858982 h 1537854"/>
              <a:gd name="connsiteX26" fmla="*/ 2646218 w 3158873"/>
              <a:gd name="connsiteY26" fmla="*/ 955964 h 1537854"/>
              <a:gd name="connsiteX27" fmla="*/ 2687782 w 3158873"/>
              <a:gd name="connsiteY27" fmla="*/ 983673 h 1537854"/>
              <a:gd name="connsiteX28" fmla="*/ 2784764 w 3158873"/>
              <a:gd name="connsiteY28" fmla="*/ 1066800 h 1537854"/>
              <a:gd name="connsiteX29" fmla="*/ 2826327 w 3158873"/>
              <a:gd name="connsiteY29" fmla="*/ 1108364 h 1537854"/>
              <a:gd name="connsiteX30" fmla="*/ 2867891 w 3158873"/>
              <a:gd name="connsiteY30" fmla="*/ 1136073 h 1537854"/>
              <a:gd name="connsiteX31" fmla="*/ 2937164 w 3158873"/>
              <a:gd name="connsiteY31" fmla="*/ 1219200 h 1537854"/>
              <a:gd name="connsiteX32" fmla="*/ 2992582 w 3158873"/>
              <a:gd name="connsiteY32" fmla="*/ 1246909 h 1537854"/>
              <a:gd name="connsiteX33" fmla="*/ 3034146 w 3158873"/>
              <a:gd name="connsiteY33" fmla="*/ 1274618 h 1537854"/>
              <a:gd name="connsiteX34" fmla="*/ 3089564 w 3158873"/>
              <a:gd name="connsiteY34" fmla="*/ 1357745 h 1537854"/>
              <a:gd name="connsiteX35" fmla="*/ 3117273 w 3158873"/>
              <a:gd name="connsiteY35" fmla="*/ 1399309 h 1537854"/>
              <a:gd name="connsiteX36" fmla="*/ 3144982 w 3158873"/>
              <a:gd name="connsiteY36" fmla="*/ 1482436 h 1537854"/>
              <a:gd name="connsiteX37" fmla="*/ 3158836 w 3158873"/>
              <a:gd name="connsiteY37" fmla="*/ 1537854 h 1537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158873" h="1537854">
                <a:moveTo>
                  <a:pt x="0" y="0"/>
                </a:moveTo>
                <a:cubicBezTo>
                  <a:pt x="14586" y="8752"/>
                  <a:pt x="89510" y="52213"/>
                  <a:pt x="110836" y="69273"/>
                </a:cubicBezTo>
                <a:cubicBezTo>
                  <a:pt x="121036" y="77433"/>
                  <a:pt x="128346" y="88822"/>
                  <a:pt x="138546" y="96982"/>
                </a:cubicBezTo>
                <a:cubicBezTo>
                  <a:pt x="165305" y="118389"/>
                  <a:pt x="204893" y="139272"/>
                  <a:pt x="235527" y="152400"/>
                </a:cubicBezTo>
                <a:cubicBezTo>
                  <a:pt x="248950" y="158153"/>
                  <a:pt x="263236" y="161636"/>
                  <a:pt x="277091" y="166254"/>
                </a:cubicBezTo>
                <a:cubicBezTo>
                  <a:pt x="330557" y="219722"/>
                  <a:pt x="275576" y="174986"/>
                  <a:pt x="374073" y="207818"/>
                </a:cubicBezTo>
                <a:cubicBezTo>
                  <a:pt x="393666" y="214349"/>
                  <a:pt x="410508" y="227391"/>
                  <a:pt x="429491" y="235527"/>
                </a:cubicBezTo>
                <a:cubicBezTo>
                  <a:pt x="462716" y="249766"/>
                  <a:pt x="491312" y="253190"/>
                  <a:pt x="526473" y="263236"/>
                </a:cubicBezTo>
                <a:cubicBezTo>
                  <a:pt x="540515" y="267248"/>
                  <a:pt x="553994" y="273079"/>
                  <a:pt x="568036" y="277091"/>
                </a:cubicBezTo>
                <a:cubicBezTo>
                  <a:pt x="586345" y="282322"/>
                  <a:pt x="605523" y="284541"/>
                  <a:pt x="623455" y="290945"/>
                </a:cubicBezTo>
                <a:cubicBezTo>
                  <a:pt x="670297" y="307674"/>
                  <a:pt x="712465" y="341861"/>
                  <a:pt x="762000" y="346364"/>
                </a:cubicBezTo>
                <a:lnTo>
                  <a:pt x="914400" y="360218"/>
                </a:lnTo>
                <a:cubicBezTo>
                  <a:pt x="942109" y="387927"/>
                  <a:pt x="964922" y="421608"/>
                  <a:pt x="997527" y="443345"/>
                </a:cubicBezTo>
                <a:cubicBezTo>
                  <a:pt x="1042233" y="473149"/>
                  <a:pt x="1129333" y="476126"/>
                  <a:pt x="1177636" y="484909"/>
                </a:cubicBezTo>
                <a:cubicBezTo>
                  <a:pt x="1196370" y="488315"/>
                  <a:pt x="1214383" y="495030"/>
                  <a:pt x="1233055" y="498764"/>
                </a:cubicBezTo>
                <a:cubicBezTo>
                  <a:pt x="1297391" y="511631"/>
                  <a:pt x="1426385" y="530250"/>
                  <a:pt x="1510146" y="554182"/>
                </a:cubicBezTo>
                <a:cubicBezTo>
                  <a:pt x="1524188" y="558194"/>
                  <a:pt x="1537855" y="563418"/>
                  <a:pt x="1551709" y="568036"/>
                </a:cubicBezTo>
                <a:cubicBezTo>
                  <a:pt x="1706701" y="671363"/>
                  <a:pt x="1562722" y="585307"/>
                  <a:pt x="1995055" y="623454"/>
                </a:cubicBezTo>
                <a:cubicBezTo>
                  <a:pt x="2018512" y="625524"/>
                  <a:pt x="2041236" y="632691"/>
                  <a:pt x="2064327" y="637309"/>
                </a:cubicBezTo>
                <a:cubicBezTo>
                  <a:pt x="2078182" y="646545"/>
                  <a:pt x="2090675" y="658255"/>
                  <a:pt x="2105891" y="665018"/>
                </a:cubicBezTo>
                <a:cubicBezTo>
                  <a:pt x="2171757" y="694292"/>
                  <a:pt x="2202440" y="694964"/>
                  <a:pt x="2272146" y="706582"/>
                </a:cubicBezTo>
                <a:cubicBezTo>
                  <a:pt x="2286000" y="715818"/>
                  <a:pt x="2298404" y="727732"/>
                  <a:pt x="2313709" y="734291"/>
                </a:cubicBezTo>
                <a:cubicBezTo>
                  <a:pt x="2345107" y="747747"/>
                  <a:pt x="2380352" y="745145"/>
                  <a:pt x="2410691" y="762000"/>
                </a:cubicBezTo>
                <a:cubicBezTo>
                  <a:pt x="2439802" y="778173"/>
                  <a:pt x="2466109" y="798945"/>
                  <a:pt x="2493818" y="817418"/>
                </a:cubicBezTo>
                <a:cubicBezTo>
                  <a:pt x="2507673" y="826654"/>
                  <a:pt x="2519585" y="839861"/>
                  <a:pt x="2535382" y="845127"/>
                </a:cubicBezTo>
                <a:lnTo>
                  <a:pt x="2576946" y="858982"/>
                </a:lnTo>
                <a:cubicBezTo>
                  <a:pt x="2592677" y="882578"/>
                  <a:pt x="2629039" y="938784"/>
                  <a:pt x="2646218" y="955964"/>
                </a:cubicBezTo>
                <a:cubicBezTo>
                  <a:pt x="2657992" y="967738"/>
                  <a:pt x="2676008" y="971899"/>
                  <a:pt x="2687782" y="983673"/>
                </a:cubicBezTo>
                <a:cubicBezTo>
                  <a:pt x="2777709" y="1073599"/>
                  <a:pt x="2676519" y="1012678"/>
                  <a:pt x="2784764" y="1066800"/>
                </a:cubicBezTo>
                <a:cubicBezTo>
                  <a:pt x="2798618" y="1080655"/>
                  <a:pt x="2811275" y="1095821"/>
                  <a:pt x="2826327" y="1108364"/>
                </a:cubicBezTo>
                <a:cubicBezTo>
                  <a:pt x="2839119" y="1119024"/>
                  <a:pt x="2856117" y="1124299"/>
                  <a:pt x="2867891" y="1136073"/>
                </a:cubicBezTo>
                <a:cubicBezTo>
                  <a:pt x="2928653" y="1196834"/>
                  <a:pt x="2857722" y="1162455"/>
                  <a:pt x="2937164" y="1219200"/>
                </a:cubicBezTo>
                <a:cubicBezTo>
                  <a:pt x="2953970" y="1231204"/>
                  <a:pt x="2974650" y="1236662"/>
                  <a:pt x="2992582" y="1246909"/>
                </a:cubicBezTo>
                <a:cubicBezTo>
                  <a:pt x="3007039" y="1255170"/>
                  <a:pt x="3020291" y="1265382"/>
                  <a:pt x="3034146" y="1274618"/>
                </a:cubicBezTo>
                <a:lnTo>
                  <a:pt x="3089564" y="1357745"/>
                </a:lnTo>
                <a:lnTo>
                  <a:pt x="3117273" y="1399309"/>
                </a:lnTo>
                <a:lnTo>
                  <a:pt x="3144982" y="1482436"/>
                </a:lnTo>
                <a:cubicBezTo>
                  <a:pt x="3160296" y="1528380"/>
                  <a:pt x="3158836" y="1509396"/>
                  <a:pt x="3158836" y="1537854"/>
                </a:cubicBezTo>
              </a:path>
            </a:pathLst>
          </a:custGeom>
          <a:ln w="5715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2867891" y="3823855"/>
            <a:ext cx="5791200" cy="1025236"/>
          </a:xfrm>
          <a:custGeom>
            <a:avLst/>
            <a:gdLst>
              <a:gd name="connsiteX0" fmla="*/ 5791200 w 5791200"/>
              <a:gd name="connsiteY0" fmla="*/ 0 h 1025236"/>
              <a:gd name="connsiteX1" fmla="*/ 5638800 w 5791200"/>
              <a:gd name="connsiteY1" fmla="*/ 13854 h 1025236"/>
              <a:gd name="connsiteX2" fmla="*/ 5555673 w 5791200"/>
              <a:gd name="connsiteY2" fmla="*/ 41563 h 1025236"/>
              <a:gd name="connsiteX3" fmla="*/ 5472545 w 5791200"/>
              <a:gd name="connsiteY3" fmla="*/ 69272 h 1025236"/>
              <a:gd name="connsiteX4" fmla="*/ 5417127 w 5791200"/>
              <a:gd name="connsiteY4" fmla="*/ 83127 h 1025236"/>
              <a:gd name="connsiteX5" fmla="*/ 5375564 w 5791200"/>
              <a:gd name="connsiteY5" fmla="*/ 96981 h 1025236"/>
              <a:gd name="connsiteX6" fmla="*/ 5167745 w 5791200"/>
              <a:gd name="connsiteY6" fmla="*/ 138545 h 1025236"/>
              <a:gd name="connsiteX7" fmla="*/ 5029200 w 5791200"/>
              <a:gd name="connsiteY7" fmla="*/ 166254 h 1025236"/>
              <a:gd name="connsiteX8" fmla="*/ 4973782 w 5791200"/>
              <a:gd name="connsiteY8" fmla="*/ 180109 h 1025236"/>
              <a:gd name="connsiteX9" fmla="*/ 4572000 w 5791200"/>
              <a:gd name="connsiteY9" fmla="*/ 263236 h 1025236"/>
              <a:gd name="connsiteX10" fmla="*/ 4308764 w 5791200"/>
              <a:gd name="connsiteY10" fmla="*/ 277090 h 1025236"/>
              <a:gd name="connsiteX11" fmla="*/ 4267200 w 5791200"/>
              <a:gd name="connsiteY11" fmla="*/ 290945 h 1025236"/>
              <a:gd name="connsiteX12" fmla="*/ 3851564 w 5791200"/>
              <a:gd name="connsiteY12" fmla="*/ 332509 h 1025236"/>
              <a:gd name="connsiteX13" fmla="*/ 3685309 w 5791200"/>
              <a:gd name="connsiteY13" fmla="*/ 374072 h 1025236"/>
              <a:gd name="connsiteX14" fmla="*/ 3505200 w 5791200"/>
              <a:gd name="connsiteY14" fmla="*/ 387927 h 1025236"/>
              <a:gd name="connsiteX15" fmla="*/ 2590800 w 5791200"/>
              <a:gd name="connsiteY15" fmla="*/ 401781 h 1025236"/>
              <a:gd name="connsiteX16" fmla="*/ 2161309 w 5791200"/>
              <a:gd name="connsiteY16" fmla="*/ 471054 h 1025236"/>
              <a:gd name="connsiteX17" fmla="*/ 2092036 w 5791200"/>
              <a:gd name="connsiteY17" fmla="*/ 540327 h 1025236"/>
              <a:gd name="connsiteX18" fmla="*/ 2036618 w 5791200"/>
              <a:gd name="connsiteY18" fmla="*/ 581890 h 1025236"/>
              <a:gd name="connsiteX19" fmla="*/ 1925782 w 5791200"/>
              <a:gd name="connsiteY19" fmla="*/ 609600 h 1025236"/>
              <a:gd name="connsiteX20" fmla="*/ 1828800 w 5791200"/>
              <a:gd name="connsiteY20" fmla="*/ 637309 h 1025236"/>
              <a:gd name="connsiteX21" fmla="*/ 1662545 w 5791200"/>
              <a:gd name="connsiteY21" fmla="*/ 665018 h 1025236"/>
              <a:gd name="connsiteX22" fmla="*/ 1496291 w 5791200"/>
              <a:gd name="connsiteY22" fmla="*/ 678872 h 1025236"/>
              <a:gd name="connsiteX23" fmla="*/ 1011382 w 5791200"/>
              <a:gd name="connsiteY23" fmla="*/ 692727 h 1025236"/>
              <a:gd name="connsiteX24" fmla="*/ 928254 w 5791200"/>
              <a:gd name="connsiteY24" fmla="*/ 706581 h 1025236"/>
              <a:gd name="connsiteX25" fmla="*/ 872836 w 5791200"/>
              <a:gd name="connsiteY25" fmla="*/ 720436 h 1025236"/>
              <a:gd name="connsiteX26" fmla="*/ 748145 w 5791200"/>
              <a:gd name="connsiteY26" fmla="*/ 734290 h 1025236"/>
              <a:gd name="connsiteX27" fmla="*/ 498764 w 5791200"/>
              <a:gd name="connsiteY27" fmla="*/ 789709 h 1025236"/>
              <a:gd name="connsiteX28" fmla="*/ 374073 w 5791200"/>
              <a:gd name="connsiteY28" fmla="*/ 831272 h 1025236"/>
              <a:gd name="connsiteX29" fmla="*/ 332509 w 5791200"/>
              <a:gd name="connsiteY29" fmla="*/ 845127 h 1025236"/>
              <a:gd name="connsiteX30" fmla="*/ 277091 w 5791200"/>
              <a:gd name="connsiteY30" fmla="*/ 858981 h 1025236"/>
              <a:gd name="connsiteX31" fmla="*/ 193964 w 5791200"/>
              <a:gd name="connsiteY31" fmla="*/ 914400 h 1025236"/>
              <a:gd name="connsiteX32" fmla="*/ 110836 w 5791200"/>
              <a:gd name="connsiteY32" fmla="*/ 955963 h 1025236"/>
              <a:gd name="connsiteX33" fmla="*/ 69273 w 5791200"/>
              <a:gd name="connsiteY33" fmla="*/ 983672 h 1025236"/>
              <a:gd name="connsiteX34" fmla="*/ 27709 w 5791200"/>
              <a:gd name="connsiteY34" fmla="*/ 997527 h 1025236"/>
              <a:gd name="connsiteX35" fmla="*/ 0 w 5791200"/>
              <a:gd name="connsiteY35" fmla="*/ 1025236 h 10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791200" h="1025236">
                <a:moveTo>
                  <a:pt x="5791200" y="0"/>
                </a:moveTo>
                <a:cubicBezTo>
                  <a:pt x="5740400" y="4618"/>
                  <a:pt x="5689033" y="4989"/>
                  <a:pt x="5638800" y="13854"/>
                </a:cubicBezTo>
                <a:cubicBezTo>
                  <a:pt x="5610037" y="18930"/>
                  <a:pt x="5583382" y="32327"/>
                  <a:pt x="5555673" y="41563"/>
                </a:cubicBezTo>
                <a:lnTo>
                  <a:pt x="5472545" y="69272"/>
                </a:lnTo>
                <a:cubicBezTo>
                  <a:pt x="5454072" y="73890"/>
                  <a:pt x="5435436" y="77896"/>
                  <a:pt x="5417127" y="83127"/>
                </a:cubicBezTo>
                <a:cubicBezTo>
                  <a:pt x="5403085" y="87139"/>
                  <a:pt x="5389732" y="93439"/>
                  <a:pt x="5375564" y="96981"/>
                </a:cubicBezTo>
                <a:cubicBezTo>
                  <a:pt x="5274155" y="122333"/>
                  <a:pt x="5259417" y="123266"/>
                  <a:pt x="5167745" y="138545"/>
                </a:cubicBezTo>
                <a:cubicBezTo>
                  <a:pt x="5082387" y="166999"/>
                  <a:pt x="5169296" y="140782"/>
                  <a:pt x="5029200" y="166254"/>
                </a:cubicBezTo>
                <a:cubicBezTo>
                  <a:pt x="5010466" y="169660"/>
                  <a:pt x="4992336" y="175827"/>
                  <a:pt x="4973782" y="180109"/>
                </a:cubicBezTo>
                <a:cubicBezTo>
                  <a:pt x="4886768" y="200189"/>
                  <a:pt x="4604074" y="261548"/>
                  <a:pt x="4572000" y="263236"/>
                </a:cubicBezTo>
                <a:lnTo>
                  <a:pt x="4308764" y="277090"/>
                </a:lnTo>
                <a:cubicBezTo>
                  <a:pt x="4294909" y="281708"/>
                  <a:pt x="4281698" y="289188"/>
                  <a:pt x="4267200" y="290945"/>
                </a:cubicBezTo>
                <a:cubicBezTo>
                  <a:pt x="4128975" y="307700"/>
                  <a:pt x="3851564" y="332509"/>
                  <a:pt x="3851564" y="332509"/>
                </a:cubicBezTo>
                <a:cubicBezTo>
                  <a:pt x="3790383" y="352902"/>
                  <a:pt x="3763686" y="363384"/>
                  <a:pt x="3685309" y="374072"/>
                </a:cubicBezTo>
                <a:cubicBezTo>
                  <a:pt x="3625647" y="382208"/>
                  <a:pt x="3565394" y="386403"/>
                  <a:pt x="3505200" y="387927"/>
                </a:cubicBezTo>
                <a:cubicBezTo>
                  <a:pt x="3200463" y="395642"/>
                  <a:pt x="2895600" y="397163"/>
                  <a:pt x="2590800" y="401781"/>
                </a:cubicBezTo>
                <a:cubicBezTo>
                  <a:pt x="2447636" y="424872"/>
                  <a:pt x="2301032" y="432242"/>
                  <a:pt x="2161309" y="471054"/>
                </a:cubicBezTo>
                <a:cubicBezTo>
                  <a:pt x="2129845" y="479794"/>
                  <a:pt x="2116443" y="518632"/>
                  <a:pt x="2092036" y="540327"/>
                </a:cubicBezTo>
                <a:cubicBezTo>
                  <a:pt x="2074778" y="555668"/>
                  <a:pt x="2056666" y="570434"/>
                  <a:pt x="2036618" y="581890"/>
                </a:cubicBezTo>
                <a:cubicBezTo>
                  <a:pt x="2011985" y="595966"/>
                  <a:pt x="1946053" y="604532"/>
                  <a:pt x="1925782" y="609600"/>
                </a:cubicBezTo>
                <a:cubicBezTo>
                  <a:pt x="1893165" y="617754"/>
                  <a:pt x="1861417" y="629155"/>
                  <a:pt x="1828800" y="637309"/>
                </a:cubicBezTo>
                <a:cubicBezTo>
                  <a:pt x="1785037" y="648250"/>
                  <a:pt x="1703057" y="660754"/>
                  <a:pt x="1662545" y="665018"/>
                </a:cubicBezTo>
                <a:cubicBezTo>
                  <a:pt x="1607240" y="670840"/>
                  <a:pt x="1551851" y="676508"/>
                  <a:pt x="1496291" y="678872"/>
                </a:cubicBezTo>
                <a:cubicBezTo>
                  <a:pt x="1334735" y="685747"/>
                  <a:pt x="1173018" y="688109"/>
                  <a:pt x="1011382" y="692727"/>
                </a:cubicBezTo>
                <a:cubicBezTo>
                  <a:pt x="983673" y="697345"/>
                  <a:pt x="955800" y="701072"/>
                  <a:pt x="928254" y="706581"/>
                </a:cubicBezTo>
                <a:cubicBezTo>
                  <a:pt x="909583" y="710315"/>
                  <a:pt x="891656" y="717541"/>
                  <a:pt x="872836" y="720436"/>
                </a:cubicBezTo>
                <a:cubicBezTo>
                  <a:pt x="831503" y="726795"/>
                  <a:pt x="789709" y="729672"/>
                  <a:pt x="748145" y="734290"/>
                </a:cubicBezTo>
                <a:cubicBezTo>
                  <a:pt x="583781" y="789078"/>
                  <a:pt x="666998" y="771016"/>
                  <a:pt x="498764" y="789709"/>
                </a:cubicBezTo>
                <a:lnTo>
                  <a:pt x="374073" y="831272"/>
                </a:lnTo>
                <a:cubicBezTo>
                  <a:pt x="360218" y="835890"/>
                  <a:pt x="346677" y="841585"/>
                  <a:pt x="332509" y="845127"/>
                </a:cubicBezTo>
                <a:lnTo>
                  <a:pt x="277091" y="858981"/>
                </a:lnTo>
                <a:cubicBezTo>
                  <a:pt x="198301" y="937771"/>
                  <a:pt x="274164" y="874299"/>
                  <a:pt x="193964" y="914400"/>
                </a:cubicBezTo>
                <a:cubicBezTo>
                  <a:pt x="86545" y="968110"/>
                  <a:pt x="215298" y="921144"/>
                  <a:pt x="110836" y="955963"/>
                </a:cubicBezTo>
                <a:cubicBezTo>
                  <a:pt x="96982" y="965199"/>
                  <a:pt x="84166" y="976225"/>
                  <a:pt x="69273" y="983672"/>
                </a:cubicBezTo>
                <a:cubicBezTo>
                  <a:pt x="56211" y="990203"/>
                  <a:pt x="40232" y="990013"/>
                  <a:pt x="27709" y="997527"/>
                </a:cubicBezTo>
                <a:cubicBezTo>
                  <a:pt x="16508" y="1004247"/>
                  <a:pt x="9236" y="1016000"/>
                  <a:pt x="0" y="1025236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3062116" y="134845"/>
            <a:ext cx="6480464" cy="7509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Trò chơi: “ Nối nhanh – Nối đúng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611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3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3">
            <a:extLst>
              <a:ext uri="{FF2B5EF4-FFF2-40B4-BE49-F238E27FC236}">
                <a16:creationId xmlns:a16="http://schemas.microsoft.com/office/drawing/2014/main" xmlns="" id="{35F8FAA2-FAA7-48EE-A2D8-6EEEE292E217}"/>
              </a:ext>
            </a:extLst>
          </p:cNvPr>
          <p:cNvGrpSpPr>
            <a:grpSpLocks/>
          </p:cNvGrpSpPr>
          <p:nvPr/>
        </p:nvGrpSpPr>
        <p:grpSpPr bwMode="auto">
          <a:xfrm>
            <a:off x="1497805" y="610393"/>
            <a:ext cx="9196389" cy="5637214"/>
            <a:chOff x="0" y="382905"/>
            <a:chExt cx="9144000" cy="6092190"/>
          </a:xfrm>
        </p:grpSpPr>
        <p:pic>
          <p:nvPicPr>
            <p:cNvPr id="16388" name="Picture 1" descr="bìa.jpg">
              <a:extLst>
                <a:ext uri="{FF2B5EF4-FFF2-40B4-BE49-F238E27FC236}">
                  <a16:creationId xmlns:a16="http://schemas.microsoft.com/office/drawing/2014/main" xmlns="" id="{B62D3149-9E62-4B97-A42D-4F3220228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2905"/>
              <a:ext cx="9144000" cy="6092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AA7D4943-E098-4B8D-8134-56F141C6A80E}"/>
                </a:ext>
              </a:extLst>
            </p:cNvPr>
            <p:cNvSpPr/>
            <p:nvPr/>
          </p:nvSpPr>
          <p:spPr>
            <a:xfrm>
              <a:off x="1829161" y="3249071"/>
              <a:ext cx="5715226" cy="10647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28CD0C0-D0CF-4CAC-B412-320CDF0E2F96}"/>
              </a:ext>
            </a:extLst>
          </p:cNvPr>
          <p:cNvSpPr/>
          <p:nvPr/>
        </p:nvSpPr>
        <p:spPr>
          <a:xfrm>
            <a:off x="3216824" y="3348201"/>
            <a:ext cx="5829300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400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00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00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</a:t>
            </a:r>
            <a:endParaRPr lang="en-US" sz="400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304428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20284" y="3429000"/>
            <a:ext cx="515143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17 825</a:t>
            </a:r>
            <a:endParaRPr lang="en-US" sz="7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A97CB35-6811-E347-AD61-2C31E11C7CAB}"/>
              </a:ext>
            </a:extLst>
          </p:cNvPr>
          <p:cNvSpPr txBox="1"/>
          <p:nvPr/>
        </p:nvSpPr>
        <p:spPr>
          <a:xfrm>
            <a:off x="1454728" y="1214912"/>
            <a:ext cx="9628910" cy="1754326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/>
              <a:t> </a:t>
            </a:r>
            <a:r>
              <a:rPr lang="en-US" sz="5400" smtClean="0">
                <a:latin typeface="Times New Roman" pitchFamily="18" charset="0"/>
                <a:cs typeface="Times New Roman" pitchFamily="18" charset="0"/>
              </a:rPr>
              <a:t>Số gồm :</a:t>
            </a:r>
            <a:r>
              <a:rPr lang="en-US" sz="5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5400" smtClean="0">
                <a:latin typeface="Times New Roman" pitchFamily="18" charset="0"/>
                <a:cs typeface="Times New Roman" pitchFamily="18" charset="0"/>
              </a:rPr>
              <a:t> chục nghìn, </a:t>
            </a:r>
            <a:r>
              <a:rPr lang="en-US" sz="5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5400" smtClean="0">
                <a:latin typeface="Times New Roman" pitchFamily="18" charset="0"/>
                <a:cs typeface="Times New Roman" pitchFamily="18" charset="0"/>
              </a:rPr>
              <a:t> nghìn, </a:t>
            </a:r>
            <a:r>
              <a:rPr lang="en-US" sz="5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5400" smtClean="0">
                <a:latin typeface="Times New Roman" pitchFamily="18" charset="0"/>
                <a:cs typeface="Times New Roman" pitchFamily="18" charset="0"/>
              </a:rPr>
              <a:t> trăm , </a:t>
            </a:r>
            <a:r>
              <a:rPr lang="en-US" sz="5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5400" smtClean="0">
                <a:latin typeface="Times New Roman" pitchFamily="18" charset="0"/>
                <a:cs typeface="Times New Roman" pitchFamily="18" charset="0"/>
              </a:rPr>
              <a:t>chục và </a:t>
            </a:r>
            <a:r>
              <a:rPr lang="en-US" sz="5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5400" smtClean="0">
                <a:latin typeface="Times New Roman" pitchFamily="18" charset="0"/>
                <a:cs typeface="Times New Roman" pitchFamily="18" charset="0"/>
              </a:rPr>
              <a:t> đơn vị  viết là :</a:t>
            </a:r>
            <a:endParaRPr lang="x-none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xmlns="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03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DDBED56-0402-4AD4-9AEA-E1666EBAB800}"/>
              </a:ext>
            </a:extLst>
          </p:cNvPr>
          <p:cNvSpPr txBox="1"/>
          <p:nvPr/>
        </p:nvSpPr>
        <p:spPr>
          <a:xfrm>
            <a:off x="1399309" y="3179619"/>
            <a:ext cx="9393382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Ba mươi hai nghìn năm  </a:t>
            </a:r>
            <a:r>
              <a:rPr lang="en-US" sz="6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trăm năm mươi </a:t>
            </a:r>
            <a:r>
              <a:rPr lang="en-US" sz="6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mốt</a:t>
            </a:r>
            <a:endParaRPr lang="en-US" sz="6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8904CE5-0254-4A81-824C-3B0D6B720291}"/>
              </a:ext>
            </a:extLst>
          </p:cNvPr>
          <p:cNvSpPr txBox="1"/>
          <p:nvPr/>
        </p:nvSpPr>
        <p:spPr>
          <a:xfrm>
            <a:off x="3068296" y="1547422"/>
            <a:ext cx="6360205" cy="1107996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/>
              <a:t>Số </a:t>
            </a:r>
            <a:r>
              <a:rPr lang="en-US" sz="6600" smtClean="0"/>
              <a:t>32 551 </a:t>
            </a:r>
            <a:r>
              <a:rPr lang="en-US" sz="6600"/>
              <a:t>đọc là:</a:t>
            </a:r>
            <a:endParaRPr lang="x-none" sz="6600" dirty="0"/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xmlns="" id="{5D169C5E-0AC3-4376-AAA9-0EB0C25045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70" y="5604882"/>
            <a:ext cx="1197537" cy="10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38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19F7274-FB0A-40B3-9968-D2649FDD8879}"/>
              </a:ext>
            </a:extLst>
          </p:cNvPr>
          <p:cNvSpPr txBox="1"/>
          <p:nvPr/>
        </p:nvSpPr>
        <p:spPr>
          <a:xfrm>
            <a:off x="3241964" y="3581401"/>
            <a:ext cx="59436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10 000</a:t>
            </a:r>
            <a:endParaRPr lang="en-US" sz="7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BB139D2-A06C-4C3D-A777-F4D4FC2776A2}"/>
              </a:ext>
            </a:extLst>
          </p:cNvPr>
          <p:cNvSpPr txBox="1"/>
          <p:nvPr/>
        </p:nvSpPr>
        <p:spPr>
          <a:xfrm>
            <a:off x="1333355" y="1765921"/>
            <a:ext cx="9525290" cy="1015663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/>
              <a:t>Số </a:t>
            </a:r>
            <a:r>
              <a:rPr lang="en-US" sz="6000" smtClean="0"/>
              <a:t>liền trước của số 10 001 </a:t>
            </a:r>
            <a:r>
              <a:rPr lang="en-US" sz="6000"/>
              <a:t>là:</a:t>
            </a:r>
            <a:endParaRPr lang="x-none" sz="6000" dirty="0"/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xmlns="" id="{D01E9C53-38C4-4D50-A46B-4C0BF836D7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70" y="5604882"/>
            <a:ext cx="1197537" cy="10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200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73DFCA1-C351-463B-B2FE-7BAF0D595985}"/>
              </a:ext>
            </a:extLst>
          </p:cNvPr>
          <p:cNvSpPr txBox="1"/>
          <p:nvPr/>
        </p:nvSpPr>
        <p:spPr>
          <a:xfrm>
            <a:off x="2820121" y="3581401"/>
            <a:ext cx="685655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54 000</a:t>
            </a:r>
            <a:endParaRPr lang="en-US" sz="7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751CFE6-D767-4850-8A93-694E9CEA7FC0}"/>
              </a:ext>
            </a:extLst>
          </p:cNvPr>
          <p:cNvSpPr txBox="1"/>
          <p:nvPr/>
        </p:nvSpPr>
        <p:spPr>
          <a:xfrm>
            <a:off x="3068296" y="1547422"/>
            <a:ext cx="6360205" cy="1015663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/>
              <a:t>50 000 </a:t>
            </a:r>
            <a:r>
              <a:rPr lang="en-US" sz="6000"/>
              <a:t>+ </a:t>
            </a:r>
            <a:r>
              <a:rPr lang="en-US" sz="6000" smtClean="0"/>
              <a:t>4000 </a:t>
            </a:r>
            <a:r>
              <a:rPr lang="en-US" sz="6000"/>
              <a:t>= ?</a:t>
            </a:r>
            <a:endParaRPr lang="x-none" sz="6000" dirty="0"/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BD125536-452F-4200-B251-16044A0162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70" y="5604882"/>
            <a:ext cx="1197537" cy="10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5255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281AC2D-8418-4E09-AC29-D8EA6B296297}"/>
              </a:ext>
            </a:extLst>
          </p:cNvPr>
          <p:cNvSpPr txBox="1"/>
          <p:nvPr/>
        </p:nvSpPr>
        <p:spPr>
          <a:xfrm>
            <a:off x="3262713" y="3642553"/>
            <a:ext cx="566657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100 000</a:t>
            </a:r>
            <a:endParaRPr lang="en-US" sz="7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F5CEEF2-2653-40E2-AEE2-294ECD73B53A}"/>
              </a:ext>
            </a:extLst>
          </p:cNvPr>
          <p:cNvSpPr txBox="1"/>
          <p:nvPr/>
        </p:nvSpPr>
        <p:spPr>
          <a:xfrm>
            <a:off x="1453116" y="1638235"/>
            <a:ext cx="9215854" cy="1015663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/>
              <a:t>Số liền sau của số 99 999 là:</a:t>
            </a:r>
            <a:endParaRPr lang="en-US" sz="6000"/>
          </a:p>
        </p:txBody>
      </p:sp>
      <p:pic>
        <p:nvPicPr>
          <p:cNvPr id="24" name="Picture 23">
            <a:hlinkClick r:id="rId5" action="ppaction://hlinksldjump"/>
            <a:extLst>
              <a:ext uri="{FF2B5EF4-FFF2-40B4-BE49-F238E27FC236}">
                <a16:creationId xmlns:a16="http://schemas.microsoft.com/office/drawing/2014/main" xmlns="" id="{9D63953E-C326-4894-B334-811C73562F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70" y="5604882"/>
            <a:ext cx="1197537" cy="10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20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57376" y="-1"/>
            <a:ext cx="12249376" cy="2505151"/>
          </a:xfrm>
          <a:prstGeom prst="rect">
            <a:avLst/>
          </a:prstGeom>
          <a:solidFill>
            <a:srgbClr val="EF4753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8" name="Group 7"/>
          <p:cNvGrpSpPr/>
          <p:nvPr/>
        </p:nvGrpSpPr>
        <p:grpSpPr>
          <a:xfrm rot="21388221">
            <a:off x="1360833" y="426740"/>
            <a:ext cx="2784153" cy="1771735"/>
            <a:chOff x="1143000" y="742950"/>
            <a:chExt cx="3962400" cy="2521527"/>
          </a:xfrm>
          <a:solidFill>
            <a:srgbClr val="FFCCFF"/>
          </a:solidFill>
        </p:grpSpPr>
        <p:sp>
          <p:nvSpPr>
            <p:cNvPr id="5" name="Cloud 4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grpFill/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3"/>
            </a:p>
          </p:txBody>
        </p:sp>
        <p:sp>
          <p:nvSpPr>
            <p:cNvPr id="6" name="Cloud 5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grpFill/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333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 rot="20944908">
            <a:off x="1759183" y="1071592"/>
            <a:ext cx="2301631" cy="1104815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56034" y="620717"/>
            <a:ext cx="7935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5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CÁC SỐ ĐẾN 100 000</a:t>
            </a:r>
            <a:endParaRPr lang="en-US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06400" y="2640392"/>
            <a:ext cx="11277600" cy="2163757"/>
            <a:chOff x="304800" y="2038350"/>
            <a:chExt cx="8458200" cy="1473493"/>
          </a:xfrm>
        </p:grpSpPr>
        <p:sp>
          <p:nvSpPr>
            <p:cNvPr id="12" name="Rounded Rectangle 11"/>
            <p:cNvSpPr/>
            <p:nvPr/>
          </p:nvSpPr>
          <p:spPr>
            <a:xfrm>
              <a:off x="304800" y="2038350"/>
              <a:ext cx="8458200" cy="1473493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15636" y="2111087"/>
              <a:ext cx="8229600" cy="12980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675907" y="2679308"/>
            <a:ext cx="286367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3733">
                <a:latin typeface="Arial" pitchFamily="34" charset="0"/>
                <a:cs typeface="Arial" pitchFamily="34" charset="0"/>
              </a:rPr>
              <a:t> </a:t>
            </a:r>
            <a:r>
              <a:rPr lang="en-US" sz="3733" smtClean="0">
                <a:latin typeface="Arial" pitchFamily="34" charset="0"/>
                <a:cs typeface="Arial" pitchFamily="34" charset="0"/>
              </a:rPr>
              <a:t>59</a:t>
            </a:r>
            <a:endParaRPr lang="en-US" sz="3733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4181" y="3329837"/>
            <a:ext cx="1097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spc="100" noProof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SỐ CÓ NĂM CHỮ SỐ.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100" normalizeH="0" baseline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100" normalizeH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100 00 ( Tiết 3)</a:t>
            </a:r>
            <a:endParaRPr kumimoji="0" lang="en-US" sz="4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903" y="4804149"/>
            <a:ext cx="5829355" cy="205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="" xmlns:a16="http://schemas.microsoft.com/office/drawing/2014/main" id="{ED7C2BA5-C3E9-44F6-93C0-B61F07D59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4886" y="71637"/>
            <a:ext cx="1347870" cy="124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8916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996" y="770909"/>
            <a:ext cx="10227534" cy="5724375"/>
          </a:xfrm>
          <a:prstGeom prst="rect">
            <a:avLst/>
          </a:prstGeom>
        </p:spPr>
      </p:pic>
      <p:sp>
        <p:nvSpPr>
          <p:cNvPr id="3" name="文本框 32"/>
          <p:cNvSpPr txBox="1"/>
          <p:nvPr/>
        </p:nvSpPr>
        <p:spPr>
          <a:xfrm>
            <a:off x="4035429" y="943993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 3 </a:t>
            </a:r>
            <a:endParaRPr kumimoji="0" lang="en-US" altLang="zh-CN" sz="66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471" y="770910"/>
            <a:ext cx="1636627" cy="1896686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6485" y="770910"/>
            <a:ext cx="1166463" cy="1546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0DCA50D-18EE-4CC1-A42A-828963CAA4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039" y="2317688"/>
            <a:ext cx="6660026" cy="333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828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020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020</Template>
  <TotalTime>2632</TotalTime>
  <Words>686</Words>
  <Application>Microsoft Office PowerPoint</Application>
  <PresentationFormat>Custom</PresentationFormat>
  <Paragraphs>139</Paragraphs>
  <Slides>21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020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Chủ đề 11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Chủ đề 11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o00o</dc:creator>
  <cp:lastModifiedBy>Asus</cp:lastModifiedBy>
  <cp:revision>147</cp:revision>
  <dcterms:created xsi:type="dcterms:W3CDTF">2021-07-11T03:43:43Z</dcterms:created>
  <dcterms:modified xsi:type="dcterms:W3CDTF">2022-06-28T10:34:49Z</dcterms:modified>
</cp:coreProperties>
</file>