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3"/>
  </p:notesMasterIdLst>
  <p:sldIdLst>
    <p:sldId id="318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0" r:id="rId11"/>
    <p:sldId id="32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26F"/>
    <a:srgbClr val="C41349"/>
    <a:srgbClr val="FFFB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700" autoAdjust="0"/>
  </p:normalViewPr>
  <p:slideViewPr>
    <p:cSldViewPr snapToGrid="0">
      <p:cViewPr varScale="1">
        <p:scale>
          <a:sx n="106" d="100"/>
          <a:sy n="106" d="100"/>
        </p:scale>
        <p:origin x="-47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5E6A50-B773-4A34-B23D-173D85918F65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23E079-AAA8-4EF9-9095-8F8DB63FF6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2A4E37-7043-4D97-BB54-1A4F94DA7CE7}" type="slidenum">
              <a:rPr lang="zh-CN" altLang="en-US">
                <a:latin typeface="Malgun Gothic"/>
                <a:ea typeface="Malgun Gothic"/>
                <a:cs typeface="Malgun 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latin typeface="Malgun Gothic"/>
              <a:ea typeface="Malgun Gothic"/>
              <a:cs typeface="Malgun 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0001DA-5C0F-49CB-982E-2AA902B64E85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605D10-C525-477D-B63A-3B88B21B87FD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4A479E-8D90-4D57-9A47-FBE6C9F6BAE0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9B1D3-C3A5-4D64-8315-A0B71194535C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8C5B66-6BD8-4436-A5C9-7D729D142DDE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3770A8-0AB4-4D76-9134-49573644DD1A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DB1B6-0AF7-4516-B4CC-40040BDA29D8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DA2C0-1FD6-446C-AE43-15C72D4C70C8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098FA0-B02E-4279-804A-141AA48B30D2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83738-4859-46CB-87A6-6939A1D7E409}" type="slidenum">
              <a:rPr lang="zh-CN" altLang="en-US">
                <a:solidFill>
                  <a:srgbClr val="000000"/>
                </a:solidFill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BD0-63A9-439C-961D-60FF9A2C39E3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D145-9177-451D-A593-079D1A0A8D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8398-43A4-4801-BB66-EA2AF267925C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D229-252D-44DD-85C2-028D84758A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E67C-66CF-4B96-B59A-98C6509CC271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BBCC-3E6D-4399-AE35-1A8B995E5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51D9-D3E8-4DA0-B9FC-2FE32C5222F2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4426-E6C5-449F-9BB2-C53287BA88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833B-3865-4FA6-933D-8FC890951E0B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A2AD-4898-4292-8D94-B97469074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479E-F188-4E8D-99C4-0112FEF00A1A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0652-711E-44C3-A41B-86DBD6E9CC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7A97-9949-4C2C-B863-6F0D71D43412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D717-230C-4524-AA5A-092C2F255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4057-5264-41BE-B1EE-5677556A98A3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21D1-D622-4000-B566-38086893F8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AA43-C95C-44CA-8A95-0E8B11CC4F9D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0FB7-5E74-4C67-B3D0-F9279A156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0FF8-982B-4BF9-B83A-7205328A53B2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AB84-1E5F-4611-8F54-088F477B13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5493-94CA-4A10-848A-A4F0FE902A09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8E92-5EB9-44DC-9E4D-131640EFDA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2BB28C-7708-44EA-8F55-71B721DD8422}" type="datetimeFigureOut">
              <a:rPr lang="zh-CN" altLang="en-US"/>
              <a:pPr>
                <a:defRPr/>
              </a:pPr>
              <a:t>2022/6/27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85F13B-B267-4FCF-82D9-6190D4598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 advClick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宋体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/>
          <a:cs typeface="宋体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宋体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宋体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宋体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宋体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宋体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/>
          <p:cNvPicPr>
            <a:picLocks noChangeAspect="1"/>
          </p:cNvPicPr>
          <p:nvPr/>
        </p:nvPicPr>
        <p:blipFill>
          <a:blip r:embed="rId3"/>
          <a:srcRect t="-2" b="552"/>
          <a:stretch>
            <a:fillRect/>
          </a:stretch>
        </p:blipFill>
        <p:spPr bwMode="auto">
          <a:xfrm>
            <a:off x="1588" y="2606675"/>
            <a:ext cx="9178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825" y="2400300"/>
            <a:ext cx="16033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8288" y="2701925"/>
            <a:ext cx="12604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163" y="161925"/>
            <a:ext cx="79279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3629025"/>
            <a:ext cx="531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055813" y="2387600"/>
            <a:ext cx="55959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MÔN TOÁN LỚP 3: TIẾT SỐ 111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BÀI 53: LUYỆN TẬP CHUNG (3 TIẾT)</a:t>
            </a:r>
            <a:endParaRPr lang="zh-CN" altLang="en-US" sz="25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62338" y="3281363"/>
            <a:ext cx="278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  <a:ea typeface="华康海报体W12"/>
                <a:cs typeface="华康海报体W12"/>
              </a:rPr>
              <a:t>TIẾT 2: LUYỆN TẬP</a:t>
            </a:r>
            <a:endParaRPr lang="zh-CN" altLang="en-US" sz="2000" b="1">
              <a:solidFill>
                <a:schemeClr val="accent1"/>
              </a:solidFill>
              <a:ea typeface="华康海报体W12"/>
              <a:cs typeface="华康海报体W12"/>
            </a:endParaRPr>
          </a:p>
        </p:txBody>
      </p:sp>
      <p:pic>
        <p:nvPicPr>
          <p:cNvPr id="19" name="Picture 25" descr="Photobucke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85538">
            <a:off x="-290513" y="1222375"/>
            <a:ext cx="168910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Photobucke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85538">
            <a:off x="7069138" y="973138"/>
            <a:ext cx="1689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125" y="1108075"/>
            <a:ext cx="1890713" cy="18907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>
            <a:spLocks noChangeArrowheads="1"/>
          </p:cNvSpPr>
          <p:nvPr/>
        </p:nvSpPr>
        <p:spPr bwMode="auto">
          <a:xfrm>
            <a:off x="3014663" y="1684338"/>
            <a:ext cx="4905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itchFamily="34" charset="0"/>
              </a:rPr>
              <a:t>4</a:t>
            </a:r>
            <a:endParaRPr lang="zh-CN" altLang="en-US" sz="45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29075" y="1892300"/>
            <a:ext cx="2422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CỦNG CỐ - DẶN DÒ</a:t>
            </a:r>
            <a:endParaRPr lang="zh-CN" altLang="en-US" b="1">
              <a:solidFill>
                <a:srgbClr val="0D0D0D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1"/>
          <p:cNvPicPr>
            <a:picLocks noChangeAspect="1"/>
          </p:cNvPicPr>
          <p:nvPr/>
        </p:nvPicPr>
        <p:blipFill>
          <a:blip r:embed="rId3"/>
          <a:srcRect t="-2" b="552"/>
          <a:stretch>
            <a:fillRect/>
          </a:stretch>
        </p:blipFill>
        <p:spPr bwMode="auto">
          <a:xfrm>
            <a:off x="1588" y="2606675"/>
            <a:ext cx="91789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0" descr="c1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5275" y="2149475"/>
            <a:ext cx="165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1233488"/>
            <a:ext cx="340042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0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 rot="462139">
            <a:off x="3149600" y="2078038"/>
            <a:ext cx="4465638" cy="506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731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21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Tiết học đến đây là kết thúc! </a:t>
            </a:r>
            <a:endParaRPr lang="en-US" sz="21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n-lt"/>
              <a:ea typeface="+mn-lt"/>
              <a:cs typeface="+mn-lt"/>
            </a:endParaRPr>
          </a:p>
        </p:txBody>
      </p:sp>
      <p:pic>
        <p:nvPicPr>
          <p:cNvPr id="31" name="Picture 19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739063" y="3390900"/>
            <a:ext cx="10271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9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9500" y="955675"/>
            <a:ext cx="13573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3988" y="941388"/>
            <a:ext cx="1357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3988" y="3881438"/>
            <a:ext cx="1357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9500" y="3881438"/>
            <a:ext cx="1357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Froc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37300" y="436563"/>
            <a:ext cx="148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TIEDY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7350" y="836613"/>
            <a:ext cx="630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4" descr="Asian li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92975" y="463550"/>
            <a:ext cx="15430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2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8244682" y="2734469"/>
            <a:ext cx="1357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 descr="0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-399257" y="1843882"/>
            <a:ext cx="1357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5" descr="Photobucke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085538">
            <a:off x="2819400" y="1430338"/>
            <a:ext cx="1689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5" descr="Photobucke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085538">
            <a:off x="3462338" y="2514600"/>
            <a:ext cx="10271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5" descr="Photobucke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085538">
            <a:off x="5143500" y="1804988"/>
            <a:ext cx="10255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5" descr="Photobucke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085538">
            <a:off x="5165725" y="2782888"/>
            <a:ext cx="10271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125" y="1108075"/>
            <a:ext cx="1890713" cy="18907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>
            <a:spLocks noChangeArrowheads="1"/>
          </p:cNvSpPr>
          <p:nvPr/>
        </p:nvSpPr>
        <p:spPr bwMode="auto">
          <a:xfrm>
            <a:off x="3014663" y="1684338"/>
            <a:ext cx="4048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itchFamily="34" charset="0"/>
              </a:rPr>
              <a:t>1</a:t>
            </a:r>
            <a:endParaRPr lang="zh-CN" altLang="en-US" sz="45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41763" y="1890713"/>
            <a:ext cx="15351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cs typeface="Tahoma" pitchFamily="34" charset="0"/>
              </a:rPr>
              <a:t>KHỞI ĐỘNG</a:t>
            </a:r>
            <a:endParaRPr lang="zh-CN" altLang="en-US" b="1">
              <a:solidFill>
                <a:srgbClr val="0D0D0D"/>
              </a:solidFill>
              <a:ea typeface="微软雅黑"/>
              <a:cs typeface="微软雅黑"/>
            </a:endParaRPr>
          </a:p>
        </p:txBody>
      </p:sp>
      <p:grpSp>
        <p:nvGrpSpPr>
          <p:cNvPr id="48" name="229"/>
          <p:cNvGrpSpPr>
            <a:grpSpLocks/>
          </p:cNvGrpSpPr>
          <p:nvPr/>
        </p:nvGrpSpPr>
        <p:grpSpPr bwMode="auto">
          <a:xfrm>
            <a:off x="2355850" y="3149600"/>
            <a:ext cx="511175" cy="511175"/>
            <a:chOff x="2822348" y="3744846"/>
            <a:chExt cx="682388" cy="682388"/>
          </a:xfrm>
        </p:grpSpPr>
        <p:grpSp>
          <p:nvGrpSpPr>
            <p:cNvPr id="15" name="组合 14"/>
            <p:cNvGrpSpPr/>
            <p:nvPr/>
          </p:nvGrpSpPr>
          <p:grpSpPr>
            <a:xfrm>
              <a:off x="2822348" y="3744846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6" name="225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2964336" y="3891073"/>
              <a:ext cx="392055" cy="392055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964636" y="3890345"/>
              <a:ext cx="392218" cy="3922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2" name="椭圆 67"/>
            <p:cNvSpPr/>
            <p:nvPr/>
          </p:nvSpPr>
          <p:spPr>
            <a:xfrm>
              <a:off x="3038508" y="3914383"/>
              <a:ext cx="243711" cy="9324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1"/>
          <p:cNvGrpSpPr>
            <a:grpSpLocks/>
          </p:cNvGrpSpPr>
          <p:nvPr/>
        </p:nvGrpSpPr>
        <p:grpSpPr bwMode="auto">
          <a:xfrm>
            <a:off x="2373313" y="3816350"/>
            <a:ext cx="511175" cy="511175"/>
            <a:chOff x="2845451" y="5151933"/>
            <a:chExt cx="682388" cy="682388"/>
          </a:xfrm>
        </p:grpSpPr>
        <p:grpSp>
          <p:nvGrpSpPr>
            <p:cNvPr id="31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32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2987438" y="5298160"/>
              <a:ext cx="392056" cy="392055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椭圆 67"/>
            <p:cNvSpPr/>
            <p:nvPr/>
          </p:nvSpPr>
          <p:spPr>
            <a:xfrm>
              <a:off x="3061611" y="5321470"/>
              <a:ext cx="243709" cy="9324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51" name="2"/>
          <p:cNvSpPr txBox="1"/>
          <p:nvPr/>
        </p:nvSpPr>
        <p:spPr>
          <a:xfrm>
            <a:off x="2906713" y="3227388"/>
            <a:ext cx="3935412" cy="33813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Nêu quy tắc tính diện tích hình chữ nhật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4"/>
          <p:cNvSpPr txBox="1"/>
          <p:nvPr/>
        </p:nvSpPr>
        <p:spPr>
          <a:xfrm>
            <a:off x="2906713" y="3894138"/>
            <a:ext cx="3935412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Nêu quy tắc tính diện tích hình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vuông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8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125" y="1108075"/>
            <a:ext cx="1890713" cy="18907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>
            <a:spLocks noChangeArrowheads="1"/>
          </p:cNvSpPr>
          <p:nvPr/>
        </p:nvSpPr>
        <p:spPr bwMode="auto">
          <a:xfrm>
            <a:off x="3014663" y="1684338"/>
            <a:ext cx="4746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itchFamily="34" charset="0"/>
              </a:rPr>
              <a:t>2</a:t>
            </a:r>
            <a:endParaRPr lang="zh-CN" altLang="en-US" sz="45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803650" y="1892300"/>
            <a:ext cx="3124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LUYỆN TẬP - THỰC HÀNH</a:t>
            </a:r>
            <a:endParaRPr lang="zh-CN" altLang="en-US" b="1">
              <a:solidFill>
                <a:srgbClr val="0D0D0D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"/>
          <p:cNvGrpSpPr>
            <a:grpSpLocks/>
          </p:cNvGrpSpPr>
          <p:nvPr/>
        </p:nvGrpSpPr>
        <p:grpSpPr bwMode="auto">
          <a:xfrm>
            <a:off x="1703388" y="504825"/>
            <a:ext cx="1597025" cy="1597025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898" y="5297093"/>
              <a:ext cx="392068" cy="392746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834" y="5322191"/>
              <a:ext cx="244195" cy="91573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8213" y="1160463"/>
            <a:ext cx="4117975" cy="339725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 diện tích hình vuông có cạnh 9cm.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0425" y="11239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BÀI 1</a:t>
            </a:r>
          </a:p>
        </p:txBody>
      </p:sp>
      <p:sp>
        <p:nvSpPr>
          <p:cNvPr id="23" name="4"/>
          <p:cNvSpPr txBox="1"/>
          <p:nvPr/>
        </p:nvSpPr>
        <p:spPr>
          <a:xfrm>
            <a:off x="3478213" y="1627188"/>
            <a:ext cx="4117975" cy="5842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b)   Tính diện tích hình chữ nhật có chiều            dài 9cm và chiều rộng 6cm.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22532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1"/>
          <p:cNvGrpSpPr>
            <a:grpSpLocks/>
          </p:cNvGrpSpPr>
          <p:nvPr/>
        </p:nvGrpSpPr>
        <p:grpSpPr bwMode="auto">
          <a:xfrm>
            <a:off x="1703388" y="504825"/>
            <a:ext cx="1597025" cy="1597025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898" y="5297093"/>
              <a:ext cx="392068" cy="392746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834" y="5322191"/>
              <a:ext cx="244195" cy="91573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8213" y="1160463"/>
            <a:ext cx="4117975" cy="339725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Tính diện tích hình vuông có cạnh 9cm.</a:t>
            </a: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2130425" y="11239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BÀI 1</a:t>
            </a:r>
          </a:p>
        </p:txBody>
      </p:sp>
      <p:sp>
        <p:nvSpPr>
          <p:cNvPr id="23" name="4"/>
          <p:cNvSpPr txBox="1"/>
          <p:nvPr/>
        </p:nvSpPr>
        <p:spPr>
          <a:xfrm>
            <a:off x="3478213" y="2736850"/>
            <a:ext cx="4117975" cy="5842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b)   Tính diện tích hình chữ nhật có chiều            dài 9cm và chiều rộng 6cm.</a:t>
            </a:r>
          </a:p>
        </p:txBody>
      </p:sp>
      <p:sp>
        <p:nvSpPr>
          <p:cNvPr id="28" name="4"/>
          <p:cNvSpPr txBox="1"/>
          <p:nvPr/>
        </p:nvSpPr>
        <p:spPr>
          <a:xfrm>
            <a:off x="3478213" y="1563688"/>
            <a:ext cx="4117975" cy="1077912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Diện tích hình vuông là: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x 9 = 81 (cm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Đáp số: 81 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4"/>
          <p:cNvSpPr txBox="1"/>
          <p:nvPr/>
        </p:nvSpPr>
        <p:spPr>
          <a:xfrm>
            <a:off x="3478213" y="3425825"/>
            <a:ext cx="4117975" cy="1076325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Diện tích hình chữ nhật là: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x 6 = 54 (cm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Đáp số: 54 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"/>
          <p:cNvGrpSpPr>
            <a:grpSpLocks/>
          </p:cNvGrpSpPr>
          <p:nvPr/>
        </p:nvGrpSpPr>
        <p:grpSpPr bwMode="auto">
          <a:xfrm>
            <a:off x="1703388" y="504825"/>
            <a:ext cx="1597025" cy="1597025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898" y="5297093"/>
              <a:ext cx="392068" cy="392746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834" y="5322191"/>
              <a:ext cx="244195" cy="91573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0425" y="11239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BÀI 2</a:t>
            </a:r>
          </a:p>
        </p:txBody>
      </p:sp>
      <p:sp>
        <p:nvSpPr>
          <p:cNvPr id="23" name="4"/>
          <p:cNvSpPr txBox="1"/>
          <p:nvPr/>
        </p:nvSpPr>
        <p:spPr>
          <a:xfrm>
            <a:off x="3478213" y="844550"/>
            <a:ext cx="4167187" cy="83185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 hình chữ nhật có chiều rộng 6cm, chiều dài gấp đôi chiều rộng. Tính diện tích hình chữa nhật đó.</a:t>
            </a:r>
          </a:p>
        </p:txBody>
      </p:sp>
      <p:sp>
        <p:nvSpPr>
          <p:cNvPr id="24" name="4"/>
          <p:cNvSpPr txBox="1"/>
          <p:nvPr/>
        </p:nvSpPr>
        <p:spPr>
          <a:xfrm>
            <a:off x="3478213" y="1763713"/>
            <a:ext cx="4167187" cy="157003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Chiều dài của hình chữ nhật là: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 x2 =12 (cm)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Diện tích hình chữ nhật là: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 x 6 = 72 (cm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Đáp số: 72 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1576388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"/>
          <p:cNvGrpSpPr>
            <a:grpSpLocks/>
          </p:cNvGrpSpPr>
          <p:nvPr/>
        </p:nvGrpSpPr>
        <p:grpSpPr bwMode="auto">
          <a:xfrm>
            <a:off x="1703388" y="504825"/>
            <a:ext cx="1597025" cy="1597025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898" y="5297093"/>
              <a:ext cx="392068" cy="392746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834" y="5322191"/>
              <a:ext cx="244195" cy="91573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0425" y="11239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BÀI 3</a:t>
            </a:r>
          </a:p>
        </p:txBody>
      </p:sp>
      <p:sp>
        <p:nvSpPr>
          <p:cNvPr id="23" name="4"/>
          <p:cNvSpPr txBox="1"/>
          <p:nvPr/>
        </p:nvSpPr>
        <p:spPr>
          <a:xfrm>
            <a:off x="3478213" y="844550"/>
            <a:ext cx="4167187" cy="83185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Việt cắt được các miếng bìa như hình dưới đây. Hai miếng bìa nào có diện tích bằng nhau?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7475" y="2944813"/>
            <a:ext cx="34639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3188" y="1836738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4"/>
          <p:cNvSpPr txBox="1"/>
          <p:nvPr/>
        </p:nvSpPr>
        <p:spPr>
          <a:xfrm>
            <a:off x="3432175" y="4230688"/>
            <a:ext cx="4454525" cy="33813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Hai miếng bìa có diện tích bằng nhau là B và C.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69" name="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"/>
          <p:cNvGrpSpPr>
            <a:grpSpLocks/>
          </p:cNvGrpSpPr>
          <p:nvPr/>
        </p:nvGrpSpPr>
        <p:grpSpPr bwMode="auto">
          <a:xfrm>
            <a:off x="1703388" y="504825"/>
            <a:ext cx="1597025" cy="1597025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898" y="5297093"/>
              <a:ext cx="392068" cy="392746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834" y="5322191"/>
              <a:ext cx="244195" cy="91573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0425" y="11239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BÀI 4</a:t>
            </a:r>
          </a:p>
        </p:txBody>
      </p:sp>
      <p:sp>
        <p:nvSpPr>
          <p:cNvPr id="23" name="4"/>
          <p:cNvSpPr txBox="1"/>
          <p:nvPr/>
        </p:nvSpPr>
        <p:spPr>
          <a:xfrm>
            <a:off x="3675063" y="1011238"/>
            <a:ext cx="4660900" cy="5842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 võ đài hình vuông có chu vi 36cm. Tính diện tích của võ đài đó.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5063" y="1720850"/>
            <a:ext cx="4660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4"/>
          <p:cNvSpPr txBox="1"/>
          <p:nvPr/>
        </p:nvSpPr>
        <p:spPr>
          <a:xfrm>
            <a:off x="3675063" y="1720850"/>
            <a:ext cx="4660900" cy="1570038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u="sng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Độ dài một cạnh của võ đài là: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36 : 4 = 9 (cm)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Diện tích võ đài là: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9 x 9 = 81 (cm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Đáp số: 81 cm</a:t>
            </a:r>
            <a:r>
              <a:rPr lang="en-US" altLang="zh-CN" sz="1600" baseline="30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125" y="1108075"/>
            <a:ext cx="1890713" cy="18907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>
            <a:spLocks noChangeArrowheads="1"/>
          </p:cNvSpPr>
          <p:nvPr/>
        </p:nvSpPr>
        <p:spPr bwMode="auto">
          <a:xfrm>
            <a:off x="3014663" y="1684338"/>
            <a:ext cx="4905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itchFamily="34" charset="0"/>
              </a:rPr>
              <a:t>3</a:t>
            </a:r>
            <a:endParaRPr lang="zh-CN" altLang="en-US" sz="45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29075" y="1892300"/>
            <a:ext cx="1438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VẬN DỤNG</a:t>
            </a:r>
            <a:endParaRPr lang="zh-CN" altLang="en-US" b="1">
              <a:solidFill>
                <a:srgbClr val="0D0D0D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1795463"/>
            <a:ext cx="19716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752475"/>
            <a:ext cx="19954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91567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275</Words>
  <Application>Microsoft Office PowerPoint</Application>
  <PresentationFormat>On-screen Show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宋体</vt:lpstr>
      <vt:lpstr>Arial</vt:lpstr>
      <vt:lpstr>Calibri Light</vt:lpstr>
      <vt:lpstr>华康海报体W12</vt:lpstr>
      <vt:lpstr>Impact</vt:lpstr>
      <vt:lpstr>Tahoma</vt:lpstr>
      <vt:lpstr>微软雅黑</vt:lpstr>
      <vt:lpstr>Malgun Gothic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2022-06-26T17:55:46Z</dcterms:modified>
</cp:coreProperties>
</file>