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81" r:id="rId6"/>
    <p:sldId id="282" r:id="rId7"/>
    <p:sldId id="283" r:id="rId8"/>
    <p:sldId id="261" r:id="rId9"/>
    <p:sldId id="263" r:id="rId10"/>
    <p:sldId id="284" r:id="rId11"/>
    <p:sldId id="26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4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86B89-DFB1-4E78-9D1D-0ACC0E7AAB4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2B907-21F6-4DD1-B53B-F096F960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17453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10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430317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17255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5472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2a9cfbc2b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2a9cfbc2be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12a9cfbc2be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51131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4505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86767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5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745350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66612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7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23703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542990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9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639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103-7E2C-48F6-AE8C-FFAB373EEBF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C0A-B287-413B-9A57-E19F5B9F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4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103-7E2C-48F6-AE8C-FFAB373EEBF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C0A-B287-413B-9A57-E19F5B9F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6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103-7E2C-48F6-AE8C-FFAB373EEBF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C0A-B287-413B-9A57-E19F5B9F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7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0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103-7E2C-48F6-AE8C-FFAB373EEBF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C0A-B287-413B-9A57-E19F5B9F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8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103-7E2C-48F6-AE8C-FFAB373EEBF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C0A-B287-413B-9A57-E19F5B9F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2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103-7E2C-48F6-AE8C-FFAB373EEBF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C0A-B287-413B-9A57-E19F5B9F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5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103-7E2C-48F6-AE8C-FFAB373EEBF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C0A-B287-413B-9A57-E19F5B9F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7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103-7E2C-48F6-AE8C-FFAB373EEBF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C0A-B287-413B-9A57-E19F5B9F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103-7E2C-48F6-AE8C-FFAB373EEBF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C0A-B287-413B-9A57-E19F5B9F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0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103-7E2C-48F6-AE8C-FFAB373EEBF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C0A-B287-413B-9A57-E19F5B9F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0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103-7E2C-48F6-AE8C-FFAB373EEBF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0C0A-B287-413B-9A57-E19F5B9F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6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C3103-7E2C-48F6-AE8C-FFAB373EEBF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B0C0A-B287-413B-9A57-E19F5B9F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7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985309" y="588972"/>
            <a:ext cx="7605569" cy="618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"/>
          <p:cNvPicPr preferRelativeResize="0"/>
          <p:nvPr/>
        </p:nvPicPr>
        <p:blipFill rotWithShape="1">
          <a:blip r:embed="rId4"/>
          <a:srcRect t="44524"/>
          <a:stretch>
            <a:fillRect/>
          </a:stretch>
        </p:blipFill>
        <p:spPr>
          <a:xfrm>
            <a:off x="114909" y="1494405"/>
            <a:ext cx="6517262" cy="536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1"/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28" name="Google Shape;28;p1"/>
            <p:cNvSpPr/>
            <p:nvPr/>
          </p:nvSpPr>
          <p:spPr>
            <a:xfrm>
              <a:off x="8757344" y="1109187"/>
              <a:ext cx="1146319" cy="1618623"/>
            </a:xfrm>
            <a:custGeom>
              <a:avLst/>
              <a:gdLst/>
              <a:ahLst/>
              <a:cxnLst/>
              <a:rect l="l" t="t" r="r" b="b"/>
              <a:pathLst>
                <a:path w="197" h="278" extrusionOk="0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8927427" y="1374856"/>
              <a:ext cx="297650" cy="327170"/>
            </a:xfrm>
            <a:custGeom>
              <a:avLst/>
              <a:gdLst/>
              <a:ahLst/>
              <a:cxnLst/>
              <a:rect l="l" t="t" r="r" b="b"/>
              <a:pathLst>
                <a:path w="51" h="56" extrusionOk="0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8683894" y="1165763"/>
              <a:ext cx="1254556" cy="1660442"/>
            </a:xfrm>
            <a:custGeom>
              <a:avLst/>
              <a:gdLst/>
              <a:ahLst/>
              <a:cxnLst/>
              <a:rect l="l" t="t" r="r" b="b"/>
              <a:pathLst>
                <a:path w="216" h="285" extrusionOk="0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9404650" y="705760"/>
              <a:ext cx="162354" cy="327170"/>
            </a:xfrm>
            <a:custGeom>
              <a:avLst/>
              <a:gdLst/>
              <a:ahLst/>
              <a:cxnLst/>
              <a:rect l="l" t="t" r="r" b="b"/>
              <a:pathLst>
                <a:path w="28" h="56" extrusionOk="0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9638341" y="757416"/>
              <a:ext cx="196793" cy="327170"/>
            </a:xfrm>
            <a:custGeom>
              <a:avLst/>
              <a:gdLst/>
              <a:ahLst/>
              <a:cxnLst/>
              <a:rect l="l" t="t" r="r" b="b"/>
              <a:pathLst>
                <a:path w="34" h="56" extrusionOk="0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9817915" y="922232"/>
              <a:ext cx="255831" cy="312410"/>
            </a:xfrm>
            <a:custGeom>
              <a:avLst/>
              <a:gdLst/>
              <a:ahLst/>
              <a:cxnLst/>
              <a:rect l="l" t="t" r="r" b="b"/>
              <a:pathLst>
                <a:path w="44" h="54" extrusionOk="0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4" name="Google Shape;34;p1"/>
          <p:cNvSpPr txBox="1"/>
          <p:nvPr/>
        </p:nvSpPr>
        <p:spPr>
          <a:xfrm>
            <a:off x="4529488" y="3319375"/>
            <a:ext cx="6517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9CB"/>
              </a:buClr>
              <a:buSzPts val="6600"/>
              <a:buFont typeface="Arial" panose="020B0604020202020204"/>
              <a:buNone/>
            </a:pPr>
            <a:r>
              <a:rPr lang="vi-VN" sz="2800">
                <a:solidFill>
                  <a:srgbClr val="FF0000"/>
                </a:solidFill>
                <a:latin typeface="Times New Roman" panose="02020603050405020304" charset="0"/>
                <a:ea typeface="Lobster" panose="00000500000000000000"/>
                <a:cs typeface="Times New Roman" panose="02020603050405020304" charset="0"/>
                <a:sym typeface="Lobster" panose="00000500000000000000"/>
              </a:rPr>
              <a:t>Bài 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charset="0"/>
                <a:ea typeface="Lobster" panose="00000500000000000000"/>
                <a:cs typeface="Times New Roman" panose="02020603050405020304" charset="0"/>
                <a:sym typeface="Lobster" panose="00000500000000000000"/>
              </a:rPr>
              <a:t>5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charset="0"/>
                <a:ea typeface="Lobster" panose="00000500000000000000"/>
                <a:cs typeface="Times New Roman" panose="02020603050405020304" charset="0"/>
                <a:sym typeface="Lobster" panose="00000500000000000000"/>
              </a:rPr>
              <a:t>5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charset="0"/>
                <a:ea typeface="Lobster" panose="00000500000000000000"/>
                <a:cs typeface="Times New Roman" panose="02020603050405020304" charset="0"/>
                <a:sym typeface="Lobster" panose="00000500000000000000"/>
              </a:rPr>
              <a:t>: </a:t>
            </a:r>
            <a:r>
              <a:rPr lang="vi-VN" sz="2800">
                <a:solidFill>
                  <a:srgbClr val="FF0000"/>
                </a:solidFill>
                <a:latin typeface="Times New Roman" panose="02020603050405020304" charset="0"/>
                <a:ea typeface="Lobster" panose="00000500000000000000"/>
                <a:cs typeface="Times New Roman" panose="02020603050405020304" charset="0"/>
                <a:sym typeface="Lobster" panose="00000500000000000000"/>
              </a:rPr>
              <a:t>Phép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charset="0"/>
                <a:ea typeface="Lobster" panose="00000500000000000000"/>
                <a:cs typeface="Times New Roman" panose="02020603050405020304" charset="0"/>
                <a:sym typeface="Lobster" panose="00000500000000000000"/>
              </a:rPr>
              <a:t>trừ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charset="0"/>
                <a:ea typeface="Lobster" panose="00000500000000000000"/>
                <a:cs typeface="Times New Roman" panose="02020603050405020304" charset="0"/>
                <a:sym typeface="Lobster" panose="00000500000000000000"/>
              </a:rPr>
              <a:t> </a:t>
            </a:r>
            <a:r>
              <a:rPr lang="vi-VN" sz="2800">
                <a:solidFill>
                  <a:srgbClr val="FF0000"/>
                </a:solidFill>
                <a:latin typeface="Times New Roman" panose="02020603050405020304" charset="0"/>
                <a:ea typeface="Lobster" panose="00000500000000000000"/>
                <a:cs typeface="Times New Roman" panose="02020603050405020304" charset="0"/>
                <a:sym typeface="Lobster" panose="00000500000000000000"/>
              </a:rPr>
              <a:t>trong phạm vi 10 000 </a:t>
            </a:r>
            <a:endParaRPr lang="en-US" sz="2800" smtClean="0">
              <a:solidFill>
                <a:srgbClr val="FF0000"/>
              </a:solidFill>
              <a:latin typeface="Times New Roman" panose="02020603050405020304" charset="0"/>
              <a:ea typeface="Lobster" panose="00000500000000000000"/>
              <a:cs typeface="Times New Roman" panose="02020603050405020304" charset="0"/>
              <a:sym typeface="Lobster" panose="0000050000000000000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9CB"/>
              </a:buClr>
              <a:buSzPts val="6600"/>
              <a:buFont typeface="Arial" panose="020B0604020202020204"/>
              <a:buNone/>
            </a:pPr>
            <a:r>
              <a:rPr lang="vi-VN" sz="2800" smtClean="0">
                <a:solidFill>
                  <a:srgbClr val="FF0000"/>
                </a:solidFill>
                <a:latin typeface="Times New Roman" panose="02020603050405020304" charset="0"/>
                <a:ea typeface="Lobster" panose="00000500000000000000"/>
                <a:cs typeface="Times New Roman" panose="02020603050405020304" charset="0"/>
                <a:sym typeface="Lobster" panose="00000500000000000000"/>
              </a:rPr>
              <a:t>( </a:t>
            </a:r>
            <a:r>
              <a:rPr lang="vi-VN" sz="2800">
                <a:solidFill>
                  <a:srgbClr val="FF0000"/>
                </a:solidFill>
                <a:latin typeface="Times New Roman" panose="02020603050405020304" charset="0"/>
                <a:ea typeface="Lobster" panose="00000500000000000000"/>
                <a:cs typeface="Times New Roman" panose="02020603050405020304" charset="0"/>
                <a:sym typeface="Lobster" panose="00000500000000000000"/>
              </a:rPr>
              <a:t>tiết 2)</a:t>
            </a:r>
          </a:p>
        </p:txBody>
      </p:sp>
      <p:grpSp>
        <p:nvGrpSpPr>
          <p:cNvPr id="35" name="Google Shape;35;p1"/>
          <p:cNvGrpSpPr/>
          <p:nvPr/>
        </p:nvGrpSpPr>
        <p:grpSpPr>
          <a:xfrm rot="1327234">
            <a:off x="4508048" y="466853"/>
            <a:ext cx="1017248" cy="4439993"/>
            <a:chOff x="392752" y="3324665"/>
            <a:chExt cx="637039" cy="2780557"/>
          </a:xfrm>
        </p:grpSpPr>
        <p:sp>
          <p:nvSpPr>
            <p:cNvPr id="36" name="Google Shape;36;p1"/>
            <p:cNvSpPr/>
            <p:nvPr/>
          </p:nvSpPr>
          <p:spPr>
            <a:xfrm>
              <a:off x="415578" y="4287484"/>
              <a:ext cx="394258" cy="1745111"/>
            </a:xfrm>
            <a:custGeom>
              <a:avLst/>
              <a:gdLst/>
              <a:ahLst/>
              <a:cxnLst/>
              <a:rect l="l" t="t" r="r" b="b"/>
              <a:pathLst>
                <a:path w="80" h="355" extrusionOk="0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30103" y="4140157"/>
              <a:ext cx="417084" cy="211654"/>
            </a:xfrm>
            <a:custGeom>
              <a:avLst/>
              <a:gdLst/>
              <a:ahLst/>
              <a:cxnLst/>
              <a:rect l="l" t="t" r="r" b="b"/>
              <a:pathLst>
                <a:path w="85" h="43" extrusionOk="0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92752" y="3324665"/>
              <a:ext cx="637039" cy="2780557"/>
            </a:xfrm>
            <a:custGeom>
              <a:avLst/>
              <a:gdLst/>
              <a:ahLst/>
              <a:cxnLst/>
              <a:rect l="l" t="t" r="r" b="b"/>
              <a:pathLst>
                <a:path w="130" h="566" extrusionOk="0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9" name="Google Shape;39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1"/>
          <p:cNvGrpSpPr/>
          <p:nvPr/>
        </p:nvGrpSpPr>
        <p:grpSpPr>
          <a:xfrm>
            <a:off x="7637074" y="1043741"/>
            <a:ext cx="2448550" cy="987720"/>
            <a:chOff x="4322882" y="5260680"/>
            <a:chExt cx="2448550" cy="987720"/>
          </a:xfrm>
        </p:grpSpPr>
        <p:sp>
          <p:nvSpPr>
            <p:cNvPr id="42" name="Google Shape;42;p1"/>
            <p:cNvSpPr/>
            <p:nvPr/>
          </p:nvSpPr>
          <p:spPr>
            <a:xfrm>
              <a:off x="4356083" y="5260680"/>
              <a:ext cx="2415349" cy="973196"/>
            </a:xfrm>
            <a:custGeom>
              <a:avLst/>
              <a:gdLst/>
              <a:ahLst/>
              <a:cxnLst/>
              <a:rect l="l" t="t" r="r" b="b"/>
              <a:pathLst>
                <a:path w="492" h="198" extrusionOk="0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4322882" y="5835466"/>
              <a:ext cx="130728" cy="412934"/>
            </a:xfrm>
            <a:custGeom>
              <a:avLst/>
              <a:gdLst/>
              <a:ahLst/>
              <a:cxnLst/>
              <a:rect l="l" t="t" r="r" b="b"/>
              <a:pathLst>
                <a:path w="27" h="84" extrusionOk="0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517936" y="6036746"/>
              <a:ext cx="68477" cy="128653"/>
            </a:xfrm>
            <a:custGeom>
              <a:avLst/>
              <a:gdLst/>
              <a:ahLst/>
              <a:cxnLst/>
              <a:rect l="l" t="t" r="r" b="b"/>
              <a:pathLst>
                <a:path w="14" h="26" extrusionOk="0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5" name="Google Shape;45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097915" y="1492885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/>
          <p:cNvSpPr/>
          <p:nvPr/>
        </p:nvSpPr>
        <p:spPr>
          <a:xfrm>
            <a:off x="114900" y="251850"/>
            <a:ext cx="3607500" cy="732900"/>
          </a:xfrm>
          <a:prstGeom prst="rect">
            <a:avLst/>
          </a:prstGeom>
          <a:solidFill>
            <a:srgbClr val="FFE599"/>
          </a:solidFill>
          <a:ln w="12700" cap="flat" cmpd="sng">
            <a:solidFill>
              <a:srgbClr val="54BAC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zh-CN" sz="3200">
                <a:solidFill>
                  <a:srgbClr val="F1465B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Toán 3- KNTT</a:t>
            </a:r>
            <a:r>
              <a:rPr lang="zh-CN" sz="3200">
                <a:solidFill>
                  <a:srgbClr val="F1465B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 </a:t>
            </a:r>
            <a:endParaRPr sz="3200" i="0" u="none" strike="noStrike" cap="none">
              <a:solidFill>
                <a:srgbClr val="F1465B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17880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7" grpId="0" animBg="1"/>
      <p:bldP spid="4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4"/>
          <a:srcRect l="65346" b="75445"/>
          <a:stretch>
            <a:fillRect/>
          </a:stretch>
        </p:blipFill>
        <p:spPr>
          <a:xfrm>
            <a:off x="-237490" y="-212725"/>
            <a:ext cx="9119870" cy="8291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84639" y="981180"/>
            <a:ext cx="1055547" cy="6623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4"/>
          <p:cNvGrpSpPr/>
          <p:nvPr/>
        </p:nvGrpSpPr>
        <p:grpSpPr>
          <a:xfrm rot="-193626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107" name="Google Shape;107;p4"/>
            <p:cNvSpPr/>
            <p:nvPr/>
          </p:nvSpPr>
          <p:spPr>
            <a:xfrm>
              <a:off x="10766636" y="4209862"/>
              <a:ext cx="664177" cy="1084822"/>
            </a:xfrm>
            <a:custGeom>
              <a:avLst/>
              <a:gdLst/>
              <a:ahLst/>
              <a:cxnLst/>
              <a:rect l="l" t="t" r="r" b="b"/>
              <a:pathLst>
                <a:path w="114" h="186" extrusionOk="0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0783856" y="4209862"/>
              <a:ext cx="693695" cy="1067602"/>
            </a:xfrm>
            <a:custGeom>
              <a:avLst/>
              <a:gdLst/>
              <a:ahLst/>
              <a:cxnLst/>
              <a:rect l="l" t="t" r="r" b="b"/>
              <a:pathLst>
                <a:path w="119" h="183" extrusionOk="0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0766636" y="4089326"/>
              <a:ext cx="169734" cy="179575"/>
            </a:xfrm>
            <a:custGeom>
              <a:avLst/>
              <a:gdLst/>
              <a:ahLst/>
              <a:cxnLst/>
              <a:rect l="l" t="t" r="r" b="b"/>
              <a:pathLst>
                <a:path w="29" h="31" extrusionOk="0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0941291" y="3941730"/>
              <a:ext cx="76258" cy="233693"/>
            </a:xfrm>
            <a:custGeom>
              <a:avLst/>
              <a:gdLst/>
              <a:ahLst/>
              <a:cxnLst/>
              <a:rect l="l" t="t" r="r" b="b"/>
              <a:pathLst>
                <a:path w="13" h="40" extrusionOk="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1115943" y="3941730"/>
              <a:ext cx="76258" cy="216472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1598086" y="4682166"/>
              <a:ext cx="216472" cy="199254"/>
            </a:xfrm>
            <a:custGeom>
              <a:avLst/>
              <a:gdLst/>
              <a:ahLst/>
              <a:cxnLst/>
              <a:rect l="l" t="t" r="r" b="b"/>
              <a:pathLst>
                <a:path w="37" h="34" extrusionOk="0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114" name="Google Shape;114;p4"/>
            <p:cNvSpPr/>
            <p:nvPr/>
          </p:nvSpPr>
          <p:spPr>
            <a:xfrm>
              <a:off x="10766636" y="4209862"/>
              <a:ext cx="664177" cy="1084822"/>
            </a:xfrm>
            <a:custGeom>
              <a:avLst/>
              <a:gdLst/>
              <a:ahLst/>
              <a:cxnLst/>
              <a:rect l="l" t="t" r="r" b="b"/>
              <a:pathLst>
                <a:path w="114" h="186" extrusionOk="0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783856" y="4209862"/>
              <a:ext cx="693695" cy="1067602"/>
            </a:xfrm>
            <a:custGeom>
              <a:avLst/>
              <a:gdLst/>
              <a:ahLst/>
              <a:cxnLst/>
              <a:rect l="l" t="t" r="r" b="b"/>
              <a:pathLst>
                <a:path w="119" h="183" extrusionOk="0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0766636" y="4089326"/>
              <a:ext cx="169734" cy="179575"/>
            </a:xfrm>
            <a:custGeom>
              <a:avLst/>
              <a:gdLst/>
              <a:ahLst/>
              <a:cxnLst/>
              <a:rect l="l" t="t" r="r" b="b"/>
              <a:pathLst>
                <a:path w="29" h="31" extrusionOk="0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941291" y="3941730"/>
              <a:ext cx="76258" cy="233693"/>
            </a:xfrm>
            <a:custGeom>
              <a:avLst/>
              <a:gdLst/>
              <a:ahLst/>
              <a:cxnLst/>
              <a:rect l="l" t="t" r="r" b="b"/>
              <a:pathLst>
                <a:path w="13" h="40" extrusionOk="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1115943" y="3941730"/>
              <a:ext cx="76258" cy="216472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1598086" y="4682166"/>
              <a:ext cx="216472" cy="199254"/>
            </a:xfrm>
            <a:custGeom>
              <a:avLst/>
              <a:gdLst/>
              <a:ahLst/>
              <a:cxnLst/>
              <a:rect l="l" t="t" r="r" b="b"/>
              <a:pathLst>
                <a:path w="37" h="34" extrusionOk="0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0" name="Google Shape;120;p4"/>
          <p:cNvGrpSpPr/>
          <p:nvPr/>
        </p:nvGrpSpPr>
        <p:grpSpPr>
          <a:xfrm rot="-3380916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121" name="Google Shape;121;p4"/>
            <p:cNvSpPr/>
            <p:nvPr/>
          </p:nvSpPr>
          <p:spPr>
            <a:xfrm>
              <a:off x="10766636" y="4209862"/>
              <a:ext cx="664177" cy="1084822"/>
            </a:xfrm>
            <a:custGeom>
              <a:avLst/>
              <a:gdLst/>
              <a:ahLst/>
              <a:cxnLst/>
              <a:rect l="l" t="t" r="r" b="b"/>
              <a:pathLst>
                <a:path w="114" h="186" extrusionOk="0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0783856" y="4209862"/>
              <a:ext cx="693695" cy="1067602"/>
            </a:xfrm>
            <a:custGeom>
              <a:avLst/>
              <a:gdLst/>
              <a:ahLst/>
              <a:cxnLst/>
              <a:rect l="l" t="t" r="r" b="b"/>
              <a:pathLst>
                <a:path w="119" h="183" extrusionOk="0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0766636" y="4089326"/>
              <a:ext cx="169734" cy="179575"/>
            </a:xfrm>
            <a:custGeom>
              <a:avLst/>
              <a:gdLst/>
              <a:ahLst/>
              <a:cxnLst/>
              <a:rect l="l" t="t" r="r" b="b"/>
              <a:pathLst>
                <a:path w="29" h="31" extrusionOk="0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0941291" y="3941730"/>
              <a:ext cx="76258" cy="233693"/>
            </a:xfrm>
            <a:custGeom>
              <a:avLst/>
              <a:gdLst/>
              <a:ahLst/>
              <a:cxnLst/>
              <a:rect l="l" t="t" r="r" b="b"/>
              <a:pathLst>
                <a:path w="13" h="40" extrusionOk="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1115943" y="3941730"/>
              <a:ext cx="76258" cy="216472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1598086" y="4682166"/>
              <a:ext cx="216472" cy="199254"/>
            </a:xfrm>
            <a:custGeom>
              <a:avLst/>
              <a:gdLst/>
              <a:ahLst/>
              <a:cxnLst/>
              <a:rect l="l" t="t" r="r" b="b"/>
              <a:pathLst>
                <a:path w="37" h="34" extrusionOk="0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127" name="Google Shape;127;p4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1441712" y="189095"/>
            <a:ext cx="3004037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Bài giải</a:t>
            </a:r>
            <a:r>
              <a:rPr lang="en-US" altLang="zh-CN" sz="5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zh-CN" sz="5400" b="1">
                <a:solidFill>
                  <a:srgbClr val="5FB9CB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sp>
        <p:nvSpPr>
          <p:cNvPr id="130" name="Google Shape;130;p4"/>
          <p:cNvSpPr txBox="1"/>
          <p:nvPr/>
        </p:nvSpPr>
        <p:spPr>
          <a:xfrm>
            <a:off x="1339850" y="1200688"/>
            <a:ext cx="5964555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sz="4800" b="1" smtClean="0">
              <a:solidFill>
                <a:srgbClr val="5FB9C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                    </a:t>
            </a:r>
            <a:r>
              <a:rPr lang="en-US" altLang="zh-CN" sz="2000" b="1" u="sng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Cách 2:</a:t>
            </a:r>
            <a:endParaRPr lang="en-US" altLang="zh-CN" sz="4800" b="1" u="sng" smtClean="0">
              <a:solidFill>
                <a:srgbClr val="5FB9C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0" algn="ctr"/>
            <a:endParaRPr lang="en-US" altLang="zh-CN" sz="2000" b="1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lvl="0" algn="ctr"/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Sau khi bơm lần đầu, </a:t>
            </a: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trong xe còn lại s</a:t>
            </a:r>
            <a:r>
              <a:rPr 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ố </a:t>
            </a: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dầu là:</a:t>
            </a:r>
            <a:endParaRPr lang="zh-CN" sz="2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9000</a:t>
            </a:r>
            <a:r>
              <a:rPr 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– 2500 </a:t>
            </a:r>
            <a:r>
              <a:rPr 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= </a:t>
            </a: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6</a:t>
            </a:r>
            <a:r>
              <a:rPr lang="en-US" altLang="zh-CN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5</a:t>
            </a: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00</a:t>
            </a:r>
            <a:r>
              <a:rPr 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(</a:t>
            </a:r>
            <a:r>
              <a:rPr lang="en-US" altLang="zh-CN" sz="2000" b="1" i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tifakt Element Light" panose="020B0303050000020004" pitchFamily="34" charset="0"/>
                <a:ea typeface="Artifakt Element Light" panose="020B0303050000020004" pitchFamily="34" charset="0"/>
                <a:cs typeface="Times New Roman" panose="02020603050405020304" charset="0"/>
                <a:sym typeface="Arial" panose="020B0604020202020204"/>
              </a:rPr>
              <a:t>l</a:t>
            </a:r>
            <a:r>
              <a:rPr 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)</a:t>
            </a:r>
            <a:endParaRPr lang="zh-CN" sz="2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lvl="0" algn="ctr"/>
            <a:r>
              <a:rPr lang="en-US" altLang="zh-CN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Sau khi bơm </a:t>
            </a:r>
            <a:r>
              <a:rPr lang="en-US" altLang="zh-CN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lần </a:t>
            </a: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hai, </a:t>
            </a:r>
            <a:r>
              <a:rPr lang="en-US" altLang="zh-CN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trong xe còn lại số dầu là:</a:t>
            </a:r>
            <a:endParaRPr lang="zh-CN" altLang="en-US" sz="2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lvl="0" algn="ctr"/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6500 – 2200 </a:t>
            </a:r>
            <a:r>
              <a:rPr 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= </a:t>
            </a: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4300</a:t>
            </a:r>
            <a:r>
              <a:rPr 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(</a:t>
            </a:r>
            <a:r>
              <a:rPr lang="en-US" altLang="zh-CN" sz="2000" b="1" i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tifakt Element Light" panose="020B0303050000020004" pitchFamily="34" charset="0"/>
                <a:ea typeface="Artifakt Element Light" panose="020B0303050000020004" pitchFamily="34" charset="0"/>
                <a:cs typeface="Times New Roman" panose="02020603050405020304" charset="0"/>
                <a:sym typeface="Arial" panose="020B0604020202020204"/>
              </a:rPr>
              <a:t>l</a:t>
            </a:r>
            <a:r>
              <a:rPr 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)</a:t>
            </a:r>
            <a:endParaRPr lang="zh-CN" sz="2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lvl="0" algn="ctr"/>
            <a:r>
              <a:rPr lang="zh-CN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Đáp số: </a:t>
            </a: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4300</a:t>
            </a:r>
            <a:r>
              <a:rPr lang="en-US" altLang="zh-CN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altLang="zh-CN" sz="2000" b="1" i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tifakt Element Light" panose="020B0303050000020004" pitchFamily="34" charset="0"/>
                <a:ea typeface="Artifakt Element Light" panose="020B0303050000020004" pitchFamily="34" charset="0"/>
                <a:cs typeface="Times New Roman" panose="02020603050405020304" charset="0"/>
                <a:sym typeface="Arial" panose="020B0604020202020204"/>
              </a:rPr>
              <a:t>l</a:t>
            </a:r>
            <a:endParaRPr lang="zh-CN" sz="2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5786371" y="4077164"/>
            <a:ext cx="620494" cy="6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942319" y="3664166"/>
            <a:ext cx="656544" cy="782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26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29" grpId="1"/>
      <p:bldP spid="130" grpId="0"/>
      <p:bldP spid="1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1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008169" y="835987"/>
            <a:ext cx="7605569" cy="618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024207" y="216964"/>
            <a:ext cx="1527724" cy="95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512365" y="845492"/>
            <a:ext cx="918124" cy="57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12"/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339" name="Google Shape;339;p12"/>
            <p:cNvSpPr/>
            <p:nvPr/>
          </p:nvSpPr>
          <p:spPr>
            <a:xfrm>
              <a:off x="8757344" y="1109187"/>
              <a:ext cx="1146319" cy="1618623"/>
            </a:xfrm>
            <a:custGeom>
              <a:avLst/>
              <a:gdLst/>
              <a:ahLst/>
              <a:cxnLst/>
              <a:rect l="l" t="t" r="r" b="b"/>
              <a:pathLst>
                <a:path w="197" h="278" extrusionOk="0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8927427" y="1374856"/>
              <a:ext cx="297650" cy="327170"/>
            </a:xfrm>
            <a:custGeom>
              <a:avLst/>
              <a:gdLst/>
              <a:ahLst/>
              <a:cxnLst/>
              <a:rect l="l" t="t" r="r" b="b"/>
              <a:pathLst>
                <a:path w="51" h="56" extrusionOk="0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8683894" y="1165763"/>
              <a:ext cx="1254556" cy="1660442"/>
            </a:xfrm>
            <a:custGeom>
              <a:avLst/>
              <a:gdLst/>
              <a:ahLst/>
              <a:cxnLst/>
              <a:rect l="l" t="t" r="r" b="b"/>
              <a:pathLst>
                <a:path w="216" h="285" extrusionOk="0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2" name="Google Shape;342;p12"/>
            <p:cNvSpPr/>
            <p:nvPr/>
          </p:nvSpPr>
          <p:spPr>
            <a:xfrm>
              <a:off x="9404650" y="705760"/>
              <a:ext cx="162354" cy="327170"/>
            </a:xfrm>
            <a:custGeom>
              <a:avLst/>
              <a:gdLst/>
              <a:ahLst/>
              <a:cxnLst/>
              <a:rect l="l" t="t" r="r" b="b"/>
              <a:pathLst>
                <a:path w="28" h="56" extrusionOk="0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9638341" y="757416"/>
              <a:ext cx="196793" cy="327170"/>
            </a:xfrm>
            <a:custGeom>
              <a:avLst/>
              <a:gdLst/>
              <a:ahLst/>
              <a:cxnLst/>
              <a:rect l="l" t="t" r="r" b="b"/>
              <a:pathLst>
                <a:path w="34" h="56" extrusionOk="0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>
              <a:off x="9817915" y="922232"/>
              <a:ext cx="255831" cy="312410"/>
            </a:xfrm>
            <a:custGeom>
              <a:avLst/>
              <a:gdLst/>
              <a:ahLst/>
              <a:cxnLst/>
              <a:rect l="l" t="t" r="r" b="b"/>
              <a:pathLst>
                <a:path w="44" h="54" extrusionOk="0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45" name="Google Shape;345;p12"/>
          <p:cNvSpPr txBox="1"/>
          <p:nvPr/>
        </p:nvSpPr>
        <p:spPr>
          <a:xfrm>
            <a:off x="-24130" y="69850"/>
            <a:ext cx="5393055" cy="110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9CB"/>
              </a:buClr>
              <a:buSzPts val="6600"/>
              <a:buFont typeface="Arial" panose="020B0604020202020204"/>
              <a:buNone/>
            </a:pPr>
            <a:r>
              <a:rPr lang="en-US" altLang="zh-CN" sz="6600" b="1" i="0" u="none" strike="noStrike" cap="none">
                <a:solidFill>
                  <a:srgbClr val="FF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TRÒ CHƠI</a:t>
            </a:r>
          </a:p>
        </p:txBody>
      </p:sp>
      <p:sp>
        <p:nvSpPr>
          <p:cNvPr id="346" name="Google Shape;346;p12"/>
          <p:cNvSpPr/>
          <p:nvPr/>
        </p:nvSpPr>
        <p:spPr>
          <a:xfrm>
            <a:off x="6960360" y="2132714"/>
            <a:ext cx="2382383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CN" sz="3200">
              <a:solidFill>
                <a:srgbClr val="5FB9C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7" name="Google Shape;347;p1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408726" y="188791"/>
            <a:ext cx="771574" cy="48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791515" y="2085531"/>
            <a:ext cx="2698244" cy="4512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347122" y="4180459"/>
            <a:ext cx="918124" cy="57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61632" y="5709424"/>
            <a:ext cx="763392" cy="4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5545455" y="3068955"/>
            <a:ext cx="52120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5400">
                <a:latin typeface="Times New Roman" panose="02020603050405020304" charset="0"/>
                <a:cs typeface="Times New Roman" panose="02020603050405020304" charset="0"/>
              </a:rPr>
              <a:t>AI NHANH HƠN</a:t>
            </a:r>
          </a:p>
        </p:txBody>
      </p:sp>
    </p:spTree>
    <p:extLst>
      <p:ext uri="{BB962C8B-B14F-4D97-AF65-F5344CB8AC3E}">
        <p14:creationId xmlns:p14="http://schemas.microsoft.com/office/powerpoint/2010/main" val="278767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7"/>
          <p:cNvPicPr preferRelativeResize="0"/>
          <p:nvPr/>
        </p:nvPicPr>
        <p:blipFill rotWithShape="1">
          <a:blip r:embed="rId3"/>
          <a:srcRect l="20572" t="78444" r="38629"/>
          <a:stretch>
            <a:fillRect/>
          </a:stretch>
        </p:blipFill>
        <p:spPr>
          <a:xfrm>
            <a:off x="-375650" y="-364859"/>
            <a:ext cx="10114157" cy="80415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Google Shape;202;p7"/>
          <p:cNvGrpSpPr/>
          <p:nvPr/>
        </p:nvGrpSpPr>
        <p:grpSpPr>
          <a:xfrm rot="610480">
            <a:off x="95965" y="-349193"/>
            <a:ext cx="5626926" cy="3501548"/>
            <a:chOff x="-4822586" y="-60463"/>
            <a:chExt cx="6897475" cy="4292191"/>
          </a:xfrm>
        </p:grpSpPr>
        <p:pic>
          <p:nvPicPr>
            <p:cNvPr id="203" name="Google Shape;203;p7"/>
            <p:cNvPicPr preferRelativeResize="0"/>
            <p:nvPr/>
          </p:nvPicPr>
          <p:blipFill rotWithShape="1">
            <a:blip r:embed="rId4"/>
            <a:srcRect t="16667" r="6731" b="25294"/>
            <a:stretch>
              <a:fillRect/>
            </a:stretch>
          </p:blipFill>
          <p:spPr>
            <a:xfrm>
              <a:off x="-4822586" y="-60463"/>
              <a:ext cx="6897475" cy="4292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7"/>
            <p:cNvSpPr txBox="1"/>
            <p:nvPr/>
          </p:nvSpPr>
          <p:spPr>
            <a:xfrm>
              <a:off x="-3252834" y="2346771"/>
              <a:ext cx="3847343" cy="638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b="1">
                  <a:solidFill>
                    <a:srgbClr val="5FB9CB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Củng cố dặn dò:</a:t>
              </a:r>
            </a:p>
          </p:txBody>
        </p:sp>
      </p:grpSp>
      <p:pic>
        <p:nvPicPr>
          <p:cNvPr id="205" name="Google Shape;205;p7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07647" y="4508821"/>
            <a:ext cx="1767592" cy="108219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7"/>
          <p:cNvSpPr txBox="1"/>
          <p:nvPr/>
        </p:nvSpPr>
        <p:spPr>
          <a:xfrm>
            <a:off x="2493645" y="3644900"/>
            <a:ext cx="5253355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b="1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Tiết học kết thúc.</a:t>
            </a:r>
          </a:p>
        </p:txBody>
      </p:sp>
    </p:spTree>
    <p:extLst>
      <p:ext uri="{BB962C8B-B14F-4D97-AF65-F5344CB8AC3E}">
        <p14:creationId xmlns:p14="http://schemas.microsoft.com/office/powerpoint/2010/main" val="164077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12a9cfbc2be_0_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2" y="41966"/>
            <a:ext cx="12191998" cy="677406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12a9cfbc2be_0_15"/>
          <p:cNvSpPr/>
          <p:nvPr/>
        </p:nvSpPr>
        <p:spPr>
          <a:xfrm>
            <a:off x="623570" y="1772285"/>
            <a:ext cx="7706360" cy="83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vi-VN" sz="4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Các bạn thực hiện nhanh các phép tính vào bảng con.</a:t>
            </a:r>
            <a:endParaRPr sz="2800">
              <a:solidFill>
                <a:srgbClr val="54BAC6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400" b="1">
              <a:solidFill>
                <a:srgbClr val="54BAC6"/>
              </a:solidFill>
            </a:endParaRPr>
          </a:p>
          <a:p>
            <a:pPr marL="1600200" marR="462280" lvl="0" indent="0" algn="r" rtl="0" eaLnBrk="1" fontAlgn="auto" latinLnBrk="0" hangingPunct="1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vi-VN" sz="3400" b="1">
                <a:solidFill>
                  <a:srgbClr val="54BAC6"/>
                </a:solidFill>
              </a:rPr>
              <a:t>                         847 </a:t>
            </a:r>
            <a:r>
              <a:rPr lang="en-US" sz="3400" b="1">
                <a:solidFill>
                  <a:srgbClr val="54B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3400" b="1" smtClean="0">
                <a:solidFill>
                  <a:srgbClr val="54BAC6"/>
                </a:solidFill>
              </a:rPr>
              <a:t> </a:t>
            </a:r>
            <a:r>
              <a:rPr lang="vi-VN" sz="3400" b="1">
                <a:solidFill>
                  <a:srgbClr val="54BAC6"/>
                </a:solidFill>
              </a:rPr>
              <a:t>536=                           6707 </a:t>
            </a:r>
            <a:r>
              <a:rPr lang="en-US" sz="3400" b="1" smtClean="0">
                <a:solidFill>
                  <a:srgbClr val="54B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3400" b="1" smtClean="0">
                <a:solidFill>
                  <a:srgbClr val="54BAC6"/>
                </a:solidFill>
              </a:rPr>
              <a:t> </a:t>
            </a:r>
            <a:r>
              <a:rPr lang="vi-VN" sz="3400" b="1">
                <a:solidFill>
                  <a:srgbClr val="54BAC6"/>
                </a:solidFill>
              </a:rPr>
              <a:t>708=</a:t>
            </a:r>
          </a:p>
          <a:p>
            <a:pPr marL="1600200" marR="462280" lvl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vi-VN" sz="3400" b="1">
              <a:solidFill>
                <a:srgbClr val="54BAC6"/>
              </a:solidFill>
            </a:endParaRPr>
          </a:p>
          <a:p>
            <a:pPr marL="1529715" marR="46228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vi-VN" sz="3400" b="1">
              <a:solidFill>
                <a:srgbClr val="54BAC6"/>
              </a:solidFill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8470900" y="3212465"/>
            <a:ext cx="1266190" cy="721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311</a:t>
            </a:r>
            <a:endParaRPr lang="vi-VN" alt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8470900" y="3932555"/>
            <a:ext cx="1266190" cy="721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5999</a:t>
            </a:r>
            <a:endParaRPr lang="vi-VN" alt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263525" y="260350"/>
            <a:ext cx="2461895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8291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4" grpId="0" bldLvl="0" animBg="1"/>
      <p:bldP spid="4" grpId="1" animBg="1"/>
      <p:bldP spid="2" grpId="0" bldLvl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/>
          <p:cNvPicPr preferRelativeResize="0"/>
          <p:nvPr/>
        </p:nvPicPr>
        <p:blipFill rotWithShape="1">
          <a:blip r:embed="rId3"/>
          <a:srcRect l="20572" t="78444" r="38629"/>
          <a:stretch>
            <a:fillRect/>
          </a:stretch>
        </p:blipFill>
        <p:spPr>
          <a:xfrm>
            <a:off x="1120694" y="-280061"/>
            <a:ext cx="10114157" cy="804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642311" y="5392564"/>
            <a:ext cx="1259891" cy="101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/>
          <p:nvPr/>
        </p:nvSpPr>
        <p:spPr>
          <a:xfrm>
            <a:off x="356832" y="2610452"/>
            <a:ext cx="1070517" cy="995187"/>
          </a:xfrm>
          <a:custGeom>
            <a:avLst/>
            <a:gdLst/>
            <a:ahLst/>
            <a:cxnLst/>
            <a:rect l="l" t="t" r="r" b="b"/>
            <a:pathLst>
              <a:path w="376" h="347" extrusionOk="0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</a:pP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4320964" y="1504656"/>
            <a:ext cx="3841078" cy="110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5FB9C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119488" y="115990"/>
            <a:ext cx="4330684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zh-CN" sz="4000" b="1">
                <a:solidFill>
                  <a:srgbClr val="5FB9CB"/>
                </a:solidFill>
                <a:highlight>
                  <a:srgbClr val="FFFF00"/>
                </a:highlight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LUYỆN TẬP</a:t>
            </a: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 rot="-9298655">
            <a:off x="10787055" y="5450713"/>
            <a:ext cx="1016967" cy="1126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2"/>
          <p:cNvGrpSpPr/>
          <p:nvPr/>
        </p:nvGrpSpPr>
        <p:grpSpPr>
          <a:xfrm>
            <a:off x="9912725" y="2283097"/>
            <a:ext cx="1665347" cy="2540757"/>
            <a:chOff x="8683894" y="705760"/>
            <a:chExt cx="1389852" cy="2120445"/>
          </a:xfrm>
        </p:grpSpPr>
        <p:sp>
          <p:nvSpPr>
            <p:cNvPr id="73" name="Google Shape;73;p2"/>
            <p:cNvSpPr/>
            <p:nvPr/>
          </p:nvSpPr>
          <p:spPr>
            <a:xfrm>
              <a:off x="8757344" y="1109187"/>
              <a:ext cx="1146319" cy="1618623"/>
            </a:xfrm>
            <a:custGeom>
              <a:avLst/>
              <a:gdLst/>
              <a:ahLst/>
              <a:cxnLst/>
              <a:rect l="l" t="t" r="r" b="b"/>
              <a:pathLst>
                <a:path w="197" h="278" extrusionOk="0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927427" y="1374856"/>
              <a:ext cx="297650" cy="327170"/>
            </a:xfrm>
            <a:custGeom>
              <a:avLst/>
              <a:gdLst/>
              <a:ahLst/>
              <a:cxnLst/>
              <a:rect l="l" t="t" r="r" b="b"/>
              <a:pathLst>
                <a:path w="51" h="56" extrusionOk="0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683894" y="1165763"/>
              <a:ext cx="1254556" cy="1660442"/>
            </a:xfrm>
            <a:custGeom>
              <a:avLst/>
              <a:gdLst/>
              <a:ahLst/>
              <a:cxnLst/>
              <a:rect l="l" t="t" r="r" b="b"/>
              <a:pathLst>
                <a:path w="216" h="285" extrusionOk="0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404650" y="705760"/>
              <a:ext cx="162354" cy="327170"/>
            </a:xfrm>
            <a:custGeom>
              <a:avLst/>
              <a:gdLst/>
              <a:ahLst/>
              <a:cxnLst/>
              <a:rect l="l" t="t" r="r" b="b"/>
              <a:pathLst>
                <a:path w="28" h="56" extrusionOk="0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638341" y="757416"/>
              <a:ext cx="196793" cy="327170"/>
            </a:xfrm>
            <a:custGeom>
              <a:avLst/>
              <a:gdLst/>
              <a:ahLst/>
              <a:cxnLst/>
              <a:rect l="l" t="t" r="r" b="b"/>
              <a:pathLst>
                <a:path w="34" h="56" extrusionOk="0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817915" y="922232"/>
              <a:ext cx="255831" cy="312410"/>
            </a:xfrm>
            <a:custGeom>
              <a:avLst/>
              <a:gdLst/>
              <a:ahLst/>
              <a:cxnLst/>
              <a:rect l="l" t="t" r="r" b="b"/>
              <a:pathLst>
                <a:path w="44" h="54" extrusionOk="0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" name="Google Shape;69;p2"/>
          <p:cNvSpPr txBox="1"/>
          <p:nvPr/>
        </p:nvSpPr>
        <p:spPr>
          <a:xfrm>
            <a:off x="335915" y="1537335"/>
            <a:ext cx="50599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zh-CN" sz="2800" b="1">
                <a:solidFill>
                  <a:srgbClr val="FF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Bài </a:t>
            </a:r>
            <a:r>
              <a:rPr lang="vi-VN" altLang="zh-CN" sz="2800" b="1" smtClean="0">
                <a:solidFill>
                  <a:srgbClr val="FF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1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:</a:t>
            </a:r>
            <a:r>
              <a:rPr lang="vi-VN" altLang="zh-CN" sz="2800" b="1" smtClean="0">
                <a:solidFill>
                  <a:srgbClr val="FF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Tính nhẩm (theo mẫu)</a:t>
            </a:r>
            <a:endParaRPr lang="vi-VN" altLang="zh-CN" sz="2800" b="1">
              <a:solidFill>
                <a:srgbClr val="FF0000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25" name="Rectangles 1"/>
          <p:cNvSpPr/>
          <p:nvPr/>
        </p:nvSpPr>
        <p:spPr>
          <a:xfrm>
            <a:off x="3708737" y="2084141"/>
            <a:ext cx="4785328" cy="1407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vi-VN" altLang="en-US" sz="2400">
                <a:latin typeface="Times New Roman" panose="02020603050405020304" charset="0"/>
                <a:cs typeface="Times New Roman" panose="02020603050405020304" charset="0"/>
              </a:rPr>
              <a:t>Mẫu : </a:t>
            </a:r>
            <a:r>
              <a:rPr lang="en-US" altLang="en-US" sz="2400" smtClean="0">
                <a:latin typeface="Times New Roman" panose="02020603050405020304" charset="0"/>
                <a:cs typeface="Times New Roman" panose="02020603050405020304" charset="0"/>
              </a:rPr>
              <a:t>9000 –</a:t>
            </a:r>
            <a:r>
              <a:rPr lang="vi-VN" altLang="en-US" sz="24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smtClean="0">
                <a:latin typeface="Times New Roman" panose="02020603050405020304" charset="0"/>
                <a:cs typeface="Times New Roman" panose="02020603050405020304" charset="0"/>
              </a:rPr>
              <a:t>4000</a:t>
            </a:r>
            <a:r>
              <a:rPr lang="vi-VN" altLang="en-US" sz="24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400">
                <a:latin typeface="Times New Roman" panose="02020603050405020304" charset="0"/>
                <a:cs typeface="Times New Roman" panose="02020603050405020304" charset="0"/>
              </a:rPr>
              <a:t>= ?</a:t>
            </a:r>
          </a:p>
          <a:p>
            <a:r>
              <a:rPr lang="vi-VN" altLang="en-US" sz="2400">
                <a:latin typeface="Times New Roman" panose="02020603050405020304" charset="0"/>
                <a:cs typeface="Times New Roman" panose="02020603050405020304" charset="0"/>
              </a:rPr>
              <a:t>Nhẩm: </a:t>
            </a:r>
            <a:r>
              <a:rPr lang="en-US" altLang="en-US" sz="2400" smtClean="0">
                <a:latin typeface="Times New Roman" panose="02020603050405020304" charset="0"/>
                <a:cs typeface="Times New Roman" panose="02020603050405020304" charset="0"/>
              </a:rPr>
              <a:t>9</a:t>
            </a:r>
            <a:r>
              <a:rPr lang="vi-VN" altLang="en-US" sz="24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nghìn –</a:t>
            </a:r>
            <a:r>
              <a:rPr lang="vi-VN" altLang="en-US" sz="24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smtClean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vi-VN" altLang="en-US" sz="24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smtClean="0">
                <a:latin typeface="Times New Roman" panose="02020603050405020304" charset="0"/>
                <a:cs typeface="Times New Roman" panose="02020603050405020304" charset="0"/>
              </a:rPr>
              <a:t>nghìn</a:t>
            </a:r>
            <a:r>
              <a:rPr lang="vi-VN" altLang="en-US" sz="24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400"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400" smtClean="0">
                <a:latin typeface="Times New Roman" panose="02020603050405020304" charset="0"/>
                <a:cs typeface="Times New Roman" panose="02020603050405020304" charset="0"/>
              </a:rPr>
              <a:t>5 nghìn</a:t>
            </a:r>
            <a:endParaRPr lang="vi-V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en-US" sz="2400"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vi-VN" altLang="en-US" sz="24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9 000 –</a:t>
            </a:r>
            <a:r>
              <a:rPr lang="vi-VN" altLang="en-US" sz="24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smtClean="0">
                <a:latin typeface="Times New Roman" panose="02020603050405020304" charset="0"/>
                <a:cs typeface="Times New Roman" panose="02020603050405020304" charset="0"/>
              </a:rPr>
              <a:t>4 000</a:t>
            </a:r>
            <a:r>
              <a:rPr lang="vi-VN" altLang="en-US" sz="24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400"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400" smtClean="0">
                <a:latin typeface="Times New Roman" panose="02020603050405020304" charset="0"/>
                <a:cs typeface="Times New Roman" panose="02020603050405020304" charset="0"/>
              </a:rPr>
              <a:t>5 000</a:t>
            </a:r>
            <a:r>
              <a:rPr lang="vi-VN" altLang="en-US" sz="24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Rectangles 1"/>
          <p:cNvSpPr/>
          <p:nvPr/>
        </p:nvSpPr>
        <p:spPr>
          <a:xfrm>
            <a:off x="3708737" y="3562732"/>
            <a:ext cx="4785328" cy="15886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l">
              <a:buAutoNum type="alphaLcParenR"/>
            </a:pPr>
            <a:r>
              <a:rPr lang="en-US" altLang="en-US" sz="2400" smtClean="0">
                <a:latin typeface="Times New Roman" panose="02020603050405020304" charset="0"/>
                <a:cs typeface="Times New Roman" panose="02020603050405020304" charset="0"/>
              </a:rPr>
              <a:t>7 000 – 3 000</a:t>
            </a:r>
          </a:p>
          <a:p>
            <a:pPr marL="457200" indent="-457200" algn="l">
              <a:buAutoNum type="alphaLcParenR"/>
            </a:pPr>
            <a:r>
              <a:rPr lang="en-US" altLang="en-US" sz="2400" smtClean="0">
                <a:latin typeface="Times New Roman" panose="02020603050405020304" charset="0"/>
                <a:cs typeface="Times New Roman" panose="02020603050405020304" charset="0"/>
              </a:rPr>
              <a:t>8 000 – 5 000</a:t>
            </a:r>
          </a:p>
          <a:p>
            <a:pPr marL="457200" indent="-457200" algn="l">
              <a:buAutoNum type="alphaLcParenR"/>
            </a:pPr>
            <a:r>
              <a:rPr lang="en-US" altLang="en-US" sz="2400" smtClean="0">
                <a:latin typeface="Times New Roman" panose="02020603050405020304" charset="0"/>
                <a:cs typeface="Times New Roman" panose="02020603050405020304" charset="0"/>
              </a:rPr>
              <a:t>9 000 – 7 000</a:t>
            </a:r>
          </a:p>
          <a:p>
            <a:pPr marL="457200" indent="-457200" algn="l">
              <a:buAutoNum type="alphaLcParenR"/>
            </a:pPr>
            <a:r>
              <a:rPr lang="en-US" altLang="en-US" sz="2400" smtClean="0">
                <a:latin typeface="Times New Roman" panose="02020603050405020304" charset="0"/>
                <a:cs typeface="Times New Roman" panose="02020603050405020304" charset="0"/>
              </a:rPr>
              <a:t>10 000 – 6 000</a:t>
            </a:r>
            <a:endParaRPr lang="vi-V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9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9" grpId="0"/>
      <p:bldP spid="69" grpId="1"/>
      <p:bldP spid="6" grpId="0"/>
      <p:bldP spid="6" grpId="1"/>
      <p:bldP spid="25" grpId="0" animBg="1"/>
      <p:bldP spid="25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30750" y="6003290"/>
            <a:ext cx="303276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033270" y="5389210"/>
            <a:ext cx="3032760" cy="337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24460" y="6162040"/>
            <a:ext cx="3032760" cy="347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763193" y="5487354"/>
            <a:ext cx="3032616" cy="393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24256" y="3880878"/>
            <a:ext cx="3032616" cy="393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324256" y="865396"/>
            <a:ext cx="1142742" cy="71710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0"/>
          <p:cNvSpPr txBox="1"/>
          <p:nvPr/>
        </p:nvSpPr>
        <p:spPr>
          <a:xfrm>
            <a:off x="1775460" y="189230"/>
            <a:ext cx="7463155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zh-CN" sz="4000" b="1">
                <a:solidFill>
                  <a:schemeClr val="lt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Bài 2. Tính nhẩm (theo mẫu )</a:t>
            </a:r>
          </a:p>
        </p:txBody>
      </p:sp>
      <p:grpSp>
        <p:nvGrpSpPr>
          <p:cNvPr id="279" name="Google Shape;279;p10"/>
          <p:cNvGrpSpPr/>
          <p:nvPr/>
        </p:nvGrpSpPr>
        <p:grpSpPr>
          <a:xfrm rot="-406819">
            <a:off x="8104157" y="549649"/>
            <a:ext cx="803284" cy="548652"/>
            <a:chOff x="9015984" y="2528554"/>
            <a:chExt cx="2157344" cy="1473489"/>
          </a:xfrm>
        </p:grpSpPr>
        <p:sp>
          <p:nvSpPr>
            <p:cNvPr id="280" name="Google Shape;280;p10"/>
            <p:cNvSpPr/>
            <p:nvPr/>
          </p:nvSpPr>
          <p:spPr>
            <a:xfrm>
              <a:off x="10132784" y="3116474"/>
              <a:ext cx="831450" cy="526422"/>
            </a:xfrm>
            <a:custGeom>
              <a:avLst/>
              <a:gdLst/>
              <a:ahLst/>
              <a:cxnLst/>
              <a:rect l="l" t="t" r="r" b="b"/>
              <a:pathLst>
                <a:path w="143" h="90" extrusionOk="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9933530" y="2779466"/>
              <a:ext cx="954446" cy="787173"/>
            </a:xfrm>
            <a:custGeom>
              <a:avLst/>
              <a:gdLst/>
              <a:ahLst/>
              <a:cxnLst/>
              <a:rect l="l" t="t" r="r" b="b"/>
              <a:pathLst>
                <a:path w="164" h="135" extrusionOk="0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9618662" y="2570374"/>
              <a:ext cx="1129101" cy="656798"/>
            </a:xfrm>
            <a:custGeom>
              <a:avLst/>
              <a:gdLst/>
              <a:ahLst/>
              <a:cxnLst/>
              <a:rect l="l" t="t" r="r" b="b"/>
              <a:pathLst>
                <a:path w="194" h="113" extrusionOk="0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9200477" y="3094334"/>
              <a:ext cx="996266" cy="797012"/>
            </a:xfrm>
            <a:custGeom>
              <a:avLst/>
              <a:gdLst/>
              <a:ahLst/>
              <a:cxnLst/>
              <a:rect l="l" t="t" r="r" b="b"/>
              <a:pathLst>
                <a:path w="171" h="137" extrusionOk="0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9033203" y="3758510"/>
              <a:ext cx="265671" cy="221392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9945831" y="3030377"/>
              <a:ext cx="1227497" cy="890489"/>
            </a:xfrm>
            <a:custGeom>
              <a:avLst/>
              <a:gdLst/>
              <a:ahLst/>
              <a:cxnLst/>
              <a:rect l="l" t="t" r="r" b="b"/>
              <a:pathLst>
                <a:path w="211" h="153" extrusionOk="0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10747762" y="2720427"/>
              <a:ext cx="297650" cy="396047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10696104" y="2528554"/>
              <a:ext cx="157435" cy="250912"/>
            </a:xfrm>
            <a:custGeom>
              <a:avLst/>
              <a:gdLst/>
              <a:ahLst/>
              <a:cxnLst/>
              <a:rect l="l" t="t" r="r" b="b"/>
              <a:pathLst>
                <a:path w="27" h="43" extrusionOk="0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9298873" y="3642896"/>
              <a:ext cx="897869" cy="337009"/>
            </a:xfrm>
            <a:custGeom>
              <a:avLst/>
              <a:gdLst/>
              <a:ahLst/>
              <a:cxnLst/>
              <a:rect l="l" t="t" r="r" b="b"/>
              <a:pathLst>
                <a:path w="154" h="58" extrusionOk="0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9015984" y="3891346"/>
              <a:ext cx="302571" cy="110697"/>
            </a:xfrm>
            <a:custGeom>
              <a:avLst/>
              <a:gdLst/>
              <a:ahLst/>
              <a:cxnLst/>
              <a:rect l="l" t="t" r="r" b="b"/>
              <a:pathLst>
                <a:path w="52" h="19" extrusionOk="0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" name="Text Box 6"/>
          <p:cNvSpPr txBox="1"/>
          <p:nvPr/>
        </p:nvSpPr>
        <p:spPr>
          <a:xfrm>
            <a:off x="481238" y="1680028"/>
            <a:ext cx="338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charset="0"/>
                <a:cs typeface="Times New Roman" panose="02020603050405020304" charset="0"/>
              </a:rPr>
              <a:t>a) </a:t>
            </a:r>
            <a:r>
              <a:rPr lang="en-US" altLang="en-US" sz="3200" smtClean="0">
                <a:latin typeface="Times New Roman" panose="02020603050405020304" charset="0"/>
                <a:cs typeface="Times New Roman" panose="02020603050405020304" charset="0"/>
              </a:rPr>
              <a:t>7 000 – 3 000</a:t>
            </a:r>
            <a:r>
              <a:rPr lang="vi-VN" altLang="en-US" sz="32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313713" y="1823538"/>
            <a:ext cx="311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charset="0"/>
                <a:cs typeface="Times New Roman" panose="02020603050405020304" charset="0"/>
              </a:rPr>
              <a:t>b) </a:t>
            </a:r>
            <a:r>
              <a:rPr lang="en-US" altLang="en-US" sz="3200" smtClean="0"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vi-VN" altLang="en-US" sz="3200" smtClean="0">
                <a:latin typeface="Times New Roman" panose="02020603050405020304" charset="0"/>
                <a:cs typeface="Times New Roman" panose="02020603050405020304" charset="0"/>
              </a:rPr>
              <a:t> 000</a:t>
            </a:r>
            <a:r>
              <a:rPr lang="en-US" altLang="en-US" sz="3200" smtClean="0">
                <a:latin typeface="Times New Roman" panose="02020603050405020304" charset="0"/>
                <a:cs typeface="Times New Roman" panose="02020603050405020304" charset="0"/>
              </a:rPr>
              <a:t> – 5 000 </a:t>
            </a:r>
            <a:endParaRPr lang="vi-V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 rot="10800000" flipV="1">
            <a:off x="378367" y="3181198"/>
            <a:ext cx="303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charset="0"/>
                <a:cs typeface="Times New Roman" panose="02020603050405020304" charset="0"/>
              </a:rPr>
              <a:t>c) </a:t>
            </a:r>
            <a:r>
              <a:rPr lang="en-US" altLang="en-US" sz="3200" smtClean="0">
                <a:latin typeface="Times New Roman" panose="02020603050405020304" charset="0"/>
                <a:cs typeface="Times New Roman" panose="02020603050405020304" charset="0"/>
              </a:rPr>
              <a:t>9 000 – 7 000</a:t>
            </a:r>
            <a:endParaRPr lang="vi-V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155597" y="3407863"/>
            <a:ext cx="308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charset="0"/>
                <a:cs typeface="Times New Roman" panose="02020603050405020304" charset="0"/>
              </a:rPr>
              <a:t>d) </a:t>
            </a:r>
            <a:r>
              <a:rPr lang="en-US" altLang="en-US" sz="3200" smtClean="0">
                <a:latin typeface="Times New Roman" panose="02020603050405020304" charset="0"/>
                <a:cs typeface="Times New Roman" panose="02020603050405020304" charset="0"/>
              </a:rPr>
              <a:t>10 000 – 6 000</a:t>
            </a:r>
            <a:endParaRPr lang="vi-V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81238" y="2189298"/>
            <a:ext cx="5424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Nhẩm: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</a:t>
            </a:r>
            <a:endParaRPr lang="vi-VN" alt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7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000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–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000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000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12188" y="2400118"/>
            <a:ext cx="559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Nhẩm: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</a:t>
            </a:r>
            <a:endParaRPr lang="vi-VN" alt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000   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000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000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alt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81238" y="3767908"/>
            <a:ext cx="5424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Nhẩm: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</a:t>
            </a:r>
            <a:endParaRPr lang="vi-VN" alt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000   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000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000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alt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292123" y="3912053"/>
            <a:ext cx="5424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Nhẩm: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10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 nghìn</a:t>
            </a:r>
            <a:endParaRPr lang="vi-VN" alt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10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000   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000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4 000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alt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4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/>
      <p:bldP spid="278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24200"/>
          <a:stretch/>
        </p:blipFill>
        <p:spPr>
          <a:xfrm>
            <a:off x="0" y="0"/>
            <a:ext cx="12192000" cy="6921500"/>
          </a:xfrm>
          <a:prstGeom prst="rect">
            <a:avLst/>
          </a:prstGeom>
        </p:spPr>
      </p:pic>
      <p:sp>
        <p:nvSpPr>
          <p:cNvPr id="68" name="Google Shape;68;p2"/>
          <p:cNvSpPr txBox="1"/>
          <p:nvPr/>
        </p:nvSpPr>
        <p:spPr>
          <a:xfrm>
            <a:off x="4320964" y="1504656"/>
            <a:ext cx="3841078" cy="110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5FB9C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119488" y="115990"/>
            <a:ext cx="4330684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zh-CN" sz="4000" b="1">
                <a:solidFill>
                  <a:srgbClr val="5FB9CB"/>
                </a:solidFill>
                <a:highlight>
                  <a:srgbClr val="FFFF00"/>
                </a:highlight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LUYỆN TẬP</a:t>
            </a:r>
          </a:p>
        </p:txBody>
      </p:sp>
      <p:grpSp>
        <p:nvGrpSpPr>
          <p:cNvPr id="72" name="Google Shape;72;p2"/>
          <p:cNvGrpSpPr/>
          <p:nvPr/>
        </p:nvGrpSpPr>
        <p:grpSpPr>
          <a:xfrm>
            <a:off x="9912725" y="2283097"/>
            <a:ext cx="1665347" cy="2540757"/>
            <a:chOff x="8683894" y="705760"/>
            <a:chExt cx="1389852" cy="2120445"/>
          </a:xfrm>
        </p:grpSpPr>
        <p:sp>
          <p:nvSpPr>
            <p:cNvPr id="73" name="Google Shape;73;p2"/>
            <p:cNvSpPr/>
            <p:nvPr/>
          </p:nvSpPr>
          <p:spPr>
            <a:xfrm>
              <a:off x="8757344" y="1109187"/>
              <a:ext cx="1146319" cy="1618623"/>
            </a:xfrm>
            <a:custGeom>
              <a:avLst/>
              <a:gdLst/>
              <a:ahLst/>
              <a:cxnLst/>
              <a:rect l="l" t="t" r="r" b="b"/>
              <a:pathLst>
                <a:path w="197" h="278" extrusionOk="0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927427" y="1374856"/>
              <a:ext cx="297650" cy="327170"/>
            </a:xfrm>
            <a:custGeom>
              <a:avLst/>
              <a:gdLst/>
              <a:ahLst/>
              <a:cxnLst/>
              <a:rect l="l" t="t" r="r" b="b"/>
              <a:pathLst>
                <a:path w="51" h="56" extrusionOk="0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683894" y="1165763"/>
              <a:ext cx="1254556" cy="1660442"/>
            </a:xfrm>
            <a:custGeom>
              <a:avLst/>
              <a:gdLst/>
              <a:ahLst/>
              <a:cxnLst/>
              <a:rect l="l" t="t" r="r" b="b"/>
              <a:pathLst>
                <a:path w="216" h="285" extrusionOk="0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404650" y="705760"/>
              <a:ext cx="162354" cy="327170"/>
            </a:xfrm>
            <a:custGeom>
              <a:avLst/>
              <a:gdLst/>
              <a:ahLst/>
              <a:cxnLst/>
              <a:rect l="l" t="t" r="r" b="b"/>
              <a:pathLst>
                <a:path w="28" h="56" extrusionOk="0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638341" y="757416"/>
              <a:ext cx="196793" cy="327170"/>
            </a:xfrm>
            <a:custGeom>
              <a:avLst/>
              <a:gdLst/>
              <a:ahLst/>
              <a:cxnLst/>
              <a:rect l="l" t="t" r="r" b="b"/>
              <a:pathLst>
                <a:path w="34" h="56" extrusionOk="0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817915" y="922232"/>
              <a:ext cx="255831" cy="312410"/>
            </a:xfrm>
            <a:custGeom>
              <a:avLst/>
              <a:gdLst/>
              <a:ahLst/>
              <a:cxnLst/>
              <a:rect l="l" t="t" r="r" b="b"/>
              <a:pathLst>
                <a:path w="44" h="54" extrusionOk="0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" name="Google Shape;69;p2"/>
          <p:cNvSpPr txBox="1"/>
          <p:nvPr/>
        </p:nvSpPr>
        <p:spPr>
          <a:xfrm>
            <a:off x="335915" y="835441"/>
            <a:ext cx="50599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zh-CN" sz="2800" b="1">
                <a:solidFill>
                  <a:srgbClr val="FF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Bài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2:</a:t>
            </a:r>
            <a:r>
              <a:rPr lang="vi-VN" altLang="zh-CN" sz="2800" b="1" smtClean="0">
                <a:solidFill>
                  <a:srgbClr val="FF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Tính nhẩm (theo mẫu)</a:t>
            </a:r>
            <a:endParaRPr lang="vi-VN" altLang="zh-CN" sz="2800" b="1">
              <a:solidFill>
                <a:srgbClr val="FF0000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139" t="13898"/>
          <a:stretch/>
        </p:blipFill>
        <p:spPr>
          <a:xfrm>
            <a:off x="2677926" y="1471033"/>
            <a:ext cx="6878322" cy="3372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3098" y="4957185"/>
            <a:ext cx="6872134" cy="8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5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30750" y="6003290"/>
            <a:ext cx="303276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033270" y="5389210"/>
            <a:ext cx="3032760" cy="337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24460" y="6162040"/>
            <a:ext cx="3032760" cy="347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763193" y="5487354"/>
            <a:ext cx="3032616" cy="393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24256" y="3880878"/>
            <a:ext cx="3032616" cy="393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324256" y="865396"/>
            <a:ext cx="1142742" cy="71710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0"/>
          <p:cNvSpPr txBox="1"/>
          <p:nvPr/>
        </p:nvSpPr>
        <p:spPr>
          <a:xfrm>
            <a:off x="1775460" y="189230"/>
            <a:ext cx="7463155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zh-CN" sz="4000" b="1">
                <a:solidFill>
                  <a:schemeClr val="lt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Bài 2. Tính nhẩm (theo mẫu )</a:t>
            </a:r>
          </a:p>
        </p:txBody>
      </p:sp>
      <p:grpSp>
        <p:nvGrpSpPr>
          <p:cNvPr id="279" name="Google Shape;279;p10"/>
          <p:cNvGrpSpPr/>
          <p:nvPr/>
        </p:nvGrpSpPr>
        <p:grpSpPr>
          <a:xfrm rot="-406819">
            <a:off x="8104157" y="549649"/>
            <a:ext cx="803284" cy="548652"/>
            <a:chOff x="9015984" y="2528554"/>
            <a:chExt cx="2157344" cy="1473489"/>
          </a:xfrm>
        </p:grpSpPr>
        <p:sp>
          <p:nvSpPr>
            <p:cNvPr id="280" name="Google Shape;280;p10"/>
            <p:cNvSpPr/>
            <p:nvPr/>
          </p:nvSpPr>
          <p:spPr>
            <a:xfrm>
              <a:off x="10132784" y="3116474"/>
              <a:ext cx="831450" cy="526422"/>
            </a:xfrm>
            <a:custGeom>
              <a:avLst/>
              <a:gdLst/>
              <a:ahLst/>
              <a:cxnLst/>
              <a:rect l="l" t="t" r="r" b="b"/>
              <a:pathLst>
                <a:path w="143" h="90" extrusionOk="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9933530" y="2779466"/>
              <a:ext cx="954446" cy="787173"/>
            </a:xfrm>
            <a:custGeom>
              <a:avLst/>
              <a:gdLst/>
              <a:ahLst/>
              <a:cxnLst/>
              <a:rect l="l" t="t" r="r" b="b"/>
              <a:pathLst>
                <a:path w="164" h="135" extrusionOk="0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9618662" y="2570374"/>
              <a:ext cx="1129101" cy="656798"/>
            </a:xfrm>
            <a:custGeom>
              <a:avLst/>
              <a:gdLst/>
              <a:ahLst/>
              <a:cxnLst/>
              <a:rect l="l" t="t" r="r" b="b"/>
              <a:pathLst>
                <a:path w="194" h="113" extrusionOk="0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9200477" y="3094334"/>
              <a:ext cx="996266" cy="797012"/>
            </a:xfrm>
            <a:custGeom>
              <a:avLst/>
              <a:gdLst/>
              <a:ahLst/>
              <a:cxnLst/>
              <a:rect l="l" t="t" r="r" b="b"/>
              <a:pathLst>
                <a:path w="171" h="137" extrusionOk="0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9033203" y="3758510"/>
              <a:ext cx="265671" cy="221392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9945831" y="3030377"/>
              <a:ext cx="1227497" cy="890489"/>
            </a:xfrm>
            <a:custGeom>
              <a:avLst/>
              <a:gdLst/>
              <a:ahLst/>
              <a:cxnLst/>
              <a:rect l="l" t="t" r="r" b="b"/>
              <a:pathLst>
                <a:path w="211" h="153" extrusionOk="0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10747762" y="2720427"/>
              <a:ext cx="297650" cy="396047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10696104" y="2528554"/>
              <a:ext cx="157435" cy="250912"/>
            </a:xfrm>
            <a:custGeom>
              <a:avLst/>
              <a:gdLst/>
              <a:ahLst/>
              <a:cxnLst/>
              <a:rect l="l" t="t" r="r" b="b"/>
              <a:pathLst>
                <a:path w="27" h="43" extrusionOk="0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9298873" y="3642896"/>
              <a:ext cx="897869" cy="337009"/>
            </a:xfrm>
            <a:custGeom>
              <a:avLst/>
              <a:gdLst/>
              <a:ahLst/>
              <a:cxnLst/>
              <a:rect l="l" t="t" r="r" b="b"/>
              <a:pathLst>
                <a:path w="154" h="58" extrusionOk="0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9015984" y="3891346"/>
              <a:ext cx="302571" cy="110697"/>
            </a:xfrm>
            <a:custGeom>
              <a:avLst/>
              <a:gdLst/>
              <a:ahLst/>
              <a:cxnLst/>
              <a:rect l="l" t="t" r="r" b="b"/>
              <a:pathLst>
                <a:path w="52" h="19" extrusionOk="0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" name="Text Box 6"/>
          <p:cNvSpPr txBox="1"/>
          <p:nvPr/>
        </p:nvSpPr>
        <p:spPr>
          <a:xfrm>
            <a:off x="481238" y="1680028"/>
            <a:ext cx="338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charset="0"/>
                <a:cs typeface="Times New Roman" panose="02020603050405020304" charset="0"/>
              </a:rPr>
              <a:t>a)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en-US" altLang="en-US" sz="3200" smtClean="0">
                <a:latin typeface="Times New Roman" panose="02020603050405020304" charset="0"/>
                <a:cs typeface="Times New Roman" panose="02020603050405020304" charset="0"/>
              </a:rPr>
              <a:t> 200 – 200</a:t>
            </a:r>
            <a:r>
              <a:rPr lang="vi-VN" altLang="en-US" sz="32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313713" y="1823538"/>
            <a:ext cx="311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charset="0"/>
                <a:cs typeface="Times New Roman" panose="02020603050405020304" charset="0"/>
              </a:rPr>
              <a:t>b)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vi-VN" altLang="en-US" sz="32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smtClean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vi-VN" altLang="en-US" sz="3200" smtClean="0">
                <a:latin typeface="Times New Roman" panose="02020603050405020304" charset="0"/>
                <a:cs typeface="Times New Roman" panose="02020603050405020304" charset="0"/>
              </a:rPr>
              <a:t>00</a:t>
            </a:r>
            <a:r>
              <a:rPr lang="en-US" altLang="en-US" sz="3200" smtClean="0">
                <a:latin typeface="Times New Roman" panose="02020603050405020304" charset="0"/>
                <a:cs typeface="Times New Roman" panose="02020603050405020304" charset="0"/>
              </a:rPr>
              <a:t> – 1 000 </a:t>
            </a:r>
            <a:endParaRPr lang="vi-V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 rot="10800000" flipV="1">
            <a:off x="378367" y="3181198"/>
            <a:ext cx="303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charset="0"/>
                <a:cs typeface="Times New Roman" panose="02020603050405020304" charset="0"/>
              </a:rPr>
              <a:t>c) </a:t>
            </a:r>
            <a:r>
              <a:rPr lang="en-US" altLang="en-US" sz="3200" smtClean="0">
                <a:latin typeface="Times New Roman" panose="02020603050405020304" charset="0"/>
                <a:cs typeface="Times New Roman" panose="02020603050405020304" charset="0"/>
              </a:rPr>
              <a:t>6 700 – 600</a:t>
            </a:r>
            <a:endParaRPr lang="vi-V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155597" y="3407863"/>
            <a:ext cx="308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charset="0"/>
                <a:cs typeface="Times New Roman" panose="02020603050405020304" charset="0"/>
              </a:rPr>
              <a:t>d) </a:t>
            </a:r>
            <a:r>
              <a:rPr lang="en-US" altLang="en-US" sz="3200" smtClean="0">
                <a:latin typeface="Times New Roman" panose="02020603050405020304" charset="0"/>
                <a:cs typeface="Times New Roman" panose="02020603050405020304" charset="0"/>
              </a:rPr>
              <a:t>8 400– 6 000</a:t>
            </a:r>
            <a:endParaRPr lang="vi-V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81238" y="2189298"/>
            <a:ext cx="5424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Nhẩm: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 trăm – 2 trăm = 0 trăm </a:t>
            </a:r>
          </a:p>
          <a:p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5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 trăm – 2 trăm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</a:t>
            </a:r>
            <a:endParaRPr lang="vi-VN" alt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5 200    –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200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000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12188" y="2400118"/>
            <a:ext cx="559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Nhẩm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 nghìn – 1 nghìn = 2 nghìn </a:t>
            </a:r>
          </a:p>
          <a:p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3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trăm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– 1 nghìn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 nghìn 5 trăm</a:t>
            </a:r>
            <a:endParaRPr lang="vi-VN" alt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3 500   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1 000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2 500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alt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81238" y="3767908"/>
            <a:ext cx="5424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Nhẩm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trăm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–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trăm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trăm </a:t>
            </a:r>
          </a:p>
          <a:p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trăm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–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trăm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 nghìn 1 trăm</a:t>
            </a:r>
            <a:endParaRPr lang="vi-VN" alt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6 700   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600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6 100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alt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292123" y="3912053"/>
            <a:ext cx="5424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Nhẩm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–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 = 2 nghìn </a:t>
            </a:r>
          </a:p>
          <a:p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trăm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–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trăm</a:t>
            </a:r>
            <a:endParaRPr lang="vi-VN" alt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8 400   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000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400</a:t>
            </a:r>
            <a:r>
              <a:rPr lang="vi-VN" altLang="en-US" sz="2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altLang="en-US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8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4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2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6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/>
      <p:bldP spid="278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24200"/>
          <a:stretch/>
        </p:blipFill>
        <p:spPr>
          <a:xfrm>
            <a:off x="0" y="0"/>
            <a:ext cx="12192000" cy="6921500"/>
          </a:xfrm>
          <a:prstGeom prst="rect">
            <a:avLst/>
          </a:prstGeom>
        </p:spPr>
      </p:pic>
      <p:sp>
        <p:nvSpPr>
          <p:cNvPr id="68" name="Google Shape;68;p2"/>
          <p:cNvSpPr txBox="1"/>
          <p:nvPr/>
        </p:nvSpPr>
        <p:spPr>
          <a:xfrm>
            <a:off x="4320964" y="1504656"/>
            <a:ext cx="3841078" cy="110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5FB9C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3930658" y="122973"/>
            <a:ext cx="4330684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zh-CN" sz="4000" b="1">
                <a:solidFill>
                  <a:srgbClr val="5FB9CB"/>
                </a:solidFill>
                <a:highlight>
                  <a:srgbClr val="FFFF00"/>
                </a:highlight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LUYỆN TẬP</a:t>
            </a:r>
          </a:p>
        </p:txBody>
      </p:sp>
      <p:sp>
        <p:nvSpPr>
          <p:cNvPr id="6" name="Google Shape;69;p2"/>
          <p:cNvSpPr txBox="1"/>
          <p:nvPr/>
        </p:nvSpPr>
        <p:spPr>
          <a:xfrm>
            <a:off x="335915" y="835441"/>
            <a:ext cx="50599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zh-CN" sz="2800" b="1">
                <a:solidFill>
                  <a:srgbClr val="FF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Bài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3:</a:t>
            </a:r>
            <a:r>
              <a:rPr lang="vi-VN" altLang="zh-CN" sz="2800" b="1" smtClean="0">
                <a:solidFill>
                  <a:srgbClr val="FF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Đặt tính rồi tính:</a:t>
            </a:r>
            <a:endParaRPr lang="vi-VN" altLang="zh-CN" sz="2800" b="1">
              <a:solidFill>
                <a:srgbClr val="FF0000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479" y="1733116"/>
            <a:ext cx="8859042" cy="451155"/>
          </a:xfrm>
          <a:prstGeom prst="rect">
            <a:avLst/>
          </a:prstGeom>
        </p:spPr>
      </p:pic>
      <p:grpSp>
        <p:nvGrpSpPr>
          <p:cNvPr id="16" name="Google Shape;3350;p22"/>
          <p:cNvGrpSpPr/>
          <p:nvPr/>
        </p:nvGrpSpPr>
        <p:grpSpPr>
          <a:xfrm>
            <a:off x="2009545" y="2704117"/>
            <a:ext cx="1486412" cy="1384954"/>
            <a:chOff x="1566470" y="2095726"/>
            <a:chExt cx="1486412" cy="1384954"/>
          </a:xfrm>
        </p:grpSpPr>
        <p:grpSp>
          <p:nvGrpSpPr>
            <p:cNvPr id="17" name="Google Shape;3351;p22"/>
            <p:cNvGrpSpPr/>
            <p:nvPr/>
          </p:nvGrpSpPr>
          <p:grpSpPr>
            <a:xfrm>
              <a:off x="1566470" y="2095726"/>
              <a:ext cx="1486412" cy="1384954"/>
              <a:chOff x="1697011" y="2095726"/>
              <a:chExt cx="1486412" cy="1384954"/>
            </a:xfrm>
          </p:grpSpPr>
          <p:sp>
            <p:nvSpPr>
              <p:cNvPr id="19" name="Google Shape;3352;p22"/>
              <p:cNvSpPr txBox="1"/>
              <p:nvPr/>
            </p:nvSpPr>
            <p:spPr>
              <a:xfrm>
                <a:off x="1934771" y="2095726"/>
                <a:ext cx="1248652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6 378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2 549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353;p22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18" name="Google Shape;3354;p22"/>
            <p:cNvCxnSpPr/>
            <p:nvPr/>
          </p:nvCxnSpPr>
          <p:spPr>
            <a:xfrm>
              <a:off x="1689100" y="3378200"/>
              <a:ext cx="1169945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" name="Google Shape;3370;p22"/>
          <p:cNvSpPr txBox="1"/>
          <p:nvPr/>
        </p:nvSpPr>
        <p:spPr>
          <a:xfrm>
            <a:off x="2217146" y="3859801"/>
            <a:ext cx="108497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3 829</a:t>
            </a:r>
            <a:endParaRPr sz="2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3350;p22"/>
          <p:cNvGrpSpPr/>
          <p:nvPr/>
        </p:nvGrpSpPr>
        <p:grpSpPr>
          <a:xfrm>
            <a:off x="4337534" y="2683924"/>
            <a:ext cx="1486412" cy="1384954"/>
            <a:chOff x="1566470" y="2095726"/>
            <a:chExt cx="1486412" cy="1384954"/>
          </a:xfrm>
        </p:grpSpPr>
        <p:grpSp>
          <p:nvGrpSpPr>
            <p:cNvPr id="23" name="Google Shape;3351;p22"/>
            <p:cNvGrpSpPr/>
            <p:nvPr/>
          </p:nvGrpSpPr>
          <p:grpSpPr>
            <a:xfrm>
              <a:off x="1566470" y="2095726"/>
              <a:ext cx="1486412" cy="1384954"/>
              <a:chOff x="1697011" y="2095726"/>
              <a:chExt cx="1486412" cy="1384954"/>
            </a:xfrm>
          </p:grpSpPr>
          <p:sp>
            <p:nvSpPr>
              <p:cNvPr id="25" name="Google Shape;3352;p22"/>
              <p:cNvSpPr txBox="1"/>
              <p:nvPr/>
            </p:nvSpPr>
            <p:spPr>
              <a:xfrm>
                <a:off x="1934771" y="2095726"/>
                <a:ext cx="1248652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5 624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4 718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353;p22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4" name="Google Shape;3354;p22"/>
            <p:cNvCxnSpPr/>
            <p:nvPr/>
          </p:nvCxnSpPr>
          <p:spPr>
            <a:xfrm>
              <a:off x="1689100" y="3378200"/>
              <a:ext cx="1169945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3370;p22"/>
          <p:cNvSpPr txBox="1"/>
          <p:nvPr/>
        </p:nvSpPr>
        <p:spPr>
          <a:xfrm>
            <a:off x="4545135" y="3839608"/>
            <a:ext cx="108497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0 906</a:t>
            </a:r>
            <a:endParaRPr sz="2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3350;p22"/>
          <p:cNvGrpSpPr/>
          <p:nvPr/>
        </p:nvGrpSpPr>
        <p:grpSpPr>
          <a:xfrm>
            <a:off x="6665523" y="2663731"/>
            <a:ext cx="1486412" cy="1384954"/>
            <a:chOff x="1566470" y="2095726"/>
            <a:chExt cx="1486412" cy="1384954"/>
          </a:xfrm>
        </p:grpSpPr>
        <p:grpSp>
          <p:nvGrpSpPr>
            <p:cNvPr id="29" name="Google Shape;3351;p22"/>
            <p:cNvGrpSpPr/>
            <p:nvPr/>
          </p:nvGrpSpPr>
          <p:grpSpPr>
            <a:xfrm>
              <a:off x="1566470" y="2095726"/>
              <a:ext cx="1486412" cy="1384954"/>
              <a:chOff x="1697011" y="2095726"/>
              <a:chExt cx="1486412" cy="1384954"/>
            </a:xfrm>
          </p:grpSpPr>
          <p:sp>
            <p:nvSpPr>
              <p:cNvPr id="31" name="Google Shape;3352;p22"/>
              <p:cNvSpPr txBox="1"/>
              <p:nvPr/>
            </p:nvSpPr>
            <p:spPr>
              <a:xfrm>
                <a:off x="1934771" y="2095726"/>
                <a:ext cx="1248652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4 628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719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353;p22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0" name="Google Shape;3354;p22"/>
            <p:cNvCxnSpPr/>
            <p:nvPr/>
          </p:nvCxnSpPr>
          <p:spPr>
            <a:xfrm>
              <a:off x="1689100" y="3378200"/>
              <a:ext cx="1169945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" name="Google Shape;3370;p22"/>
          <p:cNvSpPr txBox="1"/>
          <p:nvPr/>
        </p:nvSpPr>
        <p:spPr>
          <a:xfrm>
            <a:off x="6873124" y="3819415"/>
            <a:ext cx="108497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3 909</a:t>
            </a:r>
            <a:endParaRPr sz="2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" name="Google Shape;3350;p22"/>
          <p:cNvGrpSpPr/>
          <p:nvPr/>
        </p:nvGrpSpPr>
        <p:grpSpPr>
          <a:xfrm>
            <a:off x="9092762" y="2643538"/>
            <a:ext cx="1486412" cy="1384954"/>
            <a:chOff x="1566470" y="2095726"/>
            <a:chExt cx="1486412" cy="1384954"/>
          </a:xfrm>
        </p:grpSpPr>
        <p:grpSp>
          <p:nvGrpSpPr>
            <p:cNvPr id="35" name="Google Shape;3351;p22"/>
            <p:cNvGrpSpPr/>
            <p:nvPr/>
          </p:nvGrpSpPr>
          <p:grpSpPr>
            <a:xfrm>
              <a:off x="1566470" y="2095726"/>
              <a:ext cx="1486412" cy="1384954"/>
              <a:chOff x="1697011" y="2095726"/>
              <a:chExt cx="1486412" cy="1384954"/>
            </a:xfrm>
          </p:grpSpPr>
          <p:sp>
            <p:nvSpPr>
              <p:cNvPr id="37" name="Google Shape;3352;p22"/>
              <p:cNvSpPr txBox="1"/>
              <p:nvPr/>
            </p:nvSpPr>
            <p:spPr>
              <a:xfrm>
                <a:off x="1934771" y="2095726"/>
                <a:ext cx="1248652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8 372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 39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353;p22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6" name="Google Shape;3354;p22"/>
            <p:cNvCxnSpPr/>
            <p:nvPr/>
          </p:nvCxnSpPr>
          <p:spPr>
            <a:xfrm>
              <a:off x="1689100" y="3378200"/>
              <a:ext cx="1169945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370;p22"/>
          <p:cNvSpPr txBox="1"/>
          <p:nvPr/>
        </p:nvSpPr>
        <p:spPr>
          <a:xfrm>
            <a:off x="9300363" y="3799222"/>
            <a:ext cx="108497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8 333</a:t>
            </a:r>
            <a:endParaRPr sz="2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72;p2"/>
          <p:cNvGrpSpPr/>
          <p:nvPr/>
        </p:nvGrpSpPr>
        <p:grpSpPr>
          <a:xfrm>
            <a:off x="10164393" y="3938856"/>
            <a:ext cx="1665347" cy="2540757"/>
            <a:chOff x="8683894" y="705760"/>
            <a:chExt cx="1389852" cy="2120445"/>
          </a:xfrm>
        </p:grpSpPr>
        <p:sp>
          <p:nvSpPr>
            <p:cNvPr id="45" name="Google Shape;73;p2"/>
            <p:cNvSpPr/>
            <p:nvPr/>
          </p:nvSpPr>
          <p:spPr>
            <a:xfrm>
              <a:off x="8757344" y="1109187"/>
              <a:ext cx="1146319" cy="1618623"/>
            </a:xfrm>
            <a:custGeom>
              <a:avLst/>
              <a:gdLst/>
              <a:ahLst/>
              <a:cxnLst/>
              <a:rect l="l" t="t" r="r" b="b"/>
              <a:pathLst>
                <a:path w="197" h="278" extrusionOk="0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" name="Google Shape;74;p2"/>
            <p:cNvSpPr/>
            <p:nvPr/>
          </p:nvSpPr>
          <p:spPr>
            <a:xfrm>
              <a:off x="8927427" y="1374856"/>
              <a:ext cx="297650" cy="327170"/>
            </a:xfrm>
            <a:custGeom>
              <a:avLst/>
              <a:gdLst/>
              <a:ahLst/>
              <a:cxnLst/>
              <a:rect l="l" t="t" r="r" b="b"/>
              <a:pathLst>
                <a:path w="51" h="56" extrusionOk="0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" name="Google Shape;75;p2"/>
            <p:cNvSpPr/>
            <p:nvPr/>
          </p:nvSpPr>
          <p:spPr>
            <a:xfrm>
              <a:off x="8683894" y="1165763"/>
              <a:ext cx="1254556" cy="1660442"/>
            </a:xfrm>
            <a:custGeom>
              <a:avLst/>
              <a:gdLst/>
              <a:ahLst/>
              <a:cxnLst/>
              <a:rect l="l" t="t" r="r" b="b"/>
              <a:pathLst>
                <a:path w="216" h="285" extrusionOk="0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" name="Google Shape;76;p2"/>
            <p:cNvSpPr/>
            <p:nvPr/>
          </p:nvSpPr>
          <p:spPr>
            <a:xfrm>
              <a:off x="9404650" y="705760"/>
              <a:ext cx="162354" cy="327170"/>
            </a:xfrm>
            <a:custGeom>
              <a:avLst/>
              <a:gdLst/>
              <a:ahLst/>
              <a:cxnLst/>
              <a:rect l="l" t="t" r="r" b="b"/>
              <a:pathLst>
                <a:path w="28" h="56" extrusionOk="0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" name="Google Shape;77;p2"/>
            <p:cNvSpPr/>
            <p:nvPr/>
          </p:nvSpPr>
          <p:spPr>
            <a:xfrm>
              <a:off x="9638341" y="757416"/>
              <a:ext cx="196793" cy="327170"/>
            </a:xfrm>
            <a:custGeom>
              <a:avLst/>
              <a:gdLst/>
              <a:ahLst/>
              <a:cxnLst/>
              <a:rect l="l" t="t" r="r" b="b"/>
              <a:pathLst>
                <a:path w="34" h="56" extrusionOk="0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" name="Google Shape;78;p2"/>
            <p:cNvSpPr/>
            <p:nvPr/>
          </p:nvSpPr>
          <p:spPr>
            <a:xfrm>
              <a:off x="9817915" y="922232"/>
              <a:ext cx="255831" cy="312410"/>
            </a:xfrm>
            <a:custGeom>
              <a:avLst/>
              <a:gdLst/>
              <a:ahLst/>
              <a:cxnLst/>
              <a:rect l="l" t="t" r="r" b="b"/>
              <a:pathLst>
                <a:path w="44" h="54" extrusionOk="0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67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6" grpId="0"/>
      <p:bldP spid="6" grpId="1"/>
      <p:bldP spid="21" grpId="0"/>
      <p:bldP spid="27" grpId="0"/>
      <p:bldP spid="33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"/>
          <p:cNvPicPr preferRelativeResize="0"/>
          <p:nvPr/>
        </p:nvPicPr>
        <p:blipFill rotWithShape="1">
          <a:blip r:embed="rId3"/>
          <a:srcRect t="24370"/>
          <a:stretch>
            <a:fillRect/>
          </a:stretch>
        </p:blipFill>
        <p:spPr>
          <a:xfrm>
            <a:off x="551706" y="241063"/>
            <a:ext cx="11501568" cy="680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135264" y="4353463"/>
            <a:ext cx="3032616" cy="393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957059" y="5386809"/>
            <a:ext cx="3032616" cy="393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799247" y="5268916"/>
            <a:ext cx="3032616" cy="393536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 txBox="1"/>
          <p:nvPr/>
        </p:nvSpPr>
        <p:spPr>
          <a:xfrm>
            <a:off x="1487569" y="-27585"/>
            <a:ext cx="2814232" cy="119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9CB"/>
              </a:buClr>
              <a:buSzPts val="7200"/>
              <a:buFont typeface="Arial" panose="020B0604020202020204"/>
              <a:buNone/>
            </a:pPr>
            <a:r>
              <a:rPr lang="vi-VN" sz="4400" b="1" i="0" u="none" strike="noStrike" cap="none">
                <a:solidFill>
                  <a:srgbClr val="FF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Bài 4</a:t>
            </a:r>
            <a:r>
              <a:rPr lang="vi-VN" sz="7200" b="1" i="0" u="none" strike="noStrike" cap="none">
                <a:solidFill>
                  <a:srgbClr val="5FB9CB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pic>
        <p:nvPicPr>
          <p:cNvPr id="94" name="Google Shape;94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5397" y="4479262"/>
            <a:ext cx="2229768" cy="157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7579" y="2529212"/>
            <a:ext cx="9678247" cy="11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9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1"/>
      <p:bldP spid="9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4"/>
          <a:srcRect l="65346" b="75445"/>
          <a:stretch>
            <a:fillRect/>
          </a:stretch>
        </p:blipFill>
        <p:spPr>
          <a:xfrm>
            <a:off x="-237490" y="-212725"/>
            <a:ext cx="9119870" cy="8291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84639" y="981180"/>
            <a:ext cx="1055547" cy="6623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4"/>
          <p:cNvGrpSpPr/>
          <p:nvPr/>
        </p:nvGrpSpPr>
        <p:grpSpPr>
          <a:xfrm rot="-193626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107" name="Google Shape;107;p4"/>
            <p:cNvSpPr/>
            <p:nvPr/>
          </p:nvSpPr>
          <p:spPr>
            <a:xfrm>
              <a:off x="10766636" y="4209862"/>
              <a:ext cx="664177" cy="1084822"/>
            </a:xfrm>
            <a:custGeom>
              <a:avLst/>
              <a:gdLst/>
              <a:ahLst/>
              <a:cxnLst/>
              <a:rect l="l" t="t" r="r" b="b"/>
              <a:pathLst>
                <a:path w="114" h="186" extrusionOk="0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0783856" y="4209862"/>
              <a:ext cx="693695" cy="1067602"/>
            </a:xfrm>
            <a:custGeom>
              <a:avLst/>
              <a:gdLst/>
              <a:ahLst/>
              <a:cxnLst/>
              <a:rect l="l" t="t" r="r" b="b"/>
              <a:pathLst>
                <a:path w="119" h="183" extrusionOk="0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0766636" y="4089326"/>
              <a:ext cx="169734" cy="179575"/>
            </a:xfrm>
            <a:custGeom>
              <a:avLst/>
              <a:gdLst/>
              <a:ahLst/>
              <a:cxnLst/>
              <a:rect l="l" t="t" r="r" b="b"/>
              <a:pathLst>
                <a:path w="29" h="31" extrusionOk="0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0941291" y="3941730"/>
              <a:ext cx="76258" cy="233693"/>
            </a:xfrm>
            <a:custGeom>
              <a:avLst/>
              <a:gdLst/>
              <a:ahLst/>
              <a:cxnLst/>
              <a:rect l="l" t="t" r="r" b="b"/>
              <a:pathLst>
                <a:path w="13" h="40" extrusionOk="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1115943" y="3941730"/>
              <a:ext cx="76258" cy="216472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1598086" y="4682166"/>
              <a:ext cx="216472" cy="199254"/>
            </a:xfrm>
            <a:custGeom>
              <a:avLst/>
              <a:gdLst/>
              <a:ahLst/>
              <a:cxnLst/>
              <a:rect l="l" t="t" r="r" b="b"/>
              <a:pathLst>
                <a:path w="37" h="34" extrusionOk="0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114" name="Google Shape;114;p4"/>
            <p:cNvSpPr/>
            <p:nvPr/>
          </p:nvSpPr>
          <p:spPr>
            <a:xfrm>
              <a:off x="10766636" y="4209862"/>
              <a:ext cx="664177" cy="1084822"/>
            </a:xfrm>
            <a:custGeom>
              <a:avLst/>
              <a:gdLst/>
              <a:ahLst/>
              <a:cxnLst/>
              <a:rect l="l" t="t" r="r" b="b"/>
              <a:pathLst>
                <a:path w="114" h="186" extrusionOk="0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783856" y="4209862"/>
              <a:ext cx="693695" cy="1067602"/>
            </a:xfrm>
            <a:custGeom>
              <a:avLst/>
              <a:gdLst/>
              <a:ahLst/>
              <a:cxnLst/>
              <a:rect l="l" t="t" r="r" b="b"/>
              <a:pathLst>
                <a:path w="119" h="183" extrusionOk="0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0766636" y="4089326"/>
              <a:ext cx="169734" cy="179575"/>
            </a:xfrm>
            <a:custGeom>
              <a:avLst/>
              <a:gdLst/>
              <a:ahLst/>
              <a:cxnLst/>
              <a:rect l="l" t="t" r="r" b="b"/>
              <a:pathLst>
                <a:path w="29" h="31" extrusionOk="0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941291" y="3941730"/>
              <a:ext cx="76258" cy="233693"/>
            </a:xfrm>
            <a:custGeom>
              <a:avLst/>
              <a:gdLst/>
              <a:ahLst/>
              <a:cxnLst/>
              <a:rect l="l" t="t" r="r" b="b"/>
              <a:pathLst>
                <a:path w="13" h="40" extrusionOk="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1115943" y="3941730"/>
              <a:ext cx="76258" cy="216472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1598086" y="4682166"/>
              <a:ext cx="216472" cy="199254"/>
            </a:xfrm>
            <a:custGeom>
              <a:avLst/>
              <a:gdLst/>
              <a:ahLst/>
              <a:cxnLst/>
              <a:rect l="l" t="t" r="r" b="b"/>
              <a:pathLst>
                <a:path w="37" h="34" extrusionOk="0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0" name="Google Shape;120;p4"/>
          <p:cNvGrpSpPr/>
          <p:nvPr/>
        </p:nvGrpSpPr>
        <p:grpSpPr>
          <a:xfrm rot="-3380916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121" name="Google Shape;121;p4"/>
            <p:cNvSpPr/>
            <p:nvPr/>
          </p:nvSpPr>
          <p:spPr>
            <a:xfrm>
              <a:off x="10766636" y="4209862"/>
              <a:ext cx="664177" cy="1084822"/>
            </a:xfrm>
            <a:custGeom>
              <a:avLst/>
              <a:gdLst/>
              <a:ahLst/>
              <a:cxnLst/>
              <a:rect l="l" t="t" r="r" b="b"/>
              <a:pathLst>
                <a:path w="114" h="186" extrusionOk="0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0783856" y="4209862"/>
              <a:ext cx="693695" cy="1067602"/>
            </a:xfrm>
            <a:custGeom>
              <a:avLst/>
              <a:gdLst/>
              <a:ahLst/>
              <a:cxnLst/>
              <a:rect l="l" t="t" r="r" b="b"/>
              <a:pathLst>
                <a:path w="119" h="183" extrusionOk="0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0766636" y="4089326"/>
              <a:ext cx="169734" cy="179575"/>
            </a:xfrm>
            <a:custGeom>
              <a:avLst/>
              <a:gdLst/>
              <a:ahLst/>
              <a:cxnLst/>
              <a:rect l="l" t="t" r="r" b="b"/>
              <a:pathLst>
                <a:path w="29" h="31" extrusionOk="0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0941291" y="3941730"/>
              <a:ext cx="76258" cy="233693"/>
            </a:xfrm>
            <a:custGeom>
              <a:avLst/>
              <a:gdLst/>
              <a:ahLst/>
              <a:cxnLst/>
              <a:rect l="l" t="t" r="r" b="b"/>
              <a:pathLst>
                <a:path w="13" h="40" extrusionOk="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1115943" y="3941730"/>
              <a:ext cx="76258" cy="216472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1598086" y="4682166"/>
              <a:ext cx="216472" cy="199254"/>
            </a:xfrm>
            <a:custGeom>
              <a:avLst/>
              <a:gdLst/>
              <a:ahLst/>
              <a:cxnLst/>
              <a:rect l="l" t="t" r="r" b="b"/>
              <a:pathLst>
                <a:path w="37" h="34" extrusionOk="0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127" name="Google Shape;127;p4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1441712" y="189095"/>
            <a:ext cx="3004037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Bài giải</a:t>
            </a:r>
            <a:r>
              <a:rPr lang="en-US" altLang="zh-CN" sz="5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zh-CN" sz="5400" b="1">
                <a:solidFill>
                  <a:srgbClr val="5FB9CB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sp>
        <p:nvSpPr>
          <p:cNvPr id="130" name="Google Shape;130;p4"/>
          <p:cNvSpPr txBox="1"/>
          <p:nvPr/>
        </p:nvSpPr>
        <p:spPr>
          <a:xfrm>
            <a:off x="1339850" y="1240633"/>
            <a:ext cx="5964555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sz="4800" b="1" smtClean="0">
              <a:solidFill>
                <a:srgbClr val="5FB9C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                    </a:t>
            </a:r>
            <a:r>
              <a:rPr lang="en-US" altLang="zh-CN" sz="2000" b="1" u="sng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Cách 1:</a:t>
            </a:r>
            <a:endParaRPr lang="en-US" altLang="zh-CN" sz="4800" b="1" u="sng" smtClean="0">
              <a:solidFill>
                <a:srgbClr val="5FB9C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0" algn="ctr"/>
            <a:endParaRPr lang="en-US" altLang="zh-CN" sz="2000" b="1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lvl="0" algn="ctr"/>
            <a:r>
              <a:rPr 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S</a:t>
            </a:r>
            <a:r>
              <a:rPr lang="zh-CN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ố </a:t>
            </a: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dầu đã bơm trong 2 lần là:</a:t>
            </a:r>
            <a:endParaRPr lang="zh-CN" sz="2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2500</a:t>
            </a:r>
            <a:r>
              <a:rPr 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zh-CN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+ </a:t>
            </a: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2200</a:t>
            </a:r>
            <a:r>
              <a:rPr 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zh-CN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= </a:t>
            </a: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4700</a:t>
            </a:r>
            <a:r>
              <a:rPr 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(</a:t>
            </a:r>
            <a:r>
              <a:rPr lang="en-US" altLang="zh-CN" sz="2000" b="1" i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tifakt Element Light" panose="020B0303050000020004" pitchFamily="34" charset="0"/>
                <a:ea typeface="Artifakt Element Light" panose="020B0303050000020004" pitchFamily="34" charset="0"/>
                <a:cs typeface="Times New Roman" panose="02020603050405020304" charset="0"/>
                <a:sym typeface="Arial" panose="020B0604020202020204"/>
              </a:rPr>
              <a:t>l</a:t>
            </a:r>
            <a:r>
              <a:rPr 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)</a:t>
            </a:r>
            <a:endParaRPr lang="zh-CN" sz="2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Số dầu trong xe còn lại là:</a:t>
            </a:r>
            <a:endParaRPr lang="zh-CN" sz="2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lvl="0" algn="ctr"/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9000 – 4700 </a:t>
            </a:r>
            <a:r>
              <a:rPr 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= </a:t>
            </a: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4300</a:t>
            </a:r>
            <a:r>
              <a:rPr 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(</a:t>
            </a:r>
            <a:r>
              <a:rPr lang="en-US" altLang="zh-CN" sz="2000" b="1" i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tifakt Element Light" panose="020B0303050000020004" pitchFamily="34" charset="0"/>
                <a:ea typeface="Artifakt Element Light" panose="020B0303050000020004" pitchFamily="34" charset="0"/>
                <a:cs typeface="Times New Roman" panose="02020603050405020304" charset="0"/>
                <a:sym typeface="Arial" panose="020B0604020202020204"/>
              </a:rPr>
              <a:t>l</a:t>
            </a:r>
            <a:r>
              <a:rPr 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)</a:t>
            </a:r>
            <a:endParaRPr lang="zh-CN" sz="2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lvl="0" algn="ctr"/>
            <a:r>
              <a:rPr lang="zh-CN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Đáp số: </a:t>
            </a:r>
            <a:r>
              <a:rPr lang="en-US" altLang="zh-CN" sz="20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4300</a:t>
            </a:r>
            <a:r>
              <a:rPr lang="en-US" altLang="zh-CN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altLang="zh-CN" sz="2000" b="1" i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tifakt Element Light" panose="020B0303050000020004" pitchFamily="34" charset="0"/>
                <a:ea typeface="Artifakt Element Light" panose="020B0303050000020004" pitchFamily="34" charset="0"/>
                <a:cs typeface="Times New Roman" panose="02020603050405020304" charset="0"/>
                <a:sym typeface="Arial" panose="020B0604020202020204"/>
              </a:rPr>
              <a:t>l</a:t>
            </a:r>
            <a:endParaRPr lang="zh-CN" sz="2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5786371" y="4077164"/>
            <a:ext cx="620494" cy="6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942319" y="3664166"/>
            <a:ext cx="656544" cy="782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74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29" grpId="1"/>
      <p:bldP spid="130" grpId="0"/>
      <p:bldP spid="13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558</Words>
  <Application>Microsoft Office PowerPoint</Application>
  <PresentationFormat>Widescreen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Artifakt Element Light</vt:lpstr>
      <vt:lpstr>Calibri</vt:lpstr>
      <vt:lpstr>Calibri Light</vt:lpstr>
      <vt:lpstr>等线</vt:lpstr>
      <vt:lpstr>Lobster</vt:lpstr>
      <vt:lpstr>Nunito ExtraBold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Cuongg Nguyenn</dc:creator>
  <cp:lastModifiedBy>Cuongg Nguyenn</cp:lastModifiedBy>
  <cp:revision>15</cp:revision>
  <dcterms:created xsi:type="dcterms:W3CDTF">2022-06-27T09:53:10Z</dcterms:created>
  <dcterms:modified xsi:type="dcterms:W3CDTF">2022-07-25T09:01:03Z</dcterms:modified>
</cp:coreProperties>
</file>