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8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25"/>
  </p:notesMasterIdLst>
  <p:sldIdLst>
    <p:sldId id="378" r:id="rId11"/>
    <p:sldId id="379" r:id="rId12"/>
    <p:sldId id="380" r:id="rId13"/>
    <p:sldId id="381" r:id="rId14"/>
    <p:sldId id="383" r:id="rId15"/>
    <p:sldId id="382" r:id="rId16"/>
    <p:sldId id="384" r:id="rId17"/>
    <p:sldId id="366" r:id="rId18"/>
    <p:sldId id="367" r:id="rId19"/>
    <p:sldId id="369" r:id="rId20"/>
    <p:sldId id="374" r:id="rId21"/>
    <p:sldId id="375" r:id="rId22"/>
    <p:sldId id="376" r:id="rId23"/>
    <p:sldId id="3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CCFF"/>
    <a:srgbClr val="008000"/>
    <a:srgbClr val="EF4753"/>
    <a:srgbClr val="EF434F"/>
    <a:srgbClr val="EE5050"/>
    <a:srgbClr val="E6E6E6"/>
    <a:srgbClr val="EE4C4C"/>
    <a:srgbClr val="ED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46" autoAdjust="0"/>
    <p:restoredTop sz="95730" autoAdjust="0"/>
  </p:normalViewPr>
  <p:slideViewPr>
    <p:cSldViewPr snapToGrid="0">
      <p:cViewPr varScale="1">
        <p:scale>
          <a:sx n="82" d="100"/>
          <a:sy n="82" d="100"/>
        </p:scale>
        <p:origin x="922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35439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1008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transition>
    <p:fade/>
  </p:transition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transition>
    <p:fade/>
  </p:transition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transition>
    <p:fade/>
  </p:transition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transition>
    <p:fade/>
  </p:transition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transition>
    <p:fade/>
  </p:transition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transition>
    <p:fade/>
  </p:transition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transition>
    <p:fade/>
  </p:transition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transition>
    <p:fade/>
  </p:transition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64" r:id="rId15"/>
  </p:sldLayoutIdLst>
  <p:transition>
    <p:fade/>
  </p:transition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/>
  </p:transition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17/3/2025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transition>
    <p:fade/>
  </p:transition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.xml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12" Type="http://schemas.openxmlformats.org/officeDocument/2006/relationships/slide" Target="slide3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5.jpg"/><Relationship Id="rId15" Type="http://schemas.openxmlformats.org/officeDocument/2006/relationships/slide" Target="slide4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77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416923" y="472440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08760" y="472440"/>
            <a:ext cx="10173724" cy="2148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 ta đóng lên số các khung xe đạp.Các khung xe đạp đã được đóng số từ 1 đến 99 997. Hỏi ba khung xe tiếp theo sẽ được đóng số nào?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0571" y="3739487"/>
            <a:ext cx="11115435" cy="90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88187" y="3634853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38818" y="3603009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36230" y="3612102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803648" y="3603009"/>
            <a:ext cx="0" cy="272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1004644" y="3603007"/>
            <a:ext cx="0" cy="272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374340" y="3612102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552532" y="3603006"/>
            <a:ext cx="0" cy="2729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55661" y="3612102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0571" y="4045550"/>
            <a:ext cx="31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760" y="4050183"/>
            <a:ext cx="31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49046" y="4012946"/>
            <a:ext cx="117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99 997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27177" y="4012946"/>
            <a:ext cx="117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99 998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05308" y="4012946"/>
            <a:ext cx="1178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99 999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83439" y="4012946"/>
            <a:ext cx="145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100 000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27402" y="3634853"/>
            <a:ext cx="2518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............</a:t>
            </a:r>
            <a:endParaRPr lang="en-US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202908" y="3634853"/>
            <a:ext cx="0" cy="272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83602" y="4009744"/>
            <a:ext cx="31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2050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1" y="4532964"/>
            <a:ext cx="1120894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25" y="4532964"/>
            <a:ext cx="1120894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219" y="4547453"/>
            <a:ext cx="1156830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49" y="4532964"/>
            <a:ext cx="1120894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98" y="4532957"/>
            <a:ext cx="1265148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1" y="4547453"/>
            <a:ext cx="1246059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40" y="4568770"/>
            <a:ext cx="1276057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943" y="4573403"/>
            <a:ext cx="1298496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东西相遇 văn Hóa Chim Ăn - xe đạp biểu tượng png tải về - Miễn phí trong suốt  Màu Vàng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438" y="4547453"/>
            <a:ext cx="1199045" cy="6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3514AE16-4C60-BB8B-EDF9-921BC695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5" y="5255392"/>
            <a:ext cx="8958893" cy="160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Brace 7"/>
          <p:cNvSpPr/>
          <p:nvPr/>
        </p:nvSpPr>
        <p:spPr>
          <a:xfrm rot="5400000">
            <a:off x="948414" y="2851843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1000" y="2811813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</a:p>
        </p:txBody>
      </p:sp>
      <p:sp>
        <p:nvSpPr>
          <p:cNvPr id="37" name="Left Brace 36"/>
          <p:cNvSpPr/>
          <p:nvPr/>
        </p:nvSpPr>
        <p:spPr>
          <a:xfrm rot="5400000">
            <a:off x="2116084" y="2874594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867898" y="2800067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</a:p>
        </p:txBody>
      </p:sp>
      <p:sp>
        <p:nvSpPr>
          <p:cNvPr id="39" name="Left Brace 38"/>
          <p:cNvSpPr/>
          <p:nvPr/>
        </p:nvSpPr>
        <p:spPr>
          <a:xfrm rot="5400000">
            <a:off x="7772585" y="2839542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538111" y="2770496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</a:p>
        </p:txBody>
      </p:sp>
      <p:sp>
        <p:nvSpPr>
          <p:cNvPr id="41" name="Left Brace 40"/>
          <p:cNvSpPr/>
          <p:nvPr/>
        </p:nvSpPr>
        <p:spPr>
          <a:xfrm rot="5400000">
            <a:off x="8986128" y="2839542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/>
          <p:cNvSpPr/>
          <p:nvPr/>
        </p:nvSpPr>
        <p:spPr>
          <a:xfrm rot="5400000">
            <a:off x="10196820" y="2839542"/>
            <a:ext cx="397630" cy="112288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8716242" y="2786420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894373" y="2770496"/>
            <a:ext cx="75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</a:t>
            </a:r>
          </a:p>
        </p:txBody>
      </p:sp>
    </p:spTree>
    <p:extLst>
      <p:ext uri="{BB962C8B-B14F-4D97-AF65-F5344CB8AC3E}">
        <p14:creationId xmlns:p14="http://schemas.microsoft.com/office/powerpoint/2010/main" val="728489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8" grpId="0" animBg="1"/>
      <p:bldP spid="16" grpId="0"/>
      <p:bldP spid="37" grpId="0" animBg="1"/>
      <p:bldP spid="38" grpId="0"/>
      <p:bldP spid="39" grpId="0" animBg="1"/>
      <p:bldP spid="40" grpId="0"/>
      <p:bldP spid="41" grpId="0" animBg="1"/>
      <p:bldP spid="42" grpId="0" animBg="1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05752" y="298270"/>
            <a:ext cx="5377938" cy="7347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Chọn cách đọc thích hợp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9885" y="1462583"/>
            <a:ext cx="2142333" cy="6960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12 456</a:t>
            </a:r>
          </a:p>
        </p:txBody>
      </p:sp>
      <p:sp>
        <p:nvSpPr>
          <p:cNvPr id="5" name="Oval 4"/>
          <p:cNvSpPr/>
          <p:nvPr/>
        </p:nvSpPr>
        <p:spPr>
          <a:xfrm>
            <a:off x="3646593" y="1462583"/>
            <a:ext cx="2142333" cy="6960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12 156</a:t>
            </a:r>
          </a:p>
        </p:txBody>
      </p:sp>
      <p:sp>
        <p:nvSpPr>
          <p:cNvPr id="6" name="Oval 5"/>
          <p:cNvSpPr/>
          <p:nvPr/>
        </p:nvSpPr>
        <p:spPr>
          <a:xfrm>
            <a:off x="6318914" y="1462583"/>
            <a:ext cx="2142333" cy="6960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8 999</a:t>
            </a:r>
          </a:p>
        </p:txBody>
      </p:sp>
      <p:sp>
        <p:nvSpPr>
          <p:cNvPr id="7" name="Oval 6"/>
          <p:cNvSpPr/>
          <p:nvPr/>
        </p:nvSpPr>
        <p:spPr>
          <a:xfrm>
            <a:off x="9023810" y="1462583"/>
            <a:ext cx="2142333" cy="69603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22 015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1722" y="3643952"/>
            <a:ext cx="2271805" cy="2101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mươi hai nghìn không trăm mười lăm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17121" y="3648501"/>
            <a:ext cx="2271805" cy="2101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Mười hai nghìn bốn trăm năm mươi sáu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18914" y="3648501"/>
            <a:ext cx="2271805" cy="2101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Mười hai nghìn một trăm năm mươi sáu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023809" y="3648501"/>
            <a:ext cx="2271805" cy="21017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Tám nghìn chín trăm chín mươi chín</a:t>
            </a:r>
          </a:p>
        </p:txBody>
      </p:sp>
      <p:cxnSp>
        <p:nvCxnSpPr>
          <p:cNvPr id="13" name="Straight Arrow Connector 12"/>
          <p:cNvCxnSpPr>
            <a:stCxn id="4" idx="4"/>
            <a:endCxn id="9" idx="0"/>
          </p:cNvCxnSpPr>
          <p:nvPr/>
        </p:nvCxnSpPr>
        <p:spPr>
          <a:xfrm>
            <a:off x="1911052" y="2158619"/>
            <a:ext cx="2741972" cy="148988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4"/>
            <a:endCxn id="10" idx="0"/>
          </p:cNvCxnSpPr>
          <p:nvPr/>
        </p:nvCxnSpPr>
        <p:spPr>
          <a:xfrm>
            <a:off x="4717760" y="2158619"/>
            <a:ext cx="2737057" cy="148988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4"/>
            <a:endCxn id="11" idx="0"/>
          </p:cNvCxnSpPr>
          <p:nvPr/>
        </p:nvCxnSpPr>
        <p:spPr>
          <a:xfrm>
            <a:off x="7390081" y="2158619"/>
            <a:ext cx="2769631" cy="148988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4"/>
            <a:endCxn id="8" idx="0"/>
          </p:cNvCxnSpPr>
          <p:nvPr/>
        </p:nvCxnSpPr>
        <p:spPr>
          <a:xfrm flipH="1">
            <a:off x="1887625" y="2158619"/>
            <a:ext cx="8207352" cy="148533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3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5" b="40858"/>
          <a:stretch>
            <a:fillRect/>
          </a:stretch>
        </p:blipFill>
        <p:spPr bwMode="auto">
          <a:xfrm>
            <a:off x="3402750" y="5548337"/>
            <a:ext cx="4772351" cy="153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946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34988" y="293915"/>
            <a:ext cx="1516053" cy="7347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07C34-D37D-9D4D-56A2-C39EE69F55AF}"/>
              </a:ext>
            </a:extLst>
          </p:cNvPr>
          <p:cNvSpPr/>
          <p:nvPr/>
        </p:nvSpPr>
        <p:spPr>
          <a:xfrm>
            <a:off x="3931416" y="412025"/>
            <a:ext cx="412255" cy="498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20086" y="1646825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36140" y="3464254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15 000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37544" y="1646824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20 000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52446" y="3464255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167345" y="1646823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993872" y="3464255"/>
            <a:ext cx="1514901" cy="859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35 000</a:t>
            </a:r>
          </a:p>
        </p:txBody>
      </p:sp>
      <p:cxnSp>
        <p:nvCxnSpPr>
          <p:cNvPr id="16" name="Straight Arrow Connector 15"/>
          <p:cNvCxnSpPr>
            <a:stCxn id="5" idx="2"/>
            <a:endCxn id="7" idx="0"/>
          </p:cNvCxnSpPr>
          <p:nvPr/>
        </p:nvCxnSpPr>
        <p:spPr>
          <a:xfrm>
            <a:off x="1577537" y="2506634"/>
            <a:ext cx="1516054" cy="95762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0"/>
            <a:endCxn id="8" idx="2"/>
          </p:cNvCxnSpPr>
          <p:nvPr/>
        </p:nvCxnSpPr>
        <p:spPr>
          <a:xfrm flipV="1">
            <a:off x="3093591" y="2506633"/>
            <a:ext cx="1801404" cy="957621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</p:cNvCxnSpPr>
          <p:nvPr/>
        </p:nvCxnSpPr>
        <p:spPr>
          <a:xfrm>
            <a:off x="4894995" y="2506633"/>
            <a:ext cx="1514901" cy="95762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0"/>
            <a:endCxn id="10" idx="2"/>
          </p:cNvCxnSpPr>
          <p:nvPr/>
        </p:nvCxnSpPr>
        <p:spPr>
          <a:xfrm flipV="1">
            <a:off x="6409897" y="2506632"/>
            <a:ext cx="1514899" cy="95762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2"/>
            <a:endCxn id="11" idx="0"/>
          </p:cNvCxnSpPr>
          <p:nvPr/>
        </p:nvCxnSpPr>
        <p:spPr>
          <a:xfrm>
            <a:off x="7924796" y="2506632"/>
            <a:ext cx="1826527" cy="95762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5789234" y="3604692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7304133" y="1787260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5770184" y="3594486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25 000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7320931" y="1787260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8614" y="4440409"/>
            <a:ext cx="11041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b) Trong các số trên số nào là số tròn chục nghìn ?</a:t>
            </a:r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948351" y="1745708"/>
            <a:ext cx="1239678" cy="64089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4244454" y="1723531"/>
            <a:ext cx="1282889" cy="62048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7356486" y="1745708"/>
            <a:ext cx="1243870" cy="640896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488701" y="5582186"/>
            <a:ext cx="662769" cy="5683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224643" y="5209062"/>
            <a:ext cx="10590662" cy="1314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 tròn chục nghìn là các số:</a:t>
            </a:r>
          </a:p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10 000, 20 000, 30 000, 40 000, 50 000, 60 000, 70 000, 80 000, 90 000 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7030560" y="5069217"/>
            <a:ext cx="3043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020" y="0"/>
            <a:ext cx="1744662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123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05752" y="298270"/>
            <a:ext cx="5377938" cy="7347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Chọn câu trả lời đúng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4276" y="1323833"/>
            <a:ext cx="10836322" cy="33982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Bạn An đố Mai tìm một số, biết rằng:</a:t>
            </a:r>
          </a:p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- Hàng chục nghìn của số cần tìm là 8.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Nếu làm tròn số cần tìm đến hàng chục thì chữ số hàng chục của số làm tròn là 6.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Nếu làm tròn số cần tìm đến hàng trăm thì chữ số hàng trăm của số làm tròn là 4.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Số cần tìm là 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279778" y="4918306"/>
            <a:ext cx="2715906" cy="154219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A.64 301</a:t>
            </a:r>
          </a:p>
        </p:txBody>
      </p:sp>
      <p:sp>
        <p:nvSpPr>
          <p:cNvPr id="7" name="Explosion 1 6"/>
          <p:cNvSpPr/>
          <p:nvPr/>
        </p:nvSpPr>
        <p:spPr>
          <a:xfrm>
            <a:off x="2995684" y="5016117"/>
            <a:ext cx="2866029" cy="141595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B.80 458</a:t>
            </a:r>
          </a:p>
        </p:txBody>
      </p:sp>
      <p:sp>
        <p:nvSpPr>
          <p:cNvPr id="8" name="Explosion 1 7"/>
          <p:cNvSpPr/>
          <p:nvPr/>
        </p:nvSpPr>
        <p:spPr>
          <a:xfrm>
            <a:off x="6182435" y="4946736"/>
            <a:ext cx="2975212" cy="148533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C.82 361</a:t>
            </a:r>
          </a:p>
        </p:txBody>
      </p:sp>
      <p:sp>
        <p:nvSpPr>
          <p:cNvPr id="9" name="Explosion 1 8"/>
          <p:cNvSpPr/>
          <p:nvPr/>
        </p:nvSpPr>
        <p:spPr>
          <a:xfrm>
            <a:off x="9157647" y="4918306"/>
            <a:ext cx="2919063" cy="150125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D.83 405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23833" y="2224585"/>
            <a:ext cx="2838734" cy="27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7178726" y="1750312"/>
            <a:ext cx="532262" cy="50156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1180531" y="5016117"/>
            <a:ext cx="1007498" cy="120782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188029" y="2759122"/>
            <a:ext cx="13467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46213" y="2759122"/>
            <a:ext cx="1665026" cy="27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5359024" y="2808589"/>
            <a:ext cx="532262" cy="50156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10216843" y="4952419"/>
            <a:ext cx="1007498" cy="120782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88028" y="3716740"/>
            <a:ext cx="13467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336949" y="3716740"/>
            <a:ext cx="16742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64632824-F632-7338-3619-292A774D142A}"/>
              </a:ext>
            </a:extLst>
          </p:cNvPr>
          <p:cNvSpPr/>
          <p:nvPr/>
        </p:nvSpPr>
        <p:spPr>
          <a:xfrm>
            <a:off x="5374949" y="3732662"/>
            <a:ext cx="532262" cy="50156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y 28"/>
          <p:cNvSpPr/>
          <p:nvPr/>
        </p:nvSpPr>
        <p:spPr>
          <a:xfrm>
            <a:off x="3924949" y="5096283"/>
            <a:ext cx="1007498" cy="120782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xplosion 1 29"/>
          <p:cNvSpPr/>
          <p:nvPr/>
        </p:nvSpPr>
        <p:spPr>
          <a:xfrm>
            <a:off x="6182435" y="4957528"/>
            <a:ext cx="2975212" cy="1485337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C.82 361</a:t>
            </a:r>
          </a:p>
        </p:txBody>
      </p:sp>
    </p:spTree>
    <p:extLst>
      <p:ext uri="{BB962C8B-B14F-4D97-AF65-F5344CB8AC3E}">
        <p14:creationId xmlns:p14="http://schemas.microsoft.com/office/powerpoint/2010/main" val="134638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4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229779" y="4453694"/>
            <a:ext cx="10252363" cy="2078182"/>
            <a:chOff x="0" y="0"/>
            <a:chExt cx="52934" cy="9452"/>
          </a:xfrm>
        </p:grpSpPr>
        <p:pic>
          <p:nvPicPr>
            <p:cNvPr id="56" name="Picture 56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99" b="19521"/>
            <a:stretch>
              <a:fillRect/>
            </a:stretch>
          </p:blipFill>
          <p:spPr bwMode="auto">
            <a:xfrm>
              <a:off x="0" y="0"/>
              <a:ext cx="15316" cy="9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99" b="19521"/>
            <a:stretch>
              <a:fillRect/>
            </a:stretch>
          </p:blipFill>
          <p:spPr bwMode="auto">
            <a:xfrm>
              <a:off x="18849" y="80"/>
              <a:ext cx="15316" cy="9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99" b="19521"/>
            <a:stretch>
              <a:fillRect/>
            </a:stretch>
          </p:blipFill>
          <p:spPr bwMode="auto">
            <a:xfrm>
              <a:off x="37618" y="80"/>
              <a:ext cx="15316" cy="9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173865" y="887665"/>
            <a:ext cx="11761233" cy="5674813"/>
            <a:chOff x="-1044" y="-344"/>
            <a:chExt cx="61330" cy="28091"/>
          </a:xfrm>
        </p:grpSpPr>
        <p:pic>
          <p:nvPicPr>
            <p:cNvPr id="62" name="Picture 6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4" y="920"/>
              <a:ext cx="16938" cy="14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3" y="-344"/>
              <a:ext cx="17766" cy="15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4" y="-93"/>
              <a:ext cx="24952" cy="16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65"/>
            <p:cNvSpPr txBox="1">
              <a:spLocks noChangeArrowheads="1"/>
            </p:cNvSpPr>
            <p:nvPr/>
          </p:nvSpPr>
          <p:spPr bwMode="auto">
            <a:xfrm>
              <a:off x="37117" y="8146"/>
              <a:ext cx="11544" cy="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kumimoji="0" lang="en-US" sz="2400" b="1" i="0" u="none" strike="noStrike" cap="none" normalizeH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mươi bảy nghìn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sáu trăm chín mươi </a:t>
              </a: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 Box 66"/>
            <p:cNvSpPr txBox="1">
              <a:spLocks noChangeArrowheads="1"/>
            </p:cNvSpPr>
            <p:nvPr/>
          </p:nvSpPr>
          <p:spPr bwMode="auto">
            <a:xfrm>
              <a:off x="491" y="8904"/>
              <a:ext cx="13867" cy="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Số tròn chục nghìn </a:t>
              </a: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67"/>
            <p:cNvSpPr txBox="1">
              <a:spLocks noChangeArrowheads="1"/>
            </p:cNvSpPr>
            <p:nvPr/>
          </p:nvSpPr>
          <p:spPr bwMode="auto">
            <a:xfrm>
              <a:off x="18892" y="9329"/>
              <a:ext cx="11544" cy="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90 000 + 7000 + 500</a:t>
              </a:r>
              <a:r>
                <a:rPr kumimoji="0" lang="en-US" sz="2400" b="1" i="0" u="none" strike="noStrike" cap="none" normalizeH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endParaRPr kumimoji="0" lang="en-US" sz="3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68"/>
            <p:cNvSpPr txBox="1">
              <a:spLocks noChangeArrowheads="1"/>
            </p:cNvSpPr>
            <p:nvPr/>
          </p:nvSpPr>
          <p:spPr bwMode="auto">
            <a:xfrm>
              <a:off x="41699" y="24458"/>
              <a:ext cx="4686" cy="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97 500</a:t>
              </a: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69"/>
            <p:cNvSpPr txBox="1">
              <a:spLocks noChangeArrowheads="1"/>
            </p:cNvSpPr>
            <p:nvPr/>
          </p:nvSpPr>
          <p:spPr bwMode="auto">
            <a:xfrm>
              <a:off x="3048" y="24314"/>
              <a:ext cx="4686" cy="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27 690</a:t>
              </a: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70"/>
            <p:cNvSpPr txBox="1">
              <a:spLocks noChangeArrowheads="1"/>
            </p:cNvSpPr>
            <p:nvPr/>
          </p:nvSpPr>
          <p:spPr bwMode="auto">
            <a:xfrm>
              <a:off x="22321" y="24458"/>
              <a:ext cx="4686" cy="3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40 000</a:t>
              </a: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0" y="914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551709" y="3685308"/>
            <a:ext cx="3505200" cy="1620983"/>
          </a:xfrm>
          <a:custGeom>
            <a:avLst/>
            <a:gdLst>
              <a:gd name="connsiteX0" fmla="*/ 13947 w 3602274"/>
              <a:gd name="connsiteY0" fmla="*/ 0 h 1551709"/>
              <a:gd name="connsiteX1" fmla="*/ 13947 w 3602274"/>
              <a:gd name="connsiteY1" fmla="*/ 124691 h 1551709"/>
              <a:gd name="connsiteX2" fmla="*/ 55510 w 3602274"/>
              <a:gd name="connsiteY2" fmla="*/ 180109 h 1551709"/>
              <a:gd name="connsiteX3" fmla="*/ 110929 w 3602274"/>
              <a:gd name="connsiteY3" fmla="*/ 277091 h 1551709"/>
              <a:gd name="connsiteX4" fmla="*/ 207910 w 3602274"/>
              <a:gd name="connsiteY4" fmla="*/ 332509 h 1551709"/>
              <a:gd name="connsiteX5" fmla="*/ 304892 w 3602274"/>
              <a:gd name="connsiteY5" fmla="*/ 387927 h 1551709"/>
              <a:gd name="connsiteX6" fmla="*/ 429583 w 3602274"/>
              <a:gd name="connsiteY6" fmla="*/ 415636 h 1551709"/>
              <a:gd name="connsiteX7" fmla="*/ 526565 w 3602274"/>
              <a:gd name="connsiteY7" fmla="*/ 443345 h 1551709"/>
              <a:gd name="connsiteX8" fmla="*/ 609692 w 3602274"/>
              <a:gd name="connsiteY8" fmla="*/ 471054 h 1551709"/>
              <a:gd name="connsiteX9" fmla="*/ 706674 w 3602274"/>
              <a:gd name="connsiteY9" fmla="*/ 484909 h 1551709"/>
              <a:gd name="connsiteX10" fmla="*/ 748238 w 3602274"/>
              <a:gd name="connsiteY10" fmla="*/ 526473 h 1551709"/>
              <a:gd name="connsiteX11" fmla="*/ 886783 w 3602274"/>
              <a:gd name="connsiteY11" fmla="*/ 540327 h 1551709"/>
              <a:gd name="connsiteX12" fmla="*/ 942201 w 3602274"/>
              <a:gd name="connsiteY12" fmla="*/ 554182 h 1551709"/>
              <a:gd name="connsiteX13" fmla="*/ 1066892 w 3602274"/>
              <a:gd name="connsiteY13" fmla="*/ 568036 h 1551709"/>
              <a:gd name="connsiteX14" fmla="*/ 2369220 w 3602274"/>
              <a:gd name="connsiteY14" fmla="*/ 568036 h 1551709"/>
              <a:gd name="connsiteX15" fmla="*/ 2687874 w 3602274"/>
              <a:gd name="connsiteY15" fmla="*/ 609600 h 1551709"/>
              <a:gd name="connsiteX16" fmla="*/ 2729438 w 3602274"/>
              <a:gd name="connsiteY16" fmla="*/ 623454 h 1551709"/>
              <a:gd name="connsiteX17" fmla="*/ 2784856 w 3602274"/>
              <a:gd name="connsiteY17" fmla="*/ 651163 h 1551709"/>
              <a:gd name="connsiteX18" fmla="*/ 2854129 w 3602274"/>
              <a:gd name="connsiteY18" fmla="*/ 665018 h 1551709"/>
              <a:gd name="connsiteX19" fmla="*/ 2992674 w 3602274"/>
              <a:gd name="connsiteY19" fmla="*/ 720436 h 1551709"/>
              <a:gd name="connsiteX20" fmla="*/ 3006529 w 3602274"/>
              <a:gd name="connsiteY20" fmla="*/ 762000 h 1551709"/>
              <a:gd name="connsiteX21" fmla="*/ 3048092 w 3602274"/>
              <a:gd name="connsiteY21" fmla="*/ 775854 h 1551709"/>
              <a:gd name="connsiteX22" fmla="*/ 3186638 w 3602274"/>
              <a:gd name="connsiteY22" fmla="*/ 872836 h 1551709"/>
              <a:gd name="connsiteX23" fmla="*/ 3214347 w 3602274"/>
              <a:gd name="connsiteY23" fmla="*/ 914400 h 1551709"/>
              <a:gd name="connsiteX24" fmla="*/ 3255910 w 3602274"/>
              <a:gd name="connsiteY24" fmla="*/ 942109 h 1551709"/>
              <a:gd name="connsiteX25" fmla="*/ 3283620 w 3602274"/>
              <a:gd name="connsiteY25" fmla="*/ 969818 h 1551709"/>
              <a:gd name="connsiteX26" fmla="*/ 3325183 w 3602274"/>
              <a:gd name="connsiteY26" fmla="*/ 1066800 h 1551709"/>
              <a:gd name="connsiteX27" fmla="*/ 3408310 w 3602274"/>
              <a:gd name="connsiteY27" fmla="*/ 1205345 h 1551709"/>
              <a:gd name="connsiteX28" fmla="*/ 3436020 w 3602274"/>
              <a:gd name="connsiteY28" fmla="*/ 1233054 h 1551709"/>
              <a:gd name="connsiteX29" fmla="*/ 3463729 w 3602274"/>
              <a:gd name="connsiteY29" fmla="*/ 1288473 h 1551709"/>
              <a:gd name="connsiteX30" fmla="*/ 3533001 w 3602274"/>
              <a:gd name="connsiteY30" fmla="*/ 1385454 h 1551709"/>
              <a:gd name="connsiteX31" fmla="*/ 3546856 w 3602274"/>
              <a:gd name="connsiteY31" fmla="*/ 1427018 h 1551709"/>
              <a:gd name="connsiteX32" fmla="*/ 3560710 w 3602274"/>
              <a:gd name="connsiteY32" fmla="*/ 1482436 h 1551709"/>
              <a:gd name="connsiteX33" fmla="*/ 3588420 w 3602274"/>
              <a:gd name="connsiteY33" fmla="*/ 1510145 h 1551709"/>
              <a:gd name="connsiteX34" fmla="*/ 3602274 w 3602274"/>
              <a:gd name="connsiteY34" fmla="*/ 1551709 h 1551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602274" h="1551709">
                <a:moveTo>
                  <a:pt x="13947" y="0"/>
                </a:moveTo>
                <a:cubicBezTo>
                  <a:pt x="3271" y="53379"/>
                  <a:pt x="-11210" y="74378"/>
                  <a:pt x="13947" y="124691"/>
                </a:cubicBezTo>
                <a:cubicBezTo>
                  <a:pt x="24273" y="145344"/>
                  <a:pt x="43272" y="160528"/>
                  <a:pt x="55510" y="180109"/>
                </a:cubicBezTo>
                <a:cubicBezTo>
                  <a:pt x="73617" y="209081"/>
                  <a:pt x="85510" y="251672"/>
                  <a:pt x="110929" y="277091"/>
                </a:cubicBezTo>
                <a:cubicBezTo>
                  <a:pt x="177927" y="344089"/>
                  <a:pt x="144506" y="300807"/>
                  <a:pt x="207910" y="332509"/>
                </a:cubicBezTo>
                <a:cubicBezTo>
                  <a:pt x="347038" y="402074"/>
                  <a:pt x="134883" y="315065"/>
                  <a:pt x="304892" y="387927"/>
                </a:cubicBezTo>
                <a:cubicBezTo>
                  <a:pt x="348303" y="406532"/>
                  <a:pt x="379759" y="407332"/>
                  <a:pt x="429583" y="415636"/>
                </a:cubicBezTo>
                <a:cubicBezTo>
                  <a:pt x="569248" y="462192"/>
                  <a:pt x="352625" y="391164"/>
                  <a:pt x="526565" y="443345"/>
                </a:cubicBezTo>
                <a:cubicBezTo>
                  <a:pt x="554541" y="451738"/>
                  <a:pt x="580778" y="466923"/>
                  <a:pt x="609692" y="471054"/>
                </a:cubicBezTo>
                <a:lnTo>
                  <a:pt x="706674" y="484909"/>
                </a:lnTo>
                <a:cubicBezTo>
                  <a:pt x="720529" y="498764"/>
                  <a:pt x="729511" y="520711"/>
                  <a:pt x="748238" y="526473"/>
                </a:cubicBezTo>
                <a:cubicBezTo>
                  <a:pt x="792598" y="540122"/>
                  <a:pt x="840837" y="533763"/>
                  <a:pt x="886783" y="540327"/>
                </a:cubicBezTo>
                <a:cubicBezTo>
                  <a:pt x="905633" y="543020"/>
                  <a:pt x="923381" y="551287"/>
                  <a:pt x="942201" y="554182"/>
                </a:cubicBezTo>
                <a:cubicBezTo>
                  <a:pt x="983534" y="560541"/>
                  <a:pt x="1025328" y="563418"/>
                  <a:pt x="1066892" y="568036"/>
                </a:cubicBezTo>
                <a:cubicBezTo>
                  <a:pt x="1618507" y="542964"/>
                  <a:pt x="1549173" y="540080"/>
                  <a:pt x="2369220" y="568036"/>
                </a:cubicBezTo>
                <a:cubicBezTo>
                  <a:pt x="2410942" y="569458"/>
                  <a:pt x="2610298" y="598517"/>
                  <a:pt x="2687874" y="609600"/>
                </a:cubicBezTo>
                <a:cubicBezTo>
                  <a:pt x="2701729" y="614218"/>
                  <a:pt x="2716015" y="617701"/>
                  <a:pt x="2729438" y="623454"/>
                </a:cubicBezTo>
                <a:cubicBezTo>
                  <a:pt x="2748421" y="631590"/>
                  <a:pt x="2765263" y="644632"/>
                  <a:pt x="2784856" y="651163"/>
                </a:cubicBezTo>
                <a:cubicBezTo>
                  <a:pt x="2807196" y="658610"/>
                  <a:pt x="2831410" y="658822"/>
                  <a:pt x="2854129" y="665018"/>
                </a:cubicBezTo>
                <a:cubicBezTo>
                  <a:pt x="2929458" y="685562"/>
                  <a:pt x="2930500" y="689349"/>
                  <a:pt x="2992674" y="720436"/>
                </a:cubicBezTo>
                <a:cubicBezTo>
                  <a:pt x="2997292" y="734291"/>
                  <a:pt x="2996202" y="751673"/>
                  <a:pt x="3006529" y="762000"/>
                </a:cubicBezTo>
                <a:cubicBezTo>
                  <a:pt x="3016855" y="772326"/>
                  <a:pt x="3035326" y="768762"/>
                  <a:pt x="3048092" y="775854"/>
                </a:cubicBezTo>
                <a:cubicBezTo>
                  <a:pt x="3091948" y="800218"/>
                  <a:pt x="3145129" y="841705"/>
                  <a:pt x="3186638" y="872836"/>
                </a:cubicBezTo>
                <a:cubicBezTo>
                  <a:pt x="3195874" y="886691"/>
                  <a:pt x="3202573" y="902626"/>
                  <a:pt x="3214347" y="914400"/>
                </a:cubicBezTo>
                <a:cubicBezTo>
                  <a:pt x="3226121" y="926174"/>
                  <a:pt x="3242908" y="931707"/>
                  <a:pt x="3255910" y="942109"/>
                </a:cubicBezTo>
                <a:cubicBezTo>
                  <a:pt x="3266110" y="950269"/>
                  <a:pt x="3274383" y="960582"/>
                  <a:pt x="3283620" y="969818"/>
                </a:cubicBezTo>
                <a:cubicBezTo>
                  <a:pt x="3375519" y="1153615"/>
                  <a:pt x="3264027" y="924101"/>
                  <a:pt x="3325183" y="1066800"/>
                </a:cubicBezTo>
                <a:cubicBezTo>
                  <a:pt x="3341581" y="1105063"/>
                  <a:pt x="3383689" y="1180724"/>
                  <a:pt x="3408310" y="1205345"/>
                </a:cubicBezTo>
                <a:lnTo>
                  <a:pt x="3436020" y="1233054"/>
                </a:lnTo>
                <a:cubicBezTo>
                  <a:pt x="3445256" y="1251527"/>
                  <a:pt x="3452783" y="1270959"/>
                  <a:pt x="3463729" y="1288473"/>
                </a:cubicBezTo>
                <a:cubicBezTo>
                  <a:pt x="3479414" y="1313570"/>
                  <a:pt x="3518348" y="1356149"/>
                  <a:pt x="3533001" y="1385454"/>
                </a:cubicBezTo>
                <a:cubicBezTo>
                  <a:pt x="3539532" y="1398516"/>
                  <a:pt x="3542844" y="1412976"/>
                  <a:pt x="3546856" y="1427018"/>
                </a:cubicBezTo>
                <a:cubicBezTo>
                  <a:pt x="3552087" y="1445327"/>
                  <a:pt x="3552194" y="1465405"/>
                  <a:pt x="3560710" y="1482436"/>
                </a:cubicBezTo>
                <a:cubicBezTo>
                  <a:pt x="3566552" y="1494119"/>
                  <a:pt x="3579183" y="1500909"/>
                  <a:pt x="3588420" y="1510145"/>
                </a:cubicBezTo>
                <a:lnTo>
                  <a:pt x="3602274" y="1551709"/>
                </a:lnTo>
              </a:path>
            </a:pathLst>
          </a:cu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514109" y="3782291"/>
            <a:ext cx="3158873" cy="1537854"/>
          </a:xfrm>
          <a:custGeom>
            <a:avLst/>
            <a:gdLst>
              <a:gd name="connsiteX0" fmla="*/ 0 w 3158873"/>
              <a:gd name="connsiteY0" fmla="*/ 0 h 1537854"/>
              <a:gd name="connsiteX1" fmla="*/ 110836 w 3158873"/>
              <a:gd name="connsiteY1" fmla="*/ 69273 h 1537854"/>
              <a:gd name="connsiteX2" fmla="*/ 138546 w 3158873"/>
              <a:gd name="connsiteY2" fmla="*/ 96982 h 1537854"/>
              <a:gd name="connsiteX3" fmla="*/ 235527 w 3158873"/>
              <a:gd name="connsiteY3" fmla="*/ 152400 h 1537854"/>
              <a:gd name="connsiteX4" fmla="*/ 277091 w 3158873"/>
              <a:gd name="connsiteY4" fmla="*/ 166254 h 1537854"/>
              <a:gd name="connsiteX5" fmla="*/ 374073 w 3158873"/>
              <a:gd name="connsiteY5" fmla="*/ 207818 h 1537854"/>
              <a:gd name="connsiteX6" fmla="*/ 429491 w 3158873"/>
              <a:gd name="connsiteY6" fmla="*/ 235527 h 1537854"/>
              <a:gd name="connsiteX7" fmla="*/ 526473 w 3158873"/>
              <a:gd name="connsiteY7" fmla="*/ 263236 h 1537854"/>
              <a:gd name="connsiteX8" fmla="*/ 568036 w 3158873"/>
              <a:gd name="connsiteY8" fmla="*/ 277091 h 1537854"/>
              <a:gd name="connsiteX9" fmla="*/ 623455 w 3158873"/>
              <a:gd name="connsiteY9" fmla="*/ 290945 h 1537854"/>
              <a:gd name="connsiteX10" fmla="*/ 762000 w 3158873"/>
              <a:gd name="connsiteY10" fmla="*/ 346364 h 1537854"/>
              <a:gd name="connsiteX11" fmla="*/ 914400 w 3158873"/>
              <a:gd name="connsiteY11" fmla="*/ 360218 h 1537854"/>
              <a:gd name="connsiteX12" fmla="*/ 997527 w 3158873"/>
              <a:gd name="connsiteY12" fmla="*/ 443345 h 1537854"/>
              <a:gd name="connsiteX13" fmla="*/ 1177636 w 3158873"/>
              <a:gd name="connsiteY13" fmla="*/ 484909 h 1537854"/>
              <a:gd name="connsiteX14" fmla="*/ 1233055 w 3158873"/>
              <a:gd name="connsiteY14" fmla="*/ 498764 h 1537854"/>
              <a:gd name="connsiteX15" fmla="*/ 1510146 w 3158873"/>
              <a:gd name="connsiteY15" fmla="*/ 554182 h 1537854"/>
              <a:gd name="connsiteX16" fmla="*/ 1551709 w 3158873"/>
              <a:gd name="connsiteY16" fmla="*/ 568036 h 1537854"/>
              <a:gd name="connsiteX17" fmla="*/ 1995055 w 3158873"/>
              <a:gd name="connsiteY17" fmla="*/ 623454 h 1537854"/>
              <a:gd name="connsiteX18" fmla="*/ 2064327 w 3158873"/>
              <a:gd name="connsiteY18" fmla="*/ 637309 h 1537854"/>
              <a:gd name="connsiteX19" fmla="*/ 2105891 w 3158873"/>
              <a:gd name="connsiteY19" fmla="*/ 665018 h 1537854"/>
              <a:gd name="connsiteX20" fmla="*/ 2272146 w 3158873"/>
              <a:gd name="connsiteY20" fmla="*/ 706582 h 1537854"/>
              <a:gd name="connsiteX21" fmla="*/ 2313709 w 3158873"/>
              <a:gd name="connsiteY21" fmla="*/ 734291 h 1537854"/>
              <a:gd name="connsiteX22" fmla="*/ 2410691 w 3158873"/>
              <a:gd name="connsiteY22" fmla="*/ 762000 h 1537854"/>
              <a:gd name="connsiteX23" fmla="*/ 2493818 w 3158873"/>
              <a:gd name="connsiteY23" fmla="*/ 817418 h 1537854"/>
              <a:gd name="connsiteX24" fmla="*/ 2535382 w 3158873"/>
              <a:gd name="connsiteY24" fmla="*/ 845127 h 1537854"/>
              <a:gd name="connsiteX25" fmla="*/ 2576946 w 3158873"/>
              <a:gd name="connsiteY25" fmla="*/ 858982 h 1537854"/>
              <a:gd name="connsiteX26" fmla="*/ 2646218 w 3158873"/>
              <a:gd name="connsiteY26" fmla="*/ 955964 h 1537854"/>
              <a:gd name="connsiteX27" fmla="*/ 2687782 w 3158873"/>
              <a:gd name="connsiteY27" fmla="*/ 983673 h 1537854"/>
              <a:gd name="connsiteX28" fmla="*/ 2784764 w 3158873"/>
              <a:gd name="connsiteY28" fmla="*/ 1066800 h 1537854"/>
              <a:gd name="connsiteX29" fmla="*/ 2826327 w 3158873"/>
              <a:gd name="connsiteY29" fmla="*/ 1108364 h 1537854"/>
              <a:gd name="connsiteX30" fmla="*/ 2867891 w 3158873"/>
              <a:gd name="connsiteY30" fmla="*/ 1136073 h 1537854"/>
              <a:gd name="connsiteX31" fmla="*/ 2937164 w 3158873"/>
              <a:gd name="connsiteY31" fmla="*/ 1219200 h 1537854"/>
              <a:gd name="connsiteX32" fmla="*/ 2992582 w 3158873"/>
              <a:gd name="connsiteY32" fmla="*/ 1246909 h 1537854"/>
              <a:gd name="connsiteX33" fmla="*/ 3034146 w 3158873"/>
              <a:gd name="connsiteY33" fmla="*/ 1274618 h 1537854"/>
              <a:gd name="connsiteX34" fmla="*/ 3089564 w 3158873"/>
              <a:gd name="connsiteY34" fmla="*/ 1357745 h 1537854"/>
              <a:gd name="connsiteX35" fmla="*/ 3117273 w 3158873"/>
              <a:gd name="connsiteY35" fmla="*/ 1399309 h 1537854"/>
              <a:gd name="connsiteX36" fmla="*/ 3144982 w 3158873"/>
              <a:gd name="connsiteY36" fmla="*/ 1482436 h 1537854"/>
              <a:gd name="connsiteX37" fmla="*/ 3158836 w 3158873"/>
              <a:gd name="connsiteY37" fmla="*/ 1537854 h 153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158873" h="1537854">
                <a:moveTo>
                  <a:pt x="0" y="0"/>
                </a:moveTo>
                <a:cubicBezTo>
                  <a:pt x="14586" y="8752"/>
                  <a:pt x="89510" y="52213"/>
                  <a:pt x="110836" y="69273"/>
                </a:cubicBezTo>
                <a:cubicBezTo>
                  <a:pt x="121036" y="77433"/>
                  <a:pt x="128346" y="88822"/>
                  <a:pt x="138546" y="96982"/>
                </a:cubicBezTo>
                <a:cubicBezTo>
                  <a:pt x="165305" y="118389"/>
                  <a:pt x="204893" y="139272"/>
                  <a:pt x="235527" y="152400"/>
                </a:cubicBezTo>
                <a:cubicBezTo>
                  <a:pt x="248950" y="158153"/>
                  <a:pt x="263236" y="161636"/>
                  <a:pt x="277091" y="166254"/>
                </a:cubicBezTo>
                <a:cubicBezTo>
                  <a:pt x="330557" y="219722"/>
                  <a:pt x="275576" y="174986"/>
                  <a:pt x="374073" y="207818"/>
                </a:cubicBezTo>
                <a:cubicBezTo>
                  <a:pt x="393666" y="214349"/>
                  <a:pt x="410508" y="227391"/>
                  <a:pt x="429491" y="235527"/>
                </a:cubicBezTo>
                <a:cubicBezTo>
                  <a:pt x="462716" y="249766"/>
                  <a:pt x="491312" y="253190"/>
                  <a:pt x="526473" y="263236"/>
                </a:cubicBezTo>
                <a:cubicBezTo>
                  <a:pt x="540515" y="267248"/>
                  <a:pt x="553994" y="273079"/>
                  <a:pt x="568036" y="277091"/>
                </a:cubicBezTo>
                <a:cubicBezTo>
                  <a:pt x="586345" y="282322"/>
                  <a:pt x="605523" y="284541"/>
                  <a:pt x="623455" y="290945"/>
                </a:cubicBezTo>
                <a:cubicBezTo>
                  <a:pt x="670297" y="307674"/>
                  <a:pt x="712465" y="341861"/>
                  <a:pt x="762000" y="346364"/>
                </a:cubicBezTo>
                <a:lnTo>
                  <a:pt x="914400" y="360218"/>
                </a:lnTo>
                <a:cubicBezTo>
                  <a:pt x="942109" y="387927"/>
                  <a:pt x="964922" y="421608"/>
                  <a:pt x="997527" y="443345"/>
                </a:cubicBezTo>
                <a:cubicBezTo>
                  <a:pt x="1042233" y="473149"/>
                  <a:pt x="1129333" y="476126"/>
                  <a:pt x="1177636" y="484909"/>
                </a:cubicBezTo>
                <a:cubicBezTo>
                  <a:pt x="1196370" y="488315"/>
                  <a:pt x="1214383" y="495030"/>
                  <a:pt x="1233055" y="498764"/>
                </a:cubicBezTo>
                <a:cubicBezTo>
                  <a:pt x="1297391" y="511631"/>
                  <a:pt x="1426385" y="530250"/>
                  <a:pt x="1510146" y="554182"/>
                </a:cubicBezTo>
                <a:cubicBezTo>
                  <a:pt x="1524188" y="558194"/>
                  <a:pt x="1537855" y="563418"/>
                  <a:pt x="1551709" y="568036"/>
                </a:cubicBezTo>
                <a:cubicBezTo>
                  <a:pt x="1706701" y="671363"/>
                  <a:pt x="1562722" y="585307"/>
                  <a:pt x="1995055" y="623454"/>
                </a:cubicBezTo>
                <a:cubicBezTo>
                  <a:pt x="2018512" y="625524"/>
                  <a:pt x="2041236" y="632691"/>
                  <a:pt x="2064327" y="637309"/>
                </a:cubicBezTo>
                <a:cubicBezTo>
                  <a:pt x="2078182" y="646545"/>
                  <a:pt x="2090675" y="658255"/>
                  <a:pt x="2105891" y="665018"/>
                </a:cubicBezTo>
                <a:cubicBezTo>
                  <a:pt x="2171757" y="694292"/>
                  <a:pt x="2202440" y="694964"/>
                  <a:pt x="2272146" y="706582"/>
                </a:cubicBezTo>
                <a:cubicBezTo>
                  <a:pt x="2286000" y="715818"/>
                  <a:pt x="2298404" y="727732"/>
                  <a:pt x="2313709" y="734291"/>
                </a:cubicBezTo>
                <a:cubicBezTo>
                  <a:pt x="2345107" y="747747"/>
                  <a:pt x="2380352" y="745145"/>
                  <a:pt x="2410691" y="762000"/>
                </a:cubicBezTo>
                <a:cubicBezTo>
                  <a:pt x="2439802" y="778173"/>
                  <a:pt x="2466109" y="798945"/>
                  <a:pt x="2493818" y="817418"/>
                </a:cubicBezTo>
                <a:cubicBezTo>
                  <a:pt x="2507673" y="826654"/>
                  <a:pt x="2519585" y="839861"/>
                  <a:pt x="2535382" y="845127"/>
                </a:cubicBezTo>
                <a:lnTo>
                  <a:pt x="2576946" y="858982"/>
                </a:lnTo>
                <a:cubicBezTo>
                  <a:pt x="2592677" y="882578"/>
                  <a:pt x="2629039" y="938784"/>
                  <a:pt x="2646218" y="955964"/>
                </a:cubicBezTo>
                <a:cubicBezTo>
                  <a:pt x="2657992" y="967738"/>
                  <a:pt x="2676008" y="971899"/>
                  <a:pt x="2687782" y="983673"/>
                </a:cubicBezTo>
                <a:cubicBezTo>
                  <a:pt x="2777709" y="1073599"/>
                  <a:pt x="2676519" y="1012678"/>
                  <a:pt x="2784764" y="1066800"/>
                </a:cubicBezTo>
                <a:cubicBezTo>
                  <a:pt x="2798618" y="1080655"/>
                  <a:pt x="2811275" y="1095821"/>
                  <a:pt x="2826327" y="1108364"/>
                </a:cubicBezTo>
                <a:cubicBezTo>
                  <a:pt x="2839119" y="1119024"/>
                  <a:pt x="2856117" y="1124299"/>
                  <a:pt x="2867891" y="1136073"/>
                </a:cubicBezTo>
                <a:cubicBezTo>
                  <a:pt x="2928653" y="1196834"/>
                  <a:pt x="2857722" y="1162455"/>
                  <a:pt x="2937164" y="1219200"/>
                </a:cubicBezTo>
                <a:cubicBezTo>
                  <a:pt x="2953970" y="1231204"/>
                  <a:pt x="2974650" y="1236662"/>
                  <a:pt x="2992582" y="1246909"/>
                </a:cubicBezTo>
                <a:cubicBezTo>
                  <a:pt x="3007039" y="1255170"/>
                  <a:pt x="3020291" y="1265382"/>
                  <a:pt x="3034146" y="1274618"/>
                </a:cubicBezTo>
                <a:lnTo>
                  <a:pt x="3089564" y="1357745"/>
                </a:lnTo>
                <a:lnTo>
                  <a:pt x="3117273" y="1399309"/>
                </a:lnTo>
                <a:lnTo>
                  <a:pt x="3144982" y="1482436"/>
                </a:lnTo>
                <a:cubicBezTo>
                  <a:pt x="3160296" y="1528380"/>
                  <a:pt x="3158836" y="1509396"/>
                  <a:pt x="3158836" y="1537854"/>
                </a:cubicBezTo>
              </a:path>
            </a:pathLst>
          </a:custGeom>
          <a:ln w="571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2867891" y="3823855"/>
            <a:ext cx="5791200" cy="1025236"/>
          </a:xfrm>
          <a:custGeom>
            <a:avLst/>
            <a:gdLst>
              <a:gd name="connsiteX0" fmla="*/ 5791200 w 5791200"/>
              <a:gd name="connsiteY0" fmla="*/ 0 h 1025236"/>
              <a:gd name="connsiteX1" fmla="*/ 5638800 w 5791200"/>
              <a:gd name="connsiteY1" fmla="*/ 13854 h 1025236"/>
              <a:gd name="connsiteX2" fmla="*/ 5555673 w 5791200"/>
              <a:gd name="connsiteY2" fmla="*/ 41563 h 1025236"/>
              <a:gd name="connsiteX3" fmla="*/ 5472545 w 5791200"/>
              <a:gd name="connsiteY3" fmla="*/ 69272 h 1025236"/>
              <a:gd name="connsiteX4" fmla="*/ 5417127 w 5791200"/>
              <a:gd name="connsiteY4" fmla="*/ 83127 h 1025236"/>
              <a:gd name="connsiteX5" fmla="*/ 5375564 w 5791200"/>
              <a:gd name="connsiteY5" fmla="*/ 96981 h 1025236"/>
              <a:gd name="connsiteX6" fmla="*/ 5167745 w 5791200"/>
              <a:gd name="connsiteY6" fmla="*/ 138545 h 1025236"/>
              <a:gd name="connsiteX7" fmla="*/ 5029200 w 5791200"/>
              <a:gd name="connsiteY7" fmla="*/ 166254 h 1025236"/>
              <a:gd name="connsiteX8" fmla="*/ 4973782 w 5791200"/>
              <a:gd name="connsiteY8" fmla="*/ 180109 h 1025236"/>
              <a:gd name="connsiteX9" fmla="*/ 4572000 w 5791200"/>
              <a:gd name="connsiteY9" fmla="*/ 263236 h 1025236"/>
              <a:gd name="connsiteX10" fmla="*/ 4308764 w 5791200"/>
              <a:gd name="connsiteY10" fmla="*/ 277090 h 1025236"/>
              <a:gd name="connsiteX11" fmla="*/ 4267200 w 5791200"/>
              <a:gd name="connsiteY11" fmla="*/ 290945 h 1025236"/>
              <a:gd name="connsiteX12" fmla="*/ 3851564 w 5791200"/>
              <a:gd name="connsiteY12" fmla="*/ 332509 h 1025236"/>
              <a:gd name="connsiteX13" fmla="*/ 3685309 w 5791200"/>
              <a:gd name="connsiteY13" fmla="*/ 374072 h 1025236"/>
              <a:gd name="connsiteX14" fmla="*/ 3505200 w 5791200"/>
              <a:gd name="connsiteY14" fmla="*/ 387927 h 1025236"/>
              <a:gd name="connsiteX15" fmla="*/ 2590800 w 5791200"/>
              <a:gd name="connsiteY15" fmla="*/ 401781 h 1025236"/>
              <a:gd name="connsiteX16" fmla="*/ 2161309 w 5791200"/>
              <a:gd name="connsiteY16" fmla="*/ 471054 h 1025236"/>
              <a:gd name="connsiteX17" fmla="*/ 2092036 w 5791200"/>
              <a:gd name="connsiteY17" fmla="*/ 540327 h 1025236"/>
              <a:gd name="connsiteX18" fmla="*/ 2036618 w 5791200"/>
              <a:gd name="connsiteY18" fmla="*/ 581890 h 1025236"/>
              <a:gd name="connsiteX19" fmla="*/ 1925782 w 5791200"/>
              <a:gd name="connsiteY19" fmla="*/ 609600 h 1025236"/>
              <a:gd name="connsiteX20" fmla="*/ 1828800 w 5791200"/>
              <a:gd name="connsiteY20" fmla="*/ 637309 h 1025236"/>
              <a:gd name="connsiteX21" fmla="*/ 1662545 w 5791200"/>
              <a:gd name="connsiteY21" fmla="*/ 665018 h 1025236"/>
              <a:gd name="connsiteX22" fmla="*/ 1496291 w 5791200"/>
              <a:gd name="connsiteY22" fmla="*/ 678872 h 1025236"/>
              <a:gd name="connsiteX23" fmla="*/ 1011382 w 5791200"/>
              <a:gd name="connsiteY23" fmla="*/ 692727 h 1025236"/>
              <a:gd name="connsiteX24" fmla="*/ 928254 w 5791200"/>
              <a:gd name="connsiteY24" fmla="*/ 706581 h 1025236"/>
              <a:gd name="connsiteX25" fmla="*/ 872836 w 5791200"/>
              <a:gd name="connsiteY25" fmla="*/ 720436 h 1025236"/>
              <a:gd name="connsiteX26" fmla="*/ 748145 w 5791200"/>
              <a:gd name="connsiteY26" fmla="*/ 734290 h 1025236"/>
              <a:gd name="connsiteX27" fmla="*/ 498764 w 5791200"/>
              <a:gd name="connsiteY27" fmla="*/ 789709 h 1025236"/>
              <a:gd name="connsiteX28" fmla="*/ 374073 w 5791200"/>
              <a:gd name="connsiteY28" fmla="*/ 831272 h 1025236"/>
              <a:gd name="connsiteX29" fmla="*/ 332509 w 5791200"/>
              <a:gd name="connsiteY29" fmla="*/ 845127 h 1025236"/>
              <a:gd name="connsiteX30" fmla="*/ 277091 w 5791200"/>
              <a:gd name="connsiteY30" fmla="*/ 858981 h 1025236"/>
              <a:gd name="connsiteX31" fmla="*/ 193964 w 5791200"/>
              <a:gd name="connsiteY31" fmla="*/ 914400 h 1025236"/>
              <a:gd name="connsiteX32" fmla="*/ 110836 w 5791200"/>
              <a:gd name="connsiteY32" fmla="*/ 955963 h 1025236"/>
              <a:gd name="connsiteX33" fmla="*/ 69273 w 5791200"/>
              <a:gd name="connsiteY33" fmla="*/ 983672 h 1025236"/>
              <a:gd name="connsiteX34" fmla="*/ 27709 w 5791200"/>
              <a:gd name="connsiteY34" fmla="*/ 997527 h 1025236"/>
              <a:gd name="connsiteX35" fmla="*/ 0 w 5791200"/>
              <a:gd name="connsiteY35" fmla="*/ 1025236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791200" h="1025236">
                <a:moveTo>
                  <a:pt x="5791200" y="0"/>
                </a:moveTo>
                <a:cubicBezTo>
                  <a:pt x="5740400" y="4618"/>
                  <a:pt x="5689033" y="4989"/>
                  <a:pt x="5638800" y="13854"/>
                </a:cubicBezTo>
                <a:cubicBezTo>
                  <a:pt x="5610037" y="18930"/>
                  <a:pt x="5583382" y="32327"/>
                  <a:pt x="5555673" y="41563"/>
                </a:cubicBezTo>
                <a:lnTo>
                  <a:pt x="5472545" y="69272"/>
                </a:lnTo>
                <a:cubicBezTo>
                  <a:pt x="5454072" y="73890"/>
                  <a:pt x="5435436" y="77896"/>
                  <a:pt x="5417127" y="83127"/>
                </a:cubicBezTo>
                <a:cubicBezTo>
                  <a:pt x="5403085" y="87139"/>
                  <a:pt x="5389732" y="93439"/>
                  <a:pt x="5375564" y="96981"/>
                </a:cubicBezTo>
                <a:cubicBezTo>
                  <a:pt x="5274155" y="122333"/>
                  <a:pt x="5259417" y="123266"/>
                  <a:pt x="5167745" y="138545"/>
                </a:cubicBezTo>
                <a:cubicBezTo>
                  <a:pt x="5082387" y="166999"/>
                  <a:pt x="5169296" y="140782"/>
                  <a:pt x="5029200" y="166254"/>
                </a:cubicBezTo>
                <a:cubicBezTo>
                  <a:pt x="5010466" y="169660"/>
                  <a:pt x="4992336" y="175827"/>
                  <a:pt x="4973782" y="180109"/>
                </a:cubicBezTo>
                <a:cubicBezTo>
                  <a:pt x="4886768" y="200189"/>
                  <a:pt x="4604074" y="261548"/>
                  <a:pt x="4572000" y="263236"/>
                </a:cubicBezTo>
                <a:lnTo>
                  <a:pt x="4308764" y="277090"/>
                </a:lnTo>
                <a:cubicBezTo>
                  <a:pt x="4294909" y="281708"/>
                  <a:pt x="4281698" y="289188"/>
                  <a:pt x="4267200" y="290945"/>
                </a:cubicBezTo>
                <a:cubicBezTo>
                  <a:pt x="4128975" y="307700"/>
                  <a:pt x="3851564" y="332509"/>
                  <a:pt x="3851564" y="332509"/>
                </a:cubicBezTo>
                <a:cubicBezTo>
                  <a:pt x="3790383" y="352902"/>
                  <a:pt x="3763686" y="363384"/>
                  <a:pt x="3685309" y="374072"/>
                </a:cubicBezTo>
                <a:cubicBezTo>
                  <a:pt x="3625647" y="382208"/>
                  <a:pt x="3565394" y="386403"/>
                  <a:pt x="3505200" y="387927"/>
                </a:cubicBezTo>
                <a:cubicBezTo>
                  <a:pt x="3200463" y="395642"/>
                  <a:pt x="2895600" y="397163"/>
                  <a:pt x="2590800" y="401781"/>
                </a:cubicBezTo>
                <a:cubicBezTo>
                  <a:pt x="2447636" y="424872"/>
                  <a:pt x="2301032" y="432242"/>
                  <a:pt x="2161309" y="471054"/>
                </a:cubicBezTo>
                <a:cubicBezTo>
                  <a:pt x="2129845" y="479794"/>
                  <a:pt x="2116443" y="518632"/>
                  <a:pt x="2092036" y="540327"/>
                </a:cubicBezTo>
                <a:cubicBezTo>
                  <a:pt x="2074778" y="555668"/>
                  <a:pt x="2056666" y="570434"/>
                  <a:pt x="2036618" y="581890"/>
                </a:cubicBezTo>
                <a:cubicBezTo>
                  <a:pt x="2011985" y="595966"/>
                  <a:pt x="1946053" y="604532"/>
                  <a:pt x="1925782" y="609600"/>
                </a:cubicBezTo>
                <a:cubicBezTo>
                  <a:pt x="1893165" y="617754"/>
                  <a:pt x="1861417" y="629155"/>
                  <a:pt x="1828800" y="637309"/>
                </a:cubicBezTo>
                <a:cubicBezTo>
                  <a:pt x="1785037" y="648250"/>
                  <a:pt x="1703057" y="660754"/>
                  <a:pt x="1662545" y="665018"/>
                </a:cubicBezTo>
                <a:cubicBezTo>
                  <a:pt x="1607240" y="670840"/>
                  <a:pt x="1551851" y="676508"/>
                  <a:pt x="1496291" y="678872"/>
                </a:cubicBezTo>
                <a:cubicBezTo>
                  <a:pt x="1334735" y="685747"/>
                  <a:pt x="1173018" y="688109"/>
                  <a:pt x="1011382" y="692727"/>
                </a:cubicBezTo>
                <a:cubicBezTo>
                  <a:pt x="983673" y="697345"/>
                  <a:pt x="955800" y="701072"/>
                  <a:pt x="928254" y="706581"/>
                </a:cubicBezTo>
                <a:cubicBezTo>
                  <a:pt x="909583" y="710315"/>
                  <a:pt x="891656" y="717541"/>
                  <a:pt x="872836" y="720436"/>
                </a:cubicBezTo>
                <a:cubicBezTo>
                  <a:pt x="831503" y="726795"/>
                  <a:pt x="789709" y="729672"/>
                  <a:pt x="748145" y="734290"/>
                </a:cubicBezTo>
                <a:cubicBezTo>
                  <a:pt x="583781" y="789078"/>
                  <a:pt x="666998" y="771016"/>
                  <a:pt x="498764" y="789709"/>
                </a:cubicBezTo>
                <a:lnTo>
                  <a:pt x="374073" y="831272"/>
                </a:lnTo>
                <a:cubicBezTo>
                  <a:pt x="360218" y="835890"/>
                  <a:pt x="346677" y="841585"/>
                  <a:pt x="332509" y="845127"/>
                </a:cubicBezTo>
                <a:lnTo>
                  <a:pt x="277091" y="858981"/>
                </a:lnTo>
                <a:cubicBezTo>
                  <a:pt x="198301" y="937771"/>
                  <a:pt x="274164" y="874299"/>
                  <a:pt x="193964" y="914400"/>
                </a:cubicBezTo>
                <a:cubicBezTo>
                  <a:pt x="86545" y="968110"/>
                  <a:pt x="215298" y="921144"/>
                  <a:pt x="110836" y="955963"/>
                </a:cubicBezTo>
                <a:cubicBezTo>
                  <a:pt x="96982" y="965199"/>
                  <a:pt x="84166" y="976225"/>
                  <a:pt x="69273" y="983672"/>
                </a:cubicBezTo>
                <a:cubicBezTo>
                  <a:pt x="56211" y="990203"/>
                  <a:pt x="40232" y="990013"/>
                  <a:pt x="27709" y="997527"/>
                </a:cubicBezTo>
                <a:cubicBezTo>
                  <a:pt x="16508" y="1004247"/>
                  <a:pt x="9236" y="1016000"/>
                  <a:pt x="0" y="1025236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3062116" y="134845"/>
            <a:ext cx="6480464" cy="7509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Trò chơi: “ Nối nhanh – Nối đúng</a:t>
            </a:r>
          </a:p>
        </p:txBody>
      </p:sp>
    </p:spTree>
    <p:extLst>
      <p:ext uri="{BB962C8B-B14F-4D97-AF65-F5344CB8AC3E}">
        <p14:creationId xmlns:p14="http://schemas.microsoft.com/office/powerpoint/2010/main" val="1516611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6" y="1347065"/>
            <a:ext cx="810603" cy="726647"/>
          </a:xfrm>
          <a:prstGeom prst="rect">
            <a:avLst/>
          </a:prstGeom>
        </p:spPr>
      </p:pic>
      <p:sp>
        <p:nvSpPr>
          <p:cNvPr id="43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id="{3E0D8992-43B3-B640-9815-2054243CCB77}"/>
              </a:ext>
            </a:extLst>
          </p:cNvPr>
          <p:cNvSpPr/>
          <p:nvPr/>
        </p:nvSpPr>
        <p:spPr>
          <a:xfrm>
            <a:off x="9897877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6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0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7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8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3" grpId="0" animBg="1"/>
      <p:bldP spid="43" grpId="1" animBg="1"/>
      <p:bldP spid="43" grpId="2" animBg="1"/>
      <p:bldP spid="49" grpId="0" animBg="1"/>
      <p:bldP spid="49" grpId="1" animBg="1"/>
      <p:bldP spid="4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0284" y="3429000"/>
            <a:ext cx="51514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17 825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1454728" y="1214912"/>
            <a:ext cx="9628910" cy="175432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 </a:t>
            </a:r>
            <a:r>
              <a:rPr lang="en-US" sz="5400">
                <a:latin typeface="Times New Roman" pitchFamily="18" charset="0"/>
                <a:cs typeface="Times New Roman" pitchFamily="18" charset="0"/>
              </a:rPr>
              <a:t>Số gồm :</a:t>
            </a: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5400">
                <a:latin typeface="Times New Roman" pitchFamily="18" charset="0"/>
                <a:cs typeface="Times New Roman" pitchFamily="18" charset="0"/>
              </a:rPr>
              <a:t> chục nghìn, </a:t>
            </a: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>
                <a:latin typeface="Times New Roman" pitchFamily="18" charset="0"/>
                <a:cs typeface="Times New Roman" pitchFamily="18" charset="0"/>
              </a:rPr>
              <a:t> nghìn, </a:t>
            </a: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5400">
                <a:latin typeface="Times New Roman" pitchFamily="18" charset="0"/>
                <a:cs typeface="Times New Roman" pitchFamily="18" charset="0"/>
              </a:rPr>
              <a:t> trăm , </a:t>
            </a: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5400">
                <a:latin typeface="Times New Roman" pitchFamily="18" charset="0"/>
                <a:cs typeface="Times New Roman" pitchFamily="18" charset="0"/>
              </a:rPr>
              <a:t>chục và </a:t>
            </a: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5400">
                <a:latin typeface="Times New Roman" pitchFamily="18" charset="0"/>
                <a:cs typeface="Times New Roman" pitchFamily="18" charset="0"/>
              </a:rPr>
              <a:t> đơn vị  viết là :</a:t>
            </a:r>
            <a:endParaRPr lang="x-none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BED56-0402-4AD4-9AEA-E1666EBAB800}"/>
              </a:ext>
            </a:extLst>
          </p:cNvPr>
          <p:cNvSpPr txBox="1"/>
          <p:nvPr/>
        </p:nvSpPr>
        <p:spPr>
          <a:xfrm>
            <a:off x="1399309" y="3179619"/>
            <a:ext cx="939338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 mươi hai nghìn năm  trăm năm mươi mốt</a:t>
            </a:r>
            <a:endParaRPr lang="en-US" sz="6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04CE5-0254-4A81-824C-3B0D6B720291}"/>
              </a:ext>
            </a:extLst>
          </p:cNvPr>
          <p:cNvSpPr txBox="1"/>
          <p:nvPr/>
        </p:nvSpPr>
        <p:spPr>
          <a:xfrm>
            <a:off x="3068296" y="1547422"/>
            <a:ext cx="6360205" cy="1107996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Số 32 551 đọc là:</a:t>
            </a:r>
            <a:endParaRPr lang="x-none" sz="66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8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9F7274-FB0A-40B3-9968-D2649FDD8879}"/>
              </a:ext>
            </a:extLst>
          </p:cNvPr>
          <p:cNvSpPr txBox="1"/>
          <p:nvPr/>
        </p:nvSpPr>
        <p:spPr>
          <a:xfrm>
            <a:off x="3241964" y="3581401"/>
            <a:ext cx="5943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10 000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139D2-A06C-4C3D-A777-F4D4FC2776A2}"/>
              </a:ext>
            </a:extLst>
          </p:cNvPr>
          <p:cNvSpPr txBox="1"/>
          <p:nvPr/>
        </p:nvSpPr>
        <p:spPr>
          <a:xfrm>
            <a:off x="1333355" y="1765921"/>
            <a:ext cx="9525290" cy="101566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Số liền trước của số 10 001 là:</a:t>
            </a:r>
            <a:endParaRPr lang="x-none" sz="6000" dirty="0"/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D01E9C53-38C4-4D50-A46B-4C0BF836D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20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DFCA1-C351-463B-B2FE-7BAF0D595985}"/>
              </a:ext>
            </a:extLst>
          </p:cNvPr>
          <p:cNvSpPr txBox="1"/>
          <p:nvPr/>
        </p:nvSpPr>
        <p:spPr>
          <a:xfrm>
            <a:off x="2820121" y="3581401"/>
            <a:ext cx="68565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54 000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3068296" y="1547422"/>
            <a:ext cx="6360205" cy="101566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50 000 + 4000 = ?</a:t>
            </a:r>
            <a:endParaRPr lang="x-none" sz="6000" dirty="0"/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25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81AC2D-8418-4E09-AC29-D8EA6B296297}"/>
              </a:ext>
            </a:extLst>
          </p:cNvPr>
          <p:cNvSpPr txBox="1"/>
          <p:nvPr/>
        </p:nvSpPr>
        <p:spPr>
          <a:xfrm>
            <a:off x="3262713" y="3642553"/>
            <a:ext cx="56665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100 000</a:t>
            </a:r>
            <a:endParaRPr lang="en-US" sz="7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5CEEF2-2653-40E2-AEE2-294ECD73B53A}"/>
              </a:ext>
            </a:extLst>
          </p:cNvPr>
          <p:cNvSpPr txBox="1"/>
          <p:nvPr/>
        </p:nvSpPr>
        <p:spPr>
          <a:xfrm>
            <a:off x="1453116" y="1638235"/>
            <a:ext cx="9215854" cy="1015663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Số liền sau của số 99 999 là:</a:t>
            </a: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id="{9D63953E-C326-4894-B334-811C73562F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05752" y="298270"/>
            <a:ext cx="4888774" cy="7347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Chọn câu trả lời đúng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95497" y="1033056"/>
            <a:ext cx="10556421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ysClr val="windowText" lastClr="000000"/>
                </a:solidFill>
                <a:latin typeface="Times New Roman" pitchFamily="18" charset="0"/>
                <a:cs typeface="Times New Roman" panose="02020603050405020304" pitchFamily="18" charset="0"/>
              </a:rPr>
              <a:t>Số nào dưới đây có chữ số hàng chục nghìn là 1? </a:t>
            </a:r>
            <a:endParaRPr lang="en-US" sz="36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71996" y="1767842"/>
            <a:ext cx="1832066" cy="701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A.1000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03320" y="1767842"/>
            <a:ext cx="1981200" cy="701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B.100 000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38758" y="1767842"/>
            <a:ext cx="1894933" cy="701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C.100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22080" y="1767842"/>
            <a:ext cx="1965960" cy="701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D.10 000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022080" y="1780127"/>
            <a:ext cx="1965960" cy="7010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D.10 000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108166" y="2963639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249533" y="2723063"/>
            <a:ext cx="4888774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254976" y="2958888"/>
            <a:ext cx="1045028" cy="7347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07C34-D37D-9D4D-56A2-C39EE69F55AF}"/>
              </a:ext>
            </a:extLst>
          </p:cNvPr>
          <p:cNvSpPr/>
          <p:nvPr/>
        </p:nvSpPr>
        <p:spPr>
          <a:xfrm>
            <a:off x="3452407" y="2952399"/>
            <a:ext cx="244382" cy="734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95496" y="3727270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a) 54 766 = 50 000 +               +700 + 60 + 6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95495" y="4462056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b) 15 000 =              + 5000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49233" y="5190312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c) 37 059 = 30 000 + 7000 +              + 6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941611" y="5918568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d) 76 205 = 70 000 + 6000 + 200 + 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5159474" y="3810000"/>
            <a:ext cx="1450135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5159474" y="3810000"/>
            <a:ext cx="1444419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3300004" y="4539982"/>
            <a:ext cx="1450135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6393794" y="5300165"/>
            <a:ext cx="1450135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7665096" y="5996494"/>
            <a:ext cx="1450135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3305720" y="4551404"/>
            <a:ext cx="1444419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6399510" y="5300165"/>
            <a:ext cx="1444419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7670812" y="5986289"/>
            <a:ext cx="1444419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2" descr="Những hình ảnh vỗ tay đẹp cho Powerpoi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Sở Giáo Dục Và Đào Tạo Vĩnh Phú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85959" y="4401984"/>
            <a:ext cx="2606039" cy="24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图片 20">
            <a:extLst>
              <a:ext uri="{FF2B5EF4-FFF2-40B4-BE49-F238E27FC236}">
                <a16:creationId xmlns:a16="http://schemas.microsoft.com/office/drawing/2014/main" id="{89A9626D-D306-4529-964E-C8404F265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0709"/>
            <a:ext cx="1062096" cy="1234436"/>
          </a:xfrm>
          <a:prstGeom prst="rect">
            <a:avLst/>
          </a:prstGeom>
        </p:spPr>
      </p:pic>
      <p:pic>
        <p:nvPicPr>
          <p:cNvPr id="30" name="图片 16">
            <a:extLst>
              <a:ext uri="{FF2B5EF4-FFF2-40B4-BE49-F238E27FC236}">
                <a16:creationId xmlns:a16="http://schemas.microsoft.com/office/drawing/2014/main" id="{D69186C8-3C65-4024-961A-426DC74684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727" y="12217"/>
            <a:ext cx="1528273" cy="13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23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2E89CB7-AFE8-1186-4F75-8A7971864D87}"/>
              </a:ext>
            </a:extLst>
          </p:cNvPr>
          <p:cNvSpPr/>
          <p:nvPr/>
        </p:nvSpPr>
        <p:spPr>
          <a:xfrm>
            <a:off x="1224643" y="293915"/>
            <a:ext cx="963386" cy="734786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2334987" y="293915"/>
            <a:ext cx="1429293" cy="7347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 , 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07C34-D37D-9D4D-56A2-C39EE69F55AF}"/>
              </a:ext>
            </a:extLst>
          </p:cNvPr>
          <p:cNvSpPr/>
          <p:nvPr/>
        </p:nvSpPr>
        <p:spPr>
          <a:xfrm>
            <a:off x="3956181" y="412025"/>
            <a:ext cx="412255" cy="4985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3880" y="1028701"/>
            <a:ext cx="11521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Trong hội chợ Tết,bác Đức ,bác Trí và chú Dũng bốc thăm mã số trúng thưởng.Trong thùng còn lại năm số từ 13 820 đến 13 824.</a:t>
            </a:r>
          </a:p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Bác Đức bốc được số 13 824.</a:t>
            </a:r>
          </a:p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Như vậy: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7193993" y="2495983"/>
            <a:ext cx="4937760" cy="948985"/>
          </a:xfrm>
          <a:prstGeom prst="wedgeEllipseCallout">
            <a:avLst>
              <a:gd name="adj1" fmla="val -5374"/>
              <a:gd name="adj2" fmla="val -9538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13 820, 13 821,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13 822, 13 823, 13 824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941466" y="2076017"/>
            <a:ext cx="3549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4975" y="2495983"/>
            <a:ext cx="4912385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436785" y="3444969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a) Bác Trí không thể bốc được số 13 819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436784" y="4242802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b) Chú Dũng chắc chắn bốc được số 13 824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7067A48F-E83F-6E4B-F0E3-F74C89291459}"/>
              </a:ext>
            </a:extLst>
          </p:cNvPr>
          <p:cNvSpPr/>
          <p:nvPr/>
        </p:nvSpPr>
        <p:spPr>
          <a:xfrm>
            <a:off x="436783" y="5006765"/>
            <a:ext cx="9885863" cy="73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c) Chú Dũng có thể bốc được số 13 822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8421547" y="3560647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8402493" y="4320728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8B76C8-FBC4-10EC-1263-E10A71B63A63}"/>
              </a:ext>
            </a:extLst>
          </p:cNvPr>
          <p:cNvSpPr/>
          <p:nvPr/>
        </p:nvSpPr>
        <p:spPr>
          <a:xfrm>
            <a:off x="8383444" y="5141815"/>
            <a:ext cx="1241326" cy="57893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8402493" y="3551636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8383448" y="4320728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789281-AB28-C0DA-53CD-6A2AF0A3F9AE}"/>
              </a:ext>
            </a:extLst>
          </p:cNvPr>
          <p:cNvSpPr/>
          <p:nvPr/>
        </p:nvSpPr>
        <p:spPr>
          <a:xfrm>
            <a:off x="8383448" y="5142207"/>
            <a:ext cx="1279425" cy="5993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3514AE16-4C60-BB8B-EDF9-921BC695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026" y="5569102"/>
            <a:ext cx="7205184" cy="128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图片 20">
            <a:extLst>
              <a:ext uri="{FF2B5EF4-FFF2-40B4-BE49-F238E27FC236}">
                <a16:creationId xmlns:a16="http://schemas.microsoft.com/office/drawing/2014/main" id="{89A9626D-D306-4529-964E-C8404F265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662" y="5231863"/>
            <a:ext cx="1764338" cy="1626136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:a16="http://schemas.microsoft.com/office/drawing/2014/main" id="{E0746972-1E1B-4C5A-BC7E-0EDEB0ECA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303" y="6069547"/>
            <a:ext cx="870717" cy="80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88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2640</TotalTime>
  <Words>641</Words>
  <Application>Microsoft Office PowerPoint</Application>
  <PresentationFormat>Widescreen</PresentationFormat>
  <Paragraphs>123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Open Sans Extrabold</vt:lpstr>
      <vt:lpstr>Times New Roman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Admin</cp:lastModifiedBy>
  <cp:revision>148</cp:revision>
  <dcterms:created xsi:type="dcterms:W3CDTF">2021-07-11T03:43:43Z</dcterms:created>
  <dcterms:modified xsi:type="dcterms:W3CDTF">2025-03-17T09:49:09Z</dcterms:modified>
</cp:coreProperties>
</file>