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64" r:id="rId7"/>
  </p:sldIdLst>
  <p:sldSz cx="16276638" cy="9144000"/>
  <p:notesSz cx="6858000" cy="9144000"/>
  <p:defaultTextStyle>
    <a:defPPr>
      <a:defRPr lang="en-US"/>
    </a:defPPr>
    <a:lvl1pPr marL="0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C0DB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23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1176A-9AE2-4DF4-9FD1-396A6FE73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25" y="1143000"/>
            <a:ext cx="5492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367CF-C9D3-44E3-8AEC-88BFE32E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89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B8007-F28A-4C3E-A48D-DDE012D8153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1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70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7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061" indent="0" algn="ctr">
              <a:buNone/>
              <a:defRPr/>
            </a:lvl2pPr>
            <a:lvl3pPr marL="1436120" indent="0" algn="ctr">
              <a:buNone/>
              <a:defRPr/>
            </a:lvl3pPr>
            <a:lvl4pPr marL="2154181" indent="0" algn="ctr">
              <a:buNone/>
              <a:defRPr/>
            </a:lvl4pPr>
            <a:lvl5pPr marL="2872240" indent="0" algn="ctr">
              <a:buNone/>
              <a:defRPr/>
            </a:lvl5pPr>
            <a:lvl6pPr marL="3590301" indent="0" algn="ctr">
              <a:buNone/>
              <a:defRPr/>
            </a:lvl6pPr>
            <a:lvl7pPr marL="4308360" indent="0" algn="ctr">
              <a:buNone/>
              <a:defRPr/>
            </a:lvl7pPr>
            <a:lvl8pPr marL="5026422" indent="0" algn="ctr">
              <a:buNone/>
              <a:defRPr/>
            </a:lvl8pPr>
            <a:lvl9pPr marL="574448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EB01423-D198-4896-B996-AF6CD71AA325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6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29D28DD1-89CB-4A9B-8160-1008CEEB8C29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1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8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8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74A9502-423E-4957-ACD4-EFEAFA456813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3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100BA3F-51CF-473C-BBC7-9F80CB3FD932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57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21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061" indent="0">
              <a:buNone/>
              <a:defRPr sz="2800"/>
            </a:lvl2pPr>
            <a:lvl3pPr marL="1436120" indent="0">
              <a:buNone/>
              <a:defRPr sz="2500"/>
            </a:lvl3pPr>
            <a:lvl4pPr marL="2154181" indent="0">
              <a:buNone/>
              <a:defRPr sz="2200"/>
            </a:lvl4pPr>
            <a:lvl5pPr marL="2872240" indent="0">
              <a:buNone/>
              <a:defRPr sz="2200"/>
            </a:lvl5pPr>
            <a:lvl6pPr marL="3590301" indent="0">
              <a:buNone/>
              <a:defRPr sz="2200"/>
            </a:lvl6pPr>
            <a:lvl7pPr marL="4308360" indent="0">
              <a:buNone/>
              <a:defRPr sz="2200"/>
            </a:lvl7pPr>
            <a:lvl8pPr marL="5026422" indent="0">
              <a:buNone/>
              <a:defRPr sz="2200"/>
            </a:lvl8pPr>
            <a:lvl9pPr marL="5744481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E5E9DFC9-E0D6-4E70-95EC-EE956DA6257B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EEE0E17-1536-48C6-87E3-A861F0C00F0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8830A47B-B3AA-4408-B89E-78641CC5715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1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8D8FA65-B14B-4883-88C7-F7A3A55E9A2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3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C38BE4F5-A3A4-4A0F-A638-D990D725B4C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3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70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70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0C99C05A-73D7-488D-87AE-9FA1D515BA90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3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6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6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061" indent="0">
              <a:buNone/>
              <a:defRPr sz="4400"/>
            </a:lvl2pPr>
            <a:lvl3pPr marL="1436120" indent="0">
              <a:buNone/>
              <a:defRPr sz="3800"/>
            </a:lvl3pPr>
            <a:lvl4pPr marL="2154181" indent="0">
              <a:buNone/>
              <a:defRPr sz="3100"/>
            </a:lvl4pPr>
            <a:lvl5pPr marL="2872240" indent="0">
              <a:buNone/>
              <a:defRPr sz="3100"/>
            </a:lvl5pPr>
            <a:lvl6pPr marL="3590301" indent="0">
              <a:buNone/>
              <a:defRPr sz="3100"/>
            </a:lvl6pPr>
            <a:lvl7pPr marL="4308360" indent="0">
              <a:buNone/>
              <a:defRPr sz="3100"/>
            </a:lvl7pPr>
            <a:lvl8pPr marL="5026422" indent="0">
              <a:buNone/>
              <a:defRPr sz="3100"/>
            </a:lvl8pPr>
            <a:lvl9pPr marL="5744481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6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2090DF4-68DF-4AAF-98F9-EB3836BAB8B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6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6" y="8326439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4264759-E7CE-4A8C-955C-20DA2A50E45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0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06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12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418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224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7875" indent="-537875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190" indent="-447436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4504" indent="-358583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1670" indent="-35858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0422" indent="-358583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49330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739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5452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351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06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12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41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224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030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0836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6422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44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8781"/>
            <a:ext cx="10037260" cy="682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2433"/>
            <a:ext cx="2034580" cy="263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1" y="2060588"/>
            <a:ext cx="11471154" cy="1989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197567"/>
            <a:ext cx="5974561" cy="882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defTabSz="913912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7884"/>
            <a:ext cx="5616086" cy="20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3977" y="335180"/>
            <a:ext cx="2078575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3723" y="416796"/>
            <a:ext cx="2086501" cy="249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3" y="1451761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4" y="988801"/>
            <a:ext cx="1474263" cy="192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3" y="5962474"/>
            <a:ext cx="1416132" cy="102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3" y="5111196"/>
            <a:ext cx="4334746" cy="308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835967" y="4269987"/>
            <a:ext cx="12345716" cy="1638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vi-VN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ĐAT NƯỚC LÀ GÌ</a:t>
            </a:r>
            <a:r>
              <a:rPr lang="vi-VN" sz="43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350079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20" name="Group 19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719797" y="2465804"/>
            <a:ext cx="4358482" cy="1721996"/>
            <a:chOff x="960437" y="2177478"/>
            <a:chExt cx="4358482" cy="1721996"/>
          </a:xfrm>
        </p:grpSpPr>
        <p:sp>
          <p:nvSpPr>
            <p:cNvPr id="67" name="Rounded Rectangle 66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975519" y="2410771"/>
              <a:ext cx="4343400" cy="112651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Điền op Hay ot</a:t>
              </a:r>
            </a:p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ch….. núi</a:t>
              </a:r>
            </a:p>
          </p:txBody>
        </p:sp>
      </p:grpSp>
      <p:sp>
        <p:nvSpPr>
          <p:cNvPr id="69" name="Rounded Rectangle 68"/>
          <p:cNvSpPr/>
          <p:nvPr/>
        </p:nvSpPr>
        <p:spPr>
          <a:xfrm>
            <a:off x="2280091" y="3149956"/>
            <a:ext cx="871326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óp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719797" y="6519644"/>
            <a:ext cx="4358482" cy="1721996"/>
            <a:chOff x="960437" y="2177478"/>
            <a:chExt cx="4358482" cy="1721996"/>
          </a:xfrm>
        </p:grpSpPr>
        <p:sp>
          <p:nvSpPr>
            <p:cNvPr id="71" name="Rounded Rectangle 70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Điền d hay r:</a:t>
              </a:r>
            </a:p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…ót mật</a:t>
              </a: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1965313" y="7245888"/>
            <a:ext cx="717148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r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5383079" y="2450440"/>
            <a:ext cx="4358482" cy="1721996"/>
            <a:chOff x="960437" y="2177478"/>
            <a:chExt cx="4358482" cy="1721996"/>
          </a:xfrm>
        </p:grpSpPr>
        <p:sp>
          <p:nvSpPr>
            <p:cNvPr id="75" name="Rounded Rectangle 74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Điền ôc hay oc:</a:t>
              </a:r>
            </a:p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đầu d</a:t>
              </a:r>
              <a:r>
                <a:rPr lang="en-US" sz="3600">
                  <a:solidFill>
                    <a:srgbClr val="0000CC"/>
                  </a:solidFill>
                </a:rPr>
                <a:t>….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7729099" y="3184221"/>
            <a:ext cx="861295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ốc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5383079" y="6504280"/>
            <a:ext cx="4358482" cy="1721996"/>
            <a:chOff x="960437" y="2177478"/>
            <a:chExt cx="4358482" cy="1721996"/>
          </a:xfrm>
        </p:grpSpPr>
        <p:sp>
          <p:nvSpPr>
            <p:cNvPr id="79" name="Rounded Rectangle 78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Điền x hay s</a:t>
              </a:r>
            </a:p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……ườn non</a:t>
              </a:r>
            </a:p>
          </p:txBody>
        </p:sp>
      </p:grpSp>
      <p:sp>
        <p:nvSpPr>
          <p:cNvPr id="81" name="Rounded Rectangle 80"/>
          <p:cNvSpPr/>
          <p:nvPr/>
        </p:nvSpPr>
        <p:spPr>
          <a:xfrm>
            <a:off x="6621348" y="7242707"/>
            <a:ext cx="640553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s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3097079" y="4431640"/>
            <a:ext cx="4358482" cy="1721996"/>
            <a:chOff x="960437" y="2177478"/>
            <a:chExt cx="4358482" cy="1721996"/>
          </a:xfrm>
        </p:grpSpPr>
        <p:sp>
          <p:nvSpPr>
            <p:cNvPr id="83" name="Rounded Rectangle 82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Điền dấu ? hay ~:</a:t>
              </a:r>
            </a:p>
            <a:p>
              <a:pPr algn="ctr"/>
              <a:r>
                <a:rPr lang="en-US" sz="3600" b="1">
                  <a:solidFill>
                    <a:srgbClr val="0000CC"/>
                  </a:solidFill>
                </a:rPr>
                <a:t>thung lung</a:t>
              </a:r>
            </a:p>
          </p:txBody>
        </p:sp>
      </p:grpSp>
      <p:sp>
        <p:nvSpPr>
          <p:cNvPr id="85" name="Rounded Rectangle 84"/>
          <p:cNvSpPr/>
          <p:nvPr/>
        </p:nvSpPr>
        <p:spPr>
          <a:xfrm>
            <a:off x="5404301" y="4987466"/>
            <a:ext cx="923950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~</a:t>
            </a: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4273571" y="1225073"/>
            <a:ext cx="813832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EM YÊU BIỂN ĐẢO VIỆT NAM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9904177" y="1740891"/>
            <a:ext cx="6098347" cy="7189329"/>
            <a:chOff x="9738519" y="1740891"/>
            <a:chExt cx="6098347" cy="7189329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16"/>
            <a:stretch/>
          </p:blipFill>
          <p:spPr>
            <a:xfrm>
              <a:off x="9738519" y="1740891"/>
              <a:ext cx="6098347" cy="7189329"/>
            </a:xfrm>
            <a:prstGeom prst="rect">
              <a:avLst/>
            </a:prstGeom>
          </p:spPr>
        </p:pic>
        <p:sp>
          <p:nvSpPr>
            <p:cNvPr id="47" name="Rounded Rectangle 46"/>
            <p:cNvSpPr/>
            <p:nvPr/>
          </p:nvSpPr>
          <p:spPr>
            <a:xfrm>
              <a:off x="11639182" y="3124200"/>
              <a:ext cx="607051" cy="228600"/>
            </a:xfrm>
            <a:prstGeom prst="roundRect">
              <a:avLst/>
            </a:prstGeom>
            <a:noFill/>
            <a:ln>
              <a:solidFill>
                <a:srgbClr val="FFC9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1895344" y="4267200"/>
              <a:ext cx="607051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12484166" y="5084095"/>
              <a:ext cx="530953" cy="2514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12419555" y="6781800"/>
              <a:ext cx="671662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11352857" y="7513320"/>
              <a:ext cx="671662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10588148" y="7585710"/>
              <a:ext cx="728775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9921399" y="7513320"/>
              <a:ext cx="655319" cy="36576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13243719" y="6324600"/>
              <a:ext cx="1752600" cy="162687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3015119" y="3962400"/>
              <a:ext cx="1219200" cy="1304575"/>
            </a:xfrm>
            <a:prstGeom prst="roundRect">
              <a:avLst/>
            </a:prstGeom>
            <a:noFill/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11519587" y="3390900"/>
              <a:ext cx="607051" cy="342900"/>
            </a:xfrm>
            <a:prstGeom prst="roundRect">
              <a:avLst/>
            </a:prstGeom>
            <a:noFill/>
            <a:ln>
              <a:solidFill>
                <a:srgbClr val="006B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ounded Rectangle 93"/>
          <p:cNvSpPr/>
          <p:nvPr/>
        </p:nvSpPr>
        <p:spPr>
          <a:xfrm>
            <a:off x="1461481" y="2699097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</a:rPr>
              <a:t>Đảo Cồn cỏ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6062035" y="2699097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</a:rPr>
              <a:t>Đảo Lý Sơn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3918784" y="4683699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</a:rPr>
              <a:t>Đảo Phú Quý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513053" y="6772280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</a:rPr>
              <a:t>Quần dảo Trường sa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6176335" y="6771042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</a:rPr>
              <a:t>Quần dảo Hoàng sa</a:t>
            </a:r>
          </a:p>
        </p:txBody>
      </p:sp>
    </p:spTree>
    <p:extLst>
      <p:ext uri="{BB962C8B-B14F-4D97-AF65-F5344CB8AC3E}">
        <p14:creationId xmlns:p14="http://schemas.microsoft.com/office/powerpoint/2010/main" val="6327563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</p:childTnLst>
        </p:cTn>
      </p:par>
    </p:tnLst>
    <p:bldLst>
      <p:bldP spid="69" grpId="0"/>
      <p:bldP spid="73" grpId="0"/>
      <p:bldP spid="77" grpId="0"/>
      <p:bldP spid="81" grpId="0"/>
      <p:bldP spid="85" grpId="0"/>
      <p:bldP spid="94" grpId="0" animBg="1"/>
      <p:bldP spid="95" grpId="0" animBg="1"/>
      <p:bldP spid="96" grpId="0" animBg="1"/>
      <p:bldP spid="97" grpId="0" animBg="1"/>
      <p:bldP spid="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6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ĐẤT NƯỚC LÀ GÌ</a:t>
            </a: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868235" y="2830304"/>
            <a:ext cx="5584285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508919" y="2999691"/>
            <a:ext cx="5706068" cy="5109190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chóp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Sớm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bồng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bềnh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Sương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dội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Trưa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pơ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-mu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Ngựa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220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Dừng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hí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59506" y="2999691"/>
            <a:ext cx="56424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 xuống sâu thung lũng                                                            </a:t>
            </a:r>
          </a:p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 như rót mật vàng</a:t>
            </a:r>
          </a:p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Thác trắng tung dải lụa</a:t>
            </a:r>
          </a:p>
          <a:p>
            <a:pPr lvl="0">
              <a:defRPr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 xanh hai sườn non.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913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03629" y="2830601"/>
            <a:ext cx="13502760" cy="738763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chóp núi,     pơ-mu,      thung lũng,      sườn non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5105369"/>
            <a:ext cx="10268492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8242"/>
            <a:ext cx="7086600" cy="677108"/>
            <a:chOff x="1508919" y="1888664"/>
            <a:chExt cx="6313517" cy="677967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6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ĐẤT NƯỚC LÀ GÌ</a:t>
            </a: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1376371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222014" y="2700557"/>
            <a:ext cx="9174589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Chọn tiếng thích hợp thay cho ô vuông: 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6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ĐẤT NƯỚC LÀ GÌ</a:t>
            </a: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51873" y="3402015"/>
            <a:ext cx="331992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chiều/ triều: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617134" y="3402015"/>
            <a:ext cx="1091514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thuỷ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đại  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chuộng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151874" y="4191156"/>
            <a:ext cx="331992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chở/ trở: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17135" y="4191156"/>
            <a:ext cx="10915140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 </a:t>
            </a:r>
            <a:r>
              <a:rPr lang="nl-NL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hàng 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ngại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222013" y="5032487"/>
            <a:ext cx="14459491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Làm bài tập a hoặc b: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151874" y="5746471"/>
            <a:ext cx="8380433" cy="70798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Chọn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cho ô vuông: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151874" y="6510559"/>
            <a:ext cx="14459491" cy="2462311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 Bạch Đằng đã đi vào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ang sử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ống giặc ngoại xâm của dân tộc ta. Ai đã đi qua nơi này cũng cảm thấy tự hào về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uyền thống giữ nước của </a:t>
            </a:r>
            <a:r>
              <a:rPr lang="nl-NL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ông ta.</a:t>
            </a:r>
          </a:p>
          <a:p>
            <a:pPr algn="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(Theo Đoàn Minh Tuấn) </a:t>
            </a:r>
            <a:endParaRPr lang="vi-VN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9551" y="3446120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451758" y="3437144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872598" y="3449850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1991029" y="3437143"/>
            <a:ext cx="120249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502229" y="4238991"/>
            <a:ext cx="785837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681763" y="4238991"/>
            <a:ext cx="783749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269260" y="4269862"/>
            <a:ext cx="805444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1285950" y="4280121"/>
            <a:ext cx="800191" cy="612313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065416" y="6651321"/>
            <a:ext cx="400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9069212" y="6651320"/>
            <a:ext cx="463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2692855" y="7270163"/>
            <a:ext cx="463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050937" y="7843380"/>
            <a:ext cx="463095" cy="47155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28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5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4" y="394242"/>
            <a:ext cx="14920253" cy="874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194137" y="4070959"/>
            <a:ext cx="9594937" cy="1168532"/>
          </a:xfrm>
          <a:prstGeom prst="rect">
            <a:avLst/>
          </a:prstGeom>
        </p:spPr>
        <p:txBody>
          <a:bodyPr wrap="none" lIns="122018" tIns="61009" rIns="122018" bIns="61009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294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403</Words>
  <Application>Microsoft Office PowerPoint</Application>
  <PresentationFormat>Custom</PresentationFormat>
  <Paragraphs>70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60</cp:revision>
  <dcterms:created xsi:type="dcterms:W3CDTF">2022-06-27T12:59:06Z</dcterms:created>
  <dcterms:modified xsi:type="dcterms:W3CDTF">2025-03-31T07:18:22Z</dcterms:modified>
</cp:coreProperties>
</file>