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36" r:id="rId7"/>
    <p:sldId id="437" r:id="rId8"/>
    <p:sldId id="445" r:id="rId9"/>
    <p:sldId id="440" r:id="rId10"/>
    <p:sldId id="446"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err="1">
                <a:solidFill>
                  <a:srgbClr val="0000CC"/>
                </a:solidFill>
                <a:latin typeface="Times New Roman" pitchFamily="18" charset="0"/>
                <a:cs typeface="Times New Roman" pitchFamily="18" charset="0"/>
              </a:rPr>
              <a:t>hoa</a:t>
            </a:r>
            <a:r>
              <a:rPr lang="en-US" sz="3600" b="1" i="1">
                <a:solidFill>
                  <a:srgbClr val="0000CC"/>
                </a:solidFill>
                <a:latin typeface="Times New Roman" pitchFamily="18" charset="0"/>
                <a:cs typeface="Times New Roman" pitchFamily="18" charset="0"/>
              </a:rPr>
              <a:t> x</a:t>
            </a:r>
            <a:endParaRPr lang="en-US" sz="3600" b="1" dirty="0">
              <a:solidFill>
                <a:srgbClr val="0000CC"/>
              </a:solidFill>
              <a:latin typeface="Times New Roman" pitchFamily="18" charset="0"/>
              <a:cs typeface="Times New Roman" pitchFamily="18" charset="0"/>
            </a:endParaRPr>
          </a:p>
        </p:txBody>
      </p:sp>
      <p:pic>
        <p:nvPicPr>
          <p:cNvPr id="3" name="Hướng dẫn viết chữ X hoa (Tập viết Lớp 2 - Tuần 2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25976" y="3036605"/>
            <a:ext cx="7669943" cy="5727172"/>
          </a:xfrm>
          <a:prstGeom prst="rect">
            <a:avLst/>
          </a:prstGeom>
        </p:spPr>
      </p:pic>
    </p:spTree>
    <p:extLst>
      <p:ext uri="{BB962C8B-B14F-4D97-AF65-F5344CB8AC3E}">
        <p14:creationId xmlns:p14="http://schemas.microsoft.com/office/powerpoint/2010/main" val="897112748"/>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548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err="1">
                <a:solidFill>
                  <a:srgbClr val="0000CC"/>
                </a:solidFill>
                <a:latin typeface="HP001 4 hàng" pitchFamily="34" charset="0"/>
                <a:cs typeface="Times New Roman" pitchFamily="18" charset="0"/>
              </a:rPr>
              <a:t>Vạn</a:t>
            </a:r>
            <a:r>
              <a:rPr lang="en-US" sz="4400" b="1" dirty="0">
                <a:solidFill>
                  <a:srgbClr val="0000CC"/>
                </a:solidFill>
                <a:latin typeface="HP001 4 hàng" pitchFamily="34" charset="0"/>
                <a:cs typeface="Times New Roman" pitchFamily="18" charset="0"/>
              </a:rPr>
              <a:t> </a:t>
            </a:r>
            <a:r>
              <a:rPr lang="en-US" sz="4400" b="1" dirty="0" err="1">
                <a:solidFill>
                  <a:srgbClr val="0000CC"/>
                </a:solidFill>
                <a:latin typeface="HP001 4 hàng" pitchFamily="34" charset="0"/>
                <a:cs typeface="Times New Roman" pitchFamily="18" charset="0"/>
              </a:rPr>
              <a:t>Xuân</a:t>
            </a:r>
            <a:endParaRPr lang="en-US" sz="44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2141076413"/>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8" y="1266918"/>
            <a:ext cx="570207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217869" y="4690999"/>
            <a:ext cx="11915176" cy="1791516"/>
          </a:xfrm>
          <a:prstGeom prst="rect">
            <a:avLst/>
          </a:prstGeom>
        </p:spPr>
        <p:txBody>
          <a:bodyPr wrap="square">
            <a:spAutoFit/>
          </a:bodyPr>
          <a:lstStyle/>
          <a:p>
            <a:pPr algn="ctr">
              <a:lnSpc>
                <a:spcPct val="125000"/>
              </a:lnSpc>
              <a:spcBef>
                <a:spcPts val="200"/>
              </a:spcBef>
            </a:pPr>
            <a:r>
              <a:rPr lang="en-US" sz="4350" b="1" dirty="0" err="1">
                <a:solidFill>
                  <a:srgbClr val="0000CC"/>
                </a:solidFill>
                <a:latin typeface="HP001 4 hàng" pitchFamily="34" charset="0"/>
                <a:cs typeface="Times New Roman" pitchFamily="18" charset="0"/>
              </a:rPr>
              <a:t>Gió</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đưa</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cành</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trúc</a:t>
            </a:r>
            <a:r>
              <a:rPr lang="en-US" sz="4350" b="1" dirty="0">
                <a:solidFill>
                  <a:srgbClr val="0000CC"/>
                </a:solidFill>
                <a:latin typeface="HP001 4 hàng" pitchFamily="34" charset="0"/>
                <a:cs typeface="Times New Roman" pitchFamily="18" charset="0"/>
              </a:rPr>
              <a:t> la </a:t>
            </a:r>
            <a:r>
              <a:rPr lang="en-US" sz="4350" b="1" dirty="0" err="1">
                <a:solidFill>
                  <a:srgbClr val="0000CC"/>
                </a:solidFill>
                <a:latin typeface="HP001 4 hàng" pitchFamily="34" charset="0"/>
                <a:cs typeface="Times New Roman" pitchFamily="18" charset="0"/>
              </a:rPr>
              <a:t>đà</a:t>
            </a:r>
            <a:endParaRPr lang="en-US" sz="4350" b="1" dirty="0">
              <a:solidFill>
                <a:srgbClr val="0000CC"/>
              </a:solidFill>
              <a:latin typeface="HP001 4 hàng" pitchFamily="34" charset="0"/>
              <a:cs typeface="Times New Roman" pitchFamily="18" charset="0"/>
            </a:endParaRPr>
          </a:p>
          <a:p>
            <a:pPr algn="ctr">
              <a:lnSpc>
                <a:spcPct val="125000"/>
              </a:lnSpc>
              <a:spcBef>
                <a:spcPts val="200"/>
              </a:spcBef>
            </a:pPr>
            <a:r>
              <a:rPr lang="en-US" sz="4350" b="1" dirty="0" err="1">
                <a:solidFill>
                  <a:srgbClr val="0000CC"/>
                </a:solidFill>
                <a:latin typeface="HP001 4 hàng" pitchFamily="34" charset="0"/>
                <a:cs typeface="Times New Roman" pitchFamily="18" charset="0"/>
              </a:rPr>
              <a:t>Tiếng</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chuông</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Trấn</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Vũ</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canh</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gà</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Thọ</a:t>
            </a:r>
            <a:r>
              <a:rPr lang="en-US" sz="4350" b="1" dirty="0">
                <a:solidFill>
                  <a:srgbClr val="0000CC"/>
                </a:solidFill>
                <a:latin typeface="HP001 4 hàng" pitchFamily="34" charset="0"/>
                <a:cs typeface="Times New Roman" pitchFamily="18" charset="0"/>
              </a:rPr>
              <a:t> </a:t>
            </a:r>
            <a:r>
              <a:rPr lang="en-US" sz="4350" b="1" dirty="0" err="1">
                <a:solidFill>
                  <a:srgbClr val="0000CC"/>
                </a:solidFill>
                <a:latin typeface="HP001 4 hàng" pitchFamily="34" charset="0"/>
                <a:cs typeface="Times New Roman" pitchFamily="18" charset="0"/>
              </a:rPr>
              <a:t>Xương</a:t>
            </a:r>
            <a:r>
              <a:rPr lang="en-US" sz="4350" b="1" dirty="0">
                <a:solidFill>
                  <a:srgbClr val="0000CC"/>
                </a:solidFill>
                <a:latin typeface="HP001 4 hàng" pitchFamily="34" charset="0"/>
                <a:cs typeface="Times New Roman" pitchFamily="18" charset="0"/>
              </a:rPr>
              <a:t>.</a:t>
            </a:r>
          </a:p>
        </p:txBody>
      </p:sp>
    </p:spTree>
    <p:extLst>
      <p:ext uri="{BB962C8B-B14F-4D97-AF65-F5344CB8AC3E}">
        <p14:creationId xmlns:p14="http://schemas.microsoft.com/office/powerpoint/2010/main" val="39313278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457200"/>
            <a:ext cx="1554480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19" y="1266918"/>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 name="Rectangle 1"/>
          <p:cNvSpPr/>
          <p:nvPr/>
        </p:nvSpPr>
        <p:spPr>
          <a:xfrm>
            <a:off x="1563435" y="2828092"/>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nền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trắng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giếng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đá</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042319" y="3056395"/>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a:t>
            </a:r>
            <a:r>
              <a:rPr lang="en-US" sz="3600" b="1" i="1" dirty="0" err="1">
                <a:solidFill>
                  <a:srgbClr val="FF0000"/>
                </a:solidFill>
                <a:latin typeface="Times New Roman" pitchFamily="18" charset="0"/>
                <a:cs typeface="Times New Roman" pitchFamily="18" charset="0"/>
              </a:rPr>
              <a:t>ẫ</a:t>
            </a:r>
            <a:r>
              <a:rPr lang="en-US" sz="3600" b="1" i="1" dirty="0" err="1">
                <a:solidFill>
                  <a:srgbClr val="0000CC"/>
                </a:solidFill>
                <a:latin typeface="Times New Roman" pitchFamily="18" charset="0"/>
                <a:cs typeface="Times New Roman" pitchFamily="18" charset="0"/>
              </a:rPr>
              <a:t>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754326"/>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FF0000"/>
                </a:solidFill>
                <a:latin typeface="Times New Roman" pitchFamily="18" charset="0"/>
                <a:cs typeface="Times New Roman" pitchFamily="18" charset="0"/>
              </a:rPr>
              <a:t>.//</a:t>
            </a:r>
          </a:p>
        </p:txBody>
      </p:sp>
      <p:sp>
        <p:nvSpPr>
          <p:cNvPr id="22" name="Rectangle 21"/>
          <p:cNvSpPr/>
          <p:nvPr/>
        </p:nvSpPr>
        <p:spPr>
          <a:xfrm>
            <a:off x="4785518" y="3105428"/>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6346986" y="3105428"/>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8405019" y="3064292"/>
            <a:ext cx="3238500" cy="646331"/>
          </a:xfrm>
          <a:prstGeom prst="rect">
            <a:avLst/>
          </a:prstGeom>
        </p:spPr>
        <p:txBody>
          <a:bodyPr wrap="square">
            <a:spAutoFit/>
          </a:bodyPr>
          <a:lstStyle/>
          <a:p>
            <a:pPr algn="just"/>
            <a:r>
              <a:rPr lang="en-US" sz="3600" b="1" i="1" err="1">
                <a:solidFill>
                  <a:srgbClr val="FF0000"/>
                </a:solidFill>
                <a:latin typeface="Times New Roman" pitchFamily="18" charset="0"/>
                <a:cs typeface="Times New Roman" pitchFamily="18" charset="0"/>
              </a:rPr>
              <a:t>r</a:t>
            </a:r>
            <a:r>
              <a:rPr lang="en-US" sz="3600" b="1" i="1" err="1">
                <a:solidFill>
                  <a:srgbClr val="0000CC"/>
                </a:solidFill>
                <a:latin typeface="Times New Roman" pitchFamily="18" charset="0"/>
                <a:cs typeface="Times New Roman" pitchFamily="18" charset="0"/>
              </a:rPr>
              <a:t>ười</a:t>
            </a:r>
            <a:r>
              <a:rPr lang="en-US" sz="3600" b="1" i="1">
                <a:solidFill>
                  <a:srgbClr val="0000CC"/>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ượi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19" name="Rectangle 18"/>
          <p:cNvSpPr/>
          <p:nvPr/>
        </p:nvSpPr>
        <p:spPr>
          <a:xfrm>
            <a:off x="1947068" y="6052520"/>
            <a:ext cx="358140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1" name="Rectangle 20"/>
          <p:cNvSpPr/>
          <p:nvPr/>
        </p:nvSpPr>
        <p:spPr>
          <a:xfrm>
            <a:off x="1280319" y="6858000"/>
            <a:ext cx="14249400" cy="646331"/>
          </a:xfrm>
          <a:prstGeom prst="rect">
            <a:avLst/>
          </a:prstGeom>
        </p:spPr>
        <p:txBody>
          <a:bodyPr wrap="square">
            <a:spAutoFit/>
          </a:bodyPr>
          <a:lstStyle/>
          <a:p>
            <a:pPr algn="just"/>
            <a:r>
              <a:rPr lang="en-US" sz="3600" b="1" i="1">
                <a:solidFill>
                  <a:srgbClr val="FF0066"/>
                </a:solidFill>
                <a:latin typeface="Times New Roman" pitchFamily="18" charset="0"/>
                <a:cs typeface="Times New Roman" pitchFamily="18" charset="0"/>
              </a:rPr>
              <a:t>     Rười rượi:</a:t>
            </a:r>
            <a:r>
              <a:rPr lang="en-US" sz="3600" b="1" i="1">
                <a:solidFill>
                  <a:srgbClr val="0000CC"/>
                </a:solidFill>
                <a:latin typeface="Times New Roman" pitchFamily="18" charset="0"/>
                <a:cs typeface="Times New Roman" pitchFamily="18" charset="0"/>
              </a:rPr>
              <a:t> màu xanh cây lá, trải rộng, gợi cảm giác dịu mát, dễ chịu.</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737519" y="7848600"/>
            <a:ext cx="13056311" cy="646331"/>
          </a:xfrm>
          <a:prstGeom prst="rect">
            <a:avLst/>
          </a:prstGeom>
        </p:spPr>
        <p:txBody>
          <a:bodyPr wrap="square">
            <a:spAutoFit/>
          </a:bodyPr>
          <a:lstStyle/>
          <a:p>
            <a:pPr algn="just"/>
            <a:r>
              <a:rPr lang="en-US" sz="3600" b="1" i="1">
                <a:solidFill>
                  <a:srgbClr val="FF0066"/>
                </a:solidFill>
                <a:latin typeface="Times New Roman" pitchFamily="18" charset="0"/>
                <a:cs typeface="Times New Roman" pitchFamily="18" charset="0"/>
              </a:rPr>
              <a:t>Khe: </a:t>
            </a:r>
            <a:r>
              <a:rPr lang="en-US" sz="3600" b="1" i="1">
                <a:solidFill>
                  <a:srgbClr val="0000CC"/>
                </a:solidFill>
                <a:latin typeface="Times New Roman" pitchFamily="18" charset="0"/>
                <a:cs typeface="Times New Roman" pitchFamily="18" charset="0"/>
              </a:rPr>
              <a:t>khoang hở dài và hẹp giữa hai vách núi,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1:Tìm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đông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hè</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044561"/>
            <a:ext cx="10210801" cy="1569660"/>
          </a:xfrm>
          <a:prstGeom prst="rect">
            <a:avLst/>
          </a:prstGeom>
        </p:spPr>
        <p:txBody>
          <a:bodyPr wrap="square">
            <a:spAutoFit/>
          </a:bodyPr>
          <a:lstStyle/>
          <a:p>
            <a:pPr algn="just"/>
            <a:r>
              <a:rPr lang="nl-NL" sz="3200" b="1" dirty="0">
                <a:solidFill>
                  <a:srgbClr val="0000CC"/>
                </a:solidFill>
                <a:latin typeface="Times New Roman" pitchFamily="18" charset="0"/>
                <a:cs typeface="Times New Roman" pitchFamily="18" charset="0"/>
              </a:rPr>
              <a:t>  Về cuối thu sang đông, trên đỉnh núi có mây trắng bay như tấm khăn mỏng. Còn về mùa hè, trong ánh chớp sáng lóa của cơn giông, cả ngọn núi hiện ra xanh mướt.</a:t>
            </a:r>
            <a:endParaRPr lang="en-US" sz="32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691058" y="1227595"/>
            <a:ext cx="581898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40" name="Rectangle 39"/>
          <p:cNvSpPr/>
          <p:nvPr/>
        </p:nvSpPr>
        <p:spPr>
          <a:xfrm>
            <a:off x="5623878" y="5859713"/>
            <a:ext cx="10233818" cy="1077218"/>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2: </a:t>
            </a:r>
            <a:r>
              <a:rPr lang="en-US" sz="3200" b="1" dirty="0" err="1">
                <a:solidFill>
                  <a:srgbClr val="0000CC"/>
                </a:solidFill>
                <a:latin typeface="Times New Roman" pitchFamily="18" charset="0"/>
                <a:cs typeface="Times New Roman" pitchFamily="18" charset="0"/>
              </a:rPr>
              <a:t>Chọn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xanh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phù</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hợp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sự</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vật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a:t>
            </a:r>
          </a:p>
        </p:txBody>
      </p:sp>
      <p:sp>
        <p:nvSpPr>
          <p:cNvPr id="43" name="Rectangle 4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pic>
        <p:nvPicPr>
          <p:cNvPr id="51" name="Picture 50"/>
          <p:cNvPicPr/>
          <p:nvPr/>
        </p:nvPicPr>
        <p:blipFill>
          <a:blip r:embed="rId2">
            <a:extLst>
              <a:ext uri="{28A0092B-C50C-407E-A947-70E740481C1C}">
                <a14:useLocalDpi xmlns:a14="http://schemas.microsoft.com/office/drawing/2010/main" val="0"/>
              </a:ext>
            </a:extLst>
          </a:blip>
          <a:srcRect/>
          <a:stretch>
            <a:fillRect/>
          </a:stretch>
        </p:blipFill>
        <p:spPr bwMode="auto">
          <a:xfrm>
            <a:off x="6910818" y="6936931"/>
            <a:ext cx="6136714" cy="1569719"/>
          </a:xfrm>
          <a:prstGeom prst="rect">
            <a:avLst/>
          </a:prstGeom>
          <a:noFill/>
          <a:ln>
            <a:noFill/>
          </a:ln>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so </a:t>
            </a:r>
            <a:r>
              <a:rPr lang="en-US" sz="3600" b="1" dirty="0" err="1">
                <a:solidFill>
                  <a:srgbClr val="FF0000"/>
                </a:solidFill>
                <a:latin typeface="Times New Roman" pitchFamily="18" charset="0"/>
                <a:cs typeface="Times New Roman" pitchFamily="18" charset="0"/>
              </a:rPr>
              <a:t>sánh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3962400"/>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đỉnh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0000CC"/>
                </a:solidFill>
                <a:latin typeface="Times New Roman" pitchFamily="18" charset="0"/>
                <a:cs typeface="Times New Roman" pitchFamily="18" charset="0"/>
              </a:rPr>
              <a:t>.</a:t>
            </a:r>
          </a:p>
        </p:txBody>
      </p:sp>
      <p:sp>
        <p:nvSpPr>
          <p:cNvPr id="25"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67999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-Từ xa xa, tác giả nghe thấy tiếng lá bạch đàn và lá tre reo, ngửi thấy hương thơm của chè xanh, của bếp nhà ai tỏa khói.</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069759" y="2743200"/>
            <a:ext cx="4335759" cy="646331"/>
          </a:xfrm>
          <a:prstGeom prst="rect">
            <a:avLst/>
          </a:prstGeom>
        </p:spPr>
        <p:txBody>
          <a:bodyPr wrap="square">
            <a:spAutoFit/>
          </a:bodyPr>
          <a:lstStyle/>
          <a:p>
            <a:pPr algn="ctr" eaLnBrk="1" hangingPunct="1"/>
            <a:r>
              <a:rPr lang="en-US" sz="3600" b="1" dirty="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NỘI DUNG</a:t>
            </a: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33" name="Group 32"/>
          <p:cNvGrpSpPr/>
          <p:nvPr/>
        </p:nvGrpSpPr>
        <p:grpSpPr>
          <a:xfrm>
            <a:off x="6004721" y="3715822"/>
            <a:ext cx="9525001" cy="3446977"/>
            <a:chOff x="6004721" y="3715822"/>
            <a:chExt cx="9525001" cy="344697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43733" y="676810"/>
              <a:ext cx="3446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02916" y="4346198"/>
              <a:ext cx="8137525" cy="1938992"/>
            </a:xfrm>
            <a:prstGeom prst="rect">
              <a:avLst/>
            </a:prstGeom>
          </p:spPr>
          <p:txBody>
            <a:bodyPr>
              <a:spAutoFit/>
            </a:bodyPr>
            <a:lstStyle/>
            <a:p>
              <a:pPr algn="just"/>
              <a:r>
                <a:rPr lang="en-US" sz="4000" b="1" i="1" dirty="0" err="1">
                  <a:solidFill>
                    <a:srgbClr val="FF0000"/>
                  </a:solidFill>
                  <a:latin typeface="Times New Roman" pitchFamily="18" charset="0"/>
                  <a:cs typeface="Times New Roman" pitchFamily="18" charset="0"/>
                </a:rPr>
                <a:t>Bài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văn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tả</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vẻ</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đẹp</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về</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núi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quê</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hương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của</a:t>
              </a:r>
              <a:r>
                <a:rPr lang="en-US" sz="4000" b="1" i="1" dirty="0">
                  <a:solidFill>
                    <a:srgbClr val="FF0000"/>
                  </a:solidFill>
                  <a:latin typeface="Times New Roman" pitchFamily="18" charset="0"/>
                  <a:cs typeface="Times New Roman" pitchFamily="18" charset="0"/>
                </a:rPr>
                <a:t> </a:t>
              </a:r>
              <a:r>
                <a:rPr lang="en-US" sz="4000" b="1" i="1" err="1">
                  <a:solidFill>
                    <a:srgbClr val="FF0000"/>
                  </a:solidFill>
                  <a:latin typeface="Times New Roman" pitchFamily="18" charset="0"/>
                  <a:cs typeface="Times New Roman" pitchFamily="18" charset="0"/>
                </a:rPr>
                <a:t>tác</a:t>
              </a:r>
              <a:r>
                <a:rPr lang="en-US" sz="4000" b="1" i="1">
                  <a:solidFill>
                    <a:srgbClr val="FF0000"/>
                  </a:solidFill>
                  <a:latin typeface="Times New Roman" pitchFamily="18" charset="0"/>
                  <a:cs typeface="Times New Roman" pitchFamily="18" charset="0"/>
                </a:rPr>
                <a:t> giả, một địa danh nổi tiếng của miền Bắc.</a:t>
              </a:r>
              <a:endParaRPr lang="en-US" sz="4000" b="1" i="1" dirty="0">
                <a:solidFill>
                  <a:srgbClr val="FF0000"/>
                </a:solidFill>
                <a:latin typeface="Times New Roman" pitchFamily="18" charset="0"/>
                <a:cs typeface="Times New Roman" pitchFamily="18" charset="0"/>
              </a:endParaRPr>
            </a:p>
          </p:txBody>
        </p:sp>
      </p:grpSp>
      <p:cxnSp>
        <p:nvCxnSpPr>
          <p:cNvPr id="24" name="Straight Connector 23"/>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a:t>
            </a:r>
            <a:r>
              <a:rPr lang="en-US" sz="3600" b="1" i="1" dirty="0" err="1">
                <a:solidFill>
                  <a:srgbClr val="0000CC"/>
                </a:solidFill>
                <a:latin typeface="Times New Roman" pitchFamily="18" charset="0"/>
                <a:cs typeface="Times New Roman" pitchFamily="18" charset="0"/>
              </a:rPr>
              <a:t>ẫm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9719" y="4660880"/>
            <a:ext cx="4953000" cy="3416320"/>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đỏ</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quê</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thẫm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trời</a:t>
            </a:r>
            <a:r>
              <a:rPr lang="en-US" sz="3600" b="1" dirty="0">
                <a:solidFill>
                  <a:srgbClr val="0000CC"/>
                </a:solidFill>
                <a:latin typeface="Times New Roman" pitchFamily="18" charset="0"/>
                <a:cs typeface="Times New Roman" pitchFamily="18" charset="0"/>
              </a:rPr>
              <a:t> </a:t>
            </a:r>
            <a:r>
              <a:rPr lang="en-US" sz="3600" b="1" err="1">
                <a:solidFill>
                  <a:srgbClr val="0000CC"/>
                </a:solidFill>
                <a:latin typeface="Times New Roman" pitchFamily="18" charset="0"/>
                <a:cs typeface="Times New Roman" pitchFamily="18" charset="0"/>
              </a:rPr>
              <a:t>mây</a:t>
            </a:r>
            <a:r>
              <a:rPr lang="en-US" sz="3600" b="1">
                <a:solidFill>
                  <a:srgbClr val="0000CC"/>
                </a:solidFill>
                <a:latin typeface="Times New Roman" pitchFamily="18" charset="0"/>
                <a:cs typeface="Times New Roman" pitchFamily="18" charset="0"/>
              </a:rPr>
              <a:t> trắng.</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8" name="Rectangle 37"/>
          <p:cNvSpPr/>
          <p:nvPr/>
        </p:nvSpPr>
        <p:spPr>
          <a:xfrm>
            <a:off x="2842418" y="2975173"/>
            <a:ext cx="1638301"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50337" y="3620869"/>
            <a:ext cx="2366797"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ười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ượi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571653" y="3610192"/>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e</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ợp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78767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err="1">
                <a:solidFill>
                  <a:srgbClr val="0000CC"/>
                </a:solidFill>
                <a:latin typeface="Times New Roman" pitchFamily="18" charset="0"/>
                <a:cs typeface="Times New Roman" pitchFamily="18" charset="0"/>
              </a:rPr>
              <a:t>hoa</a:t>
            </a:r>
            <a:r>
              <a:rPr lang="en-US" sz="3600" b="1" i="1">
                <a:solidFill>
                  <a:srgbClr val="0000CC"/>
                </a:solidFill>
                <a:latin typeface="Times New Roman" pitchFamily="18" charset="0"/>
                <a:cs typeface="Times New Roman" pitchFamily="18" charset="0"/>
              </a:rPr>
              <a:t> V</a:t>
            </a:r>
            <a:endParaRPr lang="en-US" sz="3600" b="1" dirty="0">
              <a:solidFill>
                <a:srgbClr val="0000CC"/>
              </a:solidFill>
              <a:latin typeface="Times New Roman" pitchFamily="18" charset="0"/>
              <a:cs typeface="Times New Roman" pitchFamily="18" charset="0"/>
            </a:endParaRPr>
          </a:p>
        </p:txBody>
      </p:sp>
      <p:pic>
        <p:nvPicPr>
          <p:cNvPr id="2" name="Hướng dẫn viết chữ V hoa (Tập viết Lớp 2 - Tuần 2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65858" y="3057296"/>
            <a:ext cx="9245714" cy="5933089"/>
          </a:xfrm>
          <a:prstGeom prst="rect">
            <a:avLst/>
          </a:prstGeom>
        </p:spPr>
      </p:pic>
    </p:spTree>
    <p:extLst>
      <p:ext uri="{BB962C8B-B14F-4D97-AF65-F5344CB8AC3E}">
        <p14:creationId xmlns:p14="http://schemas.microsoft.com/office/powerpoint/2010/main" val="223268667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9541</TotalTime>
  <Words>888</Words>
  <Application>Microsoft Office PowerPoint</Application>
  <PresentationFormat>Custom</PresentationFormat>
  <Paragraphs>103</Paragraphs>
  <Slides>13</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1057</cp:revision>
  <dcterms:created xsi:type="dcterms:W3CDTF">2008-09-09T22:52:10Z</dcterms:created>
  <dcterms:modified xsi:type="dcterms:W3CDTF">2025-03-31T07:20:02Z</dcterms:modified>
</cp:coreProperties>
</file>