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43" r:id="rId3"/>
    <p:sldId id="448" r:id="rId4"/>
    <p:sldId id="446" r:id="rId5"/>
    <p:sldId id="449" r:id="rId6"/>
    <p:sldId id="450" r:id="rId7"/>
    <p:sldId id="447"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200643"/>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61318" y="1750537"/>
            <a:ext cx="5060251" cy="677108"/>
            <a:chOff x="1508918" y="1888664"/>
            <a:chExt cx="4508224" cy="677108"/>
          </a:xfrm>
        </p:grpSpPr>
        <p:sp>
          <p:nvSpPr>
            <p:cNvPr id="10" name="Rectangle 9"/>
            <p:cNvSpPr/>
            <p:nvPr/>
          </p:nvSpPr>
          <p:spPr>
            <a:xfrm>
              <a:off x="1508918" y="1888664"/>
              <a:ext cx="4508224"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văn</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Bài 1.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vẽ</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6461919" y="3429000"/>
            <a:ext cx="8404019" cy="535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543510" y="3581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Cùng quan sát và </a:t>
            </a:r>
            <a:r>
              <a:rPr lang="en-US" sz="3200" b="1" dirty="0">
                <a:solidFill>
                  <a:srgbClr val="FF0000"/>
                </a:solidFill>
                <a:latin typeface="Times New Roman" panose="02020603050405020304" pitchFamily="18" charset="0"/>
                <a:cs typeface="Times New Roman" panose="02020603050405020304" pitchFamily="18" charset="0"/>
              </a:rPr>
              <a:t>chia </a:t>
            </a:r>
            <a:r>
              <a:rPr lang="en-US" sz="3200" b="1" dirty="0" err="1">
                <a:solidFill>
                  <a:srgbClr val="FF0000"/>
                </a:solidFill>
                <a:latin typeface="Times New Roman" panose="02020603050405020304" pitchFamily="18" charset="0"/>
                <a:cs typeface="Times New Roman" panose="02020603050405020304" pitchFamily="18" charset="0"/>
              </a:rPr>
              <a:t>sẻ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cá</a:t>
            </a:r>
            <a:r>
              <a:rPr lang="en-US" sz="3200" b="1">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Bài 1.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vẽ</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19" name="Rectangle 18"/>
          <p:cNvSpPr/>
          <p:nvPr/>
        </p:nvSpPr>
        <p:spPr>
          <a:xfrm>
            <a:off x="858969" y="4572000"/>
            <a:ext cx="6753805" cy="2308324"/>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Một bạn nhỏ đang ngắm nhìn quang cảnh một khu phố có người và xe đi lại đông vui.</a:t>
            </a:r>
            <a:endParaRPr lang="en-US" sz="36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979300" y="3581400"/>
            <a:ext cx="8280487" cy="499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319975" y="1819537"/>
            <a:ext cx="4191001" cy="677108"/>
            <a:chOff x="1508919" y="1888664"/>
            <a:chExt cx="3733800" cy="677108"/>
          </a:xfrm>
        </p:grpSpPr>
        <p:sp>
          <p:nvSpPr>
            <p:cNvPr id="24" name="Rectangle 23"/>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5" name="Straight Connector 24"/>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335" y="3505200"/>
            <a:ext cx="7696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9028" y="4724400"/>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b="1" dirty="0">
                <a:solidFill>
                  <a:srgbClr val="0000CC"/>
                </a:solidFill>
                <a:latin typeface="Times New Roman" pitchFamily="18" charset="0"/>
                <a:cs typeface="Times New Roman" pitchFamily="18" charset="0"/>
              </a:rPr>
              <a:t>Một làng quê Việt Nam có cây rơm, ao cá, các bạn nhỏ đang vui chơi.</a:t>
            </a:r>
            <a:endParaRPr lang="en-US" sz="3600" b="1" dirty="0">
              <a:solidFill>
                <a:srgbClr val="0000CC"/>
              </a:solidFill>
              <a:latin typeface="Times New Roman" pitchFamily="18" charset="0"/>
              <a:cs typeface="Times New Roman" pitchFamily="18" charset="0"/>
            </a:endParaRPr>
          </a:p>
        </p:txBody>
      </p:sp>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Bài 1.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vẽ</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9027" y="4683353"/>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Vùng quê miền núi có ruộng bậc thang, mấy nếp nhà sàn thưa thớt.</a:t>
            </a:r>
            <a:endParaRPr lang="en-US" sz="3600" b="1" dirty="0">
              <a:solidFill>
                <a:srgbClr val="0000CC"/>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19" y="3806190"/>
            <a:ext cx="750135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Bài 1.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vẽ</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22217" y="4889361"/>
            <a:ext cx="8153400"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Một làng quê ở miền biển, có cây dừa, biển cả mênh mông.</a:t>
            </a:r>
            <a:endParaRPr lang="en-US" sz="3600" b="1" dirty="0">
              <a:solidFill>
                <a:srgbClr val="0000CC"/>
              </a:solidFill>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919" y="3733800"/>
            <a:ext cx="6195313" cy="399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Bài 1. </a:t>
            </a:r>
            <a:r>
              <a:rPr lang="en-US" sz="3800" b="1" dirty="0" err="1">
                <a:solidFill>
                  <a:srgbClr val="0000CC"/>
                </a:solidFill>
                <a:latin typeface="Times New Roman" pitchFamily="18" charset="0"/>
                <a:cs typeface="Times New Roman" pitchFamily="18" charset="0"/>
              </a:rPr>
              <a:t>Quan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sát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và</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được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vẽ</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trong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1718" y="4038600"/>
            <a:ext cx="14648974" cy="2361082"/>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VD: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thích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ruộng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bậc</a:t>
            </a:r>
            <a:r>
              <a:rPr lang="en-US" sz="3600" b="1" dirty="0">
                <a:solidFill>
                  <a:srgbClr val="0000CC"/>
                </a:solidFill>
                <a:latin typeface="Times New Roman" pitchFamily="18" charset="0"/>
                <a:cs typeface="Times New Roman" pitchFamily="18" charset="0"/>
              </a:rPr>
              <a:t> thang. Vì </a:t>
            </a:r>
            <a:r>
              <a:rPr lang="en-US" sz="3600" b="1" dirty="0" err="1">
                <a:solidFill>
                  <a:srgbClr val="0000CC"/>
                </a:solidFill>
                <a:latin typeface="Times New Roman" pitchFamily="18" charset="0"/>
                <a:cs typeface="Times New Roman" pitchFamily="18" charset="0"/>
              </a:rPr>
              <a:t>nhìn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những </a:t>
            </a:r>
            <a:r>
              <a:rPr lang="en-US" sz="3600" b="1" dirty="0" err="1">
                <a:solidFill>
                  <a:srgbClr val="0000CC"/>
                </a:solidFill>
                <a:latin typeface="Times New Roman" pitchFamily="18" charset="0"/>
                <a:cs typeface="Times New Roman" pitchFamily="18" charset="0"/>
              </a:rPr>
              <a:t>tấm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thảm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khổng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lồ</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muôn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màu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sắc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Màu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lúa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Màu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những </a:t>
            </a:r>
            <a:r>
              <a:rPr lang="en-US" sz="3600" b="1" dirty="0" err="1">
                <a:solidFill>
                  <a:srgbClr val="0000CC"/>
                </a:solidFill>
                <a:latin typeface="Times New Roman" pitchFamily="18" charset="0"/>
                <a:cs typeface="Times New Roman" pitchFamily="18" charset="0"/>
              </a:rPr>
              <a:t>khóm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ngắt</a:t>
            </a:r>
            <a:r>
              <a:rPr lang="en-US" sz="3600" b="1" dirty="0">
                <a:solidFill>
                  <a:srgbClr val="0000CC"/>
                </a:solidFill>
                <a:latin typeface="Times New Roman" pitchFamily="18" charset="0"/>
                <a:cs typeface="Times New Roman" pitchFamily="18" charset="0"/>
              </a:rPr>
              <a:t>. Chúng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mắt</a:t>
            </a:r>
            <a:endParaRPr lang="en-US" sz="3600" b="1" dirty="0">
              <a:solidFill>
                <a:srgbClr val="0000CC"/>
              </a:solidFill>
              <a:latin typeface="Times New Roman" pitchFamily="18" charset="0"/>
              <a:cs typeface="Times New Roman" pitchFamily="18" charset="0"/>
            </a:endParaRPr>
          </a:p>
        </p:txBody>
      </p:sp>
      <p:grpSp>
        <p:nvGrpSpPr>
          <p:cNvPr id="6" name="Group 5"/>
          <p:cNvGrpSpPr/>
          <p:nvPr/>
        </p:nvGrpSpPr>
        <p:grpSpPr>
          <a:xfrm>
            <a:off x="4617134" y="149573"/>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10" name="TextBox 9"/>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1" name="TextBox 10"/>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9" name="Straight Connector 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Rectangle 14"/>
          <p:cNvSpPr/>
          <p:nvPr/>
        </p:nvSpPr>
        <p:spPr>
          <a:xfrm>
            <a:off x="1051718" y="2776716"/>
            <a:ext cx="14173201"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solidFill>
                  <a:srgbClr val="FF0000"/>
                </a:solidFill>
                <a:latin typeface="Times New Roman" pitchFamily="18" charset="0"/>
                <a:cs typeface="Times New Roman" pitchFamily="18" charset="0"/>
              </a:rPr>
              <a:t>Viết</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đoạn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văn</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nêu</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tình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cảm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cảm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xúc</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của</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em</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về</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cảnh</a:t>
            </a:r>
            <a:r>
              <a:rPr lang="en-US" sz="3800" b="1" dirty="0">
                <a:solidFill>
                  <a:srgbClr val="FF0000"/>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vật</a:t>
            </a:r>
            <a:r>
              <a:rPr lang="en-US" sz="3800" b="1" dirty="0">
                <a:solidFill>
                  <a:srgbClr val="FF0000"/>
                </a:solidFill>
                <a:latin typeface="Times New Roman" pitchFamily="18" charset="0"/>
                <a:cs typeface="Times New Roman" pitchFamily="18" charset="0"/>
              </a:rPr>
              <a:t> </a:t>
            </a:r>
            <a:r>
              <a:rPr lang="en-US" sz="3800" b="1" err="1">
                <a:solidFill>
                  <a:srgbClr val="FF0000"/>
                </a:solidFill>
                <a:latin typeface="Times New Roman" pitchFamily="18" charset="0"/>
                <a:cs typeface="Times New Roman" pitchFamily="18" charset="0"/>
              </a:rPr>
              <a:t>quê</a:t>
            </a:r>
            <a:r>
              <a:rPr lang="en-US" sz="3800" b="1">
                <a:solidFill>
                  <a:srgbClr val="FF0000"/>
                </a:solidFill>
                <a:latin typeface="Times New Roman" pitchFamily="18" charset="0"/>
                <a:cs typeface="Times New Roman" pitchFamily="18" charset="0"/>
              </a:rPr>
              <a:t> hương</a:t>
            </a:r>
            <a:endParaRPr lang="en-US" sz="3800" b="1" dirty="0">
              <a:solidFill>
                <a:srgbClr val="FF0000"/>
              </a:solidFill>
              <a:latin typeface="Times New Roman" pitchFamily="18" charset="0"/>
              <a:cs typeface="Times New Roman" pitchFamily="18" charset="0"/>
            </a:endParaRPr>
          </a:p>
        </p:txBody>
      </p:sp>
      <p:sp>
        <p:nvSpPr>
          <p:cNvPr id="16" name="Rectangle 95"/>
          <p:cNvSpPr>
            <a:spLocks noChangeArrowheads="1"/>
          </p:cNvSpPr>
          <p:nvPr/>
        </p:nvSpPr>
        <p:spPr bwMode="auto">
          <a:xfrm>
            <a:off x="5497540"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17" name="Rectangle 16"/>
          <p:cNvSpPr/>
          <p:nvPr/>
        </p:nvSpPr>
        <p:spPr>
          <a:xfrm>
            <a:off x="1319975" y="7476292"/>
            <a:ext cx="14173201"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Về nhà tìm đọc bài văn, thơ,… về quê hương đất nước.</a:t>
            </a:r>
            <a:endParaRPr lang="en-US" sz="3800" b="1" dirty="0">
              <a:solidFill>
                <a:srgbClr val="FF0000"/>
              </a:solidFill>
              <a:latin typeface="Times New Roman" pitchFamily="18" charset="0"/>
              <a:cs typeface="Times New Roman" pitchFamily="18" charset="0"/>
            </a:endParaRPr>
          </a:p>
        </p:txBody>
      </p:sp>
      <p:grpSp>
        <p:nvGrpSpPr>
          <p:cNvPr id="18" name="Group 17"/>
          <p:cNvGrpSpPr/>
          <p:nvPr/>
        </p:nvGrpSpPr>
        <p:grpSpPr>
          <a:xfrm>
            <a:off x="1319975" y="1819537"/>
            <a:ext cx="4191001" cy="677108"/>
            <a:chOff x="1508919" y="1888664"/>
            <a:chExt cx="3733800" cy="677108"/>
          </a:xfrm>
        </p:grpSpPr>
        <p:sp>
          <p:nvSpPr>
            <p:cNvPr id="19" name="Rectangle 18"/>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viết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0" name="Straight Connector 19"/>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204118" y="6477000"/>
            <a:ext cx="4191001" cy="677108"/>
          </a:xfrm>
          <a:prstGeom prst="rect">
            <a:avLst/>
          </a:prstGeom>
        </p:spPr>
        <p:txBody>
          <a:bodyPr wrap="square">
            <a:spAutoFit/>
          </a:bodyPr>
          <a:lstStyle/>
          <a:p>
            <a:r>
              <a:rPr lang="en-US" sz="3800" b="1" u="sng">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9598</TotalTime>
  <Words>445</Words>
  <Application>Microsoft Office PowerPoint</Application>
  <PresentationFormat>Custom</PresentationFormat>
  <Paragraphs>45</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1068</cp:revision>
  <dcterms:created xsi:type="dcterms:W3CDTF">2008-09-09T22:52:10Z</dcterms:created>
  <dcterms:modified xsi:type="dcterms:W3CDTF">2025-03-31T07:23:20Z</dcterms:modified>
</cp:coreProperties>
</file>